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  <p:sldMasterId id="2147483682" r:id="rId2"/>
  </p:sldMasterIdLst>
  <p:notesMasterIdLst>
    <p:notesMasterId r:id="rId47"/>
  </p:notesMasterIdLst>
  <p:handoutMasterIdLst>
    <p:handoutMasterId r:id="rId48"/>
  </p:handoutMasterIdLst>
  <p:sldIdLst>
    <p:sldId id="495" r:id="rId3"/>
    <p:sldId id="615" r:id="rId4"/>
    <p:sldId id="496" r:id="rId5"/>
    <p:sldId id="499" r:id="rId6"/>
    <p:sldId id="506" r:id="rId7"/>
    <p:sldId id="626" r:id="rId8"/>
    <p:sldId id="561" r:id="rId9"/>
    <p:sldId id="577" r:id="rId10"/>
    <p:sldId id="578" r:id="rId11"/>
    <p:sldId id="563" r:id="rId12"/>
    <p:sldId id="579" r:id="rId13"/>
    <p:sldId id="565" r:id="rId14"/>
    <p:sldId id="580" r:id="rId15"/>
    <p:sldId id="617" r:id="rId16"/>
    <p:sldId id="581" r:id="rId17"/>
    <p:sldId id="616" r:id="rId18"/>
    <p:sldId id="618" r:id="rId19"/>
    <p:sldId id="619" r:id="rId20"/>
    <p:sldId id="620" r:id="rId21"/>
    <p:sldId id="621" r:id="rId22"/>
    <p:sldId id="622" r:id="rId23"/>
    <p:sldId id="623" r:id="rId24"/>
    <p:sldId id="624" r:id="rId25"/>
    <p:sldId id="625" r:id="rId26"/>
    <p:sldId id="627" r:id="rId27"/>
    <p:sldId id="583" r:id="rId28"/>
    <p:sldId id="584" r:id="rId29"/>
    <p:sldId id="585" r:id="rId30"/>
    <p:sldId id="630" r:id="rId31"/>
    <p:sldId id="631" r:id="rId32"/>
    <p:sldId id="586" r:id="rId33"/>
    <p:sldId id="598" r:id="rId34"/>
    <p:sldId id="628" r:id="rId35"/>
    <p:sldId id="629" r:id="rId36"/>
    <p:sldId id="609" r:id="rId37"/>
    <p:sldId id="632" r:id="rId38"/>
    <p:sldId id="610" r:id="rId39"/>
    <p:sldId id="633" r:id="rId40"/>
    <p:sldId id="614" r:id="rId41"/>
    <p:sldId id="635" r:id="rId42"/>
    <p:sldId id="636" r:id="rId43"/>
    <p:sldId id="637" r:id="rId44"/>
    <p:sldId id="638" r:id="rId45"/>
    <p:sldId id="26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Verdana" panose="020B0604030504040204" pitchFamily="34" charset="0"/>
        <a:ea typeface="Gulim"/>
        <a:cs typeface="Gulim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Verdana" panose="020B0604030504040204" pitchFamily="34" charset="0"/>
        <a:ea typeface="Gulim"/>
        <a:cs typeface="Gulim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Verdana" panose="020B0604030504040204" pitchFamily="34" charset="0"/>
        <a:ea typeface="Gulim"/>
        <a:cs typeface="Gulim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Verdana" panose="020B0604030504040204" pitchFamily="34" charset="0"/>
        <a:ea typeface="Gulim"/>
        <a:cs typeface="Gulim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bg1"/>
        </a:solidFill>
        <a:latin typeface="Verdana" panose="020B0604030504040204" pitchFamily="34" charset="0"/>
        <a:ea typeface="Gulim"/>
        <a:cs typeface="Gulim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Verdana" panose="020B0604030504040204" pitchFamily="34" charset="0"/>
        <a:ea typeface="Gulim"/>
        <a:cs typeface="Gulim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Verdana" panose="020B0604030504040204" pitchFamily="34" charset="0"/>
        <a:ea typeface="Gulim"/>
        <a:cs typeface="Gulim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Verdana" panose="020B0604030504040204" pitchFamily="34" charset="0"/>
        <a:ea typeface="Gulim"/>
        <a:cs typeface="Gulim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Verdana" panose="020B0604030504040204" pitchFamily="34" charset="0"/>
        <a:ea typeface="Gulim"/>
        <a:cs typeface="Gulim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0B23"/>
    <a:srgbClr val="FF0000"/>
    <a:srgbClr val="3E2791"/>
    <a:srgbClr val="DDDDDD"/>
    <a:srgbClr val="86A513"/>
    <a:srgbClr val="CCFF33"/>
    <a:srgbClr val="3366CC"/>
    <a:srgbClr val="B2B2B2"/>
    <a:srgbClr val="FF99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0427" autoAdjust="0"/>
  </p:normalViewPr>
  <p:slideViewPr>
    <p:cSldViewPr>
      <p:cViewPr varScale="1">
        <p:scale>
          <a:sx n="109" d="100"/>
          <a:sy n="109" d="100"/>
        </p:scale>
        <p:origin x="-165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Gulim" pitchFamily="2" charset="-127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ea typeface="Gulim" pitchFamily="2" charset="-127"/>
                <a:cs typeface="+mn-cs"/>
              </a:defRPr>
            </a:lvl1pPr>
          </a:lstStyle>
          <a:p>
            <a:pPr>
              <a:defRPr/>
            </a:pPr>
            <a:fld id="{15D921D7-F88B-4BF4-958C-E38381739BD2}" type="datetimeFigureOut">
              <a:rPr lang="zh-CN" altLang="en-US"/>
              <a:pPr>
                <a:defRPr/>
              </a:pPr>
              <a:t>2023/08/29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Gulim" pitchFamily="2" charset="-127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ea typeface="Gulim" pitchFamily="2" charset="-127"/>
                <a:cs typeface="+mn-cs"/>
              </a:defRPr>
            </a:lvl1pPr>
          </a:lstStyle>
          <a:p>
            <a:pPr>
              <a:defRPr/>
            </a:pPr>
            <a:fld id="{EAF7CE3E-71E7-4F87-96AC-2E926FF8F7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2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A67B4D4-5D2B-4684-BAF7-1E3CCF1FBB3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09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fld id="{161366E3-353B-4A82-B0D5-35F77A18EE03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92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fld id="{161366E3-353B-4A82-B0D5-35F77A18EE03}" type="slidenum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92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6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6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2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>
                    <a:lumMod val="50000"/>
                  </a:schemeClr>
                </a:solidFill>
                <a:latin typeface="Lingoes Unicode" panose="020B0604020202020204" pitchFamily="34" charset="-122"/>
                <a:ea typeface="Lingoes Unicode" panose="020B0604020202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01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>
                    <a:lumMod val="50000"/>
                  </a:schemeClr>
                </a:solidFill>
                <a:latin typeface="Lingoes Unicode" panose="020B0604020202020204" pitchFamily="34" charset="-122"/>
                <a:ea typeface="Lingoes Unicode" panose="020B0604020202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01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>
                    <a:lumMod val="50000"/>
                  </a:schemeClr>
                </a:solidFill>
                <a:latin typeface="Lingoes Unicode" panose="020B0604020202020204" pitchFamily="34" charset="-122"/>
                <a:ea typeface="Lingoes Unicode" panose="020B0604020202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01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  <a:prstGeom prst="rect">
            <a:avLst/>
          </a:prstGeom>
        </p:spPr>
        <p:txBody>
          <a:bodyPr/>
          <a:lstStyle>
            <a:lvl1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ngoes Unicode" panose="020B0604020202020204" pitchFamily="34" charset="-122"/>
                <a:ea typeface="Lingoes Unicode" panose="020B0604020202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0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61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>
                    <a:lumMod val="50000"/>
                  </a:schemeClr>
                </a:solidFill>
                <a:latin typeface="Lingoes Unicode" panose="020B0604020202020204" pitchFamily="34" charset="-122"/>
                <a:ea typeface="Lingoes Unicode" panose="020B0604020202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1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>
                    <a:lumMod val="50000"/>
                  </a:schemeClr>
                </a:solidFill>
                <a:latin typeface="Lingoes Unicode" panose="020B0604020202020204" pitchFamily="34" charset="-122"/>
                <a:ea typeface="Lingoes Unicode" panose="020B0604020202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90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>
                    <a:lumMod val="50000"/>
                  </a:schemeClr>
                </a:solidFill>
                <a:latin typeface="Lingoes Unicode" panose="020B0604020202020204" pitchFamily="34" charset="-122"/>
                <a:ea typeface="Lingoes Unicode" panose="020B0604020202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22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>
                    <a:lumMod val="50000"/>
                  </a:schemeClr>
                </a:solidFill>
                <a:latin typeface="Lingoes Unicode" panose="020B0604020202020204" pitchFamily="34" charset="-122"/>
                <a:ea typeface="Lingoes Unicode" panose="020B0604020202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0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Lingoes Unicode" panose="020B0604020202020204" pitchFamily="34" charset="-122"/>
                <a:ea typeface="Lingoes Unicode" panose="020B0604020202020204" pitchFamily="34" charset="-122"/>
              </a:defRPr>
            </a:lvl1pPr>
            <a:lvl2pPr>
              <a:defRPr sz="2600">
                <a:latin typeface="Cambria Math" panose="02040503050406030204" pitchFamily="18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06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404664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8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05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800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56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67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274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5302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0068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2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8901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7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6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1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78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4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87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0" y="6446838"/>
            <a:ext cx="9144000" cy="411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  <a:ea typeface="Gulim" pitchFamily="2" charset="-127"/>
            </a:endParaRPr>
          </a:p>
        </p:txBody>
      </p:sp>
      <p:pic>
        <p:nvPicPr>
          <p:cNvPr id="1027" name="Picture 39" descr="배너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0"/>
          <p:cNvSpPr txBox="1">
            <a:spLocks noChangeArrowheads="1"/>
          </p:cNvSpPr>
          <p:nvPr userDrawn="1"/>
        </p:nvSpPr>
        <p:spPr bwMode="auto">
          <a:xfrm>
            <a:off x="6586889" y="-100013"/>
            <a:ext cx="25571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r>
              <a:rPr lang="en-US" sz="3600" dirty="0" smtClean="0">
                <a:latin typeface="Haettenschweiler" panose="020B0706040902060204" pitchFamily="34" charset="0"/>
                <a:ea typeface="宋体" panose="02010600030101010101" pitchFamily="2" charset="-122"/>
                <a:cs typeface="+mn-cs"/>
              </a:rPr>
              <a:t>Software Design</a:t>
            </a:r>
            <a:endParaRPr lang="en-US" sz="3600" dirty="0">
              <a:latin typeface="Haettenschweiler" panose="020B070604090206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9" name="图片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3"/>
            <a:ext cx="17637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2"/>
          <p:cNvSpPr txBox="1">
            <a:spLocks noChangeArrowheads="1"/>
          </p:cNvSpPr>
          <p:nvPr userDrawn="1"/>
        </p:nvSpPr>
        <p:spPr bwMode="auto">
          <a:xfrm>
            <a:off x="8459788" y="6421438"/>
            <a:ext cx="91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fld id="{7E526E49-F1B4-4913-9FCB-FCCD53CD16B5}" type="slidenum">
              <a:rPr lang="zh-CN" altLang="en-US" sz="2000">
                <a:solidFill>
                  <a:srgbClr val="F2F2F2"/>
                </a:solidFill>
              </a:rPr>
              <a:pPr eaLnBrk="1" hangingPunct="1"/>
              <a:t>‹#›</a:t>
            </a:fld>
            <a:endParaRPr lang="zh-CN" altLang="en-US" sz="2000">
              <a:solidFill>
                <a:srgbClr val="F2F2F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705" r:id="rId12"/>
    <p:sldLayoutId id="2147483707" r:id="rId13"/>
    <p:sldLayoutId id="2147483709" r:id="rId14"/>
    <p:sldLayoutId id="2147483711" r:id="rId15"/>
    <p:sldLayoutId id="2147483713" r:id="rId16"/>
    <p:sldLayoutId id="2147483714" r:id="rId17"/>
    <p:sldLayoutId id="2147483715" r:id="rId18"/>
    <p:sldLayoutId id="2147483716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1" descr="SW이미지_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91440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28575" y="4652963"/>
            <a:ext cx="9115425" cy="2205037"/>
            <a:chOff x="0" y="0"/>
            <a:chExt cx="5760" cy="1680"/>
          </a:xfrm>
        </p:grpSpPr>
        <p:sp>
          <p:nvSpPr>
            <p:cNvPr id="2052" name="Rectangle 3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" name="Rectangle 3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2054" name="Rectangle 35"/>
          <p:cNvSpPr>
            <a:spLocks noChangeArrowheads="1"/>
          </p:cNvSpPr>
          <p:nvPr/>
        </p:nvSpPr>
        <p:spPr bwMode="auto">
          <a:xfrm>
            <a:off x="0" y="0"/>
            <a:ext cx="9144000" cy="2286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D264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2053" name="Group 7"/>
          <p:cNvGrpSpPr>
            <a:grpSpLocks/>
          </p:cNvGrpSpPr>
          <p:nvPr/>
        </p:nvGrpSpPr>
        <p:grpSpPr bwMode="auto">
          <a:xfrm>
            <a:off x="0" y="4289425"/>
            <a:ext cx="9097963" cy="676275"/>
            <a:chOff x="0" y="0"/>
            <a:chExt cx="5731" cy="426"/>
          </a:xfrm>
        </p:grpSpPr>
        <p:sp>
          <p:nvSpPr>
            <p:cNvPr id="2056" name="Freeform 37"/>
            <p:cNvSpPr>
              <a:spLocks noChangeArrowheads="1"/>
            </p:cNvSpPr>
            <p:nvPr/>
          </p:nvSpPr>
          <p:spPr bwMode="auto">
            <a:xfrm flipV="1">
              <a:off x="0" y="0"/>
              <a:ext cx="5731" cy="364"/>
            </a:xfrm>
            <a:custGeom>
              <a:avLst/>
              <a:gdLst>
                <a:gd name="T0" fmla="*/ 0 w 5731"/>
                <a:gd name="T1" fmla="*/ 0 h 808"/>
                <a:gd name="T2" fmla="*/ 19 w 5731"/>
                <a:gd name="T3" fmla="*/ 126 h 808"/>
                <a:gd name="T4" fmla="*/ 1824 w 5731"/>
                <a:gd name="T5" fmla="*/ 333 h 808"/>
                <a:gd name="T6" fmla="*/ 3946 w 5731"/>
                <a:gd name="T7" fmla="*/ 313 h 808"/>
                <a:gd name="T8" fmla="*/ 5731 w 5731"/>
                <a:gd name="T9" fmla="*/ 134 h 808"/>
                <a:gd name="T10" fmla="*/ 5722 w 5731"/>
                <a:gd name="T11" fmla="*/ 69 h 808"/>
                <a:gd name="T12" fmla="*/ 0 w 5731"/>
                <a:gd name="T13" fmla="*/ 0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31"/>
                <a:gd name="T22" fmla="*/ 0 h 808"/>
                <a:gd name="T23" fmla="*/ 5731 w 5731"/>
                <a:gd name="T24" fmla="*/ 808 h 8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31" h="808">
                  <a:moveTo>
                    <a:pt x="0" y="0"/>
                  </a:moveTo>
                  <a:lnTo>
                    <a:pt x="19" y="279"/>
                  </a:lnTo>
                  <a:cubicBezTo>
                    <a:pt x="321" y="399"/>
                    <a:pt x="1170" y="671"/>
                    <a:pt x="1824" y="739"/>
                  </a:cubicBezTo>
                  <a:cubicBezTo>
                    <a:pt x="2478" y="808"/>
                    <a:pt x="3295" y="769"/>
                    <a:pt x="3946" y="695"/>
                  </a:cubicBezTo>
                  <a:cubicBezTo>
                    <a:pt x="4597" y="621"/>
                    <a:pt x="5435" y="387"/>
                    <a:pt x="5731" y="297"/>
                  </a:cubicBezTo>
                  <a:lnTo>
                    <a:pt x="5722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57" name="Freeform 38"/>
            <p:cNvSpPr>
              <a:spLocks noChangeArrowheads="1"/>
            </p:cNvSpPr>
            <p:nvPr/>
          </p:nvSpPr>
          <p:spPr bwMode="auto">
            <a:xfrm flipV="1">
              <a:off x="0" y="47"/>
              <a:ext cx="5731" cy="379"/>
            </a:xfrm>
            <a:custGeom>
              <a:avLst/>
              <a:gdLst>
                <a:gd name="T0" fmla="*/ 0 w 5731"/>
                <a:gd name="T1" fmla="*/ 16 h 842"/>
                <a:gd name="T2" fmla="*/ 26 w 5731"/>
                <a:gd name="T3" fmla="*/ 142 h 842"/>
                <a:gd name="T4" fmla="*/ 1795 w 5731"/>
                <a:gd name="T5" fmla="*/ 347 h 842"/>
                <a:gd name="T6" fmla="*/ 3821 w 5731"/>
                <a:gd name="T7" fmla="*/ 334 h 842"/>
                <a:gd name="T8" fmla="*/ 5731 w 5731"/>
                <a:gd name="T9" fmla="*/ 144 h 842"/>
                <a:gd name="T10" fmla="*/ 5693 w 5731"/>
                <a:gd name="T11" fmla="*/ 0 h 842"/>
                <a:gd name="T12" fmla="*/ 0 w 5731"/>
                <a:gd name="T13" fmla="*/ 16 h 8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31"/>
                <a:gd name="T22" fmla="*/ 0 h 842"/>
                <a:gd name="T23" fmla="*/ 5731 w 5731"/>
                <a:gd name="T24" fmla="*/ 842 h 8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2059" name="AutoShape 40"/>
            <p:cNvSpPr>
              <a:spLocks noChangeArrowheads="1"/>
            </p:cNvSpPr>
            <p:nvPr/>
          </p:nvSpPr>
          <p:spPr bwMode="auto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0" name="Freeform 41"/>
            <p:cNvSpPr>
              <a:spLocks noChangeArrowheads="1"/>
            </p:cNvSpPr>
            <p:nvPr/>
          </p:nvSpPr>
          <p:spPr bwMode="auto">
            <a:xfrm>
              <a:off x="3" y="0"/>
              <a:ext cx="288" cy="288"/>
            </a:xfrm>
            <a:custGeom>
              <a:avLst/>
              <a:gdLst>
                <a:gd name="T0" fmla="*/ 0 w 336"/>
                <a:gd name="T1" fmla="*/ 36 h 384"/>
                <a:gd name="T2" fmla="*/ 0 w 336"/>
                <a:gd name="T3" fmla="*/ 288 h 384"/>
                <a:gd name="T4" fmla="*/ 82 w 336"/>
                <a:gd name="T5" fmla="*/ 144 h 384"/>
                <a:gd name="T6" fmla="*/ 165 w 336"/>
                <a:gd name="T7" fmla="*/ 36 h 384"/>
                <a:gd name="T8" fmla="*/ 288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384"/>
                <a:gd name="T20" fmla="*/ 336 w 336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1" name="Freeform 42"/>
            <p:cNvSpPr>
              <a:spLocks noChangeArrowheads="1"/>
            </p:cNvSpPr>
            <p:nvPr/>
          </p:nvSpPr>
          <p:spPr bwMode="auto">
            <a:xfrm rot="16191401">
              <a:off x="-47" y="4030"/>
              <a:ext cx="336" cy="242"/>
            </a:xfrm>
            <a:custGeom>
              <a:avLst/>
              <a:gdLst>
                <a:gd name="T0" fmla="*/ 0 w 336"/>
                <a:gd name="T1" fmla="*/ 30 h 384"/>
                <a:gd name="T2" fmla="*/ 0 w 336"/>
                <a:gd name="T3" fmla="*/ 242 h 384"/>
                <a:gd name="T4" fmla="*/ 96 w 336"/>
                <a:gd name="T5" fmla="*/ 121 h 384"/>
                <a:gd name="T6" fmla="*/ 192 w 336"/>
                <a:gd name="T7" fmla="*/ 30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384"/>
                <a:gd name="T20" fmla="*/ 336 w 336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2" name="Freeform 43"/>
            <p:cNvSpPr>
              <a:spLocks noChangeArrowheads="1"/>
            </p:cNvSpPr>
            <p:nvPr/>
          </p:nvSpPr>
          <p:spPr bwMode="auto">
            <a:xfrm>
              <a:off x="5520" y="3978"/>
              <a:ext cx="240" cy="348"/>
            </a:xfrm>
            <a:custGeom>
              <a:avLst/>
              <a:gdLst>
                <a:gd name="T0" fmla="*/ 240 w 246"/>
                <a:gd name="T1" fmla="*/ 0 h 348"/>
                <a:gd name="T2" fmla="*/ 160 w 246"/>
                <a:gd name="T3" fmla="*/ 196 h 348"/>
                <a:gd name="T4" fmla="*/ 82 w 246"/>
                <a:gd name="T5" fmla="*/ 282 h 348"/>
                <a:gd name="T6" fmla="*/ 0 w 246"/>
                <a:gd name="T7" fmla="*/ 342 h 348"/>
                <a:gd name="T8" fmla="*/ 240 w 246"/>
                <a:gd name="T9" fmla="*/ 348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48"/>
                <a:gd name="T17" fmla="*/ 246 w 246"/>
                <a:gd name="T18" fmla="*/ 348 h 3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3" name="Freeform 44"/>
            <p:cNvSpPr>
              <a:spLocks noChangeArrowheads="1"/>
            </p:cNvSpPr>
            <p:nvPr/>
          </p:nvSpPr>
          <p:spPr bwMode="auto">
            <a:xfrm rot="5400000">
              <a:off x="5472" y="0"/>
              <a:ext cx="288" cy="288"/>
            </a:xfrm>
            <a:custGeom>
              <a:avLst/>
              <a:gdLst>
                <a:gd name="T0" fmla="*/ 0 w 336"/>
                <a:gd name="T1" fmla="*/ 36 h 384"/>
                <a:gd name="T2" fmla="*/ 0 w 336"/>
                <a:gd name="T3" fmla="*/ 288 h 384"/>
                <a:gd name="T4" fmla="*/ 82 w 336"/>
                <a:gd name="T5" fmla="*/ 144 h 384"/>
                <a:gd name="T6" fmla="*/ 165 w 336"/>
                <a:gd name="T7" fmla="*/ 36 h 384"/>
                <a:gd name="T8" fmla="*/ 288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384"/>
                <a:gd name="T20" fmla="*/ 336 w 336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683568" y="764704"/>
            <a:ext cx="7776864" cy="130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Segoe UI Black" panose="020B0A02040204020203" pitchFamily="34" charset="0"/>
                <a:ea typeface="宋体" panose="02010600030101010101" pitchFamily="2" charset="-122"/>
              </a:rPr>
              <a:t>Lecture Decompose </a:t>
            </a:r>
            <a:r>
              <a:rPr lang="en-US" altLang="zh-CN" sz="4400" dirty="0">
                <a:solidFill>
                  <a:srgbClr val="FFC000"/>
                </a:solidFill>
                <a:latin typeface="Segoe UI Black" panose="020B0A02040204020203" pitchFamily="34" charset="0"/>
                <a:ea typeface="宋体" panose="02010600030101010101" pitchFamily="2" charset="-122"/>
              </a:rPr>
              <a:t>System</a:t>
            </a:r>
            <a:endParaRPr lang="zh-CN" altLang="en-US" sz="4400" dirty="0">
              <a:solidFill>
                <a:srgbClr val="FFC000"/>
              </a:solidFill>
              <a:latin typeface="Segoe UI Black" panose="020B0A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187450" y="5373688"/>
            <a:ext cx="685800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7030A0"/>
                </a:solidFill>
                <a:ea typeface="宋体" panose="02010600030101010101" pitchFamily="2" charset="-122"/>
              </a:rPr>
              <a:t>Lecturer: Haibin Wang</a:t>
            </a:r>
          </a:p>
          <a:p>
            <a:endParaRPr lang="zh-CN" altLang="en-US" smtClean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l" eaLnBrk="1" hangingPunct="1"/>
            <a:r>
              <a:rPr lang="en-US" altLang="zh-CN" sz="3036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Subsystem -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9715"/>
            <a:ext cx="7910146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0" y="6370638"/>
            <a:ext cx="6156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6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service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set of related operations that share a common purpose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Service</a:t>
            </a:r>
          </a:p>
          <a:p>
            <a:pPr lvl="1"/>
            <a:r>
              <a:rPr lang="en-US" altLang="zh-CN" dirty="0"/>
              <a:t>A set of named operations that share a common purpose</a:t>
            </a:r>
          </a:p>
          <a:p>
            <a:pPr lvl="1"/>
            <a:r>
              <a:rPr lang="en-US" altLang="zh-CN" dirty="0"/>
              <a:t>The origin (“seed”) for services are the use cases from the functional model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Services are defined during system design.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System Decompostion– </a:t>
            </a:r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Services and Interface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156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l" eaLnBrk="1" hangingPunct="1"/>
            <a:r>
              <a:rPr lang="en-US" altLang="zh-CN" sz="3036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Service 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 provided by Notification Subsystem</a:t>
            </a:r>
          </a:p>
          <a:p>
            <a:pPr lvl="1"/>
            <a:r>
              <a:rPr lang="en-US" altLang="zh-CN" dirty="0"/>
              <a:t>LookupChannel()</a:t>
            </a:r>
          </a:p>
          <a:p>
            <a:pPr lvl="1"/>
            <a:r>
              <a:rPr lang="en-US" altLang="zh-CN" dirty="0"/>
              <a:t>SubscribeToChannel()</a:t>
            </a:r>
          </a:p>
          <a:p>
            <a:pPr lvl="1"/>
            <a:r>
              <a:rPr lang="en-US" altLang="zh-CN" dirty="0"/>
              <a:t>SendNotice()</a:t>
            </a:r>
          </a:p>
          <a:p>
            <a:pPr lvl="1"/>
            <a:r>
              <a:rPr lang="en-US" altLang="zh-CN" dirty="0"/>
              <a:t>UnscubscribeFromChannel()</a:t>
            </a:r>
          </a:p>
          <a:p>
            <a:endParaRPr lang="zh-CN" altLang="en-US" dirty="0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45954"/>
            <a:ext cx="768363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0" y="6370638"/>
            <a:ext cx="67322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Component vs Subsystem vs Package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876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dirty="0"/>
              <a:t>Component is a physical component that follows a set of interfaces and provides implementation in the system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 subsystem is a component, usually including many smaller components, which is a large component.</a:t>
            </a:r>
            <a:endParaRPr lang="zh-CN" altLang="zh-CN" dirty="0"/>
          </a:p>
          <a:p>
            <a:r>
              <a:rPr lang="en-US" altLang="zh-CN" dirty="0"/>
              <a:t>A package is a grouping of elements, which forms a higher-level unit logically. Used to group classes. Similar to namespace, the name is unique 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2629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0"/>
            <a:ext cx="5760640" cy="422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Principles- Coupling principles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85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REP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/>
              <a:t>The Reuse/Release Equivalence </a:t>
            </a:r>
            <a:r>
              <a:rPr lang="en-US" altLang="zh-CN" b="1" dirty="0" smtClean="0"/>
              <a:t>Principle</a:t>
            </a:r>
          </a:p>
          <a:p>
            <a:pPr lvl="1"/>
            <a:r>
              <a:rPr lang="en-US" altLang="zh-CN" dirty="0"/>
              <a:t>The unit of reuse is the unit of release. </a:t>
            </a:r>
            <a:endParaRPr lang="en-US" altLang="zh-CN" dirty="0" smtClean="0"/>
          </a:p>
          <a:p>
            <a:pPr lvl="1"/>
            <a:r>
              <a:rPr lang="en-US" altLang="zh-CN" dirty="0"/>
              <a:t>Effective reuse requires tracking of releases from a change control system. </a:t>
            </a:r>
            <a:endParaRPr lang="en-US" altLang="zh-CN" dirty="0" smtClean="0"/>
          </a:p>
          <a:p>
            <a:pPr lvl="1"/>
            <a:r>
              <a:rPr lang="en-US" altLang="zh-CN" dirty="0"/>
              <a:t>The package is the effective unit of reuse and release</a:t>
            </a:r>
          </a:p>
        </p:txBody>
      </p:sp>
      <p:sp>
        <p:nvSpPr>
          <p:cNvPr id="2" name="AutoShape 2" descr="https://adriancitu.files.wordpress.com/2017/11/componetcohes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CRP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/>
              <a:t>The Common Reuse </a:t>
            </a:r>
            <a:r>
              <a:rPr lang="en-US" altLang="zh-CN" b="1" dirty="0" smtClean="0"/>
              <a:t>Principle</a:t>
            </a:r>
          </a:p>
          <a:p>
            <a:pPr lvl="1"/>
            <a:r>
              <a:rPr lang="en-US" altLang="zh-CN" dirty="0" smtClean="0"/>
              <a:t>Should </a:t>
            </a:r>
            <a:r>
              <a:rPr lang="en-US" altLang="zh-CN" dirty="0"/>
              <a:t>not depend on things that you don’t need </a:t>
            </a:r>
            <a:r>
              <a:rPr lang="en-US" altLang="zh-CN" dirty="0" smtClean="0"/>
              <a:t>it.</a:t>
            </a:r>
          </a:p>
          <a:p>
            <a:pPr lvl="1"/>
            <a:r>
              <a:rPr lang="en-US" altLang="zh-CN" dirty="0" smtClean="0"/>
              <a:t>Classes </a:t>
            </a:r>
            <a:r>
              <a:rPr lang="en-US" altLang="zh-CN" dirty="0"/>
              <a:t>that are not tightly bound to each other should not be in the </a:t>
            </a:r>
            <a:r>
              <a:rPr lang="en-US" altLang="zh-CN" dirty="0" smtClean="0"/>
              <a:t>same </a:t>
            </a:r>
            <a:r>
              <a:rPr lang="en-US" altLang="zh-CN" dirty="0"/>
              <a:t>component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If reuse one class in a package, you should reuse all the classes in the package.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94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CCP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/>
              <a:t>The Common Closure </a:t>
            </a:r>
            <a:r>
              <a:rPr lang="en-US" altLang="zh-CN" b="1" dirty="0" smtClean="0"/>
              <a:t>Principle</a:t>
            </a:r>
          </a:p>
          <a:p>
            <a:pPr lvl="1"/>
            <a:r>
              <a:rPr lang="en-US" altLang="zh-CN" dirty="0"/>
              <a:t>The classes in a component should be closed together against the same kind of changes.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change that affects a component affects all the classes in that component and no other components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Increase maintainability.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8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ADP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/>
              <a:t>The Acyclic Dependency Principle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Dependency </a:t>
            </a:r>
            <a:r>
              <a:rPr lang="en-US" altLang="zh-CN" dirty="0"/>
              <a:t>graph of components should have no cycles</a:t>
            </a:r>
          </a:p>
        </p:txBody>
      </p:sp>
      <p:pic>
        <p:nvPicPr>
          <p:cNvPr id="7" name="图片 6" descr="https://pic002.cnblogs.com/images/2012/373909/201202120004523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97" y="2602420"/>
            <a:ext cx="5904656" cy="373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s://pic002.cnblogs.com/images/2012/373909/201202120005537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93191"/>
            <a:ext cx="4896544" cy="3777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30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ADP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 smtClean="0"/>
              <a:t>Problems</a:t>
            </a:r>
          </a:p>
          <a:p>
            <a:pPr lvl="1"/>
            <a:r>
              <a:rPr lang="en-US" altLang="zh-CN" dirty="0" smtClean="0"/>
              <a:t>Hard to release editions.</a:t>
            </a:r>
          </a:p>
          <a:p>
            <a:pPr lvl="1"/>
            <a:r>
              <a:rPr lang="en-US" altLang="zh-CN" dirty="0" smtClean="0"/>
              <a:t>Each release should include all packages.</a:t>
            </a:r>
          </a:p>
          <a:p>
            <a:pPr lvl="1"/>
            <a:r>
              <a:rPr lang="en-US" altLang="zh-CN" dirty="0" smtClean="0"/>
              <a:t>Hard to isolate other modules.</a:t>
            </a:r>
          </a:p>
          <a:p>
            <a:pPr lvl="1"/>
            <a:r>
              <a:rPr lang="en-US" altLang="zh-CN" dirty="0" smtClean="0"/>
              <a:t>Hard to know the order of packages to be constructed.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94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755576" y="1268760"/>
            <a:ext cx="554196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tx2"/>
                </a:solidFill>
                <a:latin typeface="Century" panose="02040604050505020304" pitchFamily="18" charset="0"/>
                <a:ea typeface="宋体" panose="02010600030101010101" pitchFamily="2" charset="-122"/>
              </a:rPr>
              <a:t>How to design a complex system?</a:t>
            </a:r>
            <a:endParaRPr lang="zh-CN" altLang="en-US" sz="6000" b="1" dirty="0">
              <a:solidFill>
                <a:schemeClr val="tx2"/>
              </a:solidFill>
              <a:latin typeface="Century" panose="020406040505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2918568" cy="291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0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ADP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 smtClean="0"/>
              <a:t>First  solution: Dependency reversion</a:t>
            </a:r>
          </a:p>
        </p:txBody>
      </p:sp>
      <p:pic>
        <p:nvPicPr>
          <p:cNvPr id="7" name="图片 6" descr="https://pic002.cnblogs.com/images/2012/373909/201202120007093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5544616" cy="3564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1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ADP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 smtClean="0"/>
              <a:t>Second  solution: Create a new package</a:t>
            </a:r>
          </a:p>
        </p:txBody>
      </p:sp>
      <p:pic>
        <p:nvPicPr>
          <p:cNvPr id="8" name="图片 7" descr="https://pic002.cnblogs.com/images/2012/373909/201202120007376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400600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0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SDP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/>
              <a:t> The Stable Dependencies Principle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altLang="zh-CN" dirty="0" smtClean="0"/>
              <a:t>Modules </a:t>
            </a:r>
            <a:r>
              <a:rPr lang="en-US" altLang="zh-CN" dirty="0"/>
              <a:t>that are intended to be easy to change should not be dependent on by modules that are harder to change. </a:t>
            </a:r>
          </a:p>
        </p:txBody>
      </p:sp>
      <p:pic>
        <p:nvPicPr>
          <p:cNvPr id="9" name="图片 8" descr="https://pic002.cnblogs.com/images/2012/373909/201202120008134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3816424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s://pic002.cnblogs.com/images/2012/373909/2012021200082828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02" y="2996952"/>
            <a:ext cx="3891622" cy="3430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69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SDP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/>
              <a:t> Solution: Relinquish the dependency of Stable on </a:t>
            </a:r>
            <a:r>
              <a:rPr lang="en-US" altLang="zh-CN" b="1" dirty="0" smtClean="0"/>
              <a:t>Flexible one.</a:t>
            </a:r>
          </a:p>
          <a:p>
            <a:endParaRPr lang="en-US" altLang="zh-CN" b="1" dirty="0" smtClean="0"/>
          </a:p>
        </p:txBody>
      </p:sp>
      <p:pic>
        <p:nvPicPr>
          <p:cNvPr id="7" name="图片 6" descr="https://pic002.cnblogs.com/images/2012/373909/201202120008464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38217"/>
            <a:ext cx="3793118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s://pic002.cnblogs.com/images/2012/373909/201202120009041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68" y="2852936"/>
            <a:ext cx="3973972" cy="3047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3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Package Design Principles - SAP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b="1" dirty="0"/>
              <a:t> The Stable Abstraction Principle: </a:t>
            </a:r>
            <a:endParaRPr lang="en-US" altLang="zh-CN" b="1" dirty="0" smtClean="0"/>
          </a:p>
          <a:p>
            <a:pPr lvl="1"/>
            <a:r>
              <a:rPr lang="en-US" altLang="zh-CN" dirty="0"/>
              <a:t>A component should be as abstract as it is stable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Packages that are maximally stable should be maximally abstract. Instable packages should be concrete</a:t>
            </a:r>
            <a:r>
              <a:rPr lang="en-US" altLang="zh-CN" dirty="0" smtClean="0"/>
              <a:t>. 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2008"/>
            <a:ext cx="42672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1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2564904"/>
            <a:ext cx="8208912" cy="972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1" i="0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Philosophy</a:t>
            </a:r>
            <a:endParaRPr kumimoji="0" lang="zh-CN" altLang="en-US" sz="4800" b="1" i="0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 panose="020B0604030504040204" pitchFamily="34" charset="0"/>
              <a:ea typeface="Guli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5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 philosophy</a:t>
            </a: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-382" y="1412776"/>
            <a:ext cx="9217024" cy="4885854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Increasing </a:t>
            </a:r>
            <a:r>
              <a:rPr lang="en-US" altLang="zh-CN" sz="2600" dirty="0">
                <a:solidFill>
                  <a:srgbClr val="FF0000"/>
                </a:solidFill>
              </a:rPr>
              <a:t>profit</a:t>
            </a:r>
            <a:r>
              <a:rPr lang="en-US" altLang="zh-CN" sz="2600" dirty="0"/>
              <a:t> by reducing cost and increasing revenue. </a:t>
            </a:r>
            <a:endParaRPr lang="en-US" altLang="zh-CN" sz="2600" dirty="0" smtClean="0"/>
          </a:p>
          <a:p>
            <a:r>
              <a:rPr lang="en-US" altLang="zh-CN" sz="2600" dirty="0" smtClean="0"/>
              <a:t>Ensuring </a:t>
            </a:r>
            <a:r>
              <a:rPr lang="en-US" altLang="zh-CN" sz="2600" dirty="0"/>
              <a:t>that we actually </a:t>
            </a:r>
            <a:r>
              <a:rPr lang="en-US" altLang="zh-CN" sz="2600" dirty="0">
                <a:solidFill>
                  <a:srgbClr val="FF0000"/>
                </a:solidFill>
              </a:rPr>
              <a:t>conform to the requirements</a:t>
            </a:r>
            <a:r>
              <a:rPr lang="en-US" altLang="zh-CN" sz="2600" dirty="0"/>
              <a:t>, thus solving the customers’ problems.</a:t>
            </a:r>
          </a:p>
          <a:p>
            <a:r>
              <a:rPr lang="en-US" altLang="zh-CN" sz="2600" dirty="0">
                <a:solidFill>
                  <a:srgbClr val="FF0000"/>
                </a:solidFill>
              </a:rPr>
              <a:t>Accelerating development</a:t>
            </a:r>
            <a:r>
              <a:rPr lang="en-US" altLang="zh-CN" sz="2600" dirty="0"/>
              <a:t>. This helps reduce short-term costs, helps ensure the software reaches the market soon enough to compete effectively, and may be essential to meet some deadline faced by the customer.</a:t>
            </a:r>
          </a:p>
          <a:p>
            <a:r>
              <a:rPr lang="en-US" altLang="zh-CN" sz="2600" dirty="0">
                <a:solidFill>
                  <a:srgbClr val="FF0000"/>
                </a:solidFill>
              </a:rPr>
              <a:t>Increasing qualities </a:t>
            </a:r>
            <a:r>
              <a:rPr lang="en-US" altLang="zh-CN" sz="2600" dirty="0"/>
              <a:t>such as usability, efficiency, reliability, maintainability and reusability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40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Divide and conquer</a:t>
            </a:r>
            <a:endParaRPr lang="en-US" altLang="zh-CN" sz="3036" dirty="0" smtClean="0">
              <a:solidFill>
                <a:srgbClr val="DDDDDD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824536"/>
          </a:xfrm>
        </p:spPr>
        <p:txBody>
          <a:bodyPr/>
          <a:lstStyle/>
          <a:p>
            <a:r>
              <a:rPr lang="en-US" altLang="zh-CN" dirty="0" smtClean="0"/>
              <a:t>Advantages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Separate people can work on each part. </a:t>
            </a:r>
          </a:p>
          <a:p>
            <a:pPr lvl="1"/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Individual engineer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can specialize in his or her component, becoming expert at it.</a:t>
            </a:r>
          </a:p>
          <a:p>
            <a:pPr lvl="1"/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Component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is smaller, and </a:t>
            </a:r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easier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to understand.</a:t>
            </a:r>
          </a:p>
          <a:p>
            <a:pPr lvl="1"/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Replaced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or </a:t>
            </a:r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changed one component without having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to replace or </a:t>
            </a:r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change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other parts.</a:t>
            </a:r>
          </a:p>
          <a:p>
            <a:pPr lvl="1"/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Opportunities arise for making the components reusable.</a:t>
            </a:r>
          </a:p>
          <a:p>
            <a:endParaRPr lang="zh-CN" altLang="en-US" dirty="0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3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Divide and conquer</a:t>
            </a:r>
            <a:endParaRPr lang="en-US" altLang="zh-CN" sz="3036" dirty="0" smtClean="0">
              <a:solidFill>
                <a:srgbClr val="DDDDDD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824536"/>
          </a:xfrm>
        </p:spPr>
        <p:txBody>
          <a:bodyPr/>
          <a:lstStyle/>
          <a:p>
            <a:r>
              <a:rPr lang="en-US" altLang="zh-CN" dirty="0"/>
              <a:t>A software system can be divided in many ways:</a:t>
            </a:r>
          </a:p>
          <a:p>
            <a:pPr lvl="1"/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distributed system is divided up into clients and servers.</a:t>
            </a:r>
          </a:p>
          <a:p>
            <a:pPr lvl="1"/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system is divided up into subsystems.</a:t>
            </a:r>
          </a:p>
          <a:p>
            <a:pPr lvl="1"/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subsystem can be divided up into one or more packages.</a:t>
            </a:r>
          </a:p>
          <a:p>
            <a:pPr lvl="1"/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package is composed of classes.</a:t>
            </a:r>
          </a:p>
          <a:p>
            <a:pPr lvl="1"/>
            <a:r>
              <a:rPr lang="en-US" altLang="zh-CN" sz="28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 </a:t>
            </a:r>
            <a:r>
              <a:rPr lang="en-US" altLang="zh-CN" sz="2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class is composed of methods.</a:t>
            </a:r>
          </a:p>
          <a:p>
            <a:endParaRPr lang="zh-CN" altLang="en-US" dirty="0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3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Cohesion &amp; Low Coupling</a:t>
            </a:r>
            <a:endParaRPr lang="en-US" altLang="zh-CN" sz="3036" dirty="0" smtClean="0">
              <a:solidFill>
                <a:srgbClr val="DDDDDD"/>
              </a:solidFill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824536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Cohesion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is the degree to which the elements inside a module belong together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Coupling</a:t>
            </a:r>
            <a:r>
              <a:rPr lang="en-US" altLang="zh-CN" dirty="0"/>
              <a:t> is the degree of interdependence between software modules. </a:t>
            </a:r>
          </a:p>
          <a:p>
            <a:endParaRPr lang="zh-CN" altLang="en-US" dirty="0"/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436"/>
            <a:ext cx="5544616" cy="309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1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6"/>
          <p:cNvSpPr>
            <a:spLocks noChangeArrowheads="1"/>
          </p:cNvSpPr>
          <p:nvPr/>
        </p:nvSpPr>
        <p:spPr bwMode="auto">
          <a:xfrm>
            <a:off x="2142332" y="3180953"/>
            <a:ext cx="4572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8F1DF"/>
              </a:gs>
              <a:gs pos="50000">
                <a:srgbClr val="48BE67"/>
              </a:gs>
              <a:gs pos="100000">
                <a:srgbClr val="D8F1DF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48BE67"/>
            </a:extrusionClr>
            <a:contourClr>
              <a:srgbClr val="D8F1DF"/>
            </a:contourClr>
          </a:sp3d>
        </p:spPr>
        <p:txBody>
          <a:bodyPr wrap="none" anchor="ctr">
            <a:flatTx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algn="r" eaLnBrk="1" hangingPunct="1"/>
            <a:endParaRPr lang="zh-CN" altLang="en-US"/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2915444" y="3252391"/>
            <a:ext cx="33847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 Decomposition</a:t>
            </a:r>
            <a:endParaRPr lang="en-US" altLang="zh-CN" sz="1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AutoShape 18"/>
          <p:cNvSpPr>
            <a:spLocks noChangeArrowheads="1"/>
          </p:cNvSpPr>
          <p:nvPr/>
        </p:nvSpPr>
        <p:spPr bwMode="auto">
          <a:xfrm>
            <a:off x="2224882" y="3884216"/>
            <a:ext cx="4572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D2EA"/>
              </a:gs>
              <a:gs pos="50000">
                <a:srgbClr val="378FCB"/>
              </a:gs>
              <a:gs pos="100000">
                <a:srgbClr val="AFD2EA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78FCB"/>
            </a:extrusionClr>
            <a:contourClr>
              <a:srgbClr val="AFD2EA"/>
            </a:contourClr>
          </a:sp3d>
        </p:spPr>
        <p:txBody>
          <a:bodyPr wrap="none" anchor="ctr">
            <a:flatTx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algn="r" eaLnBrk="1" hangingPunct="1"/>
            <a:endParaRPr lang="zh-CN" altLang="en-US"/>
          </a:p>
        </p:txBody>
      </p:sp>
      <p:sp>
        <p:nvSpPr>
          <p:cNvPr id="6149" name="Text Box 19"/>
          <p:cNvSpPr txBox="1">
            <a:spLocks noChangeArrowheads="1"/>
          </p:cNvSpPr>
          <p:nvPr/>
        </p:nvSpPr>
        <p:spPr bwMode="auto">
          <a:xfrm>
            <a:off x="2224882" y="3896916"/>
            <a:ext cx="448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Design Philosophy</a:t>
            </a:r>
            <a:endParaRPr lang="en-US" altLang="zh-CN" sz="1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3" name="Rectangle 27"/>
          <p:cNvSpPr>
            <a:spLocks noChangeArrowheads="1"/>
          </p:cNvSpPr>
          <p:nvPr/>
        </p:nvSpPr>
        <p:spPr bwMode="auto">
          <a:xfrm>
            <a:off x="2820532" y="2493212"/>
            <a:ext cx="180160" cy="3413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D2641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494" name="Rectangle 28"/>
          <p:cNvSpPr>
            <a:spLocks noChangeArrowheads="1"/>
          </p:cNvSpPr>
          <p:nvPr/>
        </p:nvSpPr>
        <p:spPr bwMode="auto">
          <a:xfrm>
            <a:off x="2825679" y="2825000"/>
            <a:ext cx="180160" cy="1698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D2641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495" name="Rectangle 29"/>
          <p:cNvSpPr>
            <a:spLocks noChangeArrowheads="1"/>
          </p:cNvSpPr>
          <p:nvPr/>
        </p:nvSpPr>
        <p:spPr bwMode="auto">
          <a:xfrm>
            <a:off x="2820532" y="2988866"/>
            <a:ext cx="180160" cy="1698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D2641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496" name="Rectangle 30"/>
          <p:cNvSpPr>
            <a:spLocks noChangeArrowheads="1"/>
          </p:cNvSpPr>
          <p:nvPr/>
        </p:nvSpPr>
        <p:spPr bwMode="auto">
          <a:xfrm>
            <a:off x="2815384" y="3618091"/>
            <a:ext cx="180160" cy="1698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D2641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497" name="Rectangle 31"/>
          <p:cNvSpPr>
            <a:spLocks noChangeArrowheads="1"/>
          </p:cNvSpPr>
          <p:nvPr/>
        </p:nvSpPr>
        <p:spPr bwMode="auto">
          <a:xfrm>
            <a:off x="2815384" y="4358879"/>
            <a:ext cx="180160" cy="1698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D2641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500" name="Rectangle 34"/>
          <p:cNvSpPr>
            <a:spLocks noChangeArrowheads="1"/>
          </p:cNvSpPr>
          <p:nvPr/>
        </p:nvSpPr>
        <p:spPr bwMode="auto">
          <a:xfrm>
            <a:off x="5796034" y="2573656"/>
            <a:ext cx="187378" cy="37640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D2641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502" name="Rectangle 36"/>
          <p:cNvSpPr>
            <a:spLocks noChangeArrowheads="1"/>
          </p:cNvSpPr>
          <p:nvPr/>
        </p:nvSpPr>
        <p:spPr bwMode="auto">
          <a:xfrm>
            <a:off x="5796756" y="2950064"/>
            <a:ext cx="182574" cy="17629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D2641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503" name="Rectangle 37"/>
          <p:cNvSpPr>
            <a:spLocks noChangeArrowheads="1"/>
          </p:cNvSpPr>
          <p:nvPr/>
        </p:nvSpPr>
        <p:spPr bwMode="auto">
          <a:xfrm>
            <a:off x="5791952" y="3636175"/>
            <a:ext cx="182574" cy="17629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D2641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504" name="Rectangle 38"/>
          <p:cNvSpPr>
            <a:spLocks noChangeArrowheads="1"/>
          </p:cNvSpPr>
          <p:nvPr/>
        </p:nvSpPr>
        <p:spPr bwMode="auto">
          <a:xfrm>
            <a:off x="5791952" y="4320698"/>
            <a:ext cx="182574" cy="17629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D2641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0506" name="Rectangle 40"/>
          <p:cNvSpPr>
            <a:spLocks noChangeArrowheads="1"/>
          </p:cNvSpPr>
          <p:nvPr/>
        </p:nvSpPr>
        <p:spPr bwMode="auto">
          <a:xfrm>
            <a:off x="2142332" y="4496991"/>
            <a:ext cx="4495800" cy="152400"/>
          </a:xfrm>
          <a:prstGeom prst="rect">
            <a:avLst/>
          </a:prstGeom>
          <a:gradFill rotWithShape="1">
            <a:gsLst>
              <a:gs pos="0">
                <a:schemeClr val="bg2">
                  <a:alpha val="0"/>
                </a:schemeClr>
              </a:gs>
              <a:gs pos="50000">
                <a:srgbClr val="666666">
                  <a:alpha val="57999"/>
                </a:srgbClr>
              </a:gs>
              <a:gs pos="100000">
                <a:schemeClr val="bg2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620713"/>
            <a:ext cx="9144000" cy="7699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Topics</a:t>
            </a:r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4400" dirty="0">
              <a:solidFill>
                <a:schemeClr val="tx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Cohesion &amp; Low Coupling</a:t>
            </a:r>
            <a:endParaRPr lang="en-US" altLang="zh-CN" sz="3036" dirty="0" smtClean="0">
              <a:solidFill>
                <a:srgbClr val="DDDDDD"/>
              </a:solidFill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824536"/>
          </a:xfrm>
        </p:spPr>
        <p:txBody>
          <a:bodyPr/>
          <a:lstStyle/>
          <a:p>
            <a:r>
              <a:rPr lang="en-US" altLang="zh-CN" dirty="0"/>
              <a:t>Advantages of High </a:t>
            </a:r>
            <a:r>
              <a:rPr lang="en-US" altLang="zh-CN" dirty="0" smtClean="0"/>
              <a:t>Cohesion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2800" dirty="0"/>
              <a:t>It is easier to make code changes </a:t>
            </a:r>
          </a:p>
          <a:p>
            <a:pPr lvl="1"/>
            <a:r>
              <a:rPr lang="en-US" altLang="zh-CN" sz="2800" dirty="0"/>
              <a:t>It is easier to test the code</a:t>
            </a:r>
          </a:p>
          <a:p>
            <a:pPr lvl="1"/>
            <a:r>
              <a:rPr lang="en-US" altLang="zh-CN" sz="2800" dirty="0"/>
              <a:t>Better readablity</a:t>
            </a:r>
          </a:p>
          <a:p>
            <a:r>
              <a:rPr lang="en-US" altLang="zh-CN" dirty="0" smtClean="0"/>
              <a:t>Advantages </a:t>
            </a:r>
            <a:r>
              <a:rPr lang="en-US" altLang="zh-CN" dirty="0"/>
              <a:t>of Low </a:t>
            </a:r>
            <a:r>
              <a:rPr lang="en-US" altLang="zh-CN" dirty="0" smtClean="0"/>
              <a:t>Coupling</a:t>
            </a:r>
            <a:r>
              <a:rPr lang="zh-CN" altLang="en-US" dirty="0" smtClean="0"/>
              <a:t>：</a:t>
            </a:r>
            <a:endParaRPr lang="en-US" altLang="zh-CN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sz="2800" dirty="0"/>
              <a:t>Tightly coupled modules are difficult to change. </a:t>
            </a:r>
          </a:p>
          <a:p>
            <a:pPr lvl="1"/>
            <a:r>
              <a:rPr lang="en-US" altLang="zh-CN" sz="2800" dirty="0" smtClean="0"/>
              <a:t>Tightly </a:t>
            </a:r>
            <a:r>
              <a:rPr lang="en-US" altLang="zh-CN" sz="2800" dirty="0"/>
              <a:t>coupled modules are also difficult to test. </a:t>
            </a:r>
          </a:p>
          <a:p>
            <a:endParaRPr lang="zh-CN" altLang="en-US" dirty="0"/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3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Cohesion &amp; Low Coupling</a:t>
            </a:r>
            <a:endParaRPr lang="en-US" altLang="zh-CN" sz="3036" dirty="0" smtClean="0">
              <a:solidFill>
                <a:srgbClr val="DDDDDD"/>
              </a:solidFill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824536"/>
          </a:xfrm>
        </p:spPr>
        <p:txBody>
          <a:bodyPr/>
          <a:lstStyle/>
          <a:p>
            <a:r>
              <a:rPr lang="en-US" altLang="zh-CN" dirty="0" smtClean="0"/>
              <a:t>Several </a:t>
            </a:r>
            <a:r>
              <a:rPr lang="en-US" altLang="zh-CN" dirty="0"/>
              <a:t>important types of cohesion that designers should try to </a:t>
            </a:r>
            <a:r>
              <a:rPr lang="en-US" altLang="zh-CN" dirty="0" smtClean="0"/>
              <a:t>achieve:</a:t>
            </a:r>
            <a:endParaRPr lang="en-US" altLang="zh-CN" dirty="0"/>
          </a:p>
          <a:p>
            <a:pPr lvl="1"/>
            <a:r>
              <a:rPr lang="en-US" altLang="zh-CN" sz="2400" dirty="0"/>
              <a:t>Functional</a:t>
            </a:r>
          </a:p>
          <a:p>
            <a:pPr lvl="1"/>
            <a:r>
              <a:rPr lang="en-US" altLang="zh-CN" sz="2400" dirty="0"/>
              <a:t>Layer</a:t>
            </a:r>
          </a:p>
          <a:p>
            <a:pPr lvl="1"/>
            <a:r>
              <a:rPr lang="en-US" altLang="zh-CN" sz="2400" dirty="0"/>
              <a:t>Communicational</a:t>
            </a:r>
          </a:p>
          <a:p>
            <a:pPr lvl="1"/>
            <a:r>
              <a:rPr lang="en-US" altLang="zh-CN" sz="2400" dirty="0"/>
              <a:t>Sequential</a:t>
            </a:r>
          </a:p>
          <a:p>
            <a:pPr lvl="1"/>
            <a:r>
              <a:rPr lang="en-US" altLang="zh-CN" sz="2400" dirty="0"/>
              <a:t>Procedural</a:t>
            </a:r>
          </a:p>
          <a:p>
            <a:pPr lvl="1"/>
            <a:r>
              <a:rPr lang="en-US" altLang="zh-CN" sz="2400" dirty="0"/>
              <a:t>Temporal</a:t>
            </a:r>
          </a:p>
          <a:p>
            <a:pPr lvl="1"/>
            <a:r>
              <a:rPr lang="en-US" altLang="zh-CN" sz="2400" dirty="0"/>
              <a:t>Utility</a:t>
            </a:r>
          </a:p>
          <a:p>
            <a:endParaRPr lang="zh-CN" altLang="en-US" dirty="0"/>
          </a:p>
        </p:txBody>
      </p:sp>
      <p:sp>
        <p:nvSpPr>
          <p:cNvPr id="2" name="下箭头 1"/>
          <p:cNvSpPr/>
          <p:nvPr/>
        </p:nvSpPr>
        <p:spPr bwMode="auto">
          <a:xfrm>
            <a:off x="3707904" y="2420888"/>
            <a:ext cx="360040" cy="324036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Gulim" pitchFamily="2" charset="-127"/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5076056" y="2204864"/>
            <a:ext cx="1584176" cy="576064"/>
          </a:xfrm>
          <a:prstGeom prst="wedgeEllipseCallout">
            <a:avLst>
              <a:gd name="adj1" fmla="val -114362"/>
              <a:gd name="adj2" fmla="val -80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Gulim" pitchFamily="2" charset="-127"/>
              </a:rPr>
              <a:t>Strong</a:t>
            </a:r>
            <a:endParaRPr kumimoji="0" lang="zh-CN" altLang="en-US" sz="20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Gulim" pitchFamily="2" charset="-127"/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5059701" y="5301208"/>
            <a:ext cx="1584176" cy="576064"/>
          </a:xfrm>
          <a:prstGeom prst="wedgeEllipseCallout">
            <a:avLst>
              <a:gd name="adj1" fmla="val -114362"/>
              <a:gd name="adj2" fmla="val -80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Gulim" pitchFamily="2" charset="-127"/>
              </a:rPr>
              <a:t>Week</a:t>
            </a:r>
            <a:endParaRPr kumimoji="0" lang="zh-CN" altLang="en-US" sz="20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Gulim" pitchFamily="2" charset="-127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5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Cohesion &amp; Low Coupling</a:t>
            </a:r>
            <a:endParaRPr lang="en-US" altLang="zh-CN" sz="3036" dirty="0" smtClean="0">
              <a:solidFill>
                <a:srgbClr val="DDDDDD"/>
              </a:solidFill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824536"/>
          </a:xfrm>
        </p:spPr>
        <p:txBody>
          <a:bodyPr/>
          <a:lstStyle/>
          <a:p>
            <a:r>
              <a:rPr lang="en-US" altLang="zh-CN" dirty="0"/>
              <a:t>The types of coupling are:</a:t>
            </a:r>
          </a:p>
          <a:p>
            <a:pPr lvl="1"/>
            <a:r>
              <a:rPr lang="en-US" altLang="zh-CN" sz="2400" dirty="0"/>
              <a:t>Content</a:t>
            </a:r>
          </a:p>
          <a:p>
            <a:pPr lvl="1"/>
            <a:r>
              <a:rPr lang="en-US" altLang="zh-CN" sz="2400" dirty="0"/>
              <a:t>Common</a:t>
            </a:r>
          </a:p>
          <a:p>
            <a:pPr lvl="1"/>
            <a:r>
              <a:rPr lang="en-US" altLang="zh-CN" sz="2400" dirty="0"/>
              <a:t>Control</a:t>
            </a:r>
          </a:p>
          <a:p>
            <a:pPr lvl="1"/>
            <a:r>
              <a:rPr lang="en-US" altLang="zh-CN" sz="2400" dirty="0"/>
              <a:t>Stamp</a:t>
            </a:r>
          </a:p>
          <a:p>
            <a:pPr lvl="1"/>
            <a:r>
              <a:rPr lang="en-US" altLang="zh-CN" sz="2400" dirty="0"/>
              <a:t>Data</a:t>
            </a:r>
          </a:p>
          <a:p>
            <a:pPr lvl="1"/>
            <a:r>
              <a:rPr lang="en-US" altLang="zh-CN" sz="2400" dirty="0"/>
              <a:t>Routine call</a:t>
            </a:r>
          </a:p>
          <a:p>
            <a:pPr lvl="1"/>
            <a:r>
              <a:rPr lang="en-US" altLang="zh-CN" sz="2400" dirty="0"/>
              <a:t>Type use</a:t>
            </a:r>
          </a:p>
          <a:p>
            <a:pPr lvl="1"/>
            <a:r>
              <a:rPr lang="en-US" altLang="zh-CN" sz="2400" dirty="0"/>
              <a:t>Inclusion/import</a:t>
            </a:r>
          </a:p>
          <a:p>
            <a:pPr lvl="1"/>
            <a:r>
              <a:rPr lang="en-US" altLang="zh-CN" sz="2400" dirty="0"/>
              <a:t>External</a:t>
            </a:r>
          </a:p>
          <a:p>
            <a:endParaRPr lang="zh-CN" altLang="en-US" dirty="0"/>
          </a:p>
        </p:txBody>
      </p:sp>
      <p:sp>
        <p:nvSpPr>
          <p:cNvPr id="2" name="下箭头 1"/>
          <p:cNvSpPr/>
          <p:nvPr/>
        </p:nvSpPr>
        <p:spPr bwMode="auto">
          <a:xfrm>
            <a:off x="3707904" y="2204864"/>
            <a:ext cx="360040" cy="3672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Gulim" pitchFamily="2" charset="-127"/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5043715" y="1988840"/>
            <a:ext cx="1584176" cy="576064"/>
          </a:xfrm>
          <a:prstGeom prst="wedgeEllipseCallout">
            <a:avLst>
              <a:gd name="adj1" fmla="val -114362"/>
              <a:gd name="adj2" fmla="val -80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Gulim" pitchFamily="2" charset="-127"/>
              </a:rPr>
              <a:t>Strong</a:t>
            </a:r>
            <a:endParaRPr kumimoji="0" lang="zh-CN" altLang="en-US" sz="20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Gulim" pitchFamily="2" charset="-127"/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5148064" y="5589240"/>
            <a:ext cx="1584176" cy="576064"/>
          </a:xfrm>
          <a:prstGeom prst="wedgeEllipseCallout">
            <a:avLst>
              <a:gd name="adj1" fmla="val -114362"/>
              <a:gd name="adj2" fmla="val -80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Gulim" pitchFamily="2" charset="-127"/>
              </a:rPr>
              <a:t>Week</a:t>
            </a:r>
            <a:endParaRPr kumimoji="0" lang="zh-CN" altLang="en-US" sz="20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Gulim" pitchFamily="2" charset="-127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Cohesion &amp; Low </a:t>
            </a: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Coupling - Example</a:t>
            </a:r>
            <a:endParaRPr lang="en-US" altLang="zh-CN" sz="3036" dirty="0" smtClean="0">
              <a:solidFill>
                <a:srgbClr val="DDDDDD"/>
              </a:solidFill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0" name="图片 9" descr="F:\360\BaiduSyncdisk\360\course\System design\New\Chapter1\SystemDesign.files\image03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32394"/>
            <a:ext cx="8856984" cy="495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F:\360\BaiduSyncdisk\360\course\System design\New\Chapter1\SystemDesign.files\image04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3" y="1360192"/>
            <a:ext cx="8610919" cy="5030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5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Cohesion &amp; Low </a:t>
            </a: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Coupling – Your Turn</a:t>
            </a:r>
            <a:endParaRPr lang="en-US" altLang="zh-CN" sz="3036" dirty="0" smtClean="0">
              <a:solidFill>
                <a:srgbClr val="DDDDDD"/>
              </a:solidFill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 descr="F:\360\BaiduSyncdisk\360\course\System design\New\Chapter1\SystemDesign.files\image04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5256584" cy="33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F:\360\BaiduSyncdisk\360\course\System design\New\Chapter1\SystemDesign.files\image04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6405"/>
            <a:ext cx="6048672" cy="36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6414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77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Abstraction Oriented Design</a:t>
            </a:r>
            <a:endParaRPr lang="en-US" altLang="zh-CN" sz="3036" dirty="0" smtClean="0">
              <a:solidFill>
                <a:srgbClr val="DDDDDD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412776"/>
            <a:ext cx="8856984" cy="5040560"/>
          </a:xfrm>
        </p:spPr>
        <p:txBody>
          <a:bodyPr/>
          <a:lstStyle/>
          <a:p>
            <a:r>
              <a:rPr lang="en-US" altLang="zh-CN" dirty="0" smtClean="0"/>
              <a:t>Hide details</a:t>
            </a:r>
            <a:r>
              <a:rPr lang="en-US" altLang="zh-CN" dirty="0"/>
              <a:t>, thus reducing complexity. </a:t>
            </a:r>
          </a:p>
          <a:p>
            <a:r>
              <a:rPr lang="en-US" altLang="zh-CN" dirty="0" smtClean="0"/>
              <a:t>Help </a:t>
            </a:r>
            <a:r>
              <a:rPr lang="en-US" altLang="zh-CN" dirty="0"/>
              <a:t>you to understand the </a:t>
            </a:r>
            <a:r>
              <a:rPr lang="en-US" altLang="zh-CN" dirty="0" smtClean="0"/>
              <a:t>essence.</a:t>
            </a:r>
            <a:endParaRPr lang="en-US" altLang="zh-CN" dirty="0"/>
          </a:p>
          <a:p>
            <a:pPr lvl="1"/>
            <a:r>
              <a:rPr lang="en-US" altLang="zh-CN" sz="2400" dirty="0" smtClean="0"/>
              <a:t>By</a:t>
            </a:r>
            <a:r>
              <a:rPr lang="en-US" altLang="zh-CN" sz="2400" dirty="0" smtClean="0">
                <a:effectLst/>
              </a:rPr>
              <a:t> </a:t>
            </a:r>
            <a:r>
              <a:rPr lang="en-US" altLang="zh-CN" sz="2400" dirty="0">
                <a:effectLst/>
              </a:rPr>
              <a:t>later stage of design. </a:t>
            </a:r>
            <a:endParaRPr lang="zh-CN" altLang="zh-CN" sz="2400" dirty="0">
              <a:effectLst/>
            </a:endParaRPr>
          </a:p>
          <a:p>
            <a:pPr lvl="1"/>
            <a:r>
              <a:rPr lang="en-US" altLang="zh-CN" sz="2400" dirty="0" smtClean="0">
                <a:effectLst/>
              </a:rPr>
              <a:t>By </a:t>
            </a:r>
            <a:r>
              <a:rPr lang="en-US" altLang="zh-CN" sz="2400" dirty="0">
                <a:effectLst/>
              </a:rPr>
              <a:t>the compiler or run-time system</a:t>
            </a:r>
            <a:r>
              <a:rPr lang="en-US" altLang="zh-CN" sz="2400" dirty="0" smtClean="0">
                <a:effectLst/>
              </a:rPr>
              <a:t>.</a:t>
            </a:r>
            <a:endParaRPr lang="zh-CN" altLang="zh-CN" sz="2400" dirty="0">
              <a:effectLst/>
            </a:endParaRPr>
          </a:p>
          <a:p>
            <a:pPr lvl="1"/>
            <a:r>
              <a:rPr lang="en-US" altLang="zh-CN" sz="2400" dirty="0" smtClean="0">
                <a:effectLst/>
              </a:rPr>
              <a:t>By </a:t>
            </a:r>
            <a:r>
              <a:rPr lang="en-US" altLang="zh-CN" sz="2400" dirty="0">
                <a:effectLst/>
              </a:rPr>
              <a:t>the use of default values. </a:t>
            </a:r>
            <a:endParaRPr lang="en-US" altLang="zh-CN" sz="2400" dirty="0" smtClean="0">
              <a:effectLst/>
            </a:endParaRPr>
          </a:p>
          <a:p>
            <a:r>
              <a:rPr lang="en-US" altLang="zh-CN" dirty="0" smtClean="0"/>
              <a:t>Major Mathods:</a:t>
            </a:r>
          </a:p>
          <a:p>
            <a:pPr lvl="1"/>
            <a:r>
              <a:rPr lang="en-US" altLang="zh-CN" sz="2400" dirty="0" smtClean="0"/>
              <a:t>Use interface or abstracted class.</a:t>
            </a:r>
          </a:p>
          <a:p>
            <a:pPr lvl="1"/>
            <a:r>
              <a:rPr lang="en-US" altLang="zh-CN" sz="2400" dirty="0" smtClean="0"/>
              <a:t>Encapsulated variable stuff</a:t>
            </a:r>
          </a:p>
          <a:p>
            <a:endParaRPr lang="en-US" altLang="zh-CN" sz="2800" dirty="0">
              <a:effectLst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Keep Moderate Design</a:t>
            </a:r>
            <a:endParaRPr lang="en-US" altLang="zh-CN" sz="3036" dirty="0" smtClean="0">
              <a:solidFill>
                <a:srgbClr val="DDDDDD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412776"/>
            <a:ext cx="8856984" cy="5040560"/>
          </a:xfrm>
        </p:spPr>
        <p:txBody>
          <a:bodyPr/>
          <a:lstStyle/>
          <a:p>
            <a:r>
              <a:rPr lang="en-US" altLang="zh-CN" dirty="0"/>
              <a:t>Do not design insufficiently. </a:t>
            </a:r>
          </a:p>
          <a:p>
            <a:r>
              <a:rPr lang="en-US" altLang="zh-CN" dirty="0"/>
              <a:t>Don't over </a:t>
            </a:r>
            <a:r>
              <a:rPr lang="en-US" altLang="zh-CN" dirty="0" smtClean="0"/>
              <a:t>design.</a:t>
            </a:r>
            <a:r>
              <a:rPr lang="en-US" altLang="zh-CN" sz="2400" dirty="0" smtClean="0">
                <a:effectLst/>
              </a:rPr>
              <a:t> </a:t>
            </a:r>
          </a:p>
          <a:p>
            <a:r>
              <a:rPr lang="en-US" altLang="zh-CN" dirty="0"/>
              <a:t>Be cautious in using new </a:t>
            </a:r>
            <a:r>
              <a:rPr lang="en-US" altLang="zh-CN" dirty="0" smtClean="0"/>
              <a:t>technologies</a:t>
            </a:r>
          </a:p>
          <a:p>
            <a:r>
              <a:rPr lang="en-US" altLang="zh-CN" dirty="0" smtClean="0"/>
              <a:t>Don't </a:t>
            </a:r>
            <a:r>
              <a:rPr lang="en-US" altLang="zh-CN" dirty="0"/>
              <a:t>make wheels </a:t>
            </a:r>
            <a:r>
              <a:rPr lang="en-US" altLang="zh-CN" dirty="0" smtClean="0"/>
              <a:t>again</a:t>
            </a:r>
          </a:p>
          <a:p>
            <a:r>
              <a:rPr lang="en-US" altLang="zh-CN" dirty="0" smtClean="0"/>
              <a:t>Do </a:t>
            </a:r>
            <a:r>
              <a:rPr lang="en-US" altLang="zh-CN" dirty="0"/>
              <a:t>not over </a:t>
            </a:r>
            <a:r>
              <a:rPr lang="en-US" altLang="zh-CN" dirty="0" smtClean="0"/>
              <a:t>optimize</a:t>
            </a:r>
          </a:p>
          <a:p>
            <a:r>
              <a:rPr lang="en-US" altLang="zh-CN" dirty="0" smtClean="0"/>
              <a:t>Don't </a:t>
            </a:r>
            <a:r>
              <a:rPr lang="en-US" altLang="zh-CN" dirty="0"/>
              <a:t>go too far in designing</a:t>
            </a:r>
            <a:endParaRPr lang="en-US" altLang="zh-CN" sz="2800" dirty="0">
              <a:effectLst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89040"/>
            <a:ext cx="364579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Don’t Repeat Yourself</a:t>
            </a:r>
            <a:endParaRPr lang="en-US" altLang="zh-CN" sz="3036" dirty="0" smtClean="0">
              <a:solidFill>
                <a:srgbClr val="DDDDDD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7" y="1412776"/>
            <a:ext cx="4815833" cy="5040560"/>
          </a:xfrm>
        </p:spPr>
        <p:txBody>
          <a:bodyPr/>
          <a:lstStyle/>
          <a:p>
            <a:r>
              <a:rPr lang="en-US" altLang="zh-CN" dirty="0"/>
              <a:t>Every piece of knowledge must have a single, unambiguous, authoritative representation within a system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Duplication </a:t>
            </a:r>
            <a:r>
              <a:rPr lang="en-US" altLang="zh-CN" dirty="0" smtClean="0"/>
              <a:t>is evil.</a:t>
            </a:r>
          </a:p>
          <a:p>
            <a:r>
              <a:rPr lang="en-US" altLang="zh-CN" dirty="0" smtClean="0"/>
              <a:t>Copy paste programming </a:t>
            </a:r>
            <a:endParaRPr lang="en-US" altLang="zh-CN" dirty="0" smtClean="0">
              <a:effectLst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41" y="1412776"/>
            <a:ext cx="3937191" cy="485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1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 smtClean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Don’t Use Outdated Technology</a:t>
            </a:r>
            <a:endParaRPr lang="en-US" altLang="zh-CN" sz="3036" dirty="0" smtClean="0">
              <a:solidFill>
                <a:srgbClr val="DDDDDD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7" y="1412776"/>
            <a:ext cx="8820981" cy="5040560"/>
          </a:xfrm>
        </p:spPr>
        <p:txBody>
          <a:bodyPr/>
          <a:lstStyle/>
          <a:p>
            <a:r>
              <a:rPr lang="en-US" altLang="zh-CN" dirty="0"/>
              <a:t>Avoid using early released technologies. </a:t>
            </a:r>
            <a:endParaRPr lang="en-US" altLang="zh-CN" dirty="0" smtClean="0"/>
          </a:p>
          <a:p>
            <a:r>
              <a:rPr lang="en-US" altLang="zh-CN" dirty="0"/>
              <a:t>Avoid using software libraries specific to specific environments.</a:t>
            </a:r>
            <a:endParaRPr lang="en-US" altLang="zh-CN" dirty="0" smtClean="0"/>
          </a:p>
          <a:p>
            <a:r>
              <a:rPr lang="en-US" altLang="zh-CN" dirty="0" smtClean="0"/>
              <a:t>Avoid </a:t>
            </a:r>
            <a:r>
              <a:rPr lang="en-US" altLang="zh-CN" dirty="0"/>
              <a:t>using unrecorded or rarely used features in the software </a:t>
            </a:r>
            <a:r>
              <a:rPr lang="en-US" altLang="zh-CN" dirty="0" smtClean="0"/>
              <a:t>library.</a:t>
            </a:r>
          </a:p>
          <a:p>
            <a:r>
              <a:rPr lang="en-US" altLang="zh-CN" dirty="0" smtClean="0"/>
              <a:t>Avoid </a:t>
            </a:r>
            <a:r>
              <a:rPr lang="en-US" altLang="zh-CN" dirty="0"/>
              <a:t>using reusable software or special hardware from smaller companies or companies that are unlikely to provide long-term </a:t>
            </a:r>
            <a:r>
              <a:rPr lang="en-US" altLang="zh-CN" dirty="0" smtClean="0"/>
              <a:t>support.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/>
              <a:t>standard languages and technologies supported by multiple suppliers</a:t>
            </a:r>
            <a:endParaRPr lang="en-US" altLang="zh-CN" dirty="0" smtClean="0">
              <a:effectLst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 eaLnBrk="1" hangingPunct="1">
              <a:defRPr/>
            </a:pPr>
            <a:r>
              <a:rPr lang="en-US" altLang="zh-CN" sz="3036" dirty="0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 defensively</a:t>
            </a:r>
            <a:endParaRPr lang="en-US" altLang="zh-CN" sz="3036" dirty="0" smtClean="0">
              <a:solidFill>
                <a:srgbClr val="DDDDDD"/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2776"/>
            <a:ext cx="8820472" cy="5040560"/>
          </a:xfrm>
        </p:spPr>
        <p:txBody>
          <a:bodyPr/>
          <a:lstStyle/>
          <a:p>
            <a:r>
              <a:rPr lang="en-US" altLang="zh-CN" dirty="0" smtClean="0">
                <a:effectLst/>
              </a:rPr>
              <a:t>Never </a:t>
            </a:r>
            <a:r>
              <a:rPr lang="en-US" altLang="zh-CN" dirty="0">
                <a:effectLst/>
              </a:rPr>
              <a:t>trust how others will try to use a component you are designing</a:t>
            </a:r>
            <a:r>
              <a:rPr lang="en-US" altLang="zh-CN" dirty="0" smtClean="0">
                <a:effectLst/>
              </a:rPr>
              <a:t>.</a:t>
            </a:r>
          </a:p>
          <a:p>
            <a:r>
              <a:rPr lang="en-US" altLang="zh-CN" dirty="0" smtClean="0"/>
              <a:t>Check all inputs</a:t>
            </a:r>
          </a:p>
          <a:p>
            <a:r>
              <a:rPr lang="en-US" altLang="zh-CN" dirty="0" smtClean="0">
                <a:effectLst/>
              </a:rPr>
              <a:t>Design based on contracts.</a:t>
            </a:r>
          </a:p>
          <a:p>
            <a:endParaRPr lang="en-US" altLang="zh-CN" dirty="0" smtClean="0">
              <a:effectLst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0" y="6370638"/>
            <a:ext cx="5940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6. SYSTEM DESIGN PRINCIPLES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9" y="3318634"/>
            <a:ext cx="8676776" cy="165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" y="4969412"/>
            <a:ext cx="8752621" cy="145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20713"/>
            <a:ext cx="9144000" cy="7699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Objectives</a:t>
            </a:r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4400" dirty="0">
              <a:solidFill>
                <a:schemeClr val="tx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0" y="2205038"/>
            <a:ext cx="8964613" cy="3833812"/>
            <a:chOff x="0" y="0"/>
            <a:chExt cx="5661" cy="2415"/>
          </a:xfrm>
        </p:grpSpPr>
        <p:sp>
          <p:nvSpPr>
            <p:cNvPr id="29" name="AutoShape 46"/>
            <p:cNvSpPr>
              <a:spLocks noChangeArrowheads="1"/>
            </p:cNvSpPr>
            <p:nvPr/>
          </p:nvSpPr>
          <p:spPr bwMode="auto">
            <a:xfrm>
              <a:off x="0" y="0"/>
              <a:ext cx="2415" cy="2415"/>
            </a:xfrm>
            <a:custGeom>
              <a:avLst/>
              <a:gdLst>
                <a:gd name="T0" fmla="*/ 1208 w 21600"/>
                <a:gd name="T1" fmla="*/ 0 h 21600"/>
                <a:gd name="T2" fmla="*/ 354 w 21600"/>
                <a:gd name="T3" fmla="*/ 354 h 21600"/>
                <a:gd name="T4" fmla="*/ 0 w 21600"/>
                <a:gd name="T5" fmla="*/ 1208 h 21600"/>
                <a:gd name="T6" fmla="*/ 354 w 21600"/>
                <a:gd name="T7" fmla="*/ 2061 h 21600"/>
                <a:gd name="T8" fmla="*/ 1208 w 21600"/>
                <a:gd name="T9" fmla="*/ 2415 h 21600"/>
                <a:gd name="T10" fmla="*/ 2061 w 21600"/>
                <a:gd name="T11" fmla="*/ 2061 h 21600"/>
                <a:gd name="T12" fmla="*/ 2415 w 21600"/>
                <a:gd name="T13" fmla="*/ 1208 h 21600"/>
                <a:gd name="T14" fmla="*/ 2061 w 21600"/>
                <a:gd name="T15" fmla="*/ 35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166 h 21600"/>
                <a:gd name="T26" fmla="*/ 18434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50000">
                  <a:srgbClr val="7FC7DE">
                    <a:alpha val="12000"/>
                  </a:srgbClr>
                </a:gs>
                <a:gs pos="100000">
                  <a:schemeClr val="accent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7174" name="Oval 47"/>
            <p:cNvSpPr>
              <a:spLocks noChangeArrowheads="1"/>
            </p:cNvSpPr>
            <p:nvPr/>
          </p:nvSpPr>
          <p:spPr bwMode="auto">
            <a:xfrm>
              <a:off x="192" y="192"/>
              <a:ext cx="2016" cy="2016"/>
            </a:xfrm>
            <a:prstGeom prst="ellipse">
              <a:avLst/>
            </a:prstGeom>
            <a:gradFill rotWithShape="1">
              <a:gsLst>
                <a:gs pos="0">
                  <a:srgbClr val="FFC56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9pPr>
            </a:lstStyle>
            <a:p>
              <a:pPr algn="r" eaLnBrk="1" hangingPunct="1"/>
              <a:endParaRPr lang="zh-CN" altLang="en-US"/>
            </a:p>
          </p:txBody>
        </p:sp>
        <p:sp>
          <p:nvSpPr>
            <p:cNvPr id="7175" name="AutoShape 48"/>
            <p:cNvSpPr>
              <a:spLocks noChangeArrowheads="1"/>
            </p:cNvSpPr>
            <p:nvPr/>
          </p:nvSpPr>
          <p:spPr bwMode="auto">
            <a:xfrm>
              <a:off x="1707" y="102"/>
              <a:ext cx="3954" cy="43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3FAFC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9pPr>
            </a:lstStyle>
            <a:p>
              <a:r>
                <a:rPr lang="en-US" altLang="zh-CN" sz="1800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Know what is system design.</a:t>
              </a:r>
              <a:endPara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6" name="AutoShape 49"/>
            <p:cNvSpPr>
              <a:spLocks noChangeArrowheads="1"/>
            </p:cNvSpPr>
            <p:nvPr/>
          </p:nvSpPr>
          <p:spPr bwMode="auto">
            <a:xfrm>
              <a:off x="1972" y="942"/>
              <a:ext cx="3632" cy="4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rgbClr val="FFF9F0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9pPr>
            </a:lstStyle>
            <a:p>
              <a:pPr algn="ctr"/>
              <a:endParaRPr lang="en-US" altLang="zh-CN" sz="18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7" name="AutoShape 50"/>
            <p:cNvSpPr>
              <a:spLocks noChangeArrowheads="1"/>
            </p:cNvSpPr>
            <p:nvPr/>
          </p:nvSpPr>
          <p:spPr bwMode="auto">
            <a:xfrm>
              <a:off x="1786" y="1697"/>
              <a:ext cx="3875" cy="4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3FAFC"/>
                </a:gs>
              </a:gsLst>
              <a:lin ang="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1pPr>
              <a:lvl2pPr marL="742950" indent="-28575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2pPr>
              <a:lvl3pPr marL="11430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3pPr>
              <a:lvl4pPr marL="16002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4pPr>
              <a:lvl5pPr marL="2057400" indent="-22860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/>
                  <a:cs typeface="Gulim"/>
                </a:defRPr>
              </a:lvl9pPr>
            </a:lstStyle>
            <a:p>
              <a:r>
                <a:rPr lang="en-US" altLang="zh-CN" sz="18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Be familiar </a:t>
              </a:r>
              <a:r>
                <a:rPr lang="en-US" altLang="zh-CN" sz="1800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with different design goals.</a:t>
              </a:r>
              <a:endPara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53"/>
            <p:cNvSpPr txBox="1">
              <a:spLocks noChangeArrowheads="1"/>
            </p:cNvSpPr>
            <p:nvPr/>
          </p:nvSpPr>
          <p:spPr bwMode="auto">
            <a:xfrm>
              <a:off x="455" y="943"/>
              <a:ext cx="1421" cy="36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Objectives</a:t>
              </a:r>
              <a:endPara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3422650" y="3721100"/>
            <a:ext cx="5541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Know two UML diagrams which are used to describe system design.</a:t>
            </a:r>
            <a:endParaRPr lang="zh-CN" altLang="en-US" sz="1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360736"/>
            <a:ext cx="8712968" cy="4113213"/>
          </a:xfrm>
        </p:spPr>
        <p:txBody>
          <a:bodyPr/>
          <a:lstStyle/>
          <a:p>
            <a:pPr marL="325344" indent="-325344" eaLnBrk="1" hangingPunct="1">
              <a:defRPr/>
            </a:pPr>
            <a:r>
              <a:rPr lang="en-US" altLang="zh-CN" sz="2000" dirty="0" smtClean="0">
                <a:ea typeface="ＭＳ Ｐゴシック" panose="020B0600070205080204" pitchFamily="34" charset="-128"/>
              </a:rPr>
              <a:t>Crossing: 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A </a:t>
            </a:r>
            <a:r>
              <a:rPr lang="en-US" altLang="zh-CN" sz="2000" dirty="0">
                <a:ea typeface="ＭＳ Ｐゴシック" panose="020B0600070205080204" pitchFamily="34" charset="-128"/>
              </a:rPr>
              <a:t>geographical point where several Segments meet.</a:t>
            </a:r>
          </a:p>
          <a:p>
            <a:pPr marL="325344" indent="-325344" eaLnBrk="1" hangingPunct="1">
              <a:defRPr/>
            </a:pPr>
            <a:r>
              <a:rPr lang="en-US" altLang="zh-CN" sz="2000" dirty="0" smtClean="0">
                <a:ea typeface="ＭＳ Ｐゴシック" panose="020B0600070205080204" pitchFamily="34" charset="-128"/>
              </a:rPr>
              <a:t>Destination: 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A </a:t>
            </a:r>
            <a:r>
              <a:rPr lang="en-US" altLang="zh-CN" sz="2000" dirty="0">
                <a:ea typeface="ＭＳ Ｐゴシック" panose="020B0600070205080204" pitchFamily="34" charset="-128"/>
              </a:rPr>
              <a:t>location where the driver wishes to go.</a:t>
            </a:r>
          </a:p>
          <a:p>
            <a:pPr marL="325344" indent="-325344" eaLnBrk="1" hangingPunct="1">
              <a:defRPr/>
            </a:pPr>
            <a:r>
              <a:rPr lang="en-US" altLang="zh-CN" sz="2000" dirty="0" smtClean="0">
                <a:ea typeface="ＭＳ Ｐゴシック" panose="020B0600070205080204" pitchFamily="34" charset="-128"/>
              </a:rPr>
              <a:t>Direction: Given </a:t>
            </a:r>
            <a:r>
              <a:rPr lang="en-US" altLang="zh-CN" sz="2000" dirty="0">
                <a:ea typeface="ＭＳ Ｐゴシック" panose="020B0600070205080204" pitchFamily="34" charset="-128"/>
              </a:rPr>
              <a:t>a Crossing and an adjacent Segment, a Direction describes in 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natural language </a:t>
            </a:r>
            <a:r>
              <a:rPr lang="en-US" altLang="zh-CN" sz="2000" dirty="0">
                <a:ea typeface="ＭＳ Ｐゴシック" panose="020B0600070205080204" pitchFamily="34" charset="-128"/>
              </a:rPr>
              <a:t>how to steer the car onto the given Segment.</a:t>
            </a:r>
          </a:p>
          <a:p>
            <a:pPr marL="325344" indent="-325344" eaLnBrk="1" hangingPunct="1">
              <a:defRPr/>
            </a:pPr>
            <a:r>
              <a:rPr lang="en-US" altLang="zh-CN" sz="2000" dirty="0" smtClean="0">
                <a:ea typeface="ＭＳ Ｐゴシック" panose="020B0600070205080204" pitchFamily="34" charset="-128"/>
              </a:rPr>
              <a:t>Location: A </a:t>
            </a:r>
            <a:r>
              <a:rPr lang="en-US" altLang="zh-CN" sz="2000" dirty="0">
                <a:ea typeface="ＭＳ Ｐゴシック" panose="020B0600070205080204" pitchFamily="34" charset="-128"/>
              </a:rPr>
              <a:t>Location is the position of the car as known by the onboard GPS system 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or the </a:t>
            </a:r>
            <a:r>
              <a:rPr lang="en-US" altLang="zh-CN" sz="2000" dirty="0">
                <a:ea typeface="ＭＳ Ｐゴシック" panose="020B0600070205080204" pitchFamily="34" charset="-128"/>
              </a:rPr>
              <a:t>number of turns of the wheels.</a:t>
            </a:r>
          </a:p>
          <a:p>
            <a:pPr marL="325344" indent="-325344" eaLnBrk="1" hangingPunct="1">
              <a:defRPr/>
            </a:pPr>
            <a:r>
              <a:rPr lang="en-US" altLang="zh-CN" sz="2000" dirty="0" err="1" smtClean="0">
                <a:ea typeface="ＭＳ Ｐゴシック" panose="020B0600070205080204" pitchFamily="34" charset="-128"/>
              </a:rPr>
              <a:t>PlanningService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: A </a:t>
            </a:r>
            <a:r>
              <a:rPr lang="en-US" altLang="zh-CN" sz="2000" dirty="0" err="1">
                <a:ea typeface="ＭＳ Ｐゴシック" panose="020B0600070205080204" pitchFamily="34" charset="-128"/>
              </a:rPr>
              <a:t>PlanningService</a:t>
            </a:r>
            <a:r>
              <a:rPr lang="en-US" altLang="zh-CN" sz="2000" dirty="0">
                <a:ea typeface="ＭＳ Ｐゴシック" panose="020B0600070205080204" pitchFamily="34" charset="-128"/>
              </a:rPr>
              <a:t> is a Web server that can supply a trip, linking a number of destinations in the form of a sequence of Crossings and Segments.</a:t>
            </a:r>
          </a:p>
          <a:p>
            <a:pPr marL="325344" indent="-325344" eaLnBrk="1" hangingPunct="1">
              <a:defRPr/>
            </a:pPr>
            <a:r>
              <a:rPr lang="en-US" altLang="zh-CN" sz="2000" dirty="0" err="1" smtClean="0">
                <a:ea typeface="ＭＳ Ｐゴシック" panose="020B0600070205080204" pitchFamily="34" charset="-128"/>
              </a:rPr>
              <a:t>RouteAssistant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: A </a:t>
            </a:r>
            <a:r>
              <a:rPr lang="en-US" altLang="zh-CN" sz="2000" dirty="0" err="1">
                <a:ea typeface="ＭＳ Ｐゴシック" panose="020B0600070205080204" pitchFamily="34" charset="-128"/>
              </a:rPr>
              <a:t>RouteAssistant</a:t>
            </a:r>
            <a:r>
              <a:rPr lang="en-US" altLang="zh-CN" sz="2000" dirty="0">
                <a:ea typeface="ＭＳ Ｐゴシック" panose="020B0600070205080204" pitchFamily="34" charset="-128"/>
              </a:rPr>
              <a:t> gives Directions to the driver, given the 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current Location </a:t>
            </a:r>
            <a:r>
              <a:rPr lang="en-US" altLang="zh-CN" sz="2000" dirty="0">
                <a:ea typeface="ＭＳ Ｐゴシック" panose="020B0600070205080204" pitchFamily="34" charset="-128"/>
              </a:rPr>
              <a:t>and upcoming Crossing.</a:t>
            </a:r>
          </a:p>
          <a:p>
            <a:pPr marL="325344" indent="-325344" eaLnBrk="1" hangingPunct="1">
              <a:defRPr/>
            </a:pPr>
            <a:r>
              <a:rPr lang="en-US" altLang="zh-CN" sz="2000" dirty="0" smtClean="0">
                <a:ea typeface="ＭＳ Ｐゴシック" panose="020B0600070205080204" pitchFamily="34" charset="-128"/>
              </a:rPr>
              <a:t>Segment: A </a:t>
            </a:r>
            <a:r>
              <a:rPr lang="en-US" altLang="zh-CN" sz="2000" dirty="0">
                <a:ea typeface="ＭＳ Ｐゴシック" panose="020B0600070205080204" pitchFamily="34" charset="-128"/>
              </a:rPr>
              <a:t>Segment represents the road between two Crossings.</a:t>
            </a:r>
          </a:p>
          <a:p>
            <a:pPr marL="325344" indent="-325344" eaLnBrk="1" hangingPunct="1">
              <a:defRPr/>
            </a:pPr>
            <a:r>
              <a:rPr lang="en-US" altLang="zh-CN" sz="2000" dirty="0" smtClean="0">
                <a:ea typeface="ＭＳ Ｐゴシック" panose="020B0600070205080204" pitchFamily="34" charset="-128"/>
              </a:rPr>
              <a:t>Trip: A </a:t>
            </a:r>
            <a:r>
              <a:rPr lang="en-US" altLang="zh-CN" sz="2000" dirty="0">
                <a:ea typeface="ＭＳ Ｐゴシック" panose="020B0600070205080204" pitchFamily="34" charset="-128"/>
              </a:rPr>
              <a:t>Trip is a sequence of Directions between two Destinations.</a:t>
            </a:r>
          </a:p>
          <a:p>
            <a:endParaRPr lang="en-US" altLang="zh-CN" sz="2400" dirty="0"/>
          </a:p>
          <a:p>
            <a:pPr marL="304861" indent="-271120" eaLnBrk="1" hangingPunct="1">
              <a:defRPr/>
            </a:pPr>
            <a:endParaRPr lang="en-US" altLang="zh-CN" sz="2698" dirty="0">
              <a:ea typeface="ＭＳ Ｐゴシック" panose="020B0600070205080204" pitchFamily="34" charset="-128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0" y="62068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eaLnBrk="1" hangingPunct="1">
              <a:defRPr sz="3036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algn="r"/>
            <a:lvl3pPr algn="r"/>
            <a:lvl4pPr algn="r"/>
            <a:lvl5pPr algn="r"/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From Objects to Subsystems</a:t>
            </a:r>
          </a:p>
        </p:txBody>
      </p:sp>
    </p:spTree>
    <p:extLst>
      <p:ext uri="{BB962C8B-B14F-4D97-AF65-F5344CB8AC3E}">
        <p14:creationId xmlns:p14="http://schemas.microsoft.com/office/powerpoint/2010/main" val="2330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0" y="62068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eaLnBrk="1" hangingPunct="1">
              <a:defRPr sz="3036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algn="r"/>
            <a:lvl3pPr algn="r"/>
            <a:lvl4pPr algn="r"/>
            <a:lvl5pPr algn="r"/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Nonfunctional requirements for </a:t>
            </a:r>
            <a:r>
              <a:rPr lang="en-US" altLang="zh-CN" dirty="0" err="1"/>
              <a:t>MyTrip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2276872"/>
            <a:ext cx="715259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712968" cy="4113213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Assign </a:t>
            </a:r>
            <a:r>
              <a:rPr lang="en-US" altLang="zh-CN" sz="2400" dirty="0"/>
              <a:t>objects identified in one use case into the same subsystem.</a:t>
            </a:r>
          </a:p>
          <a:p>
            <a:pPr eaLnBrk="1" hangingPunct="1"/>
            <a:r>
              <a:rPr lang="en-US" altLang="zh-CN" sz="2400" dirty="0" smtClean="0"/>
              <a:t>Create </a:t>
            </a:r>
            <a:r>
              <a:rPr lang="en-US" altLang="zh-CN" sz="2400" dirty="0"/>
              <a:t>a dedicated subsystem for objects used for moving data among subsystems.</a:t>
            </a:r>
          </a:p>
          <a:p>
            <a:pPr eaLnBrk="1" hangingPunct="1"/>
            <a:r>
              <a:rPr lang="en-US" altLang="zh-CN" sz="2400" dirty="0" smtClean="0"/>
              <a:t>Minimize </a:t>
            </a:r>
            <a:r>
              <a:rPr lang="en-US" altLang="zh-CN" sz="2400" dirty="0"/>
              <a:t>the number of associations crossing subsystem boundaries.</a:t>
            </a:r>
          </a:p>
          <a:p>
            <a:pPr eaLnBrk="1" hangingPunct="1"/>
            <a:r>
              <a:rPr lang="en-US" altLang="zh-CN" sz="2400" dirty="0" smtClean="0"/>
              <a:t>All </a:t>
            </a:r>
            <a:r>
              <a:rPr lang="en-US" altLang="zh-CN" sz="2400" dirty="0"/>
              <a:t>objects in the same subsystem should be functionally related.</a:t>
            </a:r>
            <a:endParaRPr lang="zh-CN" altLang="en-US" sz="2400" dirty="0"/>
          </a:p>
          <a:p>
            <a:endParaRPr lang="en-US" altLang="zh-CN" sz="2400" dirty="0"/>
          </a:p>
          <a:p>
            <a:pPr marL="304861" indent="-271120" eaLnBrk="1" hangingPunct="1">
              <a:defRPr/>
            </a:pPr>
            <a:endParaRPr lang="en-US" altLang="zh-CN" sz="2698" dirty="0">
              <a:ea typeface="ＭＳ Ｐゴシック" panose="020B0600070205080204" pitchFamily="34" charset="-128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0" y="62068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eaLnBrk="1" hangingPunct="1">
              <a:defRPr sz="3036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algn="r"/>
            <a:lvl3pPr algn="r"/>
            <a:lvl4pPr algn="r"/>
            <a:lvl5pPr algn="r"/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Heuristics for grouping objects into subsystems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57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1402086"/>
            <a:ext cx="7843654" cy="4907234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0" y="62068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eaLnBrk="1" hangingPunct="1">
              <a:defRPr sz="3036">
                <a:solidFill>
                  <a:srgbClr val="DDDDDD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algn="r"/>
            <a:lvl3pPr algn="r"/>
            <a:lvl4pPr algn="r"/>
            <a:lvl5pPr algn="r"/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From Objects to Subsystems</a:t>
            </a:r>
          </a:p>
        </p:txBody>
      </p:sp>
    </p:spTree>
    <p:extLst>
      <p:ext uri="{BB962C8B-B14F-4D97-AF65-F5344CB8AC3E}">
        <p14:creationId xmlns:p14="http://schemas.microsoft.com/office/powerpoint/2010/main" val="29226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0"/>
          <p:cNvSpPr>
            <a:spLocks noChangeArrowheads="1"/>
          </p:cNvSpPr>
          <p:nvPr/>
        </p:nvSpPr>
        <p:spPr bwMode="auto">
          <a:xfrm>
            <a:off x="1331913" y="3070225"/>
            <a:ext cx="6840537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ctr" eaLnBrk="1" hangingPunct="1">
              <a:defRPr/>
            </a:pPr>
            <a:r>
              <a:rPr lang="en-US" sz="6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Thank </a:t>
            </a:r>
            <a:r>
              <a:rPr lang="en-US" sz="60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 bwMode="auto">
          <a:xfrm>
            <a:off x="1800225" y="742604"/>
            <a:ext cx="5220047" cy="5620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Design</a:t>
            </a:r>
            <a:endParaRPr lang="zh-CN" altLang="en-US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50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42299" y="730527"/>
            <a:ext cx="1361349" cy="5620341"/>
          </a:xfrm>
          <a:prstGeom prst="rect">
            <a:avLst/>
          </a:prstGeom>
          <a:gradFill>
            <a:gsLst>
              <a:gs pos="0">
                <a:srgbClr val="92D050"/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  <a:ln>
            <a:solidFill>
              <a:srgbClr val="190B23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Analysis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5" name="文本框 5"/>
          <p:cNvSpPr txBox="1">
            <a:spLocks noChangeArrowheads="1"/>
          </p:cNvSpPr>
          <p:nvPr/>
        </p:nvSpPr>
        <p:spPr bwMode="auto">
          <a:xfrm>
            <a:off x="0" y="6370638"/>
            <a:ext cx="360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WHERE ARE WE?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7498928" y="753891"/>
            <a:ext cx="1619672" cy="562034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Implementation</a:t>
            </a:r>
            <a:endParaRPr lang="zh-CN" altLang="en-US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50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03" name="右箭头 102"/>
          <p:cNvSpPr/>
          <p:nvPr/>
        </p:nvSpPr>
        <p:spPr bwMode="auto">
          <a:xfrm>
            <a:off x="1403648" y="3157456"/>
            <a:ext cx="396577" cy="3832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Gulim" pitchFamily="2" charset="-127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800226" y="1067236"/>
            <a:ext cx="5220046" cy="12749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System Design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07" name="右箭头 106"/>
          <p:cNvSpPr/>
          <p:nvPr/>
        </p:nvSpPr>
        <p:spPr bwMode="auto">
          <a:xfrm>
            <a:off x="7042912" y="3252933"/>
            <a:ext cx="396577" cy="3832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Gulim" pitchFamily="2" charset="-127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824240" y="1412776"/>
            <a:ext cx="2376000" cy="36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  <a:ea typeface="Gulim" pitchFamily="2" charset="-127"/>
              </a:rPr>
              <a:t>Design Goal</a:t>
            </a:r>
            <a:endParaRPr lang="zh-CN" alt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4588317" y="1399732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System Decomposition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1828804" y="1875634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Classic Architectures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4594350" y="1869978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Distributed Architectures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1800225" y="2491375"/>
            <a:ext cx="5204994" cy="23877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Object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Gulim" pitchFamily="2" charset="-127"/>
              </a:rPr>
              <a:t> </a:t>
            </a: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Design</a:t>
            </a:r>
            <a:endParaRPr lang="zh-CN" altLang="en-US" sz="1800" b="1" dirty="0">
              <a:solidFill>
                <a:schemeClr val="tx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511628" y="3112833"/>
            <a:ext cx="1619672" cy="6646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From Design</a:t>
            </a:r>
          </a:p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To Implementation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813663" y="5013176"/>
            <a:ext cx="1534201" cy="13366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Database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Gulim" pitchFamily="2" charset="-127"/>
              </a:rPr>
              <a:t> </a:t>
            </a: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Design</a:t>
            </a:r>
            <a:endParaRPr lang="zh-CN" altLang="en-US" sz="1800" b="1" dirty="0">
              <a:solidFill>
                <a:schemeClr val="tx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3688937" y="5013176"/>
            <a:ext cx="1387119" cy="13366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GUI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Gulim" pitchFamily="2" charset="-127"/>
              </a:rPr>
              <a:t> </a:t>
            </a: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Design</a:t>
            </a:r>
            <a:endParaRPr lang="zh-CN" altLang="en-US" sz="1800" b="1" dirty="0">
              <a:solidFill>
                <a:schemeClr val="tx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5436096" y="5013176"/>
            <a:ext cx="1571914" cy="13366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Infrastructure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Gulim" pitchFamily="2" charset="-127"/>
              </a:rPr>
              <a:t> </a:t>
            </a:r>
            <a:r>
              <a:rPr lang="en-US" altLang="zh-CN" sz="1800" b="1" dirty="0">
                <a:solidFill>
                  <a:schemeClr val="tx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Design</a:t>
            </a:r>
            <a:endParaRPr lang="zh-CN" altLang="en-US" sz="1800" b="1" dirty="0">
              <a:solidFill>
                <a:schemeClr val="tx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1984281" y="5605454"/>
            <a:ext cx="1192963" cy="60025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hnschrift SemiBold Condensed" panose="020B0502040204020203" pitchFamily="34" charset="0"/>
                <a:ea typeface="Gulim" pitchFamily="2" charset="-127"/>
              </a:rPr>
              <a:t>Database Design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857928" y="5605536"/>
            <a:ext cx="1080120" cy="6001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GUI</a:t>
            </a:r>
          </a:p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Design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580112" y="5605536"/>
            <a:ext cx="1283883" cy="6001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Infrastructure Design</a:t>
            </a:r>
          </a:p>
        </p:txBody>
      </p:sp>
      <p:sp>
        <p:nvSpPr>
          <p:cNvPr id="118" name="矩形 117"/>
          <p:cNvSpPr/>
          <p:nvPr/>
        </p:nvSpPr>
        <p:spPr bwMode="auto">
          <a:xfrm>
            <a:off x="1813751" y="2787705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Design Principles1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94474" y="2799206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Design Principles2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813751" y="3285107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Design Patterns1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4594350" y="3302571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Design Patterns2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1829541" y="3780939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Design Patterns3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4596033" y="3790465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Design Patterns4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3326138" y="4376652"/>
            <a:ext cx="237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  <a:alpha val="5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dirty="0">
                <a:latin typeface="Bahnschrift SemiBold Condensed" panose="020B0502040204020203" pitchFamily="34" charset="0"/>
                <a:ea typeface="Gulim" pitchFamily="2" charset="-127"/>
              </a:rPr>
              <a:t>Object Design</a:t>
            </a:r>
            <a:endParaRPr lang="zh-CN" altLang="en-US" sz="1800" dirty="0">
              <a:latin typeface="Bahnschrift SemiBold Condensed" panose="020B0502040204020203" pitchFamily="34" charset="0"/>
              <a:ea typeface="Guli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2564904"/>
            <a:ext cx="8208912" cy="1044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1" i="0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System Decomposition</a:t>
            </a:r>
            <a:endParaRPr kumimoji="0" lang="zh-CN" altLang="en-US" sz="4800" b="1" i="0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 panose="020B0604030504040204" pitchFamily="34" charset="0"/>
              <a:ea typeface="Guli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1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l" eaLnBrk="1" hangingPunct="1"/>
            <a:r>
              <a:rPr lang="en-US" altLang="zh-CN" sz="3036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System Design Concepts</a:t>
            </a: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838382" y="2411590"/>
            <a:ext cx="2306886" cy="5371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Package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2701925" y="2058988"/>
            <a:ext cx="3671888" cy="3641725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/>
            <a:endParaRPr lang="zh-CN" altLang="en-US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3602038" y="2970213"/>
            <a:ext cx="1870075" cy="1960562"/>
            <a:chOff x="0" y="0"/>
            <a:chExt cx="1680" cy="1680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0" y="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42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/>
              <a:endParaRPr lang="zh-CN" alt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92" y="28"/>
              <a:ext cx="1296" cy="634"/>
            </a:xfrm>
            <a:custGeom>
              <a:avLst/>
              <a:gdLst>
                <a:gd name="T0" fmla="*/ 1252 w 1321"/>
                <a:gd name="T1" fmla="*/ 318 h 712"/>
                <a:gd name="T2" fmla="*/ 1268 w 1321"/>
                <a:gd name="T3" fmla="*/ 351 h 712"/>
                <a:gd name="T4" fmla="*/ 1271 w 1321"/>
                <a:gd name="T5" fmla="*/ 381 h 712"/>
                <a:gd name="T6" fmla="*/ 1266 w 1321"/>
                <a:gd name="T7" fmla="*/ 409 h 712"/>
                <a:gd name="T8" fmla="*/ 1249 w 1321"/>
                <a:gd name="T9" fmla="*/ 436 h 712"/>
                <a:gd name="T10" fmla="*/ 1224 w 1321"/>
                <a:gd name="T11" fmla="*/ 459 h 712"/>
                <a:gd name="T12" fmla="*/ 1193 w 1321"/>
                <a:gd name="T13" fmla="*/ 479 h 712"/>
                <a:gd name="T14" fmla="*/ 1151 w 1321"/>
                <a:gd name="T15" fmla="*/ 498 h 712"/>
                <a:gd name="T16" fmla="*/ 1104 w 1321"/>
                <a:gd name="T17" fmla="*/ 515 h 712"/>
                <a:gd name="T18" fmla="*/ 1051 w 1321"/>
                <a:gd name="T19" fmla="*/ 529 h 712"/>
                <a:gd name="T20" fmla="*/ 992 w 1321"/>
                <a:gd name="T21" fmla="*/ 541 h 712"/>
                <a:gd name="T22" fmla="*/ 931 w 1321"/>
                <a:gd name="T23" fmla="*/ 550 h 712"/>
                <a:gd name="T24" fmla="*/ 862 w 1321"/>
                <a:gd name="T25" fmla="*/ 558 h 712"/>
                <a:gd name="T26" fmla="*/ 793 w 1321"/>
                <a:gd name="T27" fmla="*/ 563 h 712"/>
                <a:gd name="T28" fmla="*/ 765 w 1321"/>
                <a:gd name="T29" fmla="*/ 565 h 712"/>
                <a:gd name="T30" fmla="*/ 458 w 1321"/>
                <a:gd name="T31" fmla="*/ 565 h 712"/>
                <a:gd name="T32" fmla="*/ 454 w 1321"/>
                <a:gd name="T33" fmla="*/ 565 h 712"/>
                <a:gd name="T34" fmla="*/ 393 w 1321"/>
                <a:gd name="T35" fmla="*/ 561 h 712"/>
                <a:gd name="T36" fmla="*/ 335 w 1321"/>
                <a:gd name="T37" fmla="*/ 558 h 712"/>
                <a:gd name="T38" fmla="*/ 280 w 1321"/>
                <a:gd name="T39" fmla="*/ 552 h 712"/>
                <a:gd name="T40" fmla="*/ 227 w 1321"/>
                <a:gd name="T41" fmla="*/ 547 h 712"/>
                <a:gd name="T42" fmla="*/ 179 w 1321"/>
                <a:gd name="T43" fmla="*/ 537 h 712"/>
                <a:gd name="T44" fmla="*/ 135 w 1321"/>
                <a:gd name="T45" fmla="*/ 525 h 712"/>
                <a:gd name="T46" fmla="*/ 98 w 1321"/>
                <a:gd name="T47" fmla="*/ 514 h 712"/>
                <a:gd name="T48" fmla="*/ 65 w 1321"/>
                <a:gd name="T49" fmla="*/ 500 h 712"/>
                <a:gd name="T50" fmla="*/ 37 w 1321"/>
                <a:gd name="T51" fmla="*/ 482 h 712"/>
                <a:gd name="T52" fmla="*/ 18 w 1321"/>
                <a:gd name="T53" fmla="*/ 462 h 712"/>
                <a:gd name="T54" fmla="*/ 6 w 1321"/>
                <a:gd name="T55" fmla="*/ 439 h 712"/>
                <a:gd name="T56" fmla="*/ 0 w 1321"/>
                <a:gd name="T57" fmla="*/ 416 h 712"/>
                <a:gd name="T58" fmla="*/ 0 w 1321"/>
                <a:gd name="T59" fmla="*/ 412 h 712"/>
                <a:gd name="T60" fmla="*/ 4 w 1321"/>
                <a:gd name="T61" fmla="*/ 386 h 712"/>
                <a:gd name="T62" fmla="*/ 16 w 1321"/>
                <a:gd name="T63" fmla="*/ 354 h 712"/>
                <a:gd name="T64" fmla="*/ 49 w 1321"/>
                <a:gd name="T65" fmla="*/ 293 h 712"/>
                <a:gd name="T66" fmla="*/ 90 w 1321"/>
                <a:gd name="T67" fmla="*/ 237 h 712"/>
                <a:gd name="T68" fmla="*/ 141 w 1321"/>
                <a:gd name="T69" fmla="*/ 186 h 712"/>
                <a:gd name="T70" fmla="*/ 196 w 1321"/>
                <a:gd name="T71" fmla="*/ 140 h 712"/>
                <a:gd name="T72" fmla="*/ 260 w 1321"/>
                <a:gd name="T73" fmla="*/ 99 h 712"/>
                <a:gd name="T74" fmla="*/ 329 w 1321"/>
                <a:gd name="T75" fmla="*/ 65 h 712"/>
                <a:gd name="T76" fmla="*/ 399 w 1321"/>
                <a:gd name="T77" fmla="*/ 37 h 712"/>
                <a:gd name="T78" fmla="*/ 479 w 1321"/>
                <a:gd name="T79" fmla="*/ 17 h 712"/>
                <a:gd name="T80" fmla="*/ 559 w 1321"/>
                <a:gd name="T81" fmla="*/ 4 h 712"/>
                <a:gd name="T82" fmla="*/ 642 w 1321"/>
                <a:gd name="T83" fmla="*/ 0 h 712"/>
                <a:gd name="T84" fmla="*/ 642 w 1321"/>
                <a:gd name="T85" fmla="*/ 0 h 712"/>
                <a:gd name="T86" fmla="*/ 731 w 1321"/>
                <a:gd name="T87" fmla="*/ 4 h 712"/>
                <a:gd name="T88" fmla="*/ 815 w 1321"/>
                <a:gd name="T89" fmla="*/ 18 h 712"/>
                <a:gd name="T90" fmla="*/ 897 w 1321"/>
                <a:gd name="T91" fmla="*/ 42 h 712"/>
                <a:gd name="T92" fmla="*/ 972 w 1321"/>
                <a:gd name="T93" fmla="*/ 71 h 712"/>
                <a:gd name="T94" fmla="*/ 1042 w 1321"/>
                <a:gd name="T95" fmla="*/ 109 h 712"/>
                <a:gd name="T96" fmla="*/ 1106 w 1321"/>
                <a:gd name="T97" fmla="*/ 154 h 712"/>
                <a:gd name="T98" fmla="*/ 1163 w 1321"/>
                <a:gd name="T99" fmla="*/ 203 h 712"/>
                <a:gd name="T100" fmla="*/ 1211 w 1321"/>
                <a:gd name="T101" fmla="*/ 257 h 712"/>
                <a:gd name="T102" fmla="*/ 1252 w 1321"/>
                <a:gd name="T103" fmla="*/ 318 h 712"/>
                <a:gd name="T104" fmla="*/ 1252 w 1321"/>
                <a:gd name="T105" fmla="*/ 318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/>
              <a:endParaRPr lang="zh-CN" altLang="en-US"/>
            </a:p>
          </p:txBody>
        </p: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873500" y="37401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ctr"/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Concept</a:t>
            </a: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4156075" y="1708150"/>
            <a:ext cx="623888" cy="606425"/>
            <a:chOff x="0" y="0"/>
            <a:chExt cx="432" cy="415"/>
          </a:xfrm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0" y="0"/>
              <a:ext cx="432" cy="415"/>
              <a:chOff x="0" y="0"/>
              <a:chExt cx="1680" cy="1680"/>
            </a:xfrm>
          </p:grpSpPr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rgbClr val="6C41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  <p:sp>
            <p:nvSpPr>
              <p:cNvPr id="19" name="Freeform 10"/>
              <p:cNvSpPr>
                <a:spLocks noChangeArrowheads="1"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>
                  <a:gd name="T0" fmla="*/ 1252 w 1321"/>
                  <a:gd name="T1" fmla="*/ 318 h 712"/>
                  <a:gd name="T2" fmla="*/ 1268 w 1321"/>
                  <a:gd name="T3" fmla="*/ 351 h 712"/>
                  <a:gd name="T4" fmla="*/ 1271 w 1321"/>
                  <a:gd name="T5" fmla="*/ 381 h 712"/>
                  <a:gd name="T6" fmla="*/ 1266 w 1321"/>
                  <a:gd name="T7" fmla="*/ 409 h 712"/>
                  <a:gd name="T8" fmla="*/ 1249 w 1321"/>
                  <a:gd name="T9" fmla="*/ 436 h 712"/>
                  <a:gd name="T10" fmla="*/ 1224 w 1321"/>
                  <a:gd name="T11" fmla="*/ 459 h 712"/>
                  <a:gd name="T12" fmla="*/ 1193 w 1321"/>
                  <a:gd name="T13" fmla="*/ 479 h 712"/>
                  <a:gd name="T14" fmla="*/ 1151 w 1321"/>
                  <a:gd name="T15" fmla="*/ 498 h 712"/>
                  <a:gd name="T16" fmla="*/ 1104 w 1321"/>
                  <a:gd name="T17" fmla="*/ 515 h 712"/>
                  <a:gd name="T18" fmla="*/ 1051 w 1321"/>
                  <a:gd name="T19" fmla="*/ 529 h 712"/>
                  <a:gd name="T20" fmla="*/ 992 w 1321"/>
                  <a:gd name="T21" fmla="*/ 541 h 712"/>
                  <a:gd name="T22" fmla="*/ 931 w 1321"/>
                  <a:gd name="T23" fmla="*/ 550 h 712"/>
                  <a:gd name="T24" fmla="*/ 862 w 1321"/>
                  <a:gd name="T25" fmla="*/ 558 h 712"/>
                  <a:gd name="T26" fmla="*/ 793 w 1321"/>
                  <a:gd name="T27" fmla="*/ 563 h 712"/>
                  <a:gd name="T28" fmla="*/ 765 w 1321"/>
                  <a:gd name="T29" fmla="*/ 565 h 712"/>
                  <a:gd name="T30" fmla="*/ 458 w 1321"/>
                  <a:gd name="T31" fmla="*/ 565 h 712"/>
                  <a:gd name="T32" fmla="*/ 454 w 1321"/>
                  <a:gd name="T33" fmla="*/ 565 h 712"/>
                  <a:gd name="T34" fmla="*/ 393 w 1321"/>
                  <a:gd name="T35" fmla="*/ 561 h 712"/>
                  <a:gd name="T36" fmla="*/ 335 w 1321"/>
                  <a:gd name="T37" fmla="*/ 558 h 712"/>
                  <a:gd name="T38" fmla="*/ 280 w 1321"/>
                  <a:gd name="T39" fmla="*/ 552 h 712"/>
                  <a:gd name="T40" fmla="*/ 227 w 1321"/>
                  <a:gd name="T41" fmla="*/ 547 h 712"/>
                  <a:gd name="T42" fmla="*/ 179 w 1321"/>
                  <a:gd name="T43" fmla="*/ 537 h 712"/>
                  <a:gd name="T44" fmla="*/ 135 w 1321"/>
                  <a:gd name="T45" fmla="*/ 525 h 712"/>
                  <a:gd name="T46" fmla="*/ 98 w 1321"/>
                  <a:gd name="T47" fmla="*/ 514 h 712"/>
                  <a:gd name="T48" fmla="*/ 65 w 1321"/>
                  <a:gd name="T49" fmla="*/ 500 h 712"/>
                  <a:gd name="T50" fmla="*/ 37 w 1321"/>
                  <a:gd name="T51" fmla="*/ 482 h 712"/>
                  <a:gd name="T52" fmla="*/ 18 w 1321"/>
                  <a:gd name="T53" fmla="*/ 462 h 712"/>
                  <a:gd name="T54" fmla="*/ 6 w 1321"/>
                  <a:gd name="T55" fmla="*/ 439 h 712"/>
                  <a:gd name="T56" fmla="*/ 0 w 1321"/>
                  <a:gd name="T57" fmla="*/ 416 h 712"/>
                  <a:gd name="T58" fmla="*/ 0 w 1321"/>
                  <a:gd name="T59" fmla="*/ 412 h 712"/>
                  <a:gd name="T60" fmla="*/ 4 w 1321"/>
                  <a:gd name="T61" fmla="*/ 386 h 712"/>
                  <a:gd name="T62" fmla="*/ 16 w 1321"/>
                  <a:gd name="T63" fmla="*/ 354 h 712"/>
                  <a:gd name="T64" fmla="*/ 49 w 1321"/>
                  <a:gd name="T65" fmla="*/ 293 h 712"/>
                  <a:gd name="T66" fmla="*/ 90 w 1321"/>
                  <a:gd name="T67" fmla="*/ 237 h 712"/>
                  <a:gd name="T68" fmla="*/ 141 w 1321"/>
                  <a:gd name="T69" fmla="*/ 186 h 712"/>
                  <a:gd name="T70" fmla="*/ 196 w 1321"/>
                  <a:gd name="T71" fmla="*/ 140 h 712"/>
                  <a:gd name="T72" fmla="*/ 260 w 1321"/>
                  <a:gd name="T73" fmla="*/ 99 h 712"/>
                  <a:gd name="T74" fmla="*/ 329 w 1321"/>
                  <a:gd name="T75" fmla="*/ 65 h 712"/>
                  <a:gd name="T76" fmla="*/ 399 w 1321"/>
                  <a:gd name="T77" fmla="*/ 37 h 712"/>
                  <a:gd name="T78" fmla="*/ 479 w 1321"/>
                  <a:gd name="T79" fmla="*/ 17 h 712"/>
                  <a:gd name="T80" fmla="*/ 559 w 1321"/>
                  <a:gd name="T81" fmla="*/ 4 h 712"/>
                  <a:gd name="T82" fmla="*/ 642 w 1321"/>
                  <a:gd name="T83" fmla="*/ 0 h 712"/>
                  <a:gd name="T84" fmla="*/ 642 w 1321"/>
                  <a:gd name="T85" fmla="*/ 0 h 712"/>
                  <a:gd name="T86" fmla="*/ 731 w 1321"/>
                  <a:gd name="T87" fmla="*/ 4 h 712"/>
                  <a:gd name="T88" fmla="*/ 815 w 1321"/>
                  <a:gd name="T89" fmla="*/ 18 h 712"/>
                  <a:gd name="T90" fmla="*/ 897 w 1321"/>
                  <a:gd name="T91" fmla="*/ 42 h 712"/>
                  <a:gd name="T92" fmla="*/ 972 w 1321"/>
                  <a:gd name="T93" fmla="*/ 71 h 712"/>
                  <a:gd name="T94" fmla="*/ 1042 w 1321"/>
                  <a:gd name="T95" fmla="*/ 109 h 712"/>
                  <a:gd name="T96" fmla="*/ 1106 w 1321"/>
                  <a:gd name="T97" fmla="*/ 154 h 712"/>
                  <a:gd name="T98" fmla="*/ 1163 w 1321"/>
                  <a:gd name="T99" fmla="*/ 203 h 712"/>
                  <a:gd name="T100" fmla="*/ 1211 w 1321"/>
                  <a:gd name="T101" fmla="*/ 257 h 712"/>
                  <a:gd name="T102" fmla="*/ 1252 w 1321"/>
                  <a:gd name="T103" fmla="*/ 318 h 712"/>
                  <a:gd name="T104" fmla="*/ 1252 w 1321"/>
                  <a:gd name="T105" fmla="*/ 31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</p:grp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78" y="64"/>
              <a:ext cx="29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3296507" y="4355561"/>
            <a:ext cx="290512" cy="257175"/>
            <a:chOff x="0" y="0"/>
            <a:chExt cx="201" cy="176"/>
          </a:xfrm>
        </p:grpSpPr>
        <p:sp>
          <p:nvSpPr>
            <p:cNvPr id="21" name="Oval 13"/>
            <p:cNvSpPr>
              <a:spLocks noChangeArrowheads="1"/>
            </p:cNvSpPr>
            <p:nvPr/>
          </p:nvSpPr>
          <p:spPr bwMode="auto">
            <a:xfrm rot="18227093">
              <a:off x="3" y="91"/>
              <a:ext cx="81" cy="87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646464"/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/>
              <a:endParaRPr lang="zh-CN" alt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 rot="18227093">
              <a:off x="116" y="-3"/>
              <a:ext cx="81" cy="87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646464"/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/>
              <a:endParaRPr lang="zh-CN" altLang="en-US"/>
            </a:p>
          </p:txBody>
        </p:sp>
      </p:grpSp>
      <p:grpSp>
        <p:nvGrpSpPr>
          <p:cNvPr id="23" name="Group 15"/>
          <p:cNvGrpSpPr>
            <a:grpSpLocks/>
          </p:cNvGrpSpPr>
          <p:nvPr/>
        </p:nvGrpSpPr>
        <p:grpSpPr bwMode="auto">
          <a:xfrm>
            <a:off x="2701194" y="4596861"/>
            <a:ext cx="623888" cy="630237"/>
            <a:chOff x="0" y="0"/>
            <a:chExt cx="432" cy="432"/>
          </a:xfrm>
        </p:grpSpPr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0" y="0"/>
              <a:ext cx="432" cy="432"/>
              <a:chOff x="0" y="0"/>
              <a:chExt cx="1680" cy="1680"/>
            </a:xfrm>
          </p:grpSpPr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24242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  <p:sp>
            <p:nvSpPr>
              <p:cNvPr id="27" name="Freeform 18"/>
              <p:cNvSpPr>
                <a:spLocks noChangeArrowheads="1"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>
                  <a:gd name="T0" fmla="*/ 1252 w 1321"/>
                  <a:gd name="T1" fmla="*/ 318 h 712"/>
                  <a:gd name="T2" fmla="*/ 1268 w 1321"/>
                  <a:gd name="T3" fmla="*/ 351 h 712"/>
                  <a:gd name="T4" fmla="*/ 1271 w 1321"/>
                  <a:gd name="T5" fmla="*/ 381 h 712"/>
                  <a:gd name="T6" fmla="*/ 1266 w 1321"/>
                  <a:gd name="T7" fmla="*/ 409 h 712"/>
                  <a:gd name="T8" fmla="*/ 1249 w 1321"/>
                  <a:gd name="T9" fmla="*/ 436 h 712"/>
                  <a:gd name="T10" fmla="*/ 1224 w 1321"/>
                  <a:gd name="T11" fmla="*/ 459 h 712"/>
                  <a:gd name="T12" fmla="*/ 1193 w 1321"/>
                  <a:gd name="T13" fmla="*/ 479 h 712"/>
                  <a:gd name="T14" fmla="*/ 1151 w 1321"/>
                  <a:gd name="T15" fmla="*/ 498 h 712"/>
                  <a:gd name="T16" fmla="*/ 1104 w 1321"/>
                  <a:gd name="T17" fmla="*/ 515 h 712"/>
                  <a:gd name="T18" fmla="*/ 1051 w 1321"/>
                  <a:gd name="T19" fmla="*/ 529 h 712"/>
                  <a:gd name="T20" fmla="*/ 992 w 1321"/>
                  <a:gd name="T21" fmla="*/ 541 h 712"/>
                  <a:gd name="T22" fmla="*/ 931 w 1321"/>
                  <a:gd name="T23" fmla="*/ 550 h 712"/>
                  <a:gd name="T24" fmla="*/ 862 w 1321"/>
                  <a:gd name="T25" fmla="*/ 558 h 712"/>
                  <a:gd name="T26" fmla="*/ 793 w 1321"/>
                  <a:gd name="T27" fmla="*/ 563 h 712"/>
                  <a:gd name="T28" fmla="*/ 765 w 1321"/>
                  <a:gd name="T29" fmla="*/ 565 h 712"/>
                  <a:gd name="T30" fmla="*/ 458 w 1321"/>
                  <a:gd name="T31" fmla="*/ 565 h 712"/>
                  <a:gd name="T32" fmla="*/ 454 w 1321"/>
                  <a:gd name="T33" fmla="*/ 565 h 712"/>
                  <a:gd name="T34" fmla="*/ 393 w 1321"/>
                  <a:gd name="T35" fmla="*/ 561 h 712"/>
                  <a:gd name="T36" fmla="*/ 335 w 1321"/>
                  <a:gd name="T37" fmla="*/ 558 h 712"/>
                  <a:gd name="T38" fmla="*/ 280 w 1321"/>
                  <a:gd name="T39" fmla="*/ 552 h 712"/>
                  <a:gd name="T40" fmla="*/ 227 w 1321"/>
                  <a:gd name="T41" fmla="*/ 547 h 712"/>
                  <a:gd name="T42" fmla="*/ 179 w 1321"/>
                  <a:gd name="T43" fmla="*/ 537 h 712"/>
                  <a:gd name="T44" fmla="*/ 135 w 1321"/>
                  <a:gd name="T45" fmla="*/ 525 h 712"/>
                  <a:gd name="T46" fmla="*/ 98 w 1321"/>
                  <a:gd name="T47" fmla="*/ 514 h 712"/>
                  <a:gd name="T48" fmla="*/ 65 w 1321"/>
                  <a:gd name="T49" fmla="*/ 500 h 712"/>
                  <a:gd name="T50" fmla="*/ 37 w 1321"/>
                  <a:gd name="T51" fmla="*/ 482 h 712"/>
                  <a:gd name="T52" fmla="*/ 18 w 1321"/>
                  <a:gd name="T53" fmla="*/ 462 h 712"/>
                  <a:gd name="T54" fmla="*/ 6 w 1321"/>
                  <a:gd name="T55" fmla="*/ 439 h 712"/>
                  <a:gd name="T56" fmla="*/ 0 w 1321"/>
                  <a:gd name="T57" fmla="*/ 416 h 712"/>
                  <a:gd name="T58" fmla="*/ 0 w 1321"/>
                  <a:gd name="T59" fmla="*/ 412 h 712"/>
                  <a:gd name="T60" fmla="*/ 4 w 1321"/>
                  <a:gd name="T61" fmla="*/ 386 h 712"/>
                  <a:gd name="T62" fmla="*/ 16 w 1321"/>
                  <a:gd name="T63" fmla="*/ 354 h 712"/>
                  <a:gd name="T64" fmla="*/ 49 w 1321"/>
                  <a:gd name="T65" fmla="*/ 293 h 712"/>
                  <a:gd name="T66" fmla="*/ 90 w 1321"/>
                  <a:gd name="T67" fmla="*/ 237 h 712"/>
                  <a:gd name="T68" fmla="*/ 141 w 1321"/>
                  <a:gd name="T69" fmla="*/ 186 h 712"/>
                  <a:gd name="T70" fmla="*/ 196 w 1321"/>
                  <a:gd name="T71" fmla="*/ 140 h 712"/>
                  <a:gd name="T72" fmla="*/ 260 w 1321"/>
                  <a:gd name="T73" fmla="*/ 99 h 712"/>
                  <a:gd name="T74" fmla="*/ 329 w 1321"/>
                  <a:gd name="T75" fmla="*/ 65 h 712"/>
                  <a:gd name="T76" fmla="*/ 399 w 1321"/>
                  <a:gd name="T77" fmla="*/ 37 h 712"/>
                  <a:gd name="T78" fmla="*/ 479 w 1321"/>
                  <a:gd name="T79" fmla="*/ 17 h 712"/>
                  <a:gd name="T80" fmla="*/ 559 w 1321"/>
                  <a:gd name="T81" fmla="*/ 4 h 712"/>
                  <a:gd name="T82" fmla="*/ 642 w 1321"/>
                  <a:gd name="T83" fmla="*/ 0 h 712"/>
                  <a:gd name="T84" fmla="*/ 642 w 1321"/>
                  <a:gd name="T85" fmla="*/ 0 h 712"/>
                  <a:gd name="T86" fmla="*/ 731 w 1321"/>
                  <a:gd name="T87" fmla="*/ 4 h 712"/>
                  <a:gd name="T88" fmla="*/ 815 w 1321"/>
                  <a:gd name="T89" fmla="*/ 18 h 712"/>
                  <a:gd name="T90" fmla="*/ 897 w 1321"/>
                  <a:gd name="T91" fmla="*/ 42 h 712"/>
                  <a:gd name="T92" fmla="*/ 972 w 1321"/>
                  <a:gd name="T93" fmla="*/ 71 h 712"/>
                  <a:gd name="T94" fmla="*/ 1042 w 1321"/>
                  <a:gd name="T95" fmla="*/ 109 h 712"/>
                  <a:gd name="T96" fmla="*/ 1106 w 1321"/>
                  <a:gd name="T97" fmla="*/ 154 h 712"/>
                  <a:gd name="T98" fmla="*/ 1163 w 1321"/>
                  <a:gd name="T99" fmla="*/ 203 h 712"/>
                  <a:gd name="T100" fmla="*/ 1211 w 1321"/>
                  <a:gd name="T101" fmla="*/ 257 h 712"/>
                  <a:gd name="T102" fmla="*/ 1252 w 1321"/>
                  <a:gd name="T103" fmla="*/ 318 h 712"/>
                  <a:gd name="T104" fmla="*/ 1252 w 1321"/>
                  <a:gd name="T105" fmla="*/ 31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</p:grp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75" y="81"/>
              <a:ext cx="27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5892489" y="2674294"/>
            <a:ext cx="620713" cy="636587"/>
            <a:chOff x="0" y="0"/>
            <a:chExt cx="430" cy="437"/>
          </a:xfrm>
        </p:grpSpPr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0" y="0"/>
              <a:ext cx="430" cy="437"/>
              <a:chOff x="0" y="0"/>
              <a:chExt cx="1680" cy="1680"/>
            </a:xfrm>
          </p:grpSpPr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C4C4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  <p:sp>
            <p:nvSpPr>
              <p:cNvPr id="32" name="Freeform 23"/>
              <p:cNvSpPr>
                <a:spLocks noChangeArrowheads="1"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>
                  <a:gd name="T0" fmla="*/ 1252 w 1321"/>
                  <a:gd name="T1" fmla="*/ 318 h 712"/>
                  <a:gd name="T2" fmla="*/ 1268 w 1321"/>
                  <a:gd name="T3" fmla="*/ 351 h 712"/>
                  <a:gd name="T4" fmla="*/ 1271 w 1321"/>
                  <a:gd name="T5" fmla="*/ 381 h 712"/>
                  <a:gd name="T6" fmla="*/ 1266 w 1321"/>
                  <a:gd name="T7" fmla="*/ 409 h 712"/>
                  <a:gd name="T8" fmla="*/ 1249 w 1321"/>
                  <a:gd name="T9" fmla="*/ 436 h 712"/>
                  <a:gd name="T10" fmla="*/ 1224 w 1321"/>
                  <a:gd name="T11" fmla="*/ 459 h 712"/>
                  <a:gd name="T12" fmla="*/ 1193 w 1321"/>
                  <a:gd name="T13" fmla="*/ 479 h 712"/>
                  <a:gd name="T14" fmla="*/ 1151 w 1321"/>
                  <a:gd name="T15" fmla="*/ 498 h 712"/>
                  <a:gd name="T16" fmla="*/ 1104 w 1321"/>
                  <a:gd name="T17" fmla="*/ 515 h 712"/>
                  <a:gd name="T18" fmla="*/ 1051 w 1321"/>
                  <a:gd name="T19" fmla="*/ 529 h 712"/>
                  <a:gd name="T20" fmla="*/ 992 w 1321"/>
                  <a:gd name="T21" fmla="*/ 541 h 712"/>
                  <a:gd name="T22" fmla="*/ 931 w 1321"/>
                  <a:gd name="T23" fmla="*/ 550 h 712"/>
                  <a:gd name="T24" fmla="*/ 862 w 1321"/>
                  <a:gd name="T25" fmla="*/ 558 h 712"/>
                  <a:gd name="T26" fmla="*/ 793 w 1321"/>
                  <a:gd name="T27" fmla="*/ 563 h 712"/>
                  <a:gd name="T28" fmla="*/ 765 w 1321"/>
                  <a:gd name="T29" fmla="*/ 565 h 712"/>
                  <a:gd name="T30" fmla="*/ 458 w 1321"/>
                  <a:gd name="T31" fmla="*/ 565 h 712"/>
                  <a:gd name="T32" fmla="*/ 454 w 1321"/>
                  <a:gd name="T33" fmla="*/ 565 h 712"/>
                  <a:gd name="T34" fmla="*/ 393 w 1321"/>
                  <a:gd name="T35" fmla="*/ 561 h 712"/>
                  <a:gd name="T36" fmla="*/ 335 w 1321"/>
                  <a:gd name="T37" fmla="*/ 558 h 712"/>
                  <a:gd name="T38" fmla="*/ 280 w 1321"/>
                  <a:gd name="T39" fmla="*/ 552 h 712"/>
                  <a:gd name="T40" fmla="*/ 227 w 1321"/>
                  <a:gd name="T41" fmla="*/ 547 h 712"/>
                  <a:gd name="T42" fmla="*/ 179 w 1321"/>
                  <a:gd name="T43" fmla="*/ 537 h 712"/>
                  <a:gd name="T44" fmla="*/ 135 w 1321"/>
                  <a:gd name="T45" fmla="*/ 525 h 712"/>
                  <a:gd name="T46" fmla="*/ 98 w 1321"/>
                  <a:gd name="T47" fmla="*/ 514 h 712"/>
                  <a:gd name="T48" fmla="*/ 65 w 1321"/>
                  <a:gd name="T49" fmla="*/ 500 h 712"/>
                  <a:gd name="T50" fmla="*/ 37 w 1321"/>
                  <a:gd name="T51" fmla="*/ 482 h 712"/>
                  <a:gd name="T52" fmla="*/ 18 w 1321"/>
                  <a:gd name="T53" fmla="*/ 462 h 712"/>
                  <a:gd name="T54" fmla="*/ 6 w 1321"/>
                  <a:gd name="T55" fmla="*/ 439 h 712"/>
                  <a:gd name="T56" fmla="*/ 0 w 1321"/>
                  <a:gd name="T57" fmla="*/ 416 h 712"/>
                  <a:gd name="T58" fmla="*/ 0 w 1321"/>
                  <a:gd name="T59" fmla="*/ 412 h 712"/>
                  <a:gd name="T60" fmla="*/ 4 w 1321"/>
                  <a:gd name="T61" fmla="*/ 386 h 712"/>
                  <a:gd name="T62" fmla="*/ 16 w 1321"/>
                  <a:gd name="T63" fmla="*/ 354 h 712"/>
                  <a:gd name="T64" fmla="*/ 49 w 1321"/>
                  <a:gd name="T65" fmla="*/ 293 h 712"/>
                  <a:gd name="T66" fmla="*/ 90 w 1321"/>
                  <a:gd name="T67" fmla="*/ 237 h 712"/>
                  <a:gd name="T68" fmla="*/ 141 w 1321"/>
                  <a:gd name="T69" fmla="*/ 186 h 712"/>
                  <a:gd name="T70" fmla="*/ 196 w 1321"/>
                  <a:gd name="T71" fmla="*/ 140 h 712"/>
                  <a:gd name="T72" fmla="*/ 260 w 1321"/>
                  <a:gd name="T73" fmla="*/ 99 h 712"/>
                  <a:gd name="T74" fmla="*/ 329 w 1321"/>
                  <a:gd name="T75" fmla="*/ 65 h 712"/>
                  <a:gd name="T76" fmla="*/ 399 w 1321"/>
                  <a:gd name="T77" fmla="*/ 37 h 712"/>
                  <a:gd name="T78" fmla="*/ 479 w 1321"/>
                  <a:gd name="T79" fmla="*/ 17 h 712"/>
                  <a:gd name="T80" fmla="*/ 559 w 1321"/>
                  <a:gd name="T81" fmla="*/ 4 h 712"/>
                  <a:gd name="T82" fmla="*/ 642 w 1321"/>
                  <a:gd name="T83" fmla="*/ 0 h 712"/>
                  <a:gd name="T84" fmla="*/ 642 w 1321"/>
                  <a:gd name="T85" fmla="*/ 0 h 712"/>
                  <a:gd name="T86" fmla="*/ 731 w 1321"/>
                  <a:gd name="T87" fmla="*/ 4 h 712"/>
                  <a:gd name="T88" fmla="*/ 815 w 1321"/>
                  <a:gd name="T89" fmla="*/ 18 h 712"/>
                  <a:gd name="T90" fmla="*/ 897 w 1321"/>
                  <a:gd name="T91" fmla="*/ 42 h 712"/>
                  <a:gd name="T92" fmla="*/ 972 w 1321"/>
                  <a:gd name="T93" fmla="*/ 71 h 712"/>
                  <a:gd name="T94" fmla="*/ 1042 w 1321"/>
                  <a:gd name="T95" fmla="*/ 109 h 712"/>
                  <a:gd name="T96" fmla="*/ 1106 w 1321"/>
                  <a:gd name="T97" fmla="*/ 154 h 712"/>
                  <a:gd name="T98" fmla="*/ 1163 w 1321"/>
                  <a:gd name="T99" fmla="*/ 203 h 712"/>
                  <a:gd name="T100" fmla="*/ 1211 w 1321"/>
                  <a:gd name="T101" fmla="*/ 257 h 712"/>
                  <a:gd name="T102" fmla="*/ 1252 w 1321"/>
                  <a:gd name="T103" fmla="*/ 318 h 712"/>
                  <a:gd name="T104" fmla="*/ 1252 w 1321"/>
                  <a:gd name="T105" fmla="*/ 31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64" y="60"/>
              <a:ext cx="29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B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4339036" y="5422735"/>
            <a:ext cx="595312" cy="607948"/>
            <a:chOff x="-278" y="94"/>
            <a:chExt cx="412" cy="417"/>
          </a:xfrm>
        </p:grpSpPr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-278" y="94"/>
              <a:ext cx="412" cy="417"/>
              <a:chOff x="-1134" y="401"/>
              <a:chExt cx="1680" cy="1789"/>
            </a:xfrm>
          </p:grpSpPr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-1134" y="51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rgbClr val="6565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  <p:sp>
            <p:nvSpPr>
              <p:cNvPr id="37" name="Freeform 28"/>
              <p:cNvSpPr>
                <a:spLocks noChangeArrowheads="1"/>
              </p:cNvSpPr>
              <p:nvPr/>
            </p:nvSpPr>
            <p:spPr bwMode="auto">
              <a:xfrm>
                <a:off x="-1026" y="401"/>
                <a:ext cx="1296" cy="634"/>
              </a:xfrm>
              <a:custGeom>
                <a:avLst/>
                <a:gdLst>
                  <a:gd name="T0" fmla="*/ 1252 w 1321"/>
                  <a:gd name="T1" fmla="*/ 318 h 712"/>
                  <a:gd name="T2" fmla="*/ 1268 w 1321"/>
                  <a:gd name="T3" fmla="*/ 351 h 712"/>
                  <a:gd name="T4" fmla="*/ 1271 w 1321"/>
                  <a:gd name="T5" fmla="*/ 381 h 712"/>
                  <a:gd name="T6" fmla="*/ 1266 w 1321"/>
                  <a:gd name="T7" fmla="*/ 409 h 712"/>
                  <a:gd name="T8" fmla="*/ 1249 w 1321"/>
                  <a:gd name="T9" fmla="*/ 436 h 712"/>
                  <a:gd name="T10" fmla="*/ 1224 w 1321"/>
                  <a:gd name="T11" fmla="*/ 459 h 712"/>
                  <a:gd name="T12" fmla="*/ 1193 w 1321"/>
                  <a:gd name="T13" fmla="*/ 479 h 712"/>
                  <a:gd name="T14" fmla="*/ 1151 w 1321"/>
                  <a:gd name="T15" fmla="*/ 498 h 712"/>
                  <a:gd name="T16" fmla="*/ 1104 w 1321"/>
                  <a:gd name="T17" fmla="*/ 515 h 712"/>
                  <a:gd name="T18" fmla="*/ 1051 w 1321"/>
                  <a:gd name="T19" fmla="*/ 529 h 712"/>
                  <a:gd name="T20" fmla="*/ 992 w 1321"/>
                  <a:gd name="T21" fmla="*/ 541 h 712"/>
                  <a:gd name="T22" fmla="*/ 931 w 1321"/>
                  <a:gd name="T23" fmla="*/ 550 h 712"/>
                  <a:gd name="T24" fmla="*/ 862 w 1321"/>
                  <a:gd name="T25" fmla="*/ 558 h 712"/>
                  <a:gd name="T26" fmla="*/ 793 w 1321"/>
                  <a:gd name="T27" fmla="*/ 563 h 712"/>
                  <a:gd name="T28" fmla="*/ 765 w 1321"/>
                  <a:gd name="T29" fmla="*/ 565 h 712"/>
                  <a:gd name="T30" fmla="*/ 458 w 1321"/>
                  <a:gd name="T31" fmla="*/ 565 h 712"/>
                  <a:gd name="T32" fmla="*/ 454 w 1321"/>
                  <a:gd name="T33" fmla="*/ 565 h 712"/>
                  <a:gd name="T34" fmla="*/ 393 w 1321"/>
                  <a:gd name="T35" fmla="*/ 561 h 712"/>
                  <a:gd name="T36" fmla="*/ 335 w 1321"/>
                  <a:gd name="T37" fmla="*/ 558 h 712"/>
                  <a:gd name="T38" fmla="*/ 280 w 1321"/>
                  <a:gd name="T39" fmla="*/ 552 h 712"/>
                  <a:gd name="T40" fmla="*/ 227 w 1321"/>
                  <a:gd name="T41" fmla="*/ 547 h 712"/>
                  <a:gd name="T42" fmla="*/ 179 w 1321"/>
                  <a:gd name="T43" fmla="*/ 537 h 712"/>
                  <a:gd name="T44" fmla="*/ 135 w 1321"/>
                  <a:gd name="T45" fmla="*/ 525 h 712"/>
                  <a:gd name="T46" fmla="*/ 98 w 1321"/>
                  <a:gd name="T47" fmla="*/ 514 h 712"/>
                  <a:gd name="T48" fmla="*/ 65 w 1321"/>
                  <a:gd name="T49" fmla="*/ 500 h 712"/>
                  <a:gd name="T50" fmla="*/ 37 w 1321"/>
                  <a:gd name="T51" fmla="*/ 482 h 712"/>
                  <a:gd name="T52" fmla="*/ 18 w 1321"/>
                  <a:gd name="T53" fmla="*/ 462 h 712"/>
                  <a:gd name="T54" fmla="*/ 6 w 1321"/>
                  <a:gd name="T55" fmla="*/ 439 h 712"/>
                  <a:gd name="T56" fmla="*/ 0 w 1321"/>
                  <a:gd name="T57" fmla="*/ 416 h 712"/>
                  <a:gd name="T58" fmla="*/ 0 w 1321"/>
                  <a:gd name="T59" fmla="*/ 412 h 712"/>
                  <a:gd name="T60" fmla="*/ 4 w 1321"/>
                  <a:gd name="T61" fmla="*/ 386 h 712"/>
                  <a:gd name="T62" fmla="*/ 16 w 1321"/>
                  <a:gd name="T63" fmla="*/ 354 h 712"/>
                  <a:gd name="T64" fmla="*/ 49 w 1321"/>
                  <a:gd name="T65" fmla="*/ 293 h 712"/>
                  <a:gd name="T66" fmla="*/ 90 w 1321"/>
                  <a:gd name="T67" fmla="*/ 237 h 712"/>
                  <a:gd name="T68" fmla="*/ 141 w 1321"/>
                  <a:gd name="T69" fmla="*/ 186 h 712"/>
                  <a:gd name="T70" fmla="*/ 196 w 1321"/>
                  <a:gd name="T71" fmla="*/ 140 h 712"/>
                  <a:gd name="T72" fmla="*/ 260 w 1321"/>
                  <a:gd name="T73" fmla="*/ 99 h 712"/>
                  <a:gd name="T74" fmla="*/ 329 w 1321"/>
                  <a:gd name="T75" fmla="*/ 65 h 712"/>
                  <a:gd name="T76" fmla="*/ 399 w 1321"/>
                  <a:gd name="T77" fmla="*/ 37 h 712"/>
                  <a:gd name="T78" fmla="*/ 479 w 1321"/>
                  <a:gd name="T79" fmla="*/ 17 h 712"/>
                  <a:gd name="T80" fmla="*/ 559 w 1321"/>
                  <a:gd name="T81" fmla="*/ 4 h 712"/>
                  <a:gd name="T82" fmla="*/ 642 w 1321"/>
                  <a:gd name="T83" fmla="*/ 0 h 712"/>
                  <a:gd name="T84" fmla="*/ 642 w 1321"/>
                  <a:gd name="T85" fmla="*/ 0 h 712"/>
                  <a:gd name="T86" fmla="*/ 731 w 1321"/>
                  <a:gd name="T87" fmla="*/ 4 h 712"/>
                  <a:gd name="T88" fmla="*/ 815 w 1321"/>
                  <a:gd name="T89" fmla="*/ 18 h 712"/>
                  <a:gd name="T90" fmla="*/ 897 w 1321"/>
                  <a:gd name="T91" fmla="*/ 42 h 712"/>
                  <a:gd name="T92" fmla="*/ 972 w 1321"/>
                  <a:gd name="T93" fmla="*/ 71 h 712"/>
                  <a:gd name="T94" fmla="*/ 1042 w 1321"/>
                  <a:gd name="T95" fmla="*/ 109 h 712"/>
                  <a:gd name="T96" fmla="*/ 1106 w 1321"/>
                  <a:gd name="T97" fmla="*/ 154 h 712"/>
                  <a:gd name="T98" fmla="*/ 1163 w 1321"/>
                  <a:gd name="T99" fmla="*/ 203 h 712"/>
                  <a:gd name="T100" fmla="*/ 1211 w 1321"/>
                  <a:gd name="T101" fmla="*/ 257 h 712"/>
                  <a:gd name="T102" fmla="*/ 1252 w 1321"/>
                  <a:gd name="T103" fmla="*/ 318 h 712"/>
                  <a:gd name="T104" fmla="*/ 1252 w 1321"/>
                  <a:gd name="T105" fmla="*/ 31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</p:grp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-209" y="160"/>
              <a:ext cx="30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38" name="Group 30"/>
          <p:cNvGrpSpPr>
            <a:grpSpLocks/>
          </p:cNvGrpSpPr>
          <p:nvPr/>
        </p:nvGrpSpPr>
        <p:grpSpPr bwMode="auto">
          <a:xfrm>
            <a:off x="2681621" y="2773240"/>
            <a:ext cx="623887" cy="630237"/>
            <a:chOff x="0" y="0"/>
            <a:chExt cx="432" cy="432"/>
          </a:xfrm>
        </p:grpSpPr>
        <p:grpSp>
          <p:nvGrpSpPr>
            <p:cNvPr id="39" name="Group 31"/>
            <p:cNvGrpSpPr>
              <a:grpSpLocks/>
            </p:cNvGrpSpPr>
            <p:nvPr/>
          </p:nvGrpSpPr>
          <p:grpSpPr bwMode="auto">
            <a:xfrm>
              <a:off x="0" y="0"/>
              <a:ext cx="432" cy="432"/>
              <a:chOff x="0" y="0"/>
              <a:chExt cx="1680" cy="1680"/>
            </a:xfrm>
          </p:grpSpPr>
          <p:sp>
            <p:nvSpPr>
              <p:cNvPr id="41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144A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  <p:sp>
            <p:nvSpPr>
              <p:cNvPr id="42" name="Freeform 33"/>
              <p:cNvSpPr>
                <a:spLocks noChangeArrowheads="1"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>
                  <a:gd name="T0" fmla="*/ 1252 w 1321"/>
                  <a:gd name="T1" fmla="*/ 318 h 712"/>
                  <a:gd name="T2" fmla="*/ 1268 w 1321"/>
                  <a:gd name="T3" fmla="*/ 351 h 712"/>
                  <a:gd name="T4" fmla="*/ 1271 w 1321"/>
                  <a:gd name="T5" fmla="*/ 381 h 712"/>
                  <a:gd name="T6" fmla="*/ 1266 w 1321"/>
                  <a:gd name="T7" fmla="*/ 409 h 712"/>
                  <a:gd name="T8" fmla="*/ 1249 w 1321"/>
                  <a:gd name="T9" fmla="*/ 436 h 712"/>
                  <a:gd name="T10" fmla="*/ 1224 w 1321"/>
                  <a:gd name="T11" fmla="*/ 459 h 712"/>
                  <a:gd name="T12" fmla="*/ 1193 w 1321"/>
                  <a:gd name="T13" fmla="*/ 479 h 712"/>
                  <a:gd name="T14" fmla="*/ 1151 w 1321"/>
                  <a:gd name="T15" fmla="*/ 498 h 712"/>
                  <a:gd name="T16" fmla="*/ 1104 w 1321"/>
                  <a:gd name="T17" fmla="*/ 515 h 712"/>
                  <a:gd name="T18" fmla="*/ 1051 w 1321"/>
                  <a:gd name="T19" fmla="*/ 529 h 712"/>
                  <a:gd name="T20" fmla="*/ 992 w 1321"/>
                  <a:gd name="T21" fmla="*/ 541 h 712"/>
                  <a:gd name="T22" fmla="*/ 931 w 1321"/>
                  <a:gd name="T23" fmla="*/ 550 h 712"/>
                  <a:gd name="T24" fmla="*/ 862 w 1321"/>
                  <a:gd name="T25" fmla="*/ 558 h 712"/>
                  <a:gd name="T26" fmla="*/ 793 w 1321"/>
                  <a:gd name="T27" fmla="*/ 563 h 712"/>
                  <a:gd name="T28" fmla="*/ 765 w 1321"/>
                  <a:gd name="T29" fmla="*/ 565 h 712"/>
                  <a:gd name="T30" fmla="*/ 458 w 1321"/>
                  <a:gd name="T31" fmla="*/ 565 h 712"/>
                  <a:gd name="T32" fmla="*/ 454 w 1321"/>
                  <a:gd name="T33" fmla="*/ 565 h 712"/>
                  <a:gd name="T34" fmla="*/ 393 w 1321"/>
                  <a:gd name="T35" fmla="*/ 561 h 712"/>
                  <a:gd name="T36" fmla="*/ 335 w 1321"/>
                  <a:gd name="T37" fmla="*/ 558 h 712"/>
                  <a:gd name="T38" fmla="*/ 280 w 1321"/>
                  <a:gd name="T39" fmla="*/ 552 h 712"/>
                  <a:gd name="T40" fmla="*/ 227 w 1321"/>
                  <a:gd name="T41" fmla="*/ 547 h 712"/>
                  <a:gd name="T42" fmla="*/ 179 w 1321"/>
                  <a:gd name="T43" fmla="*/ 537 h 712"/>
                  <a:gd name="T44" fmla="*/ 135 w 1321"/>
                  <a:gd name="T45" fmla="*/ 525 h 712"/>
                  <a:gd name="T46" fmla="*/ 98 w 1321"/>
                  <a:gd name="T47" fmla="*/ 514 h 712"/>
                  <a:gd name="T48" fmla="*/ 65 w 1321"/>
                  <a:gd name="T49" fmla="*/ 500 h 712"/>
                  <a:gd name="T50" fmla="*/ 37 w 1321"/>
                  <a:gd name="T51" fmla="*/ 482 h 712"/>
                  <a:gd name="T52" fmla="*/ 18 w 1321"/>
                  <a:gd name="T53" fmla="*/ 462 h 712"/>
                  <a:gd name="T54" fmla="*/ 6 w 1321"/>
                  <a:gd name="T55" fmla="*/ 439 h 712"/>
                  <a:gd name="T56" fmla="*/ 0 w 1321"/>
                  <a:gd name="T57" fmla="*/ 416 h 712"/>
                  <a:gd name="T58" fmla="*/ 0 w 1321"/>
                  <a:gd name="T59" fmla="*/ 412 h 712"/>
                  <a:gd name="T60" fmla="*/ 4 w 1321"/>
                  <a:gd name="T61" fmla="*/ 386 h 712"/>
                  <a:gd name="T62" fmla="*/ 16 w 1321"/>
                  <a:gd name="T63" fmla="*/ 354 h 712"/>
                  <a:gd name="T64" fmla="*/ 49 w 1321"/>
                  <a:gd name="T65" fmla="*/ 293 h 712"/>
                  <a:gd name="T66" fmla="*/ 90 w 1321"/>
                  <a:gd name="T67" fmla="*/ 237 h 712"/>
                  <a:gd name="T68" fmla="*/ 141 w 1321"/>
                  <a:gd name="T69" fmla="*/ 186 h 712"/>
                  <a:gd name="T70" fmla="*/ 196 w 1321"/>
                  <a:gd name="T71" fmla="*/ 140 h 712"/>
                  <a:gd name="T72" fmla="*/ 260 w 1321"/>
                  <a:gd name="T73" fmla="*/ 99 h 712"/>
                  <a:gd name="T74" fmla="*/ 329 w 1321"/>
                  <a:gd name="T75" fmla="*/ 65 h 712"/>
                  <a:gd name="T76" fmla="*/ 399 w 1321"/>
                  <a:gd name="T77" fmla="*/ 37 h 712"/>
                  <a:gd name="T78" fmla="*/ 479 w 1321"/>
                  <a:gd name="T79" fmla="*/ 17 h 712"/>
                  <a:gd name="T80" fmla="*/ 559 w 1321"/>
                  <a:gd name="T81" fmla="*/ 4 h 712"/>
                  <a:gd name="T82" fmla="*/ 642 w 1321"/>
                  <a:gd name="T83" fmla="*/ 0 h 712"/>
                  <a:gd name="T84" fmla="*/ 642 w 1321"/>
                  <a:gd name="T85" fmla="*/ 0 h 712"/>
                  <a:gd name="T86" fmla="*/ 731 w 1321"/>
                  <a:gd name="T87" fmla="*/ 4 h 712"/>
                  <a:gd name="T88" fmla="*/ 815 w 1321"/>
                  <a:gd name="T89" fmla="*/ 18 h 712"/>
                  <a:gd name="T90" fmla="*/ 897 w 1321"/>
                  <a:gd name="T91" fmla="*/ 42 h 712"/>
                  <a:gd name="T92" fmla="*/ 972 w 1321"/>
                  <a:gd name="T93" fmla="*/ 71 h 712"/>
                  <a:gd name="T94" fmla="*/ 1042 w 1321"/>
                  <a:gd name="T95" fmla="*/ 109 h 712"/>
                  <a:gd name="T96" fmla="*/ 1106 w 1321"/>
                  <a:gd name="T97" fmla="*/ 154 h 712"/>
                  <a:gd name="T98" fmla="*/ 1163 w 1321"/>
                  <a:gd name="T99" fmla="*/ 203 h 712"/>
                  <a:gd name="T100" fmla="*/ 1211 w 1321"/>
                  <a:gd name="T101" fmla="*/ 257 h 712"/>
                  <a:gd name="T102" fmla="*/ 1252 w 1321"/>
                  <a:gd name="T103" fmla="*/ 318 h 712"/>
                  <a:gd name="T104" fmla="*/ 1252 w 1321"/>
                  <a:gd name="T105" fmla="*/ 31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</p:grp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92" y="48"/>
              <a:ext cx="26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F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43" name="Oval 35"/>
          <p:cNvSpPr>
            <a:spLocks noChangeArrowheads="1"/>
          </p:cNvSpPr>
          <p:nvPr/>
        </p:nvSpPr>
        <p:spPr bwMode="auto">
          <a:xfrm rot="18227093">
            <a:off x="4532366" y="5303254"/>
            <a:ext cx="119063" cy="125413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939393"/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/>
            <a:endParaRPr lang="zh-CN" altLang="en-US"/>
          </a:p>
        </p:txBody>
      </p:sp>
      <p:sp>
        <p:nvSpPr>
          <p:cNvPr id="44" name="Oval 36"/>
          <p:cNvSpPr>
            <a:spLocks noChangeArrowheads="1"/>
          </p:cNvSpPr>
          <p:nvPr/>
        </p:nvSpPr>
        <p:spPr bwMode="auto">
          <a:xfrm rot="18227093">
            <a:off x="4535939" y="5003117"/>
            <a:ext cx="119063" cy="125413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939393"/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/>
            <a:endParaRPr lang="zh-CN" altLang="en-US"/>
          </a:p>
        </p:txBody>
      </p:sp>
      <p:grpSp>
        <p:nvGrpSpPr>
          <p:cNvPr id="45" name="Group 37"/>
          <p:cNvGrpSpPr>
            <a:grpSpLocks/>
          </p:cNvGrpSpPr>
          <p:nvPr/>
        </p:nvGrpSpPr>
        <p:grpSpPr bwMode="auto">
          <a:xfrm>
            <a:off x="3373771" y="3192340"/>
            <a:ext cx="333375" cy="190500"/>
            <a:chOff x="0" y="0"/>
            <a:chExt cx="231" cy="130"/>
          </a:xfrm>
        </p:grpSpPr>
        <p:sp>
          <p:nvSpPr>
            <p:cNvPr id="46" name="Oval 38"/>
            <p:cNvSpPr>
              <a:spLocks noChangeArrowheads="1"/>
            </p:cNvSpPr>
            <p:nvPr/>
          </p:nvSpPr>
          <p:spPr bwMode="auto">
            <a:xfrm rot="18227093">
              <a:off x="2" y="-2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195E73"/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/>
              <a:endParaRPr lang="zh-CN" altLang="en-US"/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 rot="18227093">
              <a:off x="145" y="44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154F61"/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/>
              <a:endParaRPr lang="zh-CN" altLang="en-US"/>
            </a:p>
          </p:txBody>
        </p:sp>
      </p:grpSp>
      <p:grpSp>
        <p:nvGrpSpPr>
          <p:cNvPr id="48" name="Group 40"/>
          <p:cNvGrpSpPr>
            <a:grpSpLocks/>
          </p:cNvGrpSpPr>
          <p:nvPr/>
        </p:nvGrpSpPr>
        <p:grpSpPr bwMode="auto">
          <a:xfrm>
            <a:off x="4433888" y="2449513"/>
            <a:ext cx="125412" cy="379412"/>
            <a:chOff x="0" y="0"/>
            <a:chExt cx="87" cy="260"/>
          </a:xfrm>
        </p:grpSpPr>
        <p:sp>
          <p:nvSpPr>
            <p:cNvPr id="49" name="Oval 41"/>
            <p:cNvSpPr>
              <a:spLocks noChangeArrowheads="1"/>
            </p:cNvSpPr>
            <p:nvPr/>
          </p:nvSpPr>
          <p:spPr bwMode="auto">
            <a:xfrm rot="18227093">
              <a:off x="3" y="-3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744600"/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/>
              <a:endParaRPr lang="zh-CN" altLang="en-US"/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 rot="18227093">
              <a:off x="3" y="17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7C4A00"/>
                </a:gs>
              </a:gsLst>
              <a:path path="shape">
                <a:fillToRect l="50000" t="50000" r="50000" b="50000"/>
              </a:path>
            </a:gra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r" eaLnBrk="1" hangingPunct="1"/>
              <a:endParaRPr lang="zh-CN" altLang="en-US"/>
            </a:p>
          </p:txBody>
        </p:sp>
      </p:grpSp>
      <p:sp>
        <p:nvSpPr>
          <p:cNvPr id="51" name="Oval 43"/>
          <p:cNvSpPr>
            <a:spLocks noChangeArrowheads="1"/>
          </p:cNvSpPr>
          <p:nvPr/>
        </p:nvSpPr>
        <p:spPr bwMode="auto">
          <a:xfrm rot="18227093">
            <a:off x="5633726" y="3117207"/>
            <a:ext cx="119063" cy="125412"/>
          </a:xfrm>
          <a:prstGeom prst="ellipse">
            <a:avLst/>
          </a:prstGeom>
          <a:gradFill rotWithShape="1">
            <a:gsLst>
              <a:gs pos="0">
                <a:srgbClr val="B2B2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/>
            <a:endParaRPr lang="zh-CN" altLang="en-US"/>
          </a:p>
        </p:txBody>
      </p:sp>
      <p:sp>
        <p:nvSpPr>
          <p:cNvPr id="52" name="Oval 44"/>
          <p:cNvSpPr>
            <a:spLocks noChangeArrowheads="1"/>
          </p:cNvSpPr>
          <p:nvPr/>
        </p:nvSpPr>
        <p:spPr bwMode="auto">
          <a:xfrm rot="18227093">
            <a:off x="5408301" y="3231507"/>
            <a:ext cx="119063" cy="125412"/>
          </a:xfrm>
          <a:prstGeom prst="ellipse">
            <a:avLst/>
          </a:prstGeom>
          <a:gradFill rotWithShape="1">
            <a:gsLst>
              <a:gs pos="0">
                <a:srgbClr val="B2B2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/>
            <a:endParaRPr lang="zh-CN" altLang="en-US"/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3558611" y="1267576"/>
            <a:ext cx="1979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latin typeface="Lingoes Unicode" panose="020B0604020202020204" pitchFamily="34" charset="-122"/>
                <a:ea typeface="Lingoes Unicode" panose="020B0604020202020204" pitchFamily="34" charset="-122"/>
                <a:cs typeface="+mn-cs"/>
              </a:rPr>
              <a:t>Subsystem</a:t>
            </a:r>
          </a:p>
        </p:txBody>
      </p:sp>
      <p:grpSp>
        <p:nvGrpSpPr>
          <p:cNvPr id="58" name="Group 25"/>
          <p:cNvGrpSpPr>
            <a:grpSpLocks/>
          </p:cNvGrpSpPr>
          <p:nvPr/>
        </p:nvGrpSpPr>
        <p:grpSpPr bwMode="auto">
          <a:xfrm>
            <a:off x="5742387" y="4726746"/>
            <a:ext cx="595312" cy="571500"/>
            <a:chOff x="0" y="0"/>
            <a:chExt cx="412" cy="392"/>
          </a:xfrm>
        </p:grpSpPr>
        <p:grpSp>
          <p:nvGrpSpPr>
            <p:cNvPr id="59" name="Group 26"/>
            <p:cNvGrpSpPr>
              <a:grpSpLocks/>
            </p:cNvGrpSpPr>
            <p:nvPr/>
          </p:nvGrpSpPr>
          <p:grpSpPr bwMode="auto">
            <a:xfrm>
              <a:off x="0" y="0"/>
              <a:ext cx="412" cy="392"/>
              <a:chOff x="0" y="0"/>
              <a:chExt cx="1680" cy="1680"/>
            </a:xfrm>
          </p:grpSpPr>
          <p:sp>
            <p:nvSpPr>
              <p:cNvPr id="61" name="Oval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rgbClr val="00B0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  <p:sp>
            <p:nvSpPr>
              <p:cNvPr id="62" name="Freeform 28"/>
              <p:cNvSpPr>
                <a:spLocks noChangeArrowheads="1"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>
                  <a:gd name="T0" fmla="*/ 1252 w 1321"/>
                  <a:gd name="T1" fmla="*/ 318 h 712"/>
                  <a:gd name="T2" fmla="*/ 1268 w 1321"/>
                  <a:gd name="T3" fmla="*/ 351 h 712"/>
                  <a:gd name="T4" fmla="*/ 1271 w 1321"/>
                  <a:gd name="T5" fmla="*/ 381 h 712"/>
                  <a:gd name="T6" fmla="*/ 1266 w 1321"/>
                  <a:gd name="T7" fmla="*/ 409 h 712"/>
                  <a:gd name="T8" fmla="*/ 1249 w 1321"/>
                  <a:gd name="T9" fmla="*/ 436 h 712"/>
                  <a:gd name="T10" fmla="*/ 1224 w 1321"/>
                  <a:gd name="T11" fmla="*/ 459 h 712"/>
                  <a:gd name="T12" fmla="*/ 1193 w 1321"/>
                  <a:gd name="T13" fmla="*/ 479 h 712"/>
                  <a:gd name="T14" fmla="*/ 1151 w 1321"/>
                  <a:gd name="T15" fmla="*/ 498 h 712"/>
                  <a:gd name="T16" fmla="*/ 1104 w 1321"/>
                  <a:gd name="T17" fmla="*/ 515 h 712"/>
                  <a:gd name="T18" fmla="*/ 1051 w 1321"/>
                  <a:gd name="T19" fmla="*/ 529 h 712"/>
                  <a:gd name="T20" fmla="*/ 992 w 1321"/>
                  <a:gd name="T21" fmla="*/ 541 h 712"/>
                  <a:gd name="T22" fmla="*/ 931 w 1321"/>
                  <a:gd name="T23" fmla="*/ 550 h 712"/>
                  <a:gd name="T24" fmla="*/ 862 w 1321"/>
                  <a:gd name="T25" fmla="*/ 558 h 712"/>
                  <a:gd name="T26" fmla="*/ 793 w 1321"/>
                  <a:gd name="T27" fmla="*/ 563 h 712"/>
                  <a:gd name="T28" fmla="*/ 765 w 1321"/>
                  <a:gd name="T29" fmla="*/ 565 h 712"/>
                  <a:gd name="T30" fmla="*/ 458 w 1321"/>
                  <a:gd name="T31" fmla="*/ 565 h 712"/>
                  <a:gd name="T32" fmla="*/ 454 w 1321"/>
                  <a:gd name="T33" fmla="*/ 565 h 712"/>
                  <a:gd name="T34" fmla="*/ 393 w 1321"/>
                  <a:gd name="T35" fmla="*/ 561 h 712"/>
                  <a:gd name="T36" fmla="*/ 335 w 1321"/>
                  <a:gd name="T37" fmla="*/ 558 h 712"/>
                  <a:gd name="T38" fmla="*/ 280 w 1321"/>
                  <a:gd name="T39" fmla="*/ 552 h 712"/>
                  <a:gd name="T40" fmla="*/ 227 w 1321"/>
                  <a:gd name="T41" fmla="*/ 547 h 712"/>
                  <a:gd name="T42" fmla="*/ 179 w 1321"/>
                  <a:gd name="T43" fmla="*/ 537 h 712"/>
                  <a:gd name="T44" fmla="*/ 135 w 1321"/>
                  <a:gd name="T45" fmla="*/ 525 h 712"/>
                  <a:gd name="T46" fmla="*/ 98 w 1321"/>
                  <a:gd name="T47" fmla="*/ 514 h 712"/>
                  <a:gd name="T48" fmla="*/ 65 w 1321"/>
                  <a:gd name="T49" fmla="*/ 500 h 712"/>
                  <a:gd name="T50" fmla="*/ 37 w 1321"/>
                  <a:gd name="T51" fmla="*/ 482 h 712"/>
                  <a:gd name="T52" fmla="*/ 18 w 1321"/>
                  <a:gd name="T53" fmla="*/ 462 h 712"/>
                  <a:gd name="T54" fmla="*/ 6 w 1321"/>
                  <a:gd name="T55" fmla="*/ 439 h 712"/>
                  <a:gd name="T56" fmla="*/ 0 w 1321"/>
                  <a:gd name="T57" fmla="*/ 416 h 712"/>
                  <a:gd name="T58" fmla="*/ 0 w 1321"/>
                  <a:gd name="T59" fmla="*/ 412 h 712"/>
                  <a:gd name="T60" fmla="*/ 4 w 1321"/>
                  <a:gd name="T61" fmla="*/ 386 h 712"/>
                  <a:gd name="T62" fmla="*/ 16 w 1321"/>
                  <a:gd name="T63" fmla="*/ 354 h 712"/>
                  <a:gd name="T64" fmla="*/ 49 w 1321"/>
                  <a:gd name="T65" fmla="*/ 293 h 712"/>
                  <a:gd name="T66" fmla="*/ 90 w 1321"/>
                  <a:gd name="T67" fmla="*/ 237 h 712"/>
                  <a:gd name="T68" fmla="*/ 141 w 1321"/>
                  <a:gd name="T69" fmla="*/ 186 h 712"/>
                  <a:gd name="T70" fmla="*/ 196 w 1321"/>
                  <a:gd name="T71" fmla="*/ 140 h 712"/>
                  <a:gd name="T72" fmla="*/ 260 w 1321"/>
                  <a:gd name="T73" fmla="*/ 99 h 712"/>
                  <a:gd name="T74" fmla="*/ 329 w 1321"/>
                  <a:gd name="T75" fmla="*/ 65 h 712"/>
                  <a:gd name="T76" fmla="*/ 399 w 1321"/>
                  <a:gd name="T77" fmla="*/ 37 h 712"/>
                  <a:gd name="T78" fmla="*/ 479 w 1321"/>
                  <a:gd name="T79" fmla="*/ 17 h 712"/>
                  <a:gd name="T80" fmla="*/ 559 w 1321"/>
                  <a:gd name="T81" fmla="*/ 4 h 712"/>
                  <a:gd name="T82" fmla="*/ 642 w 1321"/>
                  <a:gd name="T83" fmla="*/ 0 h 712"/>
                  <a:gd name="T84" fmla="*/ 642 w 1321"/>
                  <a:gd name="T85" fmla="*/ 0 h 712"/>
                  <a:gd name="T86" fmla="*/ 731 w 1321"/>
                  <a:gd name="T87" fmla="*/ 4 h 712"/>
                  <a:gd name="T88" fmla="*/ 815 w 1321"/>
                  <a:gd name="T89" fmla="*/ 18 h 712"/>
                  <a:gd name="T90" fmla="*/ 897 w 1321"/>
                  <a:gd name="T91" fmla="*/ 42 h 712"/>
                  <a:gd name="T92" fmla="*/ 972 w 1321"/>
                  <a:gd name="T93" fmla="*/ 71 h 712"/>
                  <a:gd name="T94" fmla="*/ 1042 w 1321"/>
                  <a:gd name="T95" fmla="*/ 109 h 712"/>
                  <a:gd name="T96" fmla="*/ 1106 w 1321"/>
                  <a:gd name="T97" fmla="*/ 154 h 712"/>
                  <a:gd name="T98" fmla="*/ 1163 w 1321"/>
                  <a:gd name="T99" fmla="*/ 203 h 712"/>
                  <a:gd name="T100" fmla="*/ 1211 w 1321"/>
                  <a:gd name="T101" fmla="*/ 257 h 712"/>
                  <a:gd name="T102" fmla="*/ 1252 w 1321"/>
                  <a:gd name="T103" fmla="*/ 318 h 712"/>
                  <a:gd name="T104" fmla="*/ 1252 w 1321"/>
                  <a:gd name="T105" fmla="*/ 31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1pPr>
                <a:lvl2pPr marL="742950" indent="-28575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2pPr>
                <a:lvl3pPr marL="11430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3pPr>
                <a:lvl4pPr marL="16002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4pPr>
                <a:lvl5pPr marL="2057400" indent="-228600" eaLnBrk="0" hangingPunct="0"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bg1"/>
                    </a:solidFill>
                    <a:latin typeface="Verdana" panose="020B0604030504040204" pitchFamily="34" charset="0"/>
                    <a:ea typeface="Gulim" pitchFamily="2" charset="-127"/>
                  </a:defRPr>
                </a:lvl9pPr>
              </a:lstStyle>
              <a:p>
                <a:pPr algn="r" eaLnBrk="1" hangingPunct="1"/>
                <a:endParaRPr lang="zh-CN" altLang="en-US"/>
              </a:p>
            </p:txBody>
          </p:sp>
        </p:grp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65" y="16"/>
              <a:ext cx="28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1pPr>
              <a:lvl2pPr marL="742950" indent="-28575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2pPr>
              <a:lvl3pPr marL="11430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3pPr>
              <a:lvl4pPr marL="16002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4pPr>
              <a:lvl5pPr marL="2057400" indent="-228600" eaLnBrk="0" hangingPunct="0"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C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3" name="Oval 35"/>
          <p:cNvSpPr>
            <a:spLocks noChangeArrowheads="1"/>
          </p:cNvSpPr>
          <p:nvPr/>
        </p:nvSpPr>
        <p:spPr bwMode="auto">
          <a:xfrm rot="18227093">
            <a:off x="5655298" y="4590912"/>
            <a:ext cx="119063" cy="125413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939393"/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/>
            <a:endParaRPr lang="zh-CN" altLang="en-US"/>
          </a:p>
        </p:txBody>
      </p:sp>
      <p:sp>
        <p:nvSpPr>
          <p:cNvPr id="64" name="Oval 36"/>
          <p:cNvSpPr>
            <a:spLocks noChangeArrowheads="1"/>
          </p:cNvSpPr>
          <p:nvPr/>
        </p:nvSpPr>
        <p:spPr bwMode="auto">
          <a:xfrm rot="18227093">
            <a:off x="5452327" y="4405239"/>
            <a:ext cx="119063" cy="125413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939393"/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pPr algn="r" eaLnBrk="1" hangingPunct="1"/>
            <a:endParaRPr lang="zh-CN" altLang="en-US"/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6481971" y="2469367"/>
            <a:ext cx="1979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r>
              <a:rPr lang="en-US" altLang="zh-CN" sz="2800" dirty="0" smtClean="0">
                <a:solidFill>
                  <a:schemeClr val="accent1"/>
                </a:solidFill>
                <a:latin typeface="Lingoes Unicode" panose="020B0604020202020204" pitchFamily="34" charset="-122"/>
                <a:ea typeface="Lingoes Unicode" panose="020B0604020202020204" pitchFamily="34" charset="-122"/>
                <a:cs typeface="+mn-cs"/>
              </a:rPr>
              <a:t>Service</a:t>
            </a:r>
            <a:endParaRPr lang="en-US" altLang="zh-CN" sz="2800" dirty="0">
              <a:solidFill>
                <a:schemeClr val="accent1"/>
              </a:solidFill>
              <a:latin typeface="Lingoes Unicode" panose="020B0604020202020204" pitchFamily="34" charset="-122"/>
              <a:ea typeface="Lingoes Unicode" panose="020B0604020202020204" pitchFamily="34" charset="-122"/>
              <a:cs typeface="+mn-cs"/>
            </a:endParaRPr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6309223" y="4850432"/>
            <a:ext cx="1979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r>
              <a:rPr lang="en-US" altLang="zh-CN" sz="2800" dirty="0" smtClean="0">
                <a:solidFill>
                  <a:schemeClr val="accent1"/>
                </a:solidFill>
                <a:latin typeface="Lingoes Unicode" panose="020B0604020202020204" pitchFamily="34" charset="-122"/>
                <a:ea typeface="Lingoes Unicode" panose="020B0604020202020204" pitchFamily="34" charset="-122"/>
                <a:cs typeface="+mn-cs"/>
              </a:rPr>
              <a:t>System</a:t>
            </a:r>
            <a:endParaRPr lang="en-US" altLang="zh-CN" sz="2800" dirty="0">
              <a:solidFill>
                <a:schemeClr val="accent1"/>
              </a:solidFill>
              <a:latin typeface="Lingoes Unicode" panose="020B0604020202020204" pitchFamily="34" charset="-122"/>
              <a:ea typeface="Lingoes Unicode" panose="020B0604020202020204" pitchFamily="34" charset="-122"/>
              <a:cs typeface="+mn-cs"/>
            </a:endParaRP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3546322" y="5932019"/>
            <a:ext cx="2556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r>
              <a:rPr lang="en-US" altLang="zh-CN" sz="2800" dirty="0" smtClean="0">
                <a:solidFill>
                  <a:schemeClr val="accent1"/>
                </a:solidFill>
                <a:latin typeface="Lingoes Unicode" panose="020B0604020202020204" pitchFamily="34" charset="-122"/>
                <a:ea typeface="Lingoes Unicode" panose="020B0604020202020204" pitchFamily="34" charset="-122"/>
                <a:cs typeface="+mn-cs"/>
              </a:rPr>
              <a:t>Component</a:t>
            </a:r>
            <a:endParaRPr lang="en-US" altLang="zh-CN" sz="2800" dirty="0">
              <a:solidFill>
                <a:schemeClr val="accent1"/>
              </a:solidFill>
              <a:latin typeface="Lingoes Unicode" panose="020B0604020202020204" pitchFamily="34" charset="-122"/>
              <a:ea typeface="Lingoes Unicode" panose="020B0604020202020204" pitchFamily="34" charset="-122"/>
              <a:cs typeface="+mn-cs"/>
            </a:endParaRPr>
          </a:p>
        </p:txBody>
      </p:sp>
      <p:sp>
        <p:nvSpPr>
          <p:cNvPr id="69" name="Text Box 46"/>
          <p:cNvSpPr txBox="1">
            <a:spLocks noChangeArrowheads="1"/>
          </p:cNvSpPr>
          <p:nvPr/>
        </p:nvSpPr>
        <p:spPr bwMode="auto">
          <a:xfrm>
            <a:off x="1090274" y="4657922"/>
            <a:ext cx="1979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1pPr>
            <a:lvl2pPr marL="742950" indent="-28575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2pPr>
            <a:lvl3pPr marL="11430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3pPr>
            <a:lvl4pPr marL="16002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4pPr>
            <a:lvl5pPr marL="2057400" indent="-228600" eaLnBrk="0" hangingPunct="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defRPr>
            </a:lvl9pPr>
          </a:lstStyle>
          <a:p>
            <a:r>
              <a:rPr lang="en-US" altLang="zh-CN" sz="2800" dirty="0" smtClean="0">
                <a:solidFill>
                  <a:schemeClr val="accent1"/>
                </a:solidFill>
                <a:latin typeface="Lingoes Unicode" panose="020B0604020202020204" pitchFamily="34" charset="-122"/>
                <a:ea typeface="Lingoes Unicode" panose="020B0604020202020204" pitchFamily="34" charset="-122"/>
                <a:cs typeface="+mn-cs"/>
              </a:rPr>
              <a:t>Interface</a:t>
            </a:r>
            <a:endParaRPr lang="en-US" altLang="zh-CN" sz="2800" dirty="0">
              <a:solidFill>
                <a:schemeClr val="accent1"/>
              </a:solidFill>
              <a:latin typeface="Lingoes Unicode" panose="020B0604020202020204" pitchFamily="34" charset="-122"/>
              <a:ea typeface="Lingoes Unicode" panose="020B0604020202020204" pitchFamily="34" charset="-122"/>
              <a:cs typeface="+mn-cs"/>
            </a:endParaRPr>
          </a:p>
        </p:txBody>
      </p:sp>
      <p:sp>
        <p:nvSpPr>
          <p:cNvPr id="6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194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6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system</a:t>
            </a:r>
            <a:r>
              <a:rPr lang="en-US" altLang="zh-CN" dirty="0"/>
              <a:t> is represented as a package with the stereotype of &lt;&lt;system&gt;&gt; as shown in Figure below. The system represents all the model elements that pertain to the particular project. 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System Decompostion– </a:t>
            </a:r>
            <a:r>
              <a:rPr lang="en-US" altLang="zh-CN" sz="3036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System</a:t>
            </a: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156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6" name="图片 5" descr="System architecture pack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0"/>
            <a:ext cx="2397994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9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51338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subsystem</a:t>
            </a:r>
            <a:r>
              <a:rPr lang="en-US" altLang="zh-CN" dirty="0"/>
              <a:t> is a grouping of model elements that are part of the overall system. </a:t>
            </a:r>
            <a:endParaRPr lang="en-US" altLang="zh-CN" dirty="0" smtClean="0"/>
          </a:p>
          <a:p>
            <a:pPr lvl="1"/>
            <a:r>
              <a:rPr lang="en-US" altLang="zh-CN" sz="2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Collection of classes, associations, operations, events and constraints that are closely interrelated with each other</a:t>
            </a:r>
          </a:p>
          <a:p>
            <a:pPr lvl="1"/>
            <a:r>
              <a:rPr lang="en-US" altLang="zh-CN" sz="2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 objects and classes from the object model are the “seeds” for  the subsystems</a:t>
            </a:r>
          </a:p>
          <a:p>
            <a:pPr lvl="1"/>
            <a:r>
              <a:rPr lang="en-US" altLang="zh-CN" sz="2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 UML subsystems are modeled as  packages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6512" y="620688"/>
            <a:ext cx="918051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System Decompostion– </a:t>
            </a:r>
            <a:r>
              <a:rPr lang="en-US" altLang="zh-CN" sz="3036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pitchFamily="34" charset="0"/>
                <a:ea typeface="Cambria" panose="02040503050406030204" pitchFamily="18" charset="0"/>
              </a:rPr>
              <a:t>SubSystem and Classes</a:t>
            </a:r>
            <a:endParaRPr lang="en-US" altLang="zh-CN" sz="3036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0" y="6370638"/>
            <a:ext cx="6300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ea typeface="Gulim"/>
                <a:cs typeface="Gulim"/>
              </a:defRPr>
            </a:lvl9pPr>
          </a:lstStyle>
          <a:p>
            <a:pPr eaLnBrk="1" hangingPunct="1"/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5. SYSTEM DECOMPOSITION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 descr="subsystem pack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6" y="4653136"/>
            <a:ext cx="1728192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796" y="4581128"/>
            <a:ext cx="5256584" cy="16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9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8TGp_BizCom_light">
  <a:themeElements>
    <a:clrScheme name="008TGp_BizCom_light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CA3C8"/>
      </a:accent1>
      <a:accent2>
        <a:srgbClr val="FF9900"/>
      </a:accent2>
      <a:accent3>
        <a:srgbClr val="FFFFFF"/>
      </a:accent3>
      <a:accent4>
        <a:srgbClr val="174578"/>
      </a:accent4>
      <a:accent5>
        <a:srgbClr val="ACCEE0"/>
      </a:accent5>
      <a:accent6>
        <a:srgbClr val="E78A00"/>
      </a:accent6>
      <a:hlink>
        <a:srgbClr val="9999FF"/>
      </a:hlink>
      <a:folHlink>
        <a:srgbClr val="969696"/>
      </a:folHlink>
    </a:clrScheme>
    <a:fontScheme name="008TGp_BizCom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Gulim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Gulim" pitchFamily="2" charset="-127"/>
          </a:defRPr>
        </a:defPPr>
      </a:lstStyle>
    </a:lnDef>
  </a:objectDefaults>
  <a:extraClrSchemeLst>
    <a:extraClrScheme>
      <a:clrScheme name="008TGp_BizCom_light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15978"/>
        </a:accent4>
        <a:accent5>
          <a:srgbClr val="B0C6C6"/>
        </a:accent5>
        <a:accent6>
          <a:srgbClr val="B9B900"/>
        </a:accent6>
        <a:hlink>
          <a:srgbClr val="33CC3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08TGp_BizCom_light">
  <a:themeElements>
    <a:clrScheme name="1_008TGp_BizCom_light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CA3C8"/>
      </a:accent1>
      <a:accent2>
        <a:srgbClr val="FF9900"/>
      </a:accent2>
      <a:accent3>
        <a:srgbClr val="FFFFFF"/>
      </a:accent3>
      <a:accent4>
        <a:srgbClr val="174578"/>
      </a:accent4>
      <a:accent5>
        <a:srgbClr val="ACCEE0"/>
      </a:accent5>
      <a:accent6>
        <a:srgbClr val="E78A00"/>
      </a:accent6>
      <a:hlink>
        <a:srgbClr val="9999FF"/>
      </a:hlink>
      <a:folHlink>
        <a:srgbClr val="969696"/>
      </a:folHlink>
    </a:clrScheme>
    <a:fontScheme name="1_008TGp_BizCom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Gulim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ea typeface="Gulim" pitchFamily="2" charset="-127"/>
          </a:defRPr>
        </a:defPPr>
      </a:lstStyle>
    </a:lnDef>
  </a:objectDefaults>
  <a:extraClrSchemeLst>
    <a:extraClrScheme>
      <a:clrScheme name="1_008TGp_BizCom_light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08TGp_BizCom_light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15978"/>
        </a:accent4>
        <a:accent5>
          <a:srgbClr val="B0C6C6"/>
        </a:accent5>
        <a:accent6>
          <a:srgbClr val="B9B900"/>
        </a:accent6>
        <a:hlink>
          <a:srgbClr val="33CC3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08TGp_BizCom_light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Pages>0</Pages>
  <Words>1549</Words>
  <Characters>0</Characters>
  <Application>Microsoft Office PowerPoint</Application>
  <DocSecurity>0</DocSecurity>
  <PresentationFormat>全屏显示(4:3)</PresentationFormat>
  <Lines>0</Lines>
  <Paragraphs>252</Paragraphs>
  <Slides>44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008TGp_BizCom_light</vt:lpstr>
      <vt:lpstr>1_008TGp_BizCom_light</vt:lpstr>
      <vt:lpstr>Lecture Decompose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Design Concepts</vt:lpstr>
      <vt:lpstr>PowerPoint 演示文稿</vt:lpstr>
      <vt:lpstr>PowerPoint 演示文稿</vt:lpstr>
      <vt:lpstr>Subsystem - Example</vt:lpstr>
      <vt:lpstr>PowerPoint 演示文稿</vt:lpstr>
      <vt:lpstr>Service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Design philosophy</vt:lpstr>
      <vt:lpstr>Divide and conquer</vt:lpstr>
      <vt:lpstr>Divide and conquer</vt:lpstr>
      <vt:lpstr>High Cohesion &amp; Low Coupling</vt:lpstr>
      <vt:lpstr>High Cohesion &amp; Low Coupling</vt:lpstr>
      <vt:lpstr>High Cohesion &amp; Low Coupling</vt:lpstr>
      <vt:lpstr>High Cohesion &amp; Low Coupling</vt:lpstr>
      <vt:lpstr>High Cohesion &amp; Low Coupling - Example</vt:lpstr>
      <vt:lpstr>High Cohesion &amp; Low Coupling – Your Turn</vt:lpstr>
      <vt:lpstr>Abstraction Oriented Design</vt:lpstr>
      <vt:lpstr>Keep Moderate Design</vt:lpstr>
      <vt:lpstr>Don’t Repeat Yourself</vt:lpstr>
      <vt:lpstr>Don’t Use Outdated Technology</vt:lpstr>
      <vt:lpstr>Design defensively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旮鸽摐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free</dc:creator>
  <cp:keywords>PPT</cp:keywords>
  <dc:description/>
  <cp:lastModifiedBy>xb21cn</cp:lastModifiedBy>
  <cp:revision>530</cp:revision>
  <dcterms:created xsi:type="dcterms:W3CDTF">2003-10-01T02:02:31Z</dcterms:created>
  <dcterms:modified xsi:type="dcterms:W3CDTF">2023-08-29T14:45:54Z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0x01010019CE07BEA92A144B88FD4AF3FD34ABF10003221B2122589B478D9CE4740E6311AB</vt:lpwstr>
  </property>
  <property fmtid="{D5CDD505-2E9C-101B-9397-08002B2CF9AE}" pid="3" name="KnowledgeSpecialist">
    <vt:lpwstr/>
  </property>
  <property fmtid="{D5CDD505-2E9C-101B-9397-08002B2CF9AE}" pid="4" name="Summary">
    <vt:lpwstr/>
  </property>
  <property fmtid="{D5CDD505-2E9C-101B-9397-08002B2CF9AE}" pid="5" name="MainBody">
    <vt:lpwstr/>
  </property>
  <property fmtid="{D5CDD505-2E9C-101B-9397-08002B2CF9AE}" pid="6" name="ITSystemIdPath">
    <vt:lpwstr/>
  </property>
  <property fmtid="{D5CDD505-2E9C-101B-9397-08002B2CF9AE}" pid="7" name="KnowledgeVersionId">
    <vt:lpwstr>7524</vt:lpwstr>
  </property>
  <property fmtid="{D5CDD505-2E9C-101B-9397-08002B2CF9AE}" pid="8" name="KnowledgeCode">
    <vt:lpwstr>2012TYZ05748</vt:lpwstr>
  </property>
  <property fmtid="{D5CDD505-2E9C-101B-9397-08002B2CF9AE}" pid="9" name="ExtPublishUnit">
    <vt:lpwstr/>
  </property>
  <property fmtid="{D5CDD505-2E9C-101B-9397-08002B2CF9AE}" pid="10" name="PublishedOn">
    <vt:lpwstr>2012-07-10T09:01:00Z</vt:lpwstr>
  </property>
  <property fmtid="{D5CDD505-2E9C-101B-9397-08002B2CF9AE}" pid="11" name="SourceType">
    <vt:lpwstr>2</vt:lpwstr>
  </property>
  <property fmtid="{D5CDD505-2E9C-101B-9397-08002B2CF9AE}" pid="12" name="IndustryIdPath">
    <vt:lpwstr/>
  </property>
  <property fmtid="{D5CDD505-2E9C-101B-9397-08002B2CF9AE}" pid="13" name="SecurityClassificationId">
    <vt:lpwstr>3</vt:lpwstr>
  </property>
  <property fmtid="{D5CDD505-2E9C-101B-9397-08002B2CF9AE}" pid="14" name="Status">
    <vt:lpwstr>4</vt:lpwstr>
  </property>
  <property fmtid="{D5CDD505-2E9C-101B-9397-08002B2CF9AE}" pid="15" name="ExternalAuthors">
    <vt:lpwstr>鍩硅鏈烘瀯</vt:lpwstr>
  </property>
  <property fmtid="{D5CDD505-2E9C-101B-9397-08002B2CF9AE}" pid="16" name="Encrypted">
    <vt:lpwstr>False</vt:lpwstr>
  </property>
  <property fmtid="{D5CDD505-2E9C-101B-9397-08002B2CF9AE}" pid="17" name="WorkflowIdPath">
    <vt:lpwstr/>
  </property>
  <property fmtid="{D5CDD505-2E9C-101B-9397-08002B2CF9AE}" pid="18" name="ExtPublishDocumentNumber">
    <vt:lpwstr/>
  </property>
  <property fmtid="{D5CDD505-2E9C-101B-9397-08002B2CF9AE}" pid="19" name="ExtExpiryDate">
    <vt:lpwstr/>
  </property>
  <property fmtid="{D5CDD505-2E9C-101B-9397-08002B2CF9AE}" pid="20" name="UUVOrgIdPath">
    <vt:lpwstr>1/2/3/</vt:lpwstr>
  </property>
  <property fmtid="{D5CDD505-2E9C-101B-9397-08002B2CF9AE}" pid="21" name="ValueChainId">
    <vt:lpwstr/>
  </property>
  <property fmtid="{D5CDD505-2E9C-101B-9397-08002B2CF9AE}" pid="22" name="ExtPublishDate">
    <vt:lpwstr/>
  </property>
  <property fmtid="{D5CDD505-2E9C-101B-9397-08002B2CF9AE}" pid="23" name="PostIdPath">
    <vt:lpwstr/>
  </property>
  <property fmtid="{D5CDD505-2E9C-101B-9397-08002B2CF9AE}" pid="24" name="KMSTitle">
    <vt:lpwstr>濡備綍鍒朵綔婕備寒鐨凱PT</vt:lpwstr>
  </property>
  <property fmtid="{D5CDD505-2E9C-101B-9397-08002B2CF9AE}" pid="25" name="KnowledgeLevel">
    <vt:lpwstr>70</vt:lpwstr>
  </property>
  <property fmtid="{D5CDD505-2E9C-101B-9397-08002B2CF9AE}" pid="26" name="PeriodOfValidity">
    <vt:lpwstr>36500</vt:lpwstr>
  </property>
  <property fmtid="{D5CDD505-2E9C-101B-9397-08002B2CF9AE}" pid="27" name="ExtEffectiveDate">
    <vt:lpwstr/>
  </property>
  <property fmtid="{D5CDD505-2E9C-101B-9397-08002B2CF9AE}" pid="28" name="BusinessActivityIdPath">
    <vt:lpwstr>1/2/19/23/</vt:lpwstr>
  </property>
  <property fmtid="{D5CDD505-2E9C-101B-9397-08002B2CF9AE}" pid="29" name="Authors">
    <vt:lpwstr/>
  </property>
  <property fmtid="{D5CDD505-2E9C-101B-9397-08002B2CF9AE}" pid="30" name="PublisherId">
    <vt:lpwstr>liuzb1</vt:lpwstr>
  </property>
  <property fmtid="{D5CDD505-2E9C-101B-9397-08002B2CF9AE}" pid="31" name="KnowledgeTypeIdPath">
    <vt:lpwstr>1/47/51/</vt:lpwstr>
  </property>
  <property fmtid="{D5CDD505-2E9C-101B-9397-08002B2CF9AE}" pid="32" name="ExternalOrganizationIdPath">
    <vt:lpwstr/>
  </property>
  <property fmtid="{D5CDD505-2E9C-101B-9397-08002B2CF9AE}" pid="33" name="KSOProductBuildVer">
    <vt:lpwstr>2052-8.1.0.3483</vt:lpwstr>
  </property>
</Properties>
</file>