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 id="2147483682" r:id="rId2"/>
  </p:sldMasterIdLst>
  <p:notesMasterIdLst>
    <p:notesMasterId r:id="rId52"/>
  </p:notesMasterIdLst>
  <p:handoutMasterIdLst>
    <p:handoutMasterId r:id="rId53"/>
  </p:handoutMasterIdLst>
  <p:sldIdLst>
    <p:sldId id="495" r:id="rId3"/>
    <p:sldId id="496" r:id="rId4"/>
    <p:sldId id="499" r:id="rId5"/>
    <p:sldId id="558" r:id="rId6"/>
    <p:sldId id="501" r:id="rId7"/>
    <p:sldId id="502" r:id="rId8"/>
    <p:sldId id="503" r:id="rId9"/>
    <p:sldId id="504" r:id="rId10"/>
    <p:sldId id="553" r:id="rId11"/>
    <p:sldId id="505" r:id="rId12"/>
    <p:sldId id="500" r:id="rId13"/>
    <p:sldId id="507" r:id="rId14"/>
    <p:sldId id="511" r:id="rId15"/>
    <p:sldId id="512" r:id="rId16"/>
    <p:sldId id="513" r:id="rId17"/>
    <p:sldId id="515" r:id="rId18"/>
    <p:sldId id="516" r:id="rId19"/>
    <p:sldId id="518" r:id="rId20"/>
    <p:sldId id="517" r:id="rId21"/>
    <p:sldId id="508" r:id="rId22"/>
    <p:sldId id="514" r:id="rId23"/>
    <p:sldId id="519" r:id="rId24"/>
    <p:sldId id="524" r:id="rId25"/>
    <p:sldId id="525" r:id="rId26"/>
    <p:sldId id="520" r:id="rId27"/>
    <p:sldId id="521" r:id="rId28"/>
    <p:sldId id="557" r:id="rId29"/>
    <p:sldId id="556" r:id="rId30"/>
    <p:sldId id="528" r:id="rId31"/>
    <p:sldId id="527" r:id="rId32"/>
    <p:sldId id="529" r:id="rId33"/>
    <p:sldId id="530" r:id="rId34"/>
    <p:sldId id="531" r:id="rId35"/>
    <p:sldId id="555" r:id="rId36"/>
    <p:sldId id="532" r:id="rId37"/>
    <p:sldId id="533" r:id="rId38"/>
    <p:sldId id="535" r:id="rId39"/>
    <p:sldId id="537" r:id="rId40"/>
    <p:sldId id="538" r:id="rId41"/>
    <p:sldId id="546" r:id="rId42"/>
    <p:sldId id="547" r:id="rId43"/>
    <p:sldId id="548" r:id="rId44"/>
    <p:sldId id="549" r:id="rId45"/>
    <p:sldId id="550" r:id="rId46"/>
    <p:sldId id="540" r:id="rId47"/>
    <p:sldId id="541" r:id="rId48"/>
    <p:sldId id="542" r:id="rId49"/>
    <p:sldId id="551" r:id="rId50"/>
    <p:sldId id="267" r:id="rId51"/>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bg1"/>
        </a:solidFill>
        <a:latin typeface="Verdana" panose="020B0604030504040204" pitchFamily="34" charset="0"/>
        <a:ea typeface="Gulim"/>
        <a:cs typeface="Gulim"/>
      </a:defRPr>
    </a:lvl1pPr>
    <a:lvl2pPr marL="457200" algn="l" rtl="0" eaLnBrk="0" fontAlgn="base" hangingPunct="0">
      <a:spcBef>
        <a:spcPct val="0"/>
      </a:spcBef>
      <a:spcAft>
        <a:spcPct val="0"/>
      </a:spcAft>
      <a:defRPr sz="3200" kern="1200">
        <a:solidFill>
          <a:schemeClr val="bg1"/>
        </a:solidFill>
        <a:latin typeface="Verdana" panose="020B0604030504040204" pitchFamily="34" charset="0"/>
        <a:ea typeface="Gulim"/>
        <a:cs typeface="Gulim"/>
      </a:defRPr>
    </a:lvl2pPr>
    <a:lvl3pPr marL="914400" algn="l" rtl="0" eaLnBrk="0" fontAlgn="base" hangingPunct="0">
      <a:spcBef>
        <a:spcPct val="0"/>
      </a:spcBef>
      <a:spcAft>
        <a:spcPct val="0"/>
      </a:spcAft>
      <a:defRPr sz="3200" kern="1200">
        <a:solidFill>
          <a:schemeClr val="bg1"/>
        </a:solidFill>
        <a:latin typeface="Verdana" panose="020B0604030504040204" pitchFamily="34" charset="0"/>
        <a:ea typeface="Gulim"/>
        <a:cs typeface="Gulim"/>
      </a:defRPr>
    </a:lvl3pPr>
    <a:lvl4pPr marL="1371600" algn="l" rtl="0" eaLnBrk="0" fontAlgn="base" hangingPunct="0">
      <a:spcBef>
        <a:spcPct val="0"/>
      </a:spcBef>
      <a:spcAft>
        <a:spcPct val="0"/>
      </a:spcAft>
      <a:defRPr sz="3200" kern="1200">
        <a:solidFill>
          <a:schemeClr val="bg1"/>
        </a:solidFill>
        <a:latin typeface="Verdana" panose="020B0604030504040204" pitchFamily="34" charset="0"/>
        <a:ea typeface="Gulim"/>
        <a:cs typeface="Gulim"/>
      </a:defRPr>
    </a:lvl4pPr>
    <a:lvl5pPr marL="1828800" algn="l" rtl="0" eaLnBrk="0" fontAlgn="base" hangingPunct="0">
      <a:spcBef>
        <a:spcPct val="0"/>
      </a:spcBef>
      <a:spcAft>
        <a:spcPct val="0"/>
      </a:spcAft>
      <a:defRPr sz="3200" kern="1200">
        <a:solidFill>
          <a:schemeClr val="bg1"/>
        </a:solidFill>
        <a:latin typeface="Verdana" panose="020B0604030504040204" pitchFamily="34" charset="0"/>
        <a:ea typeface="Gulim"/>
        <a:cs typeface="Gulim"/>
      </a:defRPr>
    </a:lvl5pPr>
    <a:lvl6pPr marL="2286000" algn="l" defTabSz="914400" rtl="0" eaLnBrk="1" latinLnBrk="0" hangingPunct="1">
      <a:defRPr sz="3200" kern="1200">
        <a:solidFill>
          <a:schemeClr val="bg1"/>
        </a:solidFill>
        <a:latin typeface="Verdana" panose="020B0604030504040204" pitchFamily="34" charset="0"/>
        <a:ea typeface="Gulim"/>
        <a:cs typeface="Gulim"/>
      </a:defRPr>
    </a:lvl6pPr>
    <a:lvl7pPr marL="2743200" algn="l" defTabSz="914400" rtl="0" eaLnBrk="1" latinLnBrk="0" hangingPunct="1">
      <a:defRPr sz="3200" kern="1200">
        <a:solidFill>
          <a:schemeClr val="bg1"/>
        </a:solidFill>
        <a:latin typeface="Verdana" panose="020B0604030504040204" pitchFamily="34" charset="0"/>
        <a:ea typeface="Gulim"/>
        <a:cs typeface="Gulim"/>
      </a:defRPr>
    </a:lvl7pPr>
    <a:lvl8pPr marL="3200400" algn="l" defTabSz="914400" rtl="0" eaLnBrk="1" latinLnBrk="0" hangingPunct="1">
      <a:defRPr sz="3200" kern="1200">
        <a:solidFill>
          <a:schemeClr val="bg1"/>
        </a:solidFill>
        <a:latin typeface="Verdana" panose="020B0604030504040204" pitchFamily="34" charset="0"/>
        <a:ea typeface="Gulim"/>
        <a:cs typeface="Gulim"/>
      </a:defRPr>
    </a:lvl8pPr>
    <a:lvl9pPr marL="3657600" algn="l" defTabSz="914400" rtl="0" eaLnBrk="1" latinLnBrk="0" hangingPunct="1">
      <a:defRPr sz="3200" kern="1200">
        <a:solidFill>
          <a:schemeClr val="bg1"/>
        </a:solidFill>
        <a:latin typeface="Verdana" panose="020B0604030504040204" pitchFamily="34" charset="0"/>
        <a:ea typeface="Gulim"/>
        <a:cs typeface="Gulim"/>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190B23"/>
    <a:srgbClr val="3E2791"/>
    <a:srgbClr val="DDDDDD"/>
    <a:srgbClr val="86A513"/>
    <a:srgbClr val="CCFF33"/>
    <a:srgbClr val="3366CC"/>
    <a:srgbClr val="B2B2B2"/>
    <a:srgbClr val="FF99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0427" autoAdjust="0"/>
  </p:normalViewPr>
  <p:slideViewPr>
    <p:cSldViewPr>
      <p:cViewPr varScale="1">
        <p:scale>
          <a:sx n="84" d="100"/>
          <a:sy n="84" d="100"/>
        </p:scale>
        <p:origin x="-1242" y="-90"/>
      </p:cViewPr>
      <p:guideLst>
        <p:guide orient="horz" pos="2160"/>
        <p:guide pos="2880"/>
      </p:guideLst>
    </p:cSldViewPr>
  </p:slideViewPr>
  <p:notesTextViewPr>
    <p:cViewPr>
      <p:scale>
        <a:sx n="1" d="1"/>
        <a:sy n="1" d="1"/>
      </p:scale>
      <p:origin x="0" y="0"/>
    </p:cViewPr>
  </p:notesTextViewPr>
  <p:notesViewPr>
    <p:cSldViewPr>
      <p:cViewPr varScale="1">
        <p:scale>
          <a:sx n="89" d="100"/>
          <a:sy n="89" d="100"/>
        </p:scale>
        <p:origin x="3782"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ea typeface="Gulim" pitchFamily="2" charset="-127"/>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ea typeface="Gulim" pitchFamily="2" charset="-127"/>
                <a:cs typeface="+mn-cs"/>
              </a:defRPr>
            </a:lvl1pPr>
          </a:lstStyle>
          <a:p>
            <a:pPr>
              <a:defRPr/>
            </a:pPr>
            <a:fld id="{15D921D7-F88B-4BF4-958C-E38381739BD2}" type="datetimeFigureOut">
              <a:rPr lang="zh-CN" altLang="en-US"/>
              <a:pPr>
                <a:defRPr/>
              </a:pPr>
              <a:t>2023/08/28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ea typeface="Gulim" pitchFamily="2" charset="-127"/>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ea typeface="Gulim" pitchFamily="2" charset="-127"/>
                <a:cs typeface="+mn-cs"/>
              </a:defRPr>
            </a:lvl1pPr>
          </a:lstStyle>
          <a:p>
            <a:pPr>
              <a:defRPr/>
            </a:pPr>
            <a:fld id="{EAF7CE3E-71E7-4F87-96AC-2E926FF8F7EA}" type="slidenum">
              <a:rPr lang="zh-CN" altLang="en-US"/>
              <a:pPr>
                <a:defRPr/>
              </a:pPr>
              <a:t>‹#›</a:t>
            </a:fld>
            <a:endParaRPr lang="zh-CN" altLang="en-US"/>
          </a:p>
        </p:txBody>
      </p:sp>
    </p:spTree>
    <p:extLst>
      <p:ext uri="{BB962C8B-B14F-4D97-AF65-F5344CB8AC3E}">
        <p14:creationId xmlns:p14="http://schemas.microsoft.com/office/powerpoint/2010/main" val="766120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panose="020B0604020202020204" pitchFamily="34" charset="0"/>
                <a:ea typeface="宋体" panose="02010600030101010101" pitchFamily="2" charset="-122"/>
                <a:cs typeface="+mn-cs"/>
              </a:defRPr>
            </a:lvl1pPr>
          </a:lstStyle>
          <a:p>
            <a:pPr>
              <a:defRPr/>
            </a:pPr>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panose="020B0604020202020204" pitchFamily="34" charset="0"/>
                <a:ea typeface="宋体" panose="02010600030101010101" pitchFamily="2" charset="-122"/>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Arial" panose="020B0604020202020204" pitchFamily="34" charset="0"/>
                <a:ea typeface="宋体" panose="02010600030101010101" pitchFamily="2" charset="-122"/>
                <a:cs typeface="+mn-cs"/>
              </a:defRPr>
            </a:lvl1pPr>
          </a:lstStyle>
          <a:p>
            <a:pPr>
              <a:defRPr/>
            </a:pPr>
            <a:fld id="{AA67B4D4-5D2B-4684-BAF7-1E3CCF1FBB39}" type="slidenum">
              <a:rPr lang="zh-CN" altLang="en-US"/>
              <a:pPr>
                <a:defRPr/>
              </a:pPr>
              <a:t>‹#›</a:t>
            </a:fld>
            <a:endParaRPr lang="en-US"/>
          </a:p>
        </p:txBody>
      </p:sp>
    </p:spTree>
    <p:extLst>
      <p:ext uri="{BB962C8B-B14F-4D97-AF65-F5344CB8AC3E}">
        <p14:creationId xmlns:p14="http://schemas.microsoft.com/office/powerpoint/2010/main" val="39550091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196" name="灯片编号占位符 3"/>
          <p:cNvSpPr>
            <a:spLocks noGrp="1"/>
          </p:cNvSpPr>
          <p:nvPr>
            <p:ph type="sldNum" sz="quarter" idx="5"/>
          </p:nvPr>
        </p:nvSpPr>
        <p:spPr>
          <a:noFill/>
        </p:spPr>
        <p:txBody>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fld id="{161366E3-353B-4A82-B0D5-35F77A18EE03}" type="slidenum">
              <a:rPr lang="zh-CN" altLang="en-US" sz="1200" smtClean="0">
                <a:solidFill>
                  <a:schemeClr val="tx1"/>
                </a:solidFill>
                <a:latin typeface="Arial" panose="020B0604020202020204" pitchFamily="34" charset="0"/>
                <a:ea typeface="宋体" panose="02010600030101010101" pitchFamily="2" charset="-122"/>
              </a:rPr>
              <a:pPr/>
              <a:t>3</a:t>
            </a:fld>
            <a:endParaRPr lang="en-US" altLang="zh-CN" sz="1200" smtClean="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792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ＭＳ Ｐゴシック" pitchFamily="34" charset="-128"/>
              </a:rPr>
              <a:t>What I teach today will be out of date in 3 years</a:t>
            </a:r>
          </a:p>
        </p:txBody>
      </p:sp>
    </p:spTree>
    <p:extLst>
      <p:ext uri="{BB962C8B-B14F-4D97-AF65-F5344CB8AC3E}">
        <p14:creationId xmlns:p14="http://schemas.microsoft.com/office/powerpoint/2010/main" val="159518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992188" y="768350"/>
            <a:ext cx="5114925" cy="3836988"/>
          </a:xfrm>
          <a:ln/>
        </p:spPr>
      </p:sp>
      <p:sp>
        <p:nvSpPr>
          <p:cNvPr id="1146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ea typeface="ＭＳ Ｐゴシック" pitchFamily="34" charset="-128"/>
            </a:endParaRPr>
          </a:p>
        </p:txBody>
      </p:sp>
    </p:spTree>
    <p:extLst>
      <p:ext uri="{BB962C8B-B14F-4D97-AF65-F5344CB8AC3E}">
        <p14:creationId xmlns:p14="http://schemas.microsoft.com/office/powerpoint/2010/main" val="232631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ea typeface="ＭＳ Ｐゴシック" pitchFamily="34" charset="-128"/>
              </a:rPr>
              <a:t>Example: Functionality vs usability. Is a system with 100 functions usable? How about a large scale menu?</a:t>
            </a:r>
          </a:p>
          <a:p>
            <a:r>
              <a:rPr lang="en-US" altLang="zh-CN" smtClean="0">
                <a:ea typeface="ＭＳ Ｐゴシック" pitchFamily="34" charset="-128"/>
              </a:rPr>
              <a:t>Low Cost vs Robustness: A low cost system does not check for errors when the user is entering wrong data </a:t>
            </a:r>
          </a:p>
          <a:p>
            <a:r>
              <a:rPr lang="en-US" altLang="zh-CN" smtClean="0">
                <a:ea typeface="ＭＳ Ｐゴシック" pitchFamily="34" charset="-128"/>
              </a:rPr>
              <a:t>(ebay Entry 5.00 vs 5,00). Let‘s say you bid for 5, 00 Euro</a:t>
            </a:r>
          </a:p>
          <a:p>
            <a:r>
              <a:rPr lang="en-US" altLang="zh-CN" smtClean="0">
                <a:ea typeface="ＭＳ Ｐゴシック" pitchFamily="34" charset="-128"/>
              </a:rPr>
              <a:t> In Germany 5,00 is 5 Euros, if the entry routine expects a „.“, then the „,“ might be overlooked,</a:t>
            </a:r>
          </a:p>
          <a:p>
            <a:r>
              <a:rPr lang="en-US" altLang="zh-CN" smtClean="0">
                <a:ea typeface="ＭＳ Ｐゴシック" pitchFamily="34" charset="-128"/>
              </a:rPr>
              <a:t> and you have bidden. for 500 Dollars!</a:t>
            </a:r>
          </a:p>
          <a:p>
            <a:endParaRPr lang="en-US" altLang="zh-CN" smtClean="0">
              <a:ea typeface="ＭＳ Ｐゴシック" pitchFamily="34" charset="-128"/>
            </a:endParaRPr>
          </a:p>
          <a:p>
            <a:r>
              <a:rPr lang="en-US" altLang="zh-CN" smtClean="0">
                <a:ea typeface="ＭＳ Ｐゴシック" pitchFamily="34" charset="-128"/>
              </a:rPr>
              <a:t>Efficiency vs Portability: Can you build a portable real-time game? How do you get high framerates. Special graphics routines that access the display buffer! That is usually not portable. If you write portable graphics code, say with the OpenGL, then you sometimes might not get the response times you are looking for. All special graphics code is still hand-tailored for a specific machine or graphics processor.</a:t>
            </a:r>
          </a:p>
          <a:p>
            <a:endParaRPr lang="en-US" altLang="zh-CN" smtClean="0">
              <a:ea typeface="ＭＳ Ｐゴシック" pitchFamily="34" charset="-128"/>
            </a:endParaRPr>
          </a:p>
          <a:p>
            <a:r>
              <a:rPr lang="en-US" altLang="zh-CN" smtClean="0">
                <a:ea typeface="ＭＳ Ｐゴシック" pitchFamily="34" charset="-128"/>
              </a:rPr>
              <a:t>Rapid development vs. functionality: Let’s say your development time is 5 weeks, you have 5 programmers, your design window is 2 weeks, after design 3 programmers are leaving your company, and your delivery deadline cannot be moved. You are going to reduce the functionality.  Not all the use cases in your model can be implemented nor delivered.</a:t>
            </a:r>
          </a:p>
          <a:p>
            <a:r>
              <a:rPr lang="en-US" altLang="zh-CN" smtClean="0">
                <a:ea typeface="ＭＳ Ｐゴシック" pitchFamily="34" charset="-128"/>
              </a:rPr>
              <a:t>Cost vs. Reusability:  This is an interesting trade-off, whose validity is changing right now. In the past, if you tried to make your design reusable you had to add extra effort. Recode your data structures (move from array of int to array of Generic). Moving from a 1-1 association to a many-many association involved more coding and more testing. Nowadays, with design patterns, this trade-off is changing a little bit. You can get reusability pretty cheap if you use design patterns!</a:t>
            </a:r>
          </a:p>
          <a:p>
            <a:endParaRPr lang="en-US" altLang="zh-CN" smtClean="0">
              <a:ea typeface="ＭＳ Ｐゴシック" pitchFamily="34" charset="-128"/>
            </a:endParaRPr>
          </a:p>
          <a:p>
            <a:r>
              <a:rPr lang="en-US" altLang="zh-CN" smtClean="0">
                <a:ea typeface="ＭＳ Ｐゴシック" pitchFamily="34" charset="-128"/>
              </a:rPr>
              <a:t>Backward Compatibility vs Readability. </a:t>
            </a:r>
          </a:p>
          <a:p>
            <a:r>
              <a:rPr lang="en-US" altLang="zh-CN" smtClean="0">
                <a:ea typeface="ＭＳ Ｐゴシック" pitchFamily="34" charset="-128"/>
              </a:rPr>
              <a:t>The same applies to this trade-off. In the past you would guarantee backward compatibility by introducing special switches. </a:t>
            </a:r>
          </a:p>
          <a:p>
            <a:r>
              <a:rPr lang="en-US" altLang="zh-CN" smtClean="0">
                <a:ea typeface="ＭＳ Ｐゴシック" pitchFamily="34" charset="-128"/>
              </a:rPr>
              <a:t>#Ifdef OldSystem then WriteToPaperTapeWriter </a:t>
            </a:r>
          </a:p>
          <a:p>
            <a:r>
              <a:rPr lang="en-US" altLang="zh-CN" smtClean="0">
                <a:ea typeface="ＭＳ Ｐゴシック" pitchFamily="34" charset="-128"/>
              </a:rPr>
              <a:t>#Ifdef Newsystems then WritetoCD-R</a:t>
            </a:r>
          </a:p>
          <a:p>
            <a:r>
              <a:rPr lang="en-US" altLang="zh-CN" smtClean="0">
                <a:ea typeface="ＭＳ Ｐゴシック" pitchFamily="34" charset="-128"/>
              </a:rPr>
              <a:t>Nowadays, again with the use of design patterns, for example, the bridge pattern, you can keep a system backward compatibile and still keep it readable!</a:t>
            </a:r>
          </a:p>
          <a:p>
            <a:endParaRPr lang="en-US" altLang="zh-CN" smtClean="0">
              <a:ea typeface="ＭＳ Ｐゴシック" pitchFamily="34" charset="-128"/>
            </a:endParaRPr>
          </a:p>
        </p:txBody>
      </p:sp>
      <p:sp>
        <p:nvSpPr>
          <p:cNvPr id="122883" name="Rectangle 3"/>
          <p:cNvSpPr>
            <a:spLocks noGrp="1" noRot="1" noChangeAspect="1" noChangeArrowheads="1" noTextEdit="1"/>
          </p:cNvSpPr>
          <p:nvPr>
            <p:ph type="sldImg"/>
          </p:nvPr>
        </p:nvSpPr>
        <p:spPr>
          <a:xfrm>
            <a:off x="992188" y="768350"/>
            <a:ext cx="5114925" cy="3836988"/>
          </a:xfrm>
          <a:ln cap="flat"/>
        </p:spPr>
      </p:sp>
    </p:spTree>
    <p:extLst>
      <p:ext uri="{BB962C8B-B14F-4D97-AF65-F5344CB8AC3E}">
        <p14:creationId xmlns:p14="http://schemas.microsoft.com/office/powerpoint/2010/main" val="40602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4336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076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7723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87624" y="404664"/>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87624" y="4653136"/>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12098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99605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206800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9056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958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38967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274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47530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lvl1pPr>
              <a:defRPr b="0">
                <a:latin typeface="Lingoes Unicode" panose="020B0604020202020204" pitchFamily="34" charset="-122"/>
                <a:ea typeface="Lingoes Unicode" panose="020B0604020202020204" pitchFamily="34"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7430663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770068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0726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5157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smtClean="0"/>
              <a:t>单击此处编辑母版文本样式</a:t>
            </a:r>
          </a:p>
        </p:txBody>
      </p:sp>
    </p:spTree>
    <p:extLst>
      <p:ext uri="{BB962C8B-B14F-4D97-AF65-F5344CB8AC3E}">
        <p14:creationId xmlns:p14="http://schemas.microsoft.com/office/powerpoint/2010/main" val="164089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4577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1776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14371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78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48456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4987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 name="矩形 5"/>
          <p:cNvSpPr/>
          <p:nvPr userDrawn="1"/>
        </p:nvSpPr>
        <p:spPr bwMode="auto">
          <a:xfrm>
            <a:off x="0" y="6446838"/>
            <a:ext cx="9144000" cy="41116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1" hangingPunct="1">
              <a:defRPr/>
            </a:pPr>
            <a:endParaRPr lang="zh-CN" altLang="en-US">
              <a:solidFill>
                <a:schemeClr val="bg1"/>
              </a:solidFill>
              <a:ea typeface="Gulim" pitchFamily="2" charset="-127"/>
            </a:endParaRPr>
          </a:p>
        </p:txBody>
      </p:sp>
      <p:pic>
        <p:nvPicPr>
          <p:cNvPr id="1027" name="Picture 39" descr="배너"/>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40"/>
          <p:cNvSpPr txBox="1">
            <a:spLocks noChangeArrowheads="1"/>
          </p:cNvSpPr>
          <p:nvPr userDrawn="1"/>
        </p:nvSpPr>
        <p:spPr bwMode="auto">
          <a:xfrm>
            <a:off x="6586889" y="-100013"/>
            <a:ext cx="255711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r>
              <a:rPr lang="en-US" sz="3600" dirty="0" smtClean="0">
                <a:latin typeface="Haettenschweiler" panose="020B0706040902060204" pitchFamily="34" charset="0"/>
                <a:ea typeface="宋体" panose="02010600030101010101" pitchFamily="2" charset="-122"/>
                <a:cs typeface="+mn-cs"/>
              </a:rPr>
              <a:t>Software Design</a:t>
            </a:r>
            <a:endParaRPr lang="en-US" sz="3600" dirty="0">
              <a:latin typeface="Haettenschweiler" panose="020B0706040902060204" pitchFamily="34" charset="0"/>
              <a:ea typeface="宋体" panose="02010600030101010101" pitchFamily="2" charset="-122"/>
              <a:cs typeface="+mn-cs"/>
            </a:endParaRPr>
          </a:p>
        </p:txBody>
      </p:sp>
      <p:pic>
        <p:nvPicPr>
          <p:cNvPr id="1029" name="图片 1"/>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93663"/>
            <a:ext cx="17637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文本框 2"/>
          <p:cNvSpPr txBox="1">
            <a:spLocks noChangeArrowheads="1"/>
          </p:cNvSpPr>
          <p:nvPr userDrawn="1"/>
        </p:nvSpPr>
        <p:spPr bwMode="auto">
          <a:xfrm>
            <a:off x="8459788" y="6421438"/>
            <a:ext cx="917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fld id="{7E526E49-F1B4-4913-9FCB-FCCD53CD16B5}" type="slidenum">
              <a:rPr lang="zh-CN" altLang="en-US" sz="2000">
                <a:solidFill>
                  <a:srgbClr val="F2F2F2"/>
                </a:solidFill>
              </a:rPr>
              <a:pPr eaLnBrk="1" hangingPunct="1"/>
              <a:t>‹#›</a:t>
            </a:fld>
            <a:endParaRPr lang="zh-CN" altLang="en-US" sz="2000">
              <a:solidFill>
                <a:srgbClr val="F2F2F2"/>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iming>
    <p:tnLst>
      <p:par>
        <p:cTn id="1" dur="indefinite" restart="never" nodeType="tmRoot"/>
      </p:par>
    </p:tnLst>
  </p:timing>
  <p:hf hdr="0" dt="0"/>
  <p:txStyles>
    <p:titleStyle>
      <a:lvl1pPr algn="r" rtl="0" eaLnBrk="0" fontAlgn="base" hangingPunct="0">
        <a:spcBef>
          <a:spcPct val="0"/>
        </a:spcBef>
        <a:spcAft>
          <a:spcPct val="0"/>
        </a:spcAft>
        <a:defRPr sz="3200" kern="1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eaLnBrk="0" fontAlgn="base" hangingPunct="0">
        <a:spcBef>
          <a:spcPct val="0"/>
        </a:spcBef>
        <a:spcAft>
          <a:spcPct val="0"/>
        </a:spcAft>
        <a:defRPr sz="3200">
          <a:solidFill>
            <a:schemeClr val="bg1"/>
          </a:solidFill>
          <a:latin typeface="Verdana" panose="020B0604030504040204" pitchFamily="34" charset="0"/>
        </a:defRPr>
      </a:lvl6pPr>
      <a:lvl7pPr marL="914400" algn="r" rtl="0" eaLnBrk="0" fontAlgn="base" hangingPunct="0">
        <a:spcBef>
          <a:spcPct val="0"/>
        </a:spcBef>
        <a:spcAft>
          <a:spcPct val="0"/>
        </a:spcAft>
        <a:defRPr sz="3200">
          <a:solidFill>
            <a:schemeClr val="bg1"/>
          </a:solidFill>
          <a:latin typeface="Verdana" panose="020B0604030504040204" pitchFamily="34" charset="0"/>
        </a:defRPr>
      </a:lvl7pPr>
      <a:lvl8pPr marL="1371600" algn="r" rtl="0" eaLnBrk="0" fontAlgn="base" hangingPunct="0">
        <a:spcBef>
          <a:spcPct val="0"/>
        </a:spcBef>
        <a:spcAft>
          <a:spcPct val="0"/>
        </a:spcAft>
        <a:defRPr sz="3200">
          <a:solidFill>
            <a:schemeClr val="bg1"/>
          </a:solidFill>
          <a:latin typeface="Verdana" panose="020B0604030504040204" pitchFamily="34" charset="0"/>
        </a:defRPr>
      </a:lvl8pPr>
      <a:lvl9pPr marL="1828800" algn="r" rtl="0" eaLnBrk="0" fontAlgn="base" hangingPunct="0">
        <a:spcBef>
          <a:spcPct val="0"/>
        </a:spcBef>
        <a:spcAft>
          <a:spcPct val="0"/>
        </a:spcAft>
        <a:defRPr sz="3200">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31" descr="SW이미지_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2349500"/>
            <a:ext cx="9144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Group 3"/>
          <p:cNvGrpSpPr>
            <a:grpSpLocks/>
          </p:cNvGrpSpPr>
          <p:nvPr/>
        </p:nvGrpSpPr>
        <p:grpSpPr bwMode="auto">
          <a:xfrm>
            <a:off x="28575" y="4652963"/>
            <a:ext cx="9115425" cy="2205037"/>
            <a:chOff x="0" y="0"/>
            <a:chExt cx="5760" cy="1680"/>
          </a:xfrm>
        </p:grpSpPr>
        <p:sp>
          <p:nvSpPr>
            <p:cNvPr id="2052" name="Rectangle 33"/>
            <p:cNvSpPr>
              <a:spLocks noChangeArrowheads="1"/>
            </p:cNvSpPr>
            <p:nvPr userDrawn="1"/>
          </p:nvSpPr>
          <p:spPr bwMode="auto">
            <a:xfrm>
              <a:off x="0" y="0"/>
              <a:ext cx="5760" cy="16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 name="Rectangle 34"/>
            <p:cNvSpPr>
              <a:spLocks noChangeArrowheads="1"/>
            </p:cNvSpPr>
            <p:nvPr userDrawn="1"/>
          </p:nvSpPr>
          <p:spPr bwMode="auto">
            <a:xfrm>
              <a:off x="0" y="0"/>
              <a:ext cx="5760" cy="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grpSp>
      <p:sp>
        <p:nvSpPr>
          <p:cNvPr id="2054" name="Rectangle 35"/>
          <p:cNvSpPr>
            <a:spLocks noChangeArrowheads="1"/>
          </p:cNvSpPr>
          <p:nvPr/>
        </p:nvSpPr>
        <p:spPr bwMode="auto">
          <a:xfrm>
            <a:off x="0" y="0"/>
            <a:ext cx="9144000" cy="2286000"/>
          </a:xfrm>
          <a:prstGeom prst="rect">
            <a:avLst/>
          </a:prstGeom>
          <a:gradFill rotWithShape="0">
            <a:gsLst>
              <a:gs pos="0">
                <a:schemeClr val="tx1"/>
              </a:gs>
              <a:gs pos="100000">
                <a:srgbClr val="0D264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grpSp>
        <p:nvGrpSpPr>
          <p:cNvPr id="2053" name="Group 7"/>
          <p:cNvGrpSpPr>
            <a:grpSpLocks/>
          </p:cNvGrpSpPr>
          <p:nvPr/>
        </p:nvGrpSpPr>
        <p:grpSpPr bwMode="auto">
          <a:xfrm>
            <a:off x="0" y="4289425"/>
            <a:ext cx="9097963" cy="676275"/>
            <a:chOff x="0" y="0"/>
            <a:chExt cx="5731" cy="426"/>
          </a:xfrm>
        </p:grpSpPr>
        <p:sp>
          <p:nvSpPr>
            <p:cNvPr id="2056" name="Freeform 37"/>
            <p:cNvSpPr>
              <a:spLocks noChangeArrowheads="1"/>
            </p:cNvSpPr>
            <p:nvPr/>
          </p:nvSpPr>
          <p:spPr bwMode="auto">
            <a:xfrm flipV="1">
              <a:off x="0" y="0"/>
              <a:ext cx="5731" cy="364"/>
            </a:xfrm>
            <a:custGeom>
              <a:avLst/>
              <a:gdLst>
                <a:gd name="T0" fmla="*/ 0 w 5731"/>
                <a:gd name="T1" fmla="*/ 0 h 808"/>
                <a:gd name="T2" fmla="*/ 19 w 5731"/>
                <a:gd name="T3" fmla="*/ 126 h 808"/>
                <a:gd name="T4" fmla="*/ 1824 w 5731"/>
                <a:gd name="T5" fmla="*/ 333 h 808"/>
                <a:gd name="T6" fmla="*/ 3946 w 5731"/>
                <a:gd name="T7" fmla="*/ 313 h 808"/>
                <a:gd name="T8" fmla="*/ 5731 w 5731"/>
                <a:gd name="T9" fmla="*/ 134 h 808"/>
                <a:gd name="T10" fmla="*/ 5722 w 5731"/>
                <a:gd name="T11" fmla="*/ 69 h 808"/>
                <a:gd name="T12" fmla="*/ 0 w 5731"/>
                <a:gd name="T13" fmla="*/ 0 h 808"/>
                <a:gd name="T14" fmla="*/ 0 60000 65536"/>
                <a:gd name="T15" fmla="*/ 0 60000 65536"/>
                <a:gd name="T16" fmla="*/ 0 60000 65536"/>
                <a:gd name="T17" fmla="*/ 0 60000 65536"/>
                <a:gd name="T18" fmla="*/ 0 60000 65536"/>
                <a:gd name="T19" fmla="*/ 0 60000 65536"/>
                <a:gd name="T20" fmla="*/ 0 60000 65536"/>
                <a:gd name="T21" fmla="*/ 0 w 5731"/>
                <a:gd name="T22" fmla="*/ 0 h 808"/>
                <a:gd name="T23" fmla="*/ 5731 w 5731"/>
                <a:gd name="T24" fmla="*/ 808 h 8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31" h="808">
                  <a:moveTo>
                    <a:pt x="0" y="0"/>
                  </a:moveTo>
                  <a:lnTo>
                    <a:pt x="19" y="279"/>
                  </a:lnTo>
                  <a:cubicBezTo>
                    <a:pt x="321" y="399"/>
                    <a:pt x="1170" y="671"/>
                    <a:pt x="1824" y="739"/>
                  </a:cubicBezTo>
                  <a:cubicBezTo>
                    <a:pt x="2478" y="808"/>
                    <a:pt x="3295" y="769"/>
                    <a:pt x="3946" y="695"/>
                  </a:cubicBezTo>
                  <a:cubicBezTo>
                    <a:pt x="4597" y="621"/>
                    <a:pt x="5435" y="387"/>
                    <a:pt x="5731" y="297"/>
                  </a:cubicBezTo>
                  <a:lnTo>
                    <a:pt x="5722" y="153"/>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57" name="Freeform 38"/>
            <p:cNvSpPr>
              <a:spLocks noChangeArrowheads="1"/>
            </p:cNvSpPr>
            <p:nvPr/>
          </p:nvSpPr>
          <p:spPr bwMode="auto">
            <a:xfrm flipV="1">
              <a:off x="0" y="47"/>
              <a:ext cx="5731" cy="379"/>
            </a:xfrm>
            <a:custGeom>
              <a:avLst/>
              <a:gdLst>
                <a:gd name="T0" fmla="*/ 0 w 5731"/>
                <a:gd name="T1" fmla="*/ 16 h 842"/>
                <a:gd name="T2" fmla="*/ 26 w 5731"/>
                <a:gd name="T3" fmla="*/ 142 h 842"/>
                <a:gd name="T4" fmla="*/ 1795 w 5731"/>
                <a:gd name="T5" fmla="*/ 347 h 842"/>
                <a:gd name="T6" fmla="*/ 3821 w 5731"/>
                <a:gd name="T7" fmla="*/ 334 h 842"/>
                <a:gd name="T8" fmla="*/ 5731 w 5731"/>
                <a:gd name="T9" fmla="*/ 144 h 842"/>
                <a:gd name="T10" fmla="*/ 5693 w 5731"/>
                <a:gd name="T11" fmla="*/ 0 h 842"/>
                <a:gd name="T12" fmla="*/ 0 w 5731"/>
                <a:gd name="T13" fmla="*/ 16 h 842"/>
                <a:gd name="T14" fmla="*/ 0 60000 65536"/>
                <a:gd name="T15" fmla="*/ 0 60000 65536"/>
                <a:gd name="T16" fmla="*/ 0 60000 65536"/>
                <a:gd name="T17" fmla="*/ 0 60000 65536"/>
                <a:gd name="T18" fmla="*/ 0 60000 65536"/>
                <a:gd name="T19" fmla="*/ 0 60000 65536"/>
                <a:gd name="T20" fmla="*/ 0 60000 65536"/>
                <a:gd name="T21" fmla="*/ 0 w 5731"/>
                <a:gd name="T22" fmla="*/ 0 h 842"/>
                <a:gd name="T23" fmla="*/ 5731 w 5731"/>
                <a:gd name="T24" fmla="*/ 842 h 8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31" h="842">
                  <a:moveTo>
                    <a:pt x="0" y="36"/>
                  </a:moveTo>
                  <a:lnTo>
                    <a:pt x="26" y="315"/>
                  </a:lnTo>
                  <a:cubicBezTo>
                    <a:pt x="325" y="438"/>
                    <a:pt x="1163" y="700"/>
                    <a:pt x="1795" y="771"/>
                  </a:cubicBezTo>
                  <a:cubicBezTo>
                    <a:pt x="2427" y="842"/>
                    <a:pt x="3165" y="817"/>
                    <a:pt x="3821" y="742"/>
                  </a:cubicBezTo>
                  <a:cubicBezTo>
                    <a:pt x="4477" y="667"/>
                    <a:pt x="5419" y="444"/>
                    <a:pt x="5731" y="320"/>
                  </a:cubicBezTo>
                  <a:lnTo>
                    <a:pt x="5693" y="0"/>
                  </a:lnTo>
                  <a:lnTo>
                    <a:pt x="0" y="36"/>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grpSp>
      <p:grpSp>
        <p:nvGrpSpPr>
          <p:cNvPr id="3" name="Group 10"/>
          <p:cNvGrpSpPr>
            <a:grpSpLocks/>
          </p:cNvGrpSpPr>
          <p:nvPr/>
        </p:nvGrpSpPr>
        <p:grpSpPr bwMode="auto">
          <a:xfrm>
            <a:off x="0" y="0"/>
            <a:ext cx="9144000" cy="6867525"/>
            <a:chOff x="0" y="0"/>
            <a:chExt cx="5760" cy="4326"/>
          </a:xfrm>
        </p:grpSpPr>
        <p:sp>
          <p:nvSpPr>
            <p:cNvPr id="2059" name="AutoShape 40"/>
            <p:cNvSpPr>
              <a:spLocks noChangeArrowheads="1"/>
            </p:cNvSpPr>
            <p:nvPr/>
          </p:nvSpPr>
          <p:spPr bwMode="auto">
            <a:xfrm>
              <a:off x="27" y="24"/>
              <a:ext cx="5709" cy="4272"/>
            </a:xfrm>
            <a:prstGeom prst="roundRect">
              <a:avLst>
                <a:gd name="adj" fmla="val 6227"/>
              </a:avLst>
            </a:prstGeom>
            <a:noFill/>
            <a:ln w="76200"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60" name="Freeform 41"/>
            <p:cNvSpPr>
              <a:spLocks noChangeArrowheads="1"/>
            </p:cNvSpPr>
            <p:nvPr/>
          </p:nvSpPr>
          <p:spPr bwMode="auto">
            <a:xfrm>
              <a:off x="3" y="0"/>
              <a:ext cx="288" cy="288"/>
            </a:xfrm>
            <a:custGeom>
              <a:avLst/>
              <a:gdLst>
                <a:gd name="T0" fmla="*/ 0 w 336"/>
                <a:gd name="T1" fmla="*/ 36 h 384"/>
                <a:gd name="T2" fmla="*/ 0 w 336"/>
                <a:gd name="T3" fmla="*/ 288 h 384"/>
                <a:gd name="T4" fmla="*/ 82 w 336"/>
                <a:gd name="T5" fmla="*/ 144 h 384"/>
                <a:gd name="T6" fmla="*/ 165 w 336"/>
                <a:gd name="T7" fmla="*/ 36 h 384"/>
                <a:gd name="T8" fmla="*/ 288 w 336"/>
                <a:gd name="T9" fmla="*/ 0 h 384"/>
                <a:gd name="T10" fmla="*/ 0 w 336"/>
                <a:gd name="T11" fmla="*/ 0 h 384"/>
                <a:gd name="T12" fmla="*/ 0 60000 65536"/>
                <a:gd name="T13" fmla="*/ 0 60000 65536"/>
                <a:gd name="T14" fmla="*/ 0 60000 65536"/>
                <a:gd name="T15" fmla="*/ 0 60000 65536"/>
                <a:gd name="T16" fmla="*/ 0 60000 65536"/>
                <a:gd name="T17" fmla="*/ 0 60000 65536"/>
                <a:gd name="T18" fmla="*/ 0 w 336"/>
                <a:gd name="T19" fmla="*/ 0 h 384"/>
                <a:gd name="T20" fmla="*/ 336 w 336"/>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336" h="384">
                  <a:moveTo>
                    <a:pt x="0" y="48"/>
                  </a:moveTo>
                  <a:lnTo>
                    <a:pt x="0" y="384"/>
                  </a:lnTo>
                  <a:lnTo>
                    <a:pt x="96" y="192"/>
                  </a:lnTo>
                  <a:lnTo>
                    <a:pt x="192" y="48"/>
                  </a:lnTo>
                  <a:lnTo>
                    <a:pt x="336" y="0"/>
                  </a:lnTo>
                  <a:lnTo>
                    <a:pt x="0" y="0"/>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61" name="Freeform 42"/>
            <p:cNvSpPr>
              <a:spLocks noChangeArrowheads="1"/>
            </p:cNvSpPr>
            <p:nvPr/>
          </p:nvSpPr>
          <p:spPr bwMode="auto">
            <a:xfrm rot="16191401">
              <a:off x="-47" y="4030"/>
              <a:ext cx="336" cy="242"/>
            </a:xfrm>
            <a:custGeom>
              <a:avLst/>
              <a:gdLst>
                <a:gd name="T0" fmla="*/ 0 w 336"/>
                <a:gd name="T1" fmla="*/ 30 h 384"/>
                <a:gd name="T2" fmla="*/ 0 w 336"/>
                <a:gd name="T3" fmla="*/ 242 h 384"/>
                <a:gd name="T4" fmla="*/ 96 w 336"/>
                <a:gd name="T5" fmla="*/ 121 h 384"/>
                <a:gd name="T6" fmla="*/ 192 w 336"/>
                <a:gd name="T7" fmla="*/ 30 h 384"/>
                <a:gd name="T8" fmla="*/ 336 w 336"/>
                <a:gd name="T9" fmla="*/ 0 h 384"/>
                <a:gd name="T10" fmla="*/ 0 w 336"/>
                <a:gd name="T11" fmla="*/ 0 h 384"/>
                <a:gd name="T12" fmla="*/ 0 60000 65536"/>
                <a:gd name="T13" fmla="*/ 0 60000 65536"/>
                <a:gd name="T14" fmla="*/ 0 60000 65536"/>
                <a:gd name="T15" fmla="*/ 0 60000 65536"/>
                <a:gd name="T16" fmla="*/ 0 60000 65536"/>
                <a:gd name="T17" fmla="*/ 0 60000 65536"/>
                <a:gd name="T18" fmla="*/ 0 w 336"/>
                <a:gd name="T19" fmla="*/ 0 h 384"/>
                <a:gd name="T20" fmla="*/ 336 w 336"/>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336" h="384">
                  <a:moveTo>
                    <a:pt x="0" y="48"/>
                  </a:moveTo>
                  <a:lnTo>
                    <a:pt x="0" y="384"/>
                  </a:lnTo>
                  <a:lnTo>
                    <a:pt x="96" y="192"/>
                  </a:lnTo>
                  <a:lnTo>
                    <a:pt x="192" y="48"/>
                  </a:lnTo>
                  <a:lnTo>
                    <a:pt x="336" y="0"/>
                  </a:lnTo>
                  <a:lnTo>
                    <a:pt x="0" y="0"/>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62" name="Freeform 43"/>
            <p:cNvSpPr>
              <a:spLocks noChangeArrowheads="1"/>
            </p:cNvSpPr>
            <p:nvPr/>
          </p:nvSpPr>
          <p:spPr bwMode="auto">
            <a:xfrm>
              <a:off x="5520" y="3978"/>
              <a:ext cx="240" cy="348"/>
            </a:xfrm>
            <a:custGeom>
              <a:avLst/>
              <a:gdLst>
                <a:gd name="T0" fmla="*/ 240 w 246"/>
                <a:gd name="T1" fmla="*/ 0 h 348"/>
                <a:gd name="T2" fmla="*/ 160 w 246"/>
                <a:gd name="T3" fmla="*/ 196 h 348"/>
                <a:gd name="T4" fmla="*/ 82 w 246"/>
                <a:gd name="T5" fmla="*/ 282 h 348"/>
                <a:gd name="T6" fmla="*/ 0 w 246"/>
                <a:gd name="T7" fmla="*/ 342 h 348"/>
                <a:gd name="T8" fmla="*/ 240 w 246"/>
                <a:gd name="T9" fmla="*/ 348 h 348"/>
                <a:gd name="T10" fmla="*/ 0 60000 65536"/>
                <a:gd name="T11" fmla="*/ 0 60000 65536"/>
                <a:gd name="T12" fmla="*/ 0 60000 65536"/>
                <a:gd name="T13" fmla="*/ 0 60000 65536"/>
                <a:gd name="T14" fmla="*/ 0 60000 65536"/>
                <a:gd name="T15" fmla="*/ 0 w 246"/>
                <a:gd name="T16" fmla="*/ 0 h 348"/>
                <a:gd name="T17" fmla="*/ 246 w 246"/>
                <a:gd name="T18" fmla="*/ 348 h 348"/>
              </a:gdLst>
              <a:ahLst/>
              <a:cxnLst>
                <a:cxn ang="T10">
                  <a:pos x="T0" y="T1"/>
                </a:cxn>
                <a:cxn ang="T11">
                  <a:pos x="T2" y="T3"/>
                </a:cxn>
                <a:cxn ang="T12">
                  <a:pos x="T4" y="T5"/>
                </a:cxn>
                <a:cxn ang="T13">
                  <a:pos x="T6" y="T7"/>
                </a:cxn>
                <a:cxn ang="T14">
                  <a:pos x="T8" y="T9"/>
                </a:cxn>
              </a:cxnLst>
              <a:rect l="T15" t="T16" r="T17" b="T18"/>
              <a:pathLst>
                <a:path w="246" h="348">
                  <a:moveTo>
                    <a:pt x="246" y="0"/>
                  </a:moveTo>
                  <a:lnTo>
                    <a:pt x="164" y="196"/>
                  </a:lnTo>
                  <a:lnTo>
                    <a:pt x="84" y="282"/>
                  </a:lnTo>
                  <a:lnTo>
                    <a:pt x="0" y="342"/>
                  </a:lnTo>
                  <a:lnTo>
                    <a:pt x="246" y="348"/>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63" name="Freeform 44"/>
            <p:cNvSpPr>
              <a:spLocks noChangeArrowheads="1"/>
            </p:cNvSpPr>
            <p:nvPr/>
          </p:nvSpPr>
          <p:spPr bwMode="auto">
            <a:xfrm rot="5400000">
              <a:off x="5472" y="0"/>
              <a:ext cx="288" cy="288"/>
            </a:xfrm>
            <a:custGeom>
              <a:avLst/>
              <a:gdLst>
                <a:gd name="T0" fmla="*/ 0 w 336"/>
                <a:gd name="T1" fmla="*/ 36 h 384"/>
                <a:gd name="T2" fmla="*/ 0 w 336"/>
                <a:gd name="T3" fmla="*/ 288 h 384"/>
                <a:gd name="T4" fmla="*/ 82 w 336"/>
                <a:gd name="T5" fmla="*/ 144 h 384"/>
                <a:gd name="T6" fmla="*/ 165 w 336"/>
                <a:gd name="T7" fmla="*/ 36 h 384"/>
                <a:gd name="T8" fmla="*/ 288 w 336"/>
                <a:gd name="T9" fmla="*/ 0 h 384"/>
                <a:gd name="T10" fmla="*/ 0 w 336"/>
                <a:gd name="T11" fmla="*/ 0 h 384"/>
                <a:gd name="T12" fmla="*/ 0 60000 65536"/>
                <a:gd name="T13" fmla="*/ 0 60000 65536"/>
                <a:gd name="T14" fmla="*/ 0 60000 65536"/>
                <a:gd name="T15" fmla="*/ 0 60000 65536"/>
                <a:gd name="T16" fmla="*/ 0 60000 65536"/>
                <a:gd name="T17" fmla="*/ 0 60000 65536"/>
                <a:gd name="T18" fmla="*/ 0 w 336"/>
                <a:gd name="T19" fmla="*/ 0 h 384"/>
                <a:gd name="T20" fmla="*/ 336 w 336"/>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336" h="384">
                  <a:moveTo>
                    <a:pt x="0" y="48"/>
                  </a:moveTo>
                  <a:lnTo>
                    <a:pt x="0" y="384"/>
                  </a:lnTo>
                  <a:lnTo>
                    <a:pt x="96" y="192"/>
                  </a:lnTo>
                  <a:lnTo>
                    <a:pt x="192" y="48"/>
                  </a:lnTo>
                  <a:lnTo>
                    <a:pt x="336" y="0"/>
                  </a:lnTo>
                  <a:lnTo>
                    <a:pt x="0" y="0"/>
                  </a:lnTo>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gr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r" rtl="0" eaLnBrk="0" fontAlgn="base" hangingPunct="0">
        <a:spcBef>
          <a:spcPct val="0"/>
        </a:spcBef>
        <a:spcAft>
          <a:spcPct val="0"/>
        </a:spcAft>
        <a:defRPr sz="3200" kern="1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eaLnBrk="0" fontAlgn="base" hangingPunct="0">
        <a:spcBef>
          <a:spcPct val="0"/>
        </a:spcBef>
        <a:spcAft>
          <a:spcPct val="0"/>
        </a:spcAft>
        <a:defRPr sz="3200">
          <a:solidFill>
            <a:schemeClr val="bg1"/>
          </a:solidFill>
          <a:latin typeface="Verdana" panose="020B0604030504040204" pitchFamily="34" charset="0"/>
        </a:defRPr>
      </a:lvl6pPr>
      <a:lvl7pPr marL="914400" algn="r" rtl="0" eaLnBrk="0" fontAlgn="base" hangingPunct="0">
        <a:spcBef>
          <a:spcPct val="0"/>
        </a:spcBef>
        <a:spcAft>
          <a:spcPct val="0"/>
        </a:spcAft>
        <a:defRPr sz="3200">
          <a:solidFill>
            <a:schemeClr val="bg1"/>
          </a:solidFill>
          <a:latin typeface="Verdana" panose="020B0604030504040204" pitchFamily="34" charset="0"/>
        </a:defRPr>
      </a:lvl7pPr>
      <a:lvl8pPr marL="1371600" algn="r" rtl="0" eaLnBrk="0" fontAlgn="base" hangingPunct="0">
        <a:spcBef>
          <a:spcPct val="0"/>
        </a:spcBef>
        <a:spcAft>
          <a:spcPct val="0"/>
        </a:spcAft>
        <a:defRPr sz="3200">
          <a:solidFill>
            <a:schemeClr val="bg1"/>
          </a:solidFill>
          <a:latin typeface="Verdana" panose="020B0604030504040204" pitchFamily="34" charset="0"/>
        </a:defRPr>
      </a:lvl8pPr>
      <a:lvl9pPr marL="1828800" algn="r" rtl="0" eaLnBrk="0" fontAlgn="base" hangingPunct="0">
        <a:spcBef>
          <a:spcPct val="0"/>
        </a:spcBef>
        <a:spcAft>
          <a:spcPct val="0"/>
        </a:spcAft>
        <a:defRPr sz="3200">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package" Target="../embeddings/Microsoft_Word___111111111.doc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bwMode="auto">
          <a:xfrm>
            <a:off x="1259632" y="764704"/>
            <a:ext cx="7346007" cy="1306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z="4400" dirty="0" smtClean="0">
                <a:solidFill>
                  <a:srgbClr val="FFC000"/>
                </a:solidFill>
                <a:latin typeface="Segoe UI Black" panose="020B0A02040204020203" pitchFamily="34" charset="0"/>
                <a:ea typeface="宋体" panose="02010600030101010101" pitchFamily="2" charset="-122"/>
              </a:rPr>
              <a:t>Lecture </a:t>
            </a:r>
            <a:r>
              <a:rPr lang="en-US" altLang="zh-CN" sz="4400" smtClean="0">
                <a:solidFill>
                  <a:srgbClr val="FFC000"/>
                </a:solidFill>
                <a:latin typeface="Segoe UI Black" panose="020B0A02040204020203" pitchFamily="34" charset="0"/>
                <a:ea typeface="宋体" panose="02010600030101010101" pitchFamily="2" charset="-122"/>
              </a:rPr>
              <a:t>Design </a:t>
            </a:r>
            <a:r>
              <a:rPr lang="en-US" altLang="zh-CN" sz="4400" smtClean="0">
                <a:solidFill>
                  <a:srgbClr val="FFC000"/>
                </a:solidFill>
                <a:latin typeface="Segoe UI Black" panose="020B0A02040204020203" pitchFamily="34" charset="0"/>
                <a:ea typeface="宋体" panose="02010600030101010101" pitchFamily="2" charset="-122"/>
              </a:rPr>
              <a:t>Goals</a:t>
            </a:r>
            <a:endParaRPr lang="zh-CN" altLang="en-US" sz="4400" dirty="0">
              <a:solidFill>
                <a:srgbClr val="FFC000"/>
              </a:solidFill>
              <a:latin typeface="Segoe UI Black" panose="020B0A02040204020203" pitchFamily="34" charset="0"/>
              <a:ea typeface="宋体" panose="02010600030101010101" pitchFamily="2" charset="-122"/>
            </a:endParaRPr>
          </a:p>
        </p:txBody>
      </p:sp>
      <p:sp>
        <p:nvSpPr>
          <p:cNvPr id="5123" name="副标题 2"/>
          <p:cNvSpPr>
            <a:spLocks noGrp="1"/>
          </p:cNvSpPr>
          <p:nvPr>
            <p:ph type="subTitle" idx="1"/>
          </p:nvPr>
        </p:nvSpPr>
        <p:spPr bwMode="auto">
          <a:xfrm>
            <a:off x="1187450" y="5373688"/>
            <a:ext cx="6858000" cy="576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solidFill>
                  <a:srgbClr val="7030A0"/>
                </a:solidFill>
                <a:ea typeface="宋体" panose="02010600030101010101" pitchFamily="2" charset="-122"/>
              </a:rPr>
              <a:t>Lecturer: Haibin Wang</a:t>
            </a:r>
          </a:p>
          <a:p>
            <a:endParaRPr lang="zh-CN" altLang="en-US" smtClean="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21177" y="1520788"/>
            <a:ext cx="6266043" cy="1194792"/>
          </a:xfrm>
        </p:spPr>
        <p:txBody>
          <a:bodyPr/>
          <a:lstStyle/>
          <a:p>
            <a:pPr marL="304861" indent="-271120" eaLnBrk="1" hangingPunct="1">
              <a:defRPr/>
            </a:pPr>
            <a:r>
              <a:rPr lang="en-US" altLang="zh-CN" sz="2298" dirty="0" smtClean="0">
                <a:ea typeface="ＭＳ Ｐゴシック" panose="020B0600070205080204" pitchFamily="34" charset="-128"/>
              </a:rPr>
              <a:t>Between a problem and an existing system in a manageable way</a:t>
            </a:r>
          </a:p>
        </p:txBody>
      </p:sp>
      <p:sp>
        <p:nvSpPr>
          <p:cNvPr id="32772" name="Rectangle 4"/>
          <p:cNvSpPr>
            <a:spLocks noChangeArrowheads="1"/>
          </p:cNvSpPr>
          <p:nvPr/>
        </p:nvSpPr>
        <p:spPr bwMode="auto">
          <a:xfrm>
            <a:off x="6588224" y="1826913"/>
            <a:ext cx="134331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tLang="zh-CN" sz="1800" b="1" dirty="0">
                <a:solidFill>
                  <a:srgbClr val="000000"/>
                </a:solidFill>
                <a:latin typeface="Verdana" pitchFamily="34" charset="0"/>
                <a:ea typeface="ＭＳ Ｐゴシック" pitchFamily="34" charset="-128"/>
              </a:rPr>
              <a:t>Problem </a:t>
            </a:r>
          </a:p>
        </p:txBody>
      </p:sp>
      <p:sp>
        <p:nvSpPr>
          <p:cNvPr id="32773" name="Rectangle 5"/>
          <p:cNvSpPr>
            <a:spLocks noChangeArrowheads="1"/>
          </p:cNvSpPr>
          <p:nvPr/>
        </p:nvSpPr>
        <p:spPr bwMode="auto">
          <a:xfrm>
            <a:off x="5386447" y="5351462"/>
            <a:ext cx="352718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altLang="zh-CN" sz="2000" b="1" dirty="0">
                <a:solidFill>
                  <a:srgbClr val="000000"/>
                </a:solidFill>
                <a:latin typeface="Verdana" pitchFamily="34" charset="0"/>
                <a:ea typeface="ＭＳ Ｐゴシック" pitchFamily="34" charset="-128"/>
              </a:rPr>
              <a:t>System</a:t>
            </a:r>
          </a:p>
        </p:txBody>
      </p:sp>
      <p:grpSp>
        <p:nvGrpSpPr>
          <p:cNvPr id="2" name="Group 12"/>
          <p:cNvGrpSpPr>
            <a:grpSpLocks/>
          </p:cNvGrpSpPr>
          <p:nvPr/>
        </p:nvGrpSpPr>
        <p:grpSpPr bwMode="auto">
          <a:xfrm>
            <a:off x="6156176" y="2188902"/>
            <a:ext cx="2063247" cy="3255983"/>
            <a:chOff x="3375" y="1108"/>
            <a:chExt cx="1697" cy="2488"/>
          </a:xfrm>
        </p:grpSpPr>
        <p:sp>
          <p:nvSpPr>
            <p:cNvPr id="38920" name="Freeform 6"/>
            <p:cNvSpPr>
              <a:spLocks/>
            </p:cNvSpPr>
            <p:nvPr/>
          </p:nvSpPr>
          <p:spPr bwMode="auto">
            <a:xfrm>
              <a:off x="3375" y="1704"/>
              <a:ext cx="1697" cy="889"/>
            </a:xfrm>
            <a:custGeom>
              <a:avLst/>
              <a:gdLst>
                <a:gd name="T0" fmla="*/ 765 w 1697"/>
                <a:gd name="T1" fmla="*/ 57 h 889"/>
                <a:gd name="T2" fmla="*/ 808 w 1697"/>
                <a:gd name="T3" fmla="*/ 67 h 889"/>
                <a:gd name="T4" fmla="*/ 931 w 1697"/>
                <a:gd name="T5" fmla="*/ 10 h 889"/>
                <a:gd name="T6" fmla="*/ 1107 w 1697"/>
                <a:gd name="T7" fmla="*/ 0 h 889"/>
                <a:gd name="T8" fmla="*/ 1230 w 1697"/>
                <a:gd name="T9" fmla="*/ 57 h 889"/>
                <a:gd name="T10" fmla="*/ 1292 w 1697"/>
                <a:gd name="T11" fmla="*/ 134 h 889"/>
                <a:gd name="T12" fmla="*/ 1424 w 1697"/>
                <a:gd name="T13" fmla="*/ 124 h 889"/>
                <a:gd name="T14" fmla="*/ 1582 w 1697"/>
                <a:gd name="T15" fmla="*/ 181 h 889"/>
                <a:gd name="T16" fmla="*/ 1643 w 1697"/>
                <a:gd name="T17" fmla="*/ 296 h 889"/>
                <a:gd name="T18" fmla="*/ 1599 w 1697"/>
                <a:gd name="T19" fmla="*/ 401 h 889"/>
                <a:gd name="T20" fmla="*/ 1687 w 1697"/>
                <a:gd name="T21" fmla="*/ 487 h 889"/>
                <a:gd name="T22" fmla="*/ 1696 w 1697"/>
                <a:gd name="T23" fmla="*/ 621 h 889"/>
                <a:gd name="T24" fmla="*/ 1591 w 1697"/>
                <a:gd name="T25" fmla="*/ 716 h 889"/>
                <a:gd name="T26" fmla="*/ 1468 w 1697"/>
                <a:gd name="T27" fmla="*/ 754 h 889"/>
                <a:gd name="T28" fmla="*/ 1301 w 1697"/>
                <a:gd name="T29" fmla="*/ 735 h 889"/>
                <a:gd name="T30" fmla="*/ 1213 w 1697"/>
                <a:gd name="T31" fmla="*/ 831 h 889"/>
                <a:gd name="T32" fmla="*/ 1028 w 1697"/>
                <a:gd name="T33" fmla="*/ 888 h 889"/>
                <a:gd name="T34" fmla="*/ 817 w 1697"/>
                <a:gd name="T35" fmla="*/ 869 h 889"/>
                <a:gd name="T36" fmla="*/ 694 w 1697"/>
                <a:gd name="T37" fmla="*/ 793 h 889"/>
                <a:gd name="T38" fmla="*/ 536 w 1697"/>
                <a:gd name="T39" fmla="*/ 821 h 889"/>
                <a:gd name="T40" fmla="*/ 422 w 1697"/>
                <a:gd name="T41" fmla="*/ 802 h 889"/>
                <a:gd name="T42" fmla="*/ 334 w 1697"/>
                <a:gd name="T43" fmla="*/ 716 h 889"/>
                <a:gd name="T44" fmla="*/ 176 w 1697"/>
                <a:gd name="T45" fmla="*/ 726 h 889"/>
                <a:gd name="T46" fmla="*/ 35 w 1697"/>
                <a:gd name="T47" fmla="*/ 659 h 889"/>
                <a:gd name="T48" fmla="*/ 0 w 1697"/>
                <a:gd name="T49" fmla="*/ 544 h 889"/>
                <a:gd name="T50" fmla="*/ 70 w 1697"/>
                <a:gd name="T51" fmla="*/ 449 h 889"/>
                <a:gd name="T52" fmla="*/ 0 w 1697"/>
                <a:gd name="T53" fmla="*/ 372 h 889"/>
                <a:gd name="T54" fmla="*/ 9 w 1697"/>
                <a:gd name="T55" fmla="*/ 258 h 889"/>
                <a:gd name="T56" fmla="*/ 158 w 1697"/>
                <a:gd name="T57" fmla="*/ 181 h 889"/>
                <a:gd name="T58" fmla="*/ 290 w 1697"/>
                <a:gd name="T59" fmla="*/ 162 h 889"/>
                <a:gd name="T60" fmla="*/ 369 w 1697"/>
                <a:gd name="T61" fmla="*/ 76 h 889"/>
                <a:gd name="T62" fmla="*/ 475 w 1697"/>
                <a:gd name="T63" fmla="*/ 29 h 889"/>
                <a:gd name="T64" fmla="*/ 562 w 1697"/>
                <a:gd name="T65" fmla="*/ 19 h 8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97"/>
                <a:gd name="T100" fmla="*/ 0 h 889"/>
                <a:gd name="T101" fmla="*/ 1697 w 1697"/>
                <a:gd name="T102" fmla="*/ 889 h 8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97" h="889">
                  <a:moveTo>
                    <a:pt x="668" y="29"/>
                  </a:moveTo>
                  <a:lnTo>
                    <a:pt x="765" y="57"/>
                  </a:lnTo>
                  <a:lnTo>
                    <a:pt x="791" y="67"/>
                  </a:lnTo>
                  <a:lnTo>
                    <a:pt x="808" y="67"/>
                  </a:lnTo>
                  <a:lnTo>
                    <a:pt x="870" y="38"/>
                  </a:lnTo>
                  <a:lnTo>
                    <a:pt x="931" y="10"/>
                  </a:lnTo>
                  <a:lnTo>
                    <a:pt x="1019" y="0"/>
                  </a:lnTo>
                  <a:lnTo>
                    <a:pt x="1107" y="0"/>
                  </a:lnTo>
                  <a:lnTo>
                    <a:pt x="1178" y="29"/>
                  </a:lnTo>
                  <a:lnTo>
                    <a:pt x="1230" y="57"/>
                  </a:lnTo>
                  <a:lnTo>
                    <a:pt x="1265" y="105"/>
                  </a:lnTo>
                  <a:lnTo>
                    <a:pt x="1292" y="134"/>
                  </a:lnTo>
                  <a:lnTo>
                    <a:pt x="1344" y="134"/>
                  </a:lnTo>
                  <a:lnTo>
                    <a:pt x="1424" y="124"/>
                  </a:lnTo>
                  <a:lnTo>
                    <a:pt x="1503" y="143"/>
                  </a:lnTo>
                  <a:lnTo>
                    <a:pt x="1582" y="181"/>
                  </a:lnTo>
                  <a:lnTo>
                    <a:pt x="1626" y="239"/>
                  </a:lnTo>
                  <a:lnTo>
                    <a:pt x="1643" y="296"/>
                  </a:lnTo>
                  <a:lnTo>
                    <a:pt x="1626" y="353"/>
                  </a:lnTo>
                  <a:lnTo>
                    <a:pt x="1599" y="401"/>
                  </a:lnTo>
                  <a:lnTo>
                    <a:pt x="1643" y="449"/>
                  </a:lnTo>
                  <a:lnTo>
                    <a:pt x="1687" y="487"/>
                  </a:lnTo>
                  <a:lnTo>
                    <a:pt x="1696" y="563"/>
                  </a:lnTo>
                  <a:lnTo>
                    <a:pt x="1696" y="621"/>
                  </a:lnTo>
                  <a:lnTo>
                    <a:pt x="1652" y="668"/>
                  </a:lnTo>
                  <a:lnTo>
                    <a:pt x="1591" y="716"/>
                  </a:lnTo>
                  <a:lnTo>
                    <a:pt x="1529" y="735"/>
                  </a:lnTo>
                  <a:lnTo>
                    <a:pt x="1468" y="754"/>
                  </a:lnTo>
                  <a:lnTo>
                    <a:pt x="1380" y="745"/>
                  </a:lnTo>
                  <a:lnTo>
                    <a:pt x="1301" y="735"/>
                  </a:lnTo>
                  <a:lnTo>
                    <a:pt x="1265" y="773"/>
                  </a:lnTo>
                  <a:lnTo>
                    <a:pt x="1213" y="831"/>
                  </a:lnTo>
                  <a:lnTo>
                    <a:pt x="1125" y="869"/>
                  </a:lnTo>
                  <a:lnTo>
                    <a:pt x="1028" y="888"/>
                  </a:lnTo>
                  <a:lnTo>
                    <a:pt x="923" y="888"/>
                  </a:lnTo>
                  <a:lnTo>
                    <a:pt x="817" y="869"/>
                  </a:lnTo>
                  <a:lnTo>
                    <a:pt x="756" y="831"/>
                  </a:lnTo>
                  <a:lnTo>
                    <a:pt x="694" y="793"/>
                  </a:lnTo>
                  <a:lnTo>
                    <a:pt x="615" y="802"/>
                  </a:lnTo>
                  <a:lnTo>
                    <a:pt x="536" y="821"/>
                  </a:lnTo>
                  <a:lnTo>
                    <a:pt x="475" y="821"/>
                  </a:lnTo>
                  <a:lnTo>
                    <a:pt x="422" y="802"/>
                  </a:lnTo>
                  <a:lnTo>
                    <a:pt x="387" y="754"/>
                  </a:lnTo>
                  <a:lnTo>
                    <a:pt x="334" y="716"/>
                  </a:lnTo>
                  <a:lnTo>
                    <a:pt x="255" y="716"/>
                  </a:lnTo>
                  <a:lnTo>
                    <a:pt x="176" y="726"/>
                  </a:lnTo>
                  <a:lnTo>
                    <a:pt x="97" y="697"/>
                  </a:lnTo>
                  <a:lnTo>
                    <a:pt x="35" y="659"/>
                  </a:lnTo>
                  <a:lnTo>
                    <a:pt x="9" y="602"/>
                  </a:lnTo>
                  <a:lnTo>
                    <a:pt x="0" y="544"/>
                  </a:lnTo>
                  <a:lnTo>
                    <a:pt x="35" y="497"/>
                  </a:lnTo>
                  <a:lnTo>
                    <a:pt x="70" y="449"/>
                  </a:lnTo>
                  <a:lnTo>
                    <a:pt x="44" y="411"/>
                  </a:lnTo>
                  <a:lnTo>
                    <a:pt x="0" y="372"/>
                  </a:lnTo>
                  <a:lnTo>
                    <a:pt x="0" y="315"/>
                  </a:lnTo>
                  <a:lnTo>
                    <a:pt x="9" y="258"/>
                  </a:lnTo>
                  <a:lnTo>
                    <a:pt x="79" y="220"/>
                  </a:lnTo>
                  <a:lnTo>
                    <a:pt x="158" y="181"/>
                  </a:lnTo>
                  <a:lnTo>
                    <a:pt x="228" y="172"/>
                  </a:lnTo>
                  <a:lnTo>
                    <a:pt x="290" y="162"/>
                  </a:lnTo>
                  <a:lnTo>
                    <a:pt x="325" y="124"/>
                  </a:lnTo>
                  <a:lnTo>
                    <a:pt x="369" y="76"/>
                  </a:lnTo>
                  <a:lnTo>
                    <a:pt x="413" y="48"/>
                  </a:lnTo>
                  <a:lnTo>
                    <a:pt x="475" y="29"/>
                  </a:lnTo>
                  <a:lnTo>
                    <a:pt x="518" y="19"/>
                  </a:lnTo>
                  <a:lnTo>
                    <a:pt x="562" y="19"/>
                  </a:lnTo>
                  <a:lnTo>
                    <a:pt x="668" y="29"/>
                  </a:lnTo>
                </a:path>
              </a:pathLst>
            </a:custGeom>
            <a:solidFill>
              <a:srgbClr val="FFFFFF"/>
            </a:solidFill>
            <a:ln w="12700" cap="rnd">
              <a:solidFill>
                <a:srgbClr val="000000"/>
              </a:solidFill>
              <a:round/>
              <a:headEnd/>
              <a:tailEnd/>
            </a:ln>
          </p:spPr>
          <p:txBody>
            <a:bodyPr/>
            <a:lstStyle/>
            <a:p>
              <a:endParaRPr lang="zh-CN" altLang="en-US"/>
            </a:p>
          </p:txBody>
        </p:sp>
        <p:sp>
          <p:nvSpPr>
            <p:cNvPr id="38921" name="Rectangle 7"/>
            <p:cNvSpPr>
              <a:spLocks noChangeArrowheads="1"/>
            </p:cNvSpPr>
            <p:nvPr/>
          </p:nvSpPr>
          <p:spPr bwMode="auto">
            <a:xfrm>
              <a:off x="3787" y="1824"/>
              <a:ext cx="853"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p>
              <a:pPr algn="ctr"/>
              <a:r>
                <a:rPr lang="en-US" altLang="zh-CN" sz="20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System</a:t>
              </a:r>
            </a:p>
            <a:p>
              <a:pPr algn="ctr"/>
              <a:r>
                <a:rPr lang="en-US" altLang="zh-CN" sz="2000" dirty="0">
                  <a:solidFill>
                    <a:srgbClr val="000000"/>
                  </a:solidFill>
                  <a:latin typeface="Microsoft Sans Serif" panose="020B0604020202020204" pitchFamily="34" charset="0"/>
                  <a:ea typeface="Microsoft Sans Serif" panose="020B0604020202020204" pitchFamily="34" charset="0"/>
                  <a:cs typeface="Microsoft Sans Serif" panose="020B0604020202020204" pitchFamily="34" charset="0"/>
                </a:rPr>
                <a:t>Design</a:t>
              </a:r>
            </a:p>
          </p:txBody>
        </p:sp>
        <p:sp>
          <p:nvSpPr>
            <p:cNvPr id="38922" name="Line 8"/>
            <p:cNvSpPr>
              <a:spLocks noChangeShapeType="1"/>
            </p:cNvSpPr>
            <p:nvPr/>
          </p:nvSpPr>
          <p:spPr bwMode="auto">
            <a:xfrm>
              <a:off x="4159" y="1108"/>
              <a:ext cx="0" cy="6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Line 9"/>
            <p:cNvSpPr>
              <a:spLocks noChangeShapeType="1"/>
            </p:cNvSpPr>
            <p:nvPr/>
          </p:nvSpPr>
          <p:spPr bwMode="auto">
            <a:xfrm>
              <a:off x="4207" y="2644"/>
              <a:ext cx="0" cy="9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781" name="Rectangle 13"/>
          <p:cNvSpPr>
            <a:spLocks noChangeArrowheads="1"/>
          </p:cNvSpPr>
          <p:nvPr/>
        </p:nvSpPr>
        <p:spPr bwMode="auto">
          <a:xfrm>
            <a:off x="183072" y="2895600"/>
            <a:ext cx="5256584"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a:buSzPct val="90000"/>
            </a:pPr>
            <a:r>
              <a:rPr lang="en-US" altLang="zh-CN" sz="2000" dirty="0">
                <a:solidFill>
                  <a:srgbClr val="0070C0"/>
                </a:solidFill>
                <a:latin typeface="Verdana" pitchFamily="34" charset="0"/>
                <a:ea typeface="ＭＳ Ｐゴシック" pitchFamily="34" charset="-128"/>
              </a:rPr>
              <a:t>How? </a:t>
            </a:r>
          </a:p>
          <a:p>
            <a:pPr>
              <a:buSzPct val="90000"/>
            </a:pPr>
            <a:r>
              <a:rPr lang="en-US" altLang="zh-CN" sz="2000" dirty="0">
                <a:solidFill>
                  <a:srgbClr val="0070C0"/>
                </a:solidFill>
                <a:latin typeface="Verdana" pitchFamily="34" charset="0"/>
                <a:ea typeface="ＭＳ Ｐゴシック" pitchFamily="34" charset="-128"/>
              </a:rPr>
              <a:t>Use </a:t>
            </a:r>
            <a:r>
              <a:rPr lang="en-US" altLang="zh-CN" sz="2000" b="1" dirty="0">
                <a:solidFill>
                  <a:srgbClr val="C00000"/>
                </a:solidFill>
                <a:latin typeface="Verdana" pitchFamily="34" charset="0"/>
                <a:ea typeface="ＭＳ Ｐゴシック" pitchFamily="34" charset="-128"/>
              </a:rPr>
              <a:t>Divide &amp; Conquer</a:t>
            </a:r>
            <a:r>
              <a:rPr lang="en-US" altLang="zh-CN" sz="2000" dirty="0">
                <a:solidFill>
                  <a:srgbClr val="0070C0"/>
                </a:solidFill>
                <a:latin typeface="Verdana" pitchFamily="34" charset="0"/>
                <a:ea typeface="ＭＳ Ｐゴシック" pitchFamily="34" charset="-128"/>
              </a:rPr>
              <a:t>:</a:t>
            </a:r>
          </a:p>
          <a:p>
            <a:pPr marL="914400" lvl="1" indent="-457200">
              <a:buFont typeface="Arial" pitchFamily="34" charset="0"/>
              <a:buNone/>
            </a:pPr>
            <a:r>
              <a:rPr lang="en-US" altLang="zh-CN" sz="2000" dirty="0">
                <a:solidFill>
                  <a:srgbClr val="0070C0"/>
                </a:solidFill>
                <a:latin typeface="Verdana" pitchFamily="34" charset="0"/>
                <a:ea typeface="ＭＳ Ｐゴシック" pitchFamily="34" charset="-128"/>
              </a:rPr>
              <a:t>1) Identify design goals</a:t>
            </a:r>
          </a:p>
          <a:p>
            <a:pPr marL="914400" lvl="1" indent="-457200">
              <a:buFont typeface="Arial" pitchFamily="34" charset="0"/>
              <a:buNone/>
            </a:pPr>
            <a:r>
              <a:rPr lang="en-US" altLang="zh-CN" sz="2000" dirty="0">
                <a:solidFill>
                  <a:srgbClr val="0070C0"/>
                </a:solidFill>
                <a:latin typeface="Verdana" pitchFamily="34" charset="0"/>
                <a:ea typeface="ＭＳ Ｐゴシック" pitchFamily="34" charset="-128"/>
              </a:rPr>
              <a:t>2) Model the new system  design as a set of subsystems</a:t>
            </a:r>
          </a:p>
          <a:p>
            <a:pPr marL="914400" lvl="1" indent="-457200">
              <a:buFont typeface="Arial" pitchFamily="34" charset="0"/>
              <a:buNone/>
            </a:pPr>
            <a:r>
              <a:rPr lang="en-US" altLang="zh-CN" sz="2000" dirty="0" smtClean="0">
                <a:solidFill>
                  <a:srgbClr val="0070C0"/>
                </a:solidFill>
                <a:latin typeface="Verdana" pitchFamily="34" charset="0"/>
                <a:ea typeface="ＭＳ Ｐゴシック" pitchFamily="34" charset="-128"/>
              </a:rPr>
              <a:t>3) </a:t>
            </a:r>
            <a:r>
              <a:rPr lang="en-US" altLang="zh-CN" sz="2000" dirty="0">
                <a:solidFill>
                  <a:srgbClr val="0070C0"/>
                </a:solidFill>
                <a:latin typeface="Verdana" pitchFamily="34" charset="0"/>
                <a:ea typeface="ＭＳ Ｐゴシック" pitchFamily="34" charset="-128"/>
              </a:rPr>
              <a:t>Address the major design goals. </a:t>
            </a:r>
          </a:p>
        </p:txBody>
      </p:sp>
      <p:sp>
        <p:nvSpPr>
          <p:cNvPr id="1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1. Introduction</a:t>
            </a:r>
            <a:endParaRPr lang="zh-CN" altLang="en-US" dirty="0">
              <a:latin typeface="华文隶书" panose="02010800040101010101" pitchFamily="2" charset="-122"/>
              <a:ea typeface="华文隶书" panose="02010800040101010101" pitchFamily="2" charset="-122"/>
            </a:endParaRPr>
          </a:p>
        </p:txBody>
      </p:sp>
      <p:sp>
        <p:nvSpPr>
          <p:cNvPr id="14" name="Rectangle 6"/>
          <p:cNvSpPr>
            <a:spLocks noGrp="1" noChangeArrowheads="1"/>
          </p:cNvSpPr>
          <p:nvPr>
            <p:ph type="title"/>
          </p:nvPr>
        </p:nvSpPr>
        <p:spPr>
          <a:xfrm>
            <a:off x="0" y="620688"/>
            <a:ext cx="9144000" cy="720080"/>
          </a:xfrm>
          <a:ln/>
        </p:spPr>
        <p:style>
          <a:lnRef idx="2">
            <a:schemeClr val="accent4">
              <a:shade val="50000"/>
            </a:schemeClr>
          </a:lnRef>
          <a:fillRef idx="1">
            <a:schemeClr val="accent4"/>
          </a:fillRef>
          <a:effectRef idx="0">
            <a:schemeClr val="accent4"/>
          </a:effectRef>
          <a:fontRef idx="minor">
            <a:schemeClr val="lt1"/>
          </a:fontRef>
        </p:style>
        <p:txBody>
          <a:bodyPr/>
          <a:lstStyle/>
          <a:p>
            <a:pPr algn="l" eaLnBrk="1" hangingPunct="1">
              <a:defRPr/>
            </a:pPr>
            <a:r>
              <a:rPr lang="en-US" altLang="zh-CN" sz="3036" dirty="0">
                <a:solidFill>
                  <a:srgbClr val="DDDDDD"/>
                </a:solidFill>
                <a:latin typeface="Cambria" panose="02040503050406030204" pitchFamily="18" charset="0"/>
                <a:ea typeface="Cambria" panose="02040503050406030204" pitchFamily="18" charset="0"/>
              </a:rPr>
              <a:t>Bridge  the gap </a:t>
            </a:r>
          </a:p>
        </p:txBody>
      </p:sp>
    </p:spTree>
    <p:extLst>
      <p:ext uri="{BB962C8B-B14F-4D97-AF65-F5344CB8AC3E}">
        <p14:creationId xmlns:p14="http://schemas.microsoft.com/office/powerpoint/2010/main" val="27673564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8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781">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781">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781">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7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P spid="32772" grpId="0" build="p" autoUpdateAnimBg="0"/>
      <p:bldP spid="32773" grpId="0" build="p" autoUpdateAnimBg="0"/>
      <p:bldP spid="32781"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1. Introduction</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20688"/>
            <a:ext cx="9144000"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solidFill>
                  <a:srgbClr val="DDDDDD"/>
                </a:solidFill>
                <a:latin typeface="Cambria" panose="02040503050406030204" pitchFamily="18" charset="0"/>
                <a:ea typeface="Cambria" panose="02040503050406030204" pitchFamily="18" charset="0"/>
              </a:rPr>
              <a:t>What do we already have?</a:t>
            </a:r>
            <a:endParaRPr lang="en-US" altLang="zh-CN" sz="3036" dirty="0">
              <a:solidFill>
                <a:srgbClr val="DDDDDD"/>
              </a:solidFill>
              <a:latin typeface="Cambria" panose="02040503050406030204" pitchFamily="18" charset="0"/>
              <a:ea typeface="Cambria" panose="02040503050406030204" pitchFamily="18" charset="0"/>
            </a:endParaRPr>
          </a:p>
        </p:txBody>
      </p:sp>
      <p:sp>
        <p:nvSpPr>
          <p:cNvPr id="5" name="Rectangle 3"/>
          <p:cNvSpPr txBox="1">
            <a:spLocks noChangeArrowheads="1"/>
          </p:cNvSpPr>
          <p:nvPr/>
        </p:nvSpPr>
        <p:spPr>
          <a:xfrm>
            <a:off x="21177" y="1520788"/>
            <a:ext cx="9122823" cy="4356484"/>
          </a:xfrm>
          <a:prstGeom prst="rect">
            <a:avLst/>
          </a:prstGeom>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4861" indent="-271120" eaLnBrk="1" hangingPunct="1">
              <a:defRPr/>
            </a:pPr>
            <a:r>
              <a:rPr lang="en-US" altLang="zh-CN" dirty="0">
                <a:latin typeface="Lingoes Unicode" panose="020B0604020202020204" pitchFamily="34" charset="-122"/>
                <a:ea typeface="Lingoes Unicode" panose="020B0604020202020204" pitchFamily="34" charset="-122"/>
              </a:rPr>
              <a:t>Analysis </a:t>
            </a:r>
            <a:r>
              <a:rPr lang="en-US" altLang="zh-CN" dirty="0" smtClean="0">
                <a:latin typeface="Lingoes Unicode" panose="020B0604020202020204" pitchFamily="34" charset="-122"/>
                <a:ea typeface="Lingoes Unicode" panose="020B0604020202020204" pitchFamily="34" charset="-122"/>
              </a:rPr>
              <a:t>results:</a:t>
            </a:r>
            <a:endParaRPr lang="en-US" altLang="zh-CN" dirty="0">
              <a:latin typeface="Lingoes Unicode" panose="020B0604020202020204" pitchFamily="34" charset="-122"/>
              <a:ea typeface="Lingoes Unicode" panose="020B0604020202020204" pitchFamily="34" charset="-122"/>
            </a:endParaRPr>
          </a:p>
          <a:p>
            <a:pPr marL="704911" lvl="1" indent="-271120" eaLnBrk="1" hangingPunct="1">
              <a:defRPr/>
            </a:pPr>
            <a:r>
              <a:rPr lang="en-US" altLang="zh-CN" sz="2200" dirty="0" smtClean="0">
                <a:ea typeface="ＭＳ Ｐゴシック" panose="020B0600070205080204" pitchFamily="34" charset="-128"/>
              </a:rPr>
              <a:t>A </a:t>
            </a:r>
            <a:r>
              <a:rPr lang="en-US" altLang="zh-CN" sz="2200" dirty="0">
                <a:ea typeface="ＭＳ Ｐゴシック" panose="020B0600070205080204" pitchFamily="34" charset="-128"/>
              </a:rPr>
              <a:t>set of </a:t>
            </a:r>
            <a:r>
              <a:rPr lang="en-US" altLang="zh-CN" sz="2200" b="1" dirty="0">
                <a:solidFill>
                  <a:srgbClr val="C00000"/>
                </a:solidFill>
                <a:ea typeface="ＭＳ Ｐゴシック" panose="020B0600070205080204" pitchFamily="34" charset="-128"/>
              </a:rPr>
              <a:t>nonfunctional</a:t>
            </a:r>
            <a:r>
              <a:rPr lang="en-US" altLang="zh-CN" sz="2200" dirty="0">
                <a:solidFill>
                  <a:srgbClr val="C00000"/>
                </a:solidFill>
                <a:ea typeface="ＭＳ Ｐゴシック" panose="020B0600070205080204" pitchFamily="34" charset="-128"/>
              </a:rPr>
              <a:t> </a:t>
            </a:r>
            <a:r>
              <a:rPr lang="en-US" altLang="zh-CN" sz="2200" b="1" dirty="0">
                <a:solidFill>
                  <a:srgbClr val="C00000"/>
                </a:solidFill>
                <a:ea typeface="ＭＳ Ｐゴシック" panose="020B0600070205080204" pitchFamily="34" charset="-128"/>
              </a:rPr>
              <a:t>requirements</a:t>
            </a:r>
            <a:r>
              <a:rPr lang="en-US" altLang="zh-CN" sz="2200" dirty="0">
                <a:solidFill>
                  <a:srgbClr val="C00000"/>
                </a:solidFill>
                <a:ea typeface="ＭＳ Ｐゴシック" panose="020B0600070205080204" pitchFamily="34" charset="-128"/>
              </a:rPr>
              <a:t> </a:t>
            </a:r>
            <a:r>
              <a:rPr lang="en-US" altLang="zh-CN" sz="2200" dirty="0">
                <a:ea typeface="ＭＳ Ｐゴシック" panose="020B0600070205080204" pitchFamily="34" charset="-128"/>
              </a:rPr>
              <a:t>and</a:t>
            </a:r>
            <a:r>
              <a:rPr lang="en-US" altLang="zh-CN" sz="2200" dirty="0" smtClean="0">
                <a:solidFill>
                  <a:srgbClr val="C00000"/>
                </a:solidFill>
                <a:ea typeface="ＭＳ Ｐゴシック" panose="020B0600070205080204" pitchFamily="34" charset="-128"/>
              </a:rPr>
              <a:t> </a:t>
            </a:r>
            <a:r>
              <a:rPr lang="en-US" altLang="zh-CN" sz="2200" b="1" dirty="0" smtClean="0">
                <a:solidFill>
                  <a:srgbClr val="C00000"/>
                </a:solidFill>
                <a:ea typeface="ＭＳ Ｐゴシック" panose="020B0600070205080204" pitchFamily="34" charset="-128"/>
              </a:rPr>
              <a:t>constraints</a:t>
            </a:r>
            <a:r>
              <a:rPr lang="en-US" altLang="zh-CN" sz="2200" dirty="0">
                <a:ea typeface="ＭＳ Ｐゴシック" panose="020B0600070205080204" pitchFamily="34" charset="-128"/>
              </a:rPr>
              <a:t>, such as maximum response time, minimum throughput, reliability, operating system platform, and so on</a:t>
            </a:r>
          </a:p>
          <a:p>
            <a:pPr marL="704911" lvl="1" indent="-271120" eaLnBrk="1" hangingPunct="1">
              <a:defRPr/>
            </a:pPr>
            <a:r>
              <a:rPr lang="en-US" altLang="zh-CN" sz="2200" dirty="0" smtClean="0">
                <a:ea typeface="ＭＳ Ｐゴシック" panose="020B0600070205080204" pitchFamily="34" charset="-128"/>
              </a:rPr>
              <a:t>A </a:t>
            </a:r>
            <a:r>
              <a:rPr lang="en-US" altLang="zh-CN" sz="2200" b="1" dirty="0">
                <a:solidFill>
                  <a:srgbClr val="C00000"/>
                </a:solidFill>
                <a:ea typeface="ＭＳ Ｐゴシック" panose="020B0600070205080204" pitchFamily="34" charset="-128"/>
              </a:rPr>
              <a:t>functional</a:t>
            </a:r>
            <a:r>
              <a:rPr lang="en-US" altLang="zh-CN" sz="2200" dirty="0">
                <a:ea typeface="ＭＳ Ｐゴシック" panose="020B0600070205080204" pitchFamily="34" charset="-128"/>
              </a:rPr>
              <a:t> </a:t>
            </a:r>
            <a:r>
              <a:rPr lang="en-US" altLang="zh-CN" sz="2200" b="1" dirty="0">
                <a:solidFill>
                  <a:srgbClr val="C00000"/>
                </a:solidFill>
                <a:ea typeface="ＭＳ Ｐゴシック" panose="020B0600070205080204" pitchFamily="34" charset="-128"/>
              </a:rPr>
              <a:t>model</a:t>
            </a:r>
            <a:r>
              <a:rPr lang="en-US" altLang="zh-CN" sz="2200" dirty="0">
                <a:ea typeface="ＭＳ Ｐゴシック" panose="020B0600070205080204" pitchFamily="34" charset="-128"/>
              </a:rPr>
              <a:t>, describing the system functionality from the actors’ point of view</a:t>
            </a:r>
          </a:p>
          <a:p>
            <a:pPr marL="704911" lvl="1" indent="-271120" eaLnBrk="1" hangingPunct="1">
              <a:defRPr/>
            </a:pPr>
            <a:r>
              <a:rPr lang="en-US" altLang="zh-CN" sz="2200" dirty="0" smtClean="0">
                <a:ea typeface="ＭＳ Ｐゴシック" panose="020B0600070205080204" pitchFamily="34" charset="-128"/>
              </a:rPr>
              <a:t>An </a:t>
            </a:r>
            <a:r>
              <a:rPr lang="en-US" altLang="zh-CN" sz="2200" b="1" dirty="0">
                <a:solidFill>
                  <a:srgbClr val="C00000"/>
                </a:solidFill>
                <a:ea typeface="ＭＳ Ｐゴシック" panose="020B0600070205080204" pitchFamily="34" charset="-128"/>
              </a:rPr>
              <a:t>structural</a:t>
            </a:r>
            <a:r>
              <a:rPr lang="en-US" altLang="zh-CN" sz="2200" dirty="0">
                <a:ea typeface="ＭＳ Ｐゴシック" panose="020B0600070205080204" pitchFamily="34" charset="-128"/>
              </a:rPr>
              <a:t> m</a:t>
            </a:r>
            <a:r>
              <a:rPr lang="en-US" altLang="zh-CN" sz="2200" b="1" dirty="0">
                <a:solidFill>
                  <a:srgbClr val="C00000"/>
                </a:solidFill>
                <a:ea typeface="ＭＳ Ｐゴシック" panose="020B0600070205080204" pitchFamily="34" charset="-128"/>
              </a:rPr>
              <a:t>o</a:t>
            </a:r>
            <a:r>
              <a:rPr lang="en-US" altLang="zh-CN" sz="2200" dirty="0">
                <a:ea typeface="ＭＳ Ｐゴシック" panose="020B0600070205080204" pitchFamily="34" charset="-128"/>
              </a:rPr>
              <a:t>del, describing the entities manipulated by the system</a:t>
            </a:r>
          </a:p>
          <a:p>
            <a:pPr marL="704911" lvl="1" indent="-271120" eaLnBrk="1" hangingPunct="1">
              <a:defRPr/>
            </a:pPr>
            <a:r>
              <a:rPr lang="en-US" altLang="zh-CN" sz="2200" b="1" dirty="0">
                <a:solidFill>
                  <a:srgbClr val="C00000"/>
                </a:solidFill>
                <a:ea typeface="ＭＳ Ｐゴシック" panose="020B0600070205080204" pitchFamily="34" charset="-128"/>
              </a:rPr>
              <a:t>B</a:t>
            </a:r>
            <a:r>
              <a:rPr lang="en-US" altLang="zh-CN" sz="2200" b="1" dirty="0" smtClean="0">
                <a:solidFill>
                  <a:srgbClr val="C00000"/>
                </a:solidFill>
                <a:ea typeface="ＭＳ Ｐゴシック" panose="020B0600070205080204" pitchFamily="34" charset="-128"/>
              </a:rPr>
              <a:t>ehavioral</a:t>
            </a:r>
            <a:r>
              <a:rPr lang="en-US" altLang="zh-CN" sz="2200" dirty="0" smtClean="0">
                <a:ea typeface="ＭＳ Ｐゴシック" panose="020B0600070205080204" pitchFamily="34" charset="-128"/>
              </a:rPr>
              <a:t> </a:t>
            </a:r>
            <a:r>
              <a:rPr lang="en-US" altLang="zh-CN" sz="2200" b="1" dirty="0">
                <a:solidFill>
                  <a:srgbClr val="C00000"/>
                </a:solidFill>
                <a:ea typeface="ＭＳ Ｐゴシック" panose="020B0600070205080204" pitchFamily="34" charset="-128"/>
              </a:rPr>
              <a:t>models</a:t>
            </a:r>
            <a:r>
              <a:rPr lang="en-US" altLang="zh-CN" sz="2200" dirty="0">
                <a:ea typeface="ＭＳ Ｐゴシック" panose="020B0600070205080204" pitchFamily="34" charset="-128"/>
              </a:rPr>
              <a:t> for each use case, showing the sequence of interactions among objects participating in the use case.</a:t>
            </a:r>
          </a:p>
        </p:txBody>
      </p:sp>
    </p:spTree>
    <p:extLst>
      <p:ext uri="{BB962C8B-B14F-4D97-AF65-F5344CB8AC3E}">
        <p14:creationId xmlns:p14="http://schemas.microsoft.com/office/powerpoint/2010/main" val="386265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1. Introduction</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20688"/>
            <a:ext cx="9144000"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solidFill>
                  <a:srgbClr val="DDDDDD"/>
                </a:solidFill>
                <a:latin typeface="Cambria" panose="02040503050406030204" pitchFamily="18" charset="0"/>
                <a:ea typeface="Cambria" panose="02040503050406030204" pitchFamily="18" charset="0"/>
              </a:rPr>
              <a:t>What will we have?</a:t>
            </a:r>
            <a:endParaRPr lang="en-US" altLang="zh-CN" sz="3036" dirty="0">
              <a:solidFill>
                <a:srgbClr val="DDDDDD"/>
              </a:solidFill>
              <a:latin typeface="Cambria" panose="02040503050406030204" pitchFamily="18" charset="0"/>
              <a:ea typeface="Cambria" panose="02040503050406030204" pitchFamily="18" charset="0"/>
            </a:endParaRPr>
          </a:p>
        </p:txBody>
      </p:sp>
      <p:sp>
        <p:nvSpPr>
          <p:cNvPr id="5" name="Rectangle 3"/>
          <p:cNvSpPr txBox="1">
            <a:spLocks noChangeArrowheads="1"/>
          </p:cNvSpPr>
          <p:nvPr/>
        </p:nvSpPr>
        <p:spPr>
          <a:xfrm>
            <a:off x="21177" y="1520788"/>
            <a:ext cx="9122823" cy="4356484"/>
          </a:xfrm>
          <a:prstGeom prst="rect">
            <a:avLst/>
          </a:prstGeom>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4861" indent="-271120" eaLnBrk="1" hangingPunct="1">
              <a:defRPr/>
            </a:pPr>
            <a:r>
              <a:rPr lang="en-US" altLang="zh-CN" dirty="0">
                <a:latin typeface="Lingoes Unicode" panose="020B0604020202020204" pitchFamily="34" charset="-122"/>
                <a:ea typeface="Lingoes Unicode" panose="020B0604020202020204" pitchFamily="34" charset="-122"/>
              </a:rPr>
              <a:t>System design results:</a:t>
            </a:r>
          </a:p>
          <a:p>
            <a:pPr marL="704911" lvl="1" indent="-271120" eaLnBrk="1" hangingPunct="1">
              <a:defRPr/>
            </a:pPr>
            <a:r>
              <a:rPr lang="en-US" altLang="zh-CN" sz="2200" b="1" dirty="0" smtClean="0">
                <a:solidFill>
                  <a:srgbClr val="C00000"/>
                </a:solidFill>
                <a:ea typeface="ＭＳ Ｐゴシック" panose="020B0600070205080204" pitchFamily="34" charset="-128"/>
              </a:rPr>
              <a:t>Design </a:t>
            </a:r>
            <a:r>
              <a:rPr lang="en-US" altLang="zh-CN" sz="2200" b="1" dirty="0">
                <a:solidFill>
                  <a:srgbClr val="C00000"/>
                </a:solidFill>
                <a:ea typeface="ＭＳ Ｐゴシック" panose="020B0600070205080204" pitchFamily="34" charset="-128"/>
              </a:rPr>
              <a:t>goals</a:t>
            </a:r>
            <a:r>
              <a:rPr lang="en-US" altLang="zh-CN" sz="2200" dirty="0">
                <a:ea typeface="ＭＳ Ｐゴシック" panose="020B0600070205080204" pitchFamily="34" charset="-128"/>
              </a:rPr>
              <a:t>, describing the qualities of the system that developers should optimize</a:t>
            </a:r>
          </a:p>
          <a:p>
            <a:pPr marL="704911" lvl="1" indent="-271120" eaLnBrk="1" hangingPunct="1">
              <a:defRPr/>
            </a:pPr>
            <a:r>
              <a:rPr lang="en-US" altLang="zh-CN" sz="2200" b="1" dirty="0">
                <a:solidFill>
                  <a:srgbClr val="C00000"/>
                </a:solidFill>
                <a:ea typeface="ＭＳ Ｐゴシック" panose="020B0600070205080204" pitchFamily="34" charset="-128"/>
              </a:rPr>
              <a:t>Software architecture</a:t>
            </a:r>
            <a:r>
              <a:rPr lang="en-US" altLang="zh-CN" sz="2200" dirty="0">
                <a:ea typeface="ＭＳ Ｐゴシック" panose="020B0600070205080204" pitchFamily="34" charset="-128"/>
              </a:rPr>
              <a:t>, describing the subsystem decomposition in terms of subsystem responsibilities, dependencies among subsystems, subsystem mapping to hardware, and major policy decisions such as control flow, access control, and data storage </a:t>
            </a:r>
          </a:p>
          <a:p>
            <a:pPr marL="704911" lvl="1" indent="-271120" eaLnBrk="1" hangingPunct="1">
              <a:defRPr/>
            </a:pPr>
            <a:r>
              <a:rPr lang="en-US" altLang="zh-CN" sz="2200" b="1" dirty="0">
                <a:solidFill>
                  <a:srgbClr val="C00000"/>
                </a:solidFill>
                <a:ea typeface="ＭＳ Ｐゴシック" panose="020B0600070205080204" pitchFamily="34" charset="-128"/>
              </a:rPr>
              <a:t>Boundary use cases</a:t>
            </a:r>
            <a:r>
              <a:rPr lang="en-US" altLang="zh-CN" sz="2200" dirty="0">
                <a:ea typeface="ＭＳ Ｐゴシック" panose="020B0600070205080204" pitchFamily="34" charset="-128"/>
              </a:rPr>
              <a:t>, describing the system configuration, startup, shutdown, and exception handling issues</a:t>
            </a:r>
            <a:r>
              <a:rPr lang="en-US" altLang="zh-CN" sz="2200" dirty="0" smtClean="0">
                <a:ea typeface="ＭＳ Ｐゴシック" panose="020B0600070205080204" pitchFamily="34" charset="-128"/>
              </a:rPr>
              <a:t>.</a:t>
            </a:r>
            <a:endParaRPr lang="en-US" altLang="zh-CN" sz="2200" dirty="0">
              <a:ea typeface="ＭＳ Ｐゴシック" panose="020B0600070205080204" pitchFamily="34" charset="-128"/>
            </a:endParaRPr>
          </a:p>
        </p:txBody>
      </p:sp>
    </p:spTree>
    <p:extLst>
      <p:ext uri="{BB962C8B-B14F-4D97-AF65-F5344CB8AC3E}">
        <p14:creationId xmlns:p14="http://schemas.microsoft.com/office/powerpoint/2010/main" val="93980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a:latin typeface="华文隶书" panose="02010800040101010101" pitchFamily="2" charset="-122"/>
                <a:ea typeface="华文隶书" panose="02010800040101010101" pitchFamily="2" charset="-122"/>
              </a:rPr>
              <a:t>2</a:t>
            </a:r>
            <a:r>
              <a:rPr lang="en-US" altLang="zh-CN" dirty="0" smtClean="0">
                <a:latin typeface="华文隶书" panose="02010800040101010101" pitchFamily="2" charset="-122"/>
                <a:ea typeface="华文隶书" panose="02010800040101010101" pitchFamily="2" charset="-122"/>
              </a:rPr>
              <a:t>. Design Goals</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07968"/>
            <a:ext cx="9144000" cy="720080"/>
          </a:xfrm>
          <a:prstGeom prst="rect">
            <a:avLst/>
          </a:prstGeom>
        </p:spPr>
        <p:style>
          <a:lnRef idx="3">
            <a:schemeClr val="lt1"/>
          </a:lnRef>
          <a:fillRef idx="1">
            <a:schemeClr val="accent5"/>
          </a:fillRef>
          <a:effectRef idx="1">
            <a:schemeClr val="accent5"/>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Where can we get design goals?</a:t>
            </a:r>
            <a:endPar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4" name="矩形 3"/>
          <p:cNvSpPr/>
          <p:nvPr/>
        </p:nvSpPr>
        <p:spPr>
          <a:xfrm>
            <a:off x="1331640" y="2972180"/>
            <a:ext cx="7272808" cy="584775"/>
          </a:xfrm>
          <a:prstGeom prst="rect">
            <a:avLst/>
          </a:prstGeom>
        </p:spPr>
        <p:txBody>
          <a:bodyPr wrap="square">
            <a:spAutoFit/>
          </a:bodyPr>
          <a:lstStyle/>
          <a:p>
            <a:pPr marL="325344" indent="-325344" eaLnBrk="1" hangingPunct="1">
              <a:defRPr/>
            </a:pPr>
            <a:r>
              <a:rPr lang="en-US" altLang="zh-CN" dirty="0">
                <a:solidFill>
                  <a:srgbClr val="002060"/>
                </a:solidFill>
                <a:ea typeface="ＭＳ Ｐゴシック" panose="020B0600070205080204" pitchFamily="34" charset="-128"/>
              </a:rPr>
              <a:t>Nonfunctional </a:t>
            </a:r>
            <a:r>
              <a:rPr lang="en-US" altLang="zh-CN" dirty="0" smtClean="0">
                <a:solidFill>
                  <a:srgbClr val="002060"/>
                </a:solidFill>
                <a:ea typeface="ＭＳ Ｐゴシック" panose="020B0600070205080204" pitchFamily="34" charset="-128"/>
              </a:rPr>
              <a:t>Requirements! </a:t>
            </a:r>
            <a:endParaRPr lang="en-US" altLang="zh-CN" dirty="0">
              <a:solidFill>
                <a:srgbClr val="002060"/>
              </a:solidFill>
              <a:ea typeface="ＭＳ Ｐゴシック" panose="020B0600070205080204" pitchFamily="34" charset="-128"/>
            </a:endParaRPr>
          </a:p>
        </p:txBody>
      </p:sp>
    </p:spTree>
    <p:extLst>
      <p:ext uri="{BB962C8B-B14F-4D97-AF65-F5344CB8AC3E}">
        <p14:creationId xmlns:p14="http://schemas.microsoft.com/office/powerpoint/2010/main" val="2029360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a:latin typeface="华文隶书" panose="02010800040101010101" pitchFamily="2" charset="-122"/>
                <a:ea typeface="华文隶书" panose="02010800040101010101" pitchFamily="2" charset="-122"/>
              </a:rPr>
              <a:t>2</a:t>
            </a:r>
            <a:r>
              <a:rPr lang="en-US" altLang="zh-CN" dirty="0" smtClean="0">
                <a:latin typeface="华文隶书" panose="02010800040101010101" pitchFamily="2" charset="-122"/>
                <a:ea typeface="华文隶书" panose="02010800040101010101" pitchFamily="2" charset="-122"/>
              </a:rPr>
              <a:t>. Design Goals</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07968"/>
            <a:ext cx="9144000" cy="720080"/>
          </a:xfrm>
          <a:prstGeom prst="rect">
            <a:avLst/>
          </a:prstGeom>
        </p:spPr>
        <p:style>
          <a:lnRef idx="3">
            <a:schemeClr val="lt1"/>
          </a:lnRef>
          <a:fillRef idx="1">
            <a:schemeClr val="accent5"/>
          </a:fillRef>
          <a:effectRef idx="1">
            <a:schemeClr val="accent5"/>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Design Criteria</a:t>
            </a:r>
            <a:endPar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21" name="Freeform 3"/>
          <p:cNvSpPr>
            <a:spLocks noEditPoints="1" noChangeArrowheads="1"/>
          </p:cNvSpPr>
          <p:nvPr/>
        </p:nvSpPr>
        <p:spPr bwMode="auto">
          <a:xfrm rot="20241943">
            <a:off x="1004094" y="2150269"/>
            <a:ext cx="6505575" cy="2587625"/>
          </a:xfrm>
          <a:custGeom>
            <a:avLst/>
            <a:gdLst>
              <a:gd name="T0" fmla="*/ 2724612 w 4040"/>
              <a:gd name="T1" fmla="*/ 16447 h 1888"/>
              <a:gd name="T2" fmla="*/ 1987099 w 4040"/>
              <a:gd name="T3" fmla="*/ 101422 h 1888"/>
              <a:gd name="T4" fmla="*/ 1333321 w 4040"/>
              <a:gd name="T5" fmla="*/ 249443 h 1888"/>
              <a:gd name="T6" fmla="*/ 782601 w 4040"/>
              <a:gd name="T7" fmla="*/ 452286 h 1888"/>
              <a:gd name="T8" fmla="*/ 363926 w 4040"/>
              <a:gd name="T9" fmla="*/ 698988 h 1888"/>
              <a:gd name="T10" fmla="*/ 93397 w 4040"/>
              <a:gd name="T11" fmla="*/ 984065 h 1888"/>
              <a:gd name="T12" fmla="*/ 0 w 4040"/>
              <a:gd name="T13" fmla="*/ 1293813 h 1888"/>
              <a:gd name="T14" fmla="*/ 93397 w 4040"/>
              <a:gd name="T15" fmla="*/ 1603560 h 1888"/>
              <a:gd name="T16" fmla="*/ 363926 w 4040"/>
              <a:gd name="T17" fmla="*/ 1888637 h 1888"/>
              <a:gd name="T18" fmla="*/ 782601 w 4040"/>
              <a:gd name="T19" fmla="*/ 2135339 h 1888"/>
              <a:gd name="T20" fmla="*/ 1333321 w 4040"/>
              <a:gd name="T21" fmla="*/ 2338182 h 1888"/>
              <a:gd name="T22" fmla="*/ 1987099 w 4040"/>
              <a:gd name="T23" fmla="*/ 2486203 h 1888"/>
              <a:gd name="T24" fmla="*/ 2724612 w 4040"/>
              <a:gd name="T25" fmla="*/ 2571178 h 1888"/>
              <a:gd name="T26" fmla="*/ 3520097 w 4040"/>
              <a:gd name="T27" fmla="*/ 2582143 h 1888"/>
              <a:gd name="T28" fmla="*/ 4280154 w 4040"/>
              <a:gd name="T29" fmla="*/ 2521838 h 1888"/>
              <a:gd name="T30" fmla="*/ 4966137 w 4040"/>
              <a:gd name="T31" fmla="*/ 2393005 h 1888"/>
              <a:gd name="T32" fmla="*/ 5552283 w 4040"/>
              <a:gd name="T33" fmla="*/ 2209349 h 1888"/>
              <a:gd name="T34" fmla="*/ 6019267 w 4040"/>
              <a:gd name="T35" fmla="*/ 1976354 h 1888"/>
              <a:gd name="T36" fmla="*/ 6341325 w 4040"/>
              <a:gd name="T37" fmla="*/ 1702241 h 1888"/>
              <a:gd name="T38" fmla="*/ 6495913 w 4040"/>
              <a:gd name="T39" fmla="*/ 1400716 h 1888"/>
              <a:gd name="T40" fmla="*/ 6463707 w 4040"/>
              <a:gd name="T41" fmla="*/ 1082746 h 1888"/>
              <a:gd name="T42" fmla="*/ 6251149 w 4040"/>
              <a:gd name="T43" fmla="*/ 789445 h 1888"/>
              <a:gd name="T44" fmla="*/ 5877562 w 4040"/>
              <a:gd name="T45" fmla="*/ 529038 h 1888"/>
              <a:gd name="T46" fmla="*/ 5368710 w 4040"/>
              <a:gd name="T47" fmla="*/ 312489 h 1888"/>
              <a:gd name="T48" fmla="*/ 4747138 w 4040"/>
              <a:gd name="T49" fmla="*/ 145280 h 1888"/>
              <a:gd name="T50" fmla="*/ 4035389 w 4040"/>
              <a:gd name="T51" fmla="*/ 38376 h 1888"/>
              <a:gd name="T52" fmla="*/ 3252788 w 4040"/>
              <a:gd name="T53" fmla="*/ 0 h 1888"/>
              <a:gd name="T54" fmla="*/ 2586127 w 4040"/>
              <a:gd name="T55" fmla="*/ 2379299 h 1888"/>
              <a:gd name="T56" fmla="*/ 1874379 w 4040"/>
              <a:gd name="T57" fmla="*/ 2299807 h 1888"/>
              <a:gd name="T58" fmla="*/ 1249586 w 4040"/>
              <a:gd name="T59" fmla="*/ 2160009 h 1888"/>
              <a:gd name="T60" fmla="*/ 737513 w 4040"/>
              <a:gd name="T61" fmla="*/ 1968130 h 1888"/>
              <a:gd name="T62" fmla="*/ 360705 w 4040"/>
              <a:gd name="T63" fmla="*/ 1735134 h 1888"/>
              <a:gd name="T64" fmla="*/ 141706 w 4040"/>
              <a:gd name="T65" fmla="*/ 1471986 h 1888"/>
              <a:gd name="T66" fmla="*/ 109500 w 4040"/>
              <a:gd name="T67" fmla="*/ 1184167 h 1888"/>
              <a:gd name="T68" fmla="*/ 267308 w 4040"/>
              <a:gd name="T69" fmla="*/ 910055 h 1888"/>
              <a:gd name="T70" fmla="*/ 595808 w 4040"/>
              <a:gd name="T71" fmla="*/ 666094 h 1888"/>
              <a:gd name="T72" fmla="*/ 1066013 w 4040"/>
              <a:gd name="T73" fmla="*/ 460510 h 1888"/>
              <a:gd name="T74" fmla="*/ 1655379 w 4040"/>
              <a:gd name="T75" fmla="*/ 304265 h 1888"/>
              <a:gd name="T76" fmla="*/ 2341363 w 4040"/>
              <a:gd name="T77" fmla="*/ 202844 h 1888"/>
              <a:gd name="T78" fmla="*/ 3094979 w 4040"/>
              <a:gd name="T79" fmla="*/ 164468 h 1888"/>
              <a:gd name="T80" fmla="*/ 3851816 w 4040"/>
              <a:gd name="T81" fmla="*/ 202844 h 1888"/>
              <a:gd name="T82" fmla="*/ 4537800 w 4040"/>
              <a:gd name="T83" fmla="*/ 304265 h 1888"/>
              <a:gd name="T84" fmla="*/ 5127166 w 4040"/>
              <a:gd name="T85" fmla="*/ 460510 h 1888"/>
              <a:gd name="T86" fmla="*/ 5597371 w 4040"/>
              <a:gd name="T87" fmla="*/ 666094 h 1888"/>
              <a:gd name="T88" fmla="*/ 5925870 w 4040"/>
              <a:gd name="T89" fmla="*/ 910055 h 1888"/>
              <a:gd name="T90" fmla="*/ 6083679 w 4040"/>
              <a:gd name="T91" fmla="*/ 1184167 h 1888"/>
              <a:gd name="T92" fmla="*/ 6051473 w 4040"/>
              <a:gd name="T93" fmla="*/ 1471986 h 1888"/>
              <a:gd name="T94" fmla="*/ 5832474 w 4040"/>
              <a:gd name="T95" fmla="*/ 1735134 h 1888"/>
              <a:gd name="T96" fmla="*/ 5455666 w 4040"/>
              <a:gd name="T97" fmla="*/ 1968130 h 1888"/>
              <a:gd name="T98" fmla="*/ 4943593 w 4040"/>
              <a:gd name="T99" fmla="*/ 2160009 h 1888"/>
              <a:gd name="T100" fmla="*/ 4318801 w 4040"/>
              <a:gd name="T101" fmla="*/ 2299807 h 1888"/>
              <a:gd name="T102" fmla="*/ 3607052 w 4040"/>
              <a:gd name="T103" fmla="*/ 2379299 h 188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40"/>
              <a:gd name="T157" fmla="*/ 0 h 1888"/>
              <a:gd name="T158" fmla="*/ 4040 w 4040"/>
              <a:gd name="T159" fmla="*/ 1888 h 188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rgbClr val="F5F5F5">
                  <a:alpha val="35999"/>
                </a:srgbClr>
              </a:gs>
              <a:gs pos="100000">
                <a:schemeClr val="bg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2" name="Oval 4"/>
          <p:cNvSpPr>
            <a:spLocks noChangeArrowheads="1"/>
          </p:cNvSpPr>
          <p:nvPr/>
        </p:nvSpPr>
        <p:spPr bwMode="auto">
          <a:xfrm rot="20056322">
            <a:off x="3922447" y="1699961"/>
            <a:ext cx="1138238" cy="66712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3" name="Oval 5"/>
          <p:cNvSpPr>
            <a:spLocks noChangeArrowheads="1"/>
          </p:cNvSpPr>
          <p:nvPr/>
        </p:nvSpPr>
        <p:spPr bwMode="auto">
          <a:xfrm rot="20056322">
            <a:off x="6931129" y="1941393"/>
            <a:ext cx="1138238" cy="650436"/>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4" name="Oval 6"/>
          <p:cNvSpPr>
            <a:spLocks noChangeArrowheads="1"/>
          </p:cNvSpPr>
          <p:nvPr/>
        </p:nvSpPr>
        <p:spPr bwMode="auto">
          <a:xfrm rot="20056322">
            <a:off x="2319095" y="5005330"/>
            <a:ext cx="1138238" cy="32543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5" name="Oval 7"/>
          <p:cNvSpPr>
            <a:spLocks noChangeArrowheads="1"/>
          </p:cNvSpPr>
          <p:nvPr/>
        </p:nvSpPr>
        <p:spPr bwMode="auto">
          <a:xfrm rot="20056322">
            <a:off x="5045187" y="4357985"/>
            <a:ext cx="1138237" cy="413682"/>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6" name="Oval 8"/>
          <p:cNvSpPr>
            <a:spLocks noChangeArrowheads="1"/>
          </p:cNvSpPr>
          <p:nvPr/>
        </p:nvSpPr>
        <p:spPr bwMode="auto">
          <a:xfrm rot="20056322">
            <a:off x="1794669" y="3469481"/>
            <a:ext cx="1139825" cy="325438"/>
          </a:xfrm>
          <a:prstGeom prst="ellipse">
            <a:avLst/>
          </a:prstGeom>
          <a:gradFill rotWithShape="1">
            <a:gsLst>
              <a:gs pos="0">
                <a:srgbClr val="5F5F5F"/>
              </a:gs>
              <a:gs pos="100000">
                <a:srgbClr val="84A5C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7" name="Oval 9"/>
          <p:cNvSpPr>
            <a:spLocks noChangeArrowheads="1"/>
          </p:cNvSpPr>
          <p:nvPr/>
        </p:nvSpPr>
        <p:spPr bwMode="auto">
          <a:xfrm>
            <a:off x="3042444" y="1354931"/>
            <a:ext cx="1774826" cy="1176338"/>
          </a:xfrm>
          <a:prstGeom prst="ellipse">
            <a:avLst/>
          </a:prstGeom>
          <a:gradFill rotWithShape="1">
            <a:gsLst>
              <a:gs pos="0">
                <a:schemeClr val="hlink"/>
              </a:gs>
              <a:gs pos="100000">
                <a:srgbClr val="353558"/>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endParaRPr lang="zh-CN" altLang="en-US" sz="1800">
              <a:solidFill>
                <a:schemeClr val="tx1"/>
              </a:solidFill>
              <a:latin typeface="Arial" panose="020B0604020202020204" pitchFamily="34" charset="0"/>
              <a:ea typeface="宋体" panose="02010600030101010101" pitchFamily="2" charset="-122"/>
            </a:endParaRPr>
          </a:p>
        </p:txBody>
      </p:sp>
      <p:sp>
        <p:nvSpPr>
          <p:cNvPr id="28" name="Oval 10"/>
          <p:cNvSpPr>
            <a:spLocks noChangeArrowheads="1"/>
          </p:cNvSpPr>
          <p:nvPr/>
        </p:nvSpPr>
        <p:spPr bwMode="auto">
          <a:xfrm>
            <a:off x="879218" y="2812786"/>
            <a:ext cx="1776045" cy="1176338"/>
          </a:xfrm>
          <a:prstGeom prst="ellipse">
            <a:avLst/>
          </a:prstGeom>
          <a:gradFill rotWithShape="1">
            <a:gsLst>
              <a:gs pos="0">
                <a:schemeClr val="accent1"/>
              </a:gs>
              <a:gs pos="100000">
                <a:srgbClr val="0E333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endParaRPr lang="zh-CN" altLang="en-US" sz="1800">
              <a:solidFill>
                <a:schemeClr val="tx1"/>
              </a:solidFill>
              <a:latin typeface="Arial" panose="020B0604020202020204" pitchFamily="34" charset="0"/>
              <a:ea typeface="宋体" panose="02010600030101010101" pitchFamily="2" charset="-122"/>
            </a:endParaRPr>
          </a:p>
        </p:txBody>
      </p:sp>
      <p:sp>
        <p:nvSpPr>
          <p:cNvPr id="29" name="Oval 11"/>
          <p:cNvSpPr>
            <a:spLocks noChangeArrowheads="1"/>
          </p:cNvSpPr>
          <p:nvPr/>
        </p:nvSpPr>
        <p:spPr bwMode="auto">
          <a:xfrm>
            <a:off x="1288863" y="4326731"/>
            <a:ext cx="1977419" cy="1176338"/>
          </a:xfrm>
          <a:prstGeom prst="ellipse">
            <a:avLst/>
          </a:prstGeom>
          <a:gradFill rotWithShape="1">
            <a:gsLst>
              <a:gs pos="0">
                <a:schemeClr val="accent2"/>
              </a:gs>
              <a:gs pos="100000">
                <a:srgbClr val="5B37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endParaRPr lang="zh-CN" altLang="en-US" sz="1800">
              <a:solidFill>
                <a:schemeClr val="tx1"/>
              </a:solidFill>
              <a:latin typeface="Arial" panose="020B0604020202020204" pitchFamily="34" charset="0"/>
              <a:ea typeface="宋体" panose="02010600030101010101" pitchFamily="2" charset="-122"/>
            </a:endParaRPr>
          </a:p>
        </p:txBody>
      </p:sp>
      <p:sp>
        <p:nvSpPr>
          <p:cNvPr id="30" name="Oval 12"/>
          <p:cNvSpPr>
            <a:spLocks noChangeArrowheads="1"/>
          </p:cNvSpPr>
          <p:nvPr/>
        </p:nvSpPr>
        <p:spPr bwMode="auto">
          <a:xfrm>
            <a:off x="4139034" y="3745706"/>
            <a:ext cx="1762498" cy="1176338"/>
          </a:xfrm>
          <a:prstGeom prst="ellipse">
            <a:avLst/>
          </a:prstGeom>
          <a:gradFill rotWithShape="1">
            <a:gsLst>
              <a:gs pos="0">
                <a:schemeClr val="bg2"/>
              </a:gs>
              <a:gs pos="100000">
                <a:srgbClr val="4F4F4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endParaRPr lang="zh-CN" altLang="en-US" sz="1800">
              <a:solidFill>
                <a:schemeClr val="tx1"/>
              </a:solidFill>
              <a:latin typeface="Arial" panose="020B0604020202020204" pitchFamily="34" charset="0"/>
              <a:ea typeface="宋体" panose="02010600030101010101" pitchFamily="2" charset="-122"/>
            </a:endParaRPr>
          </a:p>
        </p:txBody>
      </p:sp>
      <p:sp>
        <p:nvSpPr>
          <p:cNvPr id="31" name="Oval 13"/>
          <p:cNvSpPr>
            <a:spLocks noChangeArrowheads="1"/>
          </p:cNvSpPr>
          <p:nvPr/>
        </p:nvSpPr>
        <p:spPr bwMode="auto">
          <a:xfrm>
            <a:off x="5940689" y="1604917"/>
            <a:ext cx="1816372" cy="1177925"/>
          </a:xfrm>
          <a:prstGeom prst="ellipse">
            <a:avLst/>
          </a:prstGeom>
          <a:gradFill rotWithShape="1">
            <a:gsLst>
              <a:gs pos="0">
                <a:schemeClr val="folHlink"/>
              </a:gs>
              <a:gs pos="100000">
                <a:srgbClr val="343434"/>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endParaRPr lang="zh-CN" altLang="en-US" sz="1800" b="1">
              <a:solidFill>
                <a:schemeClr val="tx1"/>
              </a:solidFill>
              <a:latin typeface="Arial" panose="020B0604020202020204" pitchFamily="34" charset="0"/>
              <a:ea typeface="宋体" panose="02010600030101010101" pitchFamily="2" charset="-122"/>
            </a:endParaRPr>
          </a:p>
        </p:txBody>
      </p:sp>
      <p:sp>
        <p:nvSpPr>
          <p:cNvPr id="32" name="Text Box 14"/>
          <p:cNvSpPr txBox="1">
            <a:spLocks noChangeArrowheads="1"/>
          </p:cNvSpPr>
          <p:nvPr/>
        </p:nvSpPr>
        <p:spPr bwMode="auto">
          <a:xfrm>
            <a:off x="1427957" y="3183731"/>
            <a:ext cx="7521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r>
              <a:rPr lang="en-US" sz="1800" b="1" dirty="0" smtClean="0">
                <a:ea typeface="宋体" panose="02010600030101010101" pitchFamily="2" charset="-122"/>
              </a:rPr>
              <a:t>Cost</a:t>
            </a:r>
            <a:endParaRPr lang="en-US" sz="1800" b="1" dirty="0">
              <a:ea typeface="宋体" panose="02010600030101010101" pitchFamily="2" charset="-122"/>
            </a:endParaRPr>
          </a:p>
        </p:txBody>
      </p:sp>
      <p:sp>
        <p:nvSpPr>
          <p:cNvPr id="33" name="Text Box 15"/>
          <p:cNvSpPr txBox="1">
            <a:spLocks noChangeArrowheads="1"/>
          </p:cNvSpPr>
          <p:nvPr/>
        </p:nvSpPr>
        <p:spPr bwMode="auto">
          <a:xfrm>
            <a:off x="3042444" y="1730748"/>
            <a:ext cx="18485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r>
              <a:rPr lang="en-US" sz="1800" b="1" dirty="0" smtClean="0">
                <a:ea typeface="宋体" panose="02010600030101010101" pitchFamily="2" charset="-122"/>
              </a:rPr>
              <a:t>Performance</a:t>
            </a:r>
            <a:endParaRPr lang="en-US" sz="1800" b="1" dirty="0">
              <a:ea typeface="宋体" panose="02010600030101010101" pitchFamily="2" charset="-122"/>
            </a:endParaRPr>
          </a:p>
        </p:txBody>
      </p:sp>
      <p:sp>
        <p:nvSpPr>
          <p:cNvPr id="34" name="Text Box 16"/>
          <p:cNvSpPr txBox="1">
            <a:spLocks noChangeArrowheads="1"/>
          </p:cNvSpPr>
          <p:nvPr/>
        </p:nvSpPr>
        <p:spPr bwMode="auto">
          <a:xfrm>
            <a:off x="5878506" y="2002222"/>
            <a:ext cx="19816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r>
              <a:rPr lang="en-US" sz="1800" b="1" dirty="0" smtClean="0">
                <a:ea typeface="宋体" panose="02010600030101010101" pitchFamily="2" charset="-122"/>
              </a:rPr>
              <a:t>Dependability</a:t>
            </a:r>
            <a:endParaRPr lang="en-US" sz="1800" b="1" dirty="0">
              <a:ea typeface="宋体" panose="02010600030101010101" pitchFamily="2" charset="-122"/>
            </a:endParaRPr>
          </a:p>
        </p:txBody>
      </p:sp>
      <p:sp>
        <p:nvSpPr>
          <p:cNvPr id="35" name="Text Box 17"/>
          <p:cNvSpPr txBox="1">
            <a:spLocks noChangeArrowheads="1"/>
          </p:cNvSpPr>
          <p:nvPr/>
        </p:nvSpPr>
        <p:spPr bwMode="auto">
          <a:xfrm>
            <a:off x="4436874" y="4131437"/>
            <a:ext cx="1340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r>
              <a:rPr lang="en-US" sz="1800" b="1" dirty="0" smtClean="0">
                <a:ea typeface="宋体" panose="02010600030101010101" pitchFamily="2" charset="-122"/>
              </a:rPr>
              <a:t>End User</a:t>
            </a:r>
            <a:endParaRPr lang="en-US" sz="1800" b="1" dirty="0">
              <a:ea typeface="宋体" panose="02010600030101010101" pitchFamily="2" charset="-122"/>
            </a:endParaRPr>
          </a:p>
        </p:txBody>
      </p:sp>
      <p:sp>
        <p:nvSpPr>
          <p:cNvPr id="36" name="Text Box 18"/>
          <p:cNvSpPr txBox="1">
            <a:spLocks noChangeArrowheads="1"/>
          </p:cNvSpPr>
          <p:nvPr/>
        </p:nvSpPr>
        <p:spPr bwMode="auto">
          <a:xfrm>
            <a:off x="1360494" y="4754932"/>
            <a:ext cx="18341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r>
              <a:rPr lang="en-US" sz="1800" b="1" dirty="0" smtClean="0">
                <a:ea typeface="宋体" panose="02010600030101010101" pitchFamily="2" charset="-122"/>
              </a:rPr>
              <a:t>Maintenance</a:t>
            </a:r>
            <a:endParaRPr lang="en-US" sz="1800" b="1" dirty="0">
              <a:ea typeface="宋体" panose="02010600030101010101" pitchFamily="2" charset="-122"/>
            </a:endParaRPr>
          </a:p>
        </p:txBody>
      </p:sp>
      <p:sp>
        <p:nvSpPr>
          <p:cNvPr id="37" name="Text Box 19"/>
          <p:cNvSpPr txBox="1">
            <a:spLocks noChangeArrowheads="1"/>
          </p:cNvSpPr>
          <p:nvPr/>
        </p:nvSpPr>
        <p:spPr bwMode="auto">
          <a:xfrm>
            <a:off x="2853532" y="3063081"/>
            <a:ext cx="3563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2800" dirty="0" smtClean="0">
                <a:solidFill>
                  <a:schemeClr val="tx1"/>
                </a:solidFill>
              </a:rPr>
              <a:t>Design criteria</a:t>
            </a:r>
            <a:endParaRPr lang="en-US" sz="2800" dirty="0">
              <a:solidFill>
                <a:schemeClr val="tx1"/>
              </a:solidFill>
            </a:endParaRPr>
          </a:p>
        </p:txBody>
      </p:sp>
    </p:spTree>
    <p:extLst>
      <p:ext uri="{BB962C8B-B14F-4D97-AF65-F5344CB8AC3E}">
        <p14:creationId xmlns:p14="http://schemas.microsoft.com/office/powerpoint/2010/main" val="1519071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a:latin typeface="华文隶书" panose="02010800040101010101" pitchFamily="2" charset="-122"/>
                <a:ea typeface="华文隶书" panose="02010800040101010101" pitchFamily="2" charset="-122"/>
              </a:rPr>
              <a:t>2</a:t>
            </a:r>
            <a:r>
              <a:rPr lang="en-US" altLang="zh-CN" dirty="0" smtClean="0">
                <a:latin typeface="华文隶书" panose="02010800040101010101" pitchFamily="2" charset="-122"/>
                <a:ea typeface="华文隶书" panose="02010800040101010101" pitchFamily="2" charset="-122"/>
              </a:rPr>
              <a:t>. Design Goals</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08793"/>
            <a:ext cx="9144000" cy="720080"/>
          </a:xfrm>
          <a:prstGeom prst="rect">
            <a:avLst/>
          </a:prstGeom>
        </p:spPr>
        <p:style>
          <a:lnRef idx="3">
            <a:schemeClr val="lt1"/>
          </a:lnRef>
          <a:fillRef idx="1">
            <a:schemeClr val="accent5"/>
          </a:fillRef>
          <a:effectRef idx="1">
            <a:schemeClr val="accent5"/>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Performance Criteria</a:t>
            </a:r>
            <a:endPar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32" name="Text Box 14"/>
          <p:cNvSpPr txBox="1">
            <a:spLocks noChangeArrowheads="1"/>
          </p:cNvSpPr>
          <p:nvPr/>
        </p:nvSpPr>
        <p:spPr bwMode="auto">
          <a:xfrm>
            <a:off x="2040564" y="3749283"/>
            <a:ext cx="7521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r>
              <a:rPr lang="en-US" sz="1800" b="1" dirty="0" smtClean="0">
                <a:ea typeface="宋体" panose="02010600030101010101" pitchFamily="2" charset="-122"/>
              </a:rPr>
              <a:t>Cost</a:t>
            </a:r>
            <a:endParaRPr lang="en-US" sz="1800" b="1" dirty="0">
              <a:ea typeface="宋体" panose="02010600030101010101" pitchFamily="2" charset="-122"/>
            </a:endParaRPr>
          </a:p>
        </p:txBody>
      </p:sp>
      <p:grpSp>
        <p:nvGrpSpPr>
          <p:cNvPr id="38" name="Group 2"/>
          <p:cNvGrpSpPr>
            <a:grpSpLocks/>
          </p:cNvGrpSpPr>
          <p:nvPr/>
        </p:nvGrpSpPr>
        <p:grpSpPr bwMode="auto">
          <a:xfrm>
            <a:off x="1567320" y="1532861"/>
            <a:ext cx="6880227" cy="4743451"/>
            <a:chOff x="0" y="0"/>
            <a:chExt cx="4334" cy="2988"/>
          </a:xfrm>
        </p:grpSpPr>
        <p:grpSp>
          <p:nvGrpSpPr>
            <p:cNvPr id="39" name="Group 3"/>
            <p:cNvGrpSpPr>
              <a:grpSpLocks noChangeAspect="1"/>
            </p:cNvGrpSpPr>
            <p:nvPr/>
          </p:nvGrpSpPr>
          <p:grpSpPr bwMode="auto">
            <a:xfrm>
              <a:off x="0" y="1538"/>
              <a:ext cx="1008" cy="1008"/>
              <a:chOff x="0" y="0"/>
              <a:chExt cx="1008" cy="1008"/>
            </a:xfrm>
          </p:grpSpPr>
          <p:sp>
            <p:nvSpPr>
              <p:cNvPr id="59" name="Oval 39"/>
              <p:cNvSpPr>
                <a:spLocks noChangeAspect="1" noChangeArrowheads="1"/>
              </p:cNvSpPr>
              <p:nvPr/>
            </p:nvSpPr>
            <p:spPr bwMode="auto">
              <a:xfrm>
                <a:off x="0" y="0"/>
                <a:ext cx="1008" cy="1008"/>
              </a:xfrm>
              <a:prstGeom prst="ellipse">
                <a:avLst/>
              </a:prstGeom>
              <a:gradFill rotWithShape="1">
                <a:gsLst>
                  <a:gs pos="0">
                    <a:schemeClr val="accent1"/>
                  </a:gs>
                  <a:gs pos="100000">
                    <a:srgbClr val="144B5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60" name="Oval 40"/>
              <p:cNvSpPr>
                <a:spLocks noChangeAspect="1" noChangeArrowheads="1"/>
              </p:cNvSpPr>
              <p:nvPr/>
            </p:nvSpPr>
            <p:spPr bwMode="auto">
              <a:xfrm>
                <a:off x="68" y="69"/>
                <a:ext cx="873" cy="87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smtClean="0">
                    <a:solidFill>
                      <a:schemeClr val="tx1"/>
                    </a:solidFill>
                  </a:rPr>
                  <a:t>Response </a:t>
                </a:r>
              </a:p>
              <a:p>
                <a:pPr algn="ctr"/>
                <a:r>
                  <a:rPr lang="en-US" sz="1800" dirty="0" smtClean="0">
                    <a:solidFill>
                      <a:schemeClr val="tx1"/>
                    </a:solidFill>
                  </a:rPr>
                  <a:t>Time</a:t>
                </a:r>
                <a:endParaRPr lang="en-US" sz="1800" dirty="0">
                  <a:solidFill>
                    <a:schemeClr val="tx1"/>
                  </a:solidFill>
                </a:endParaRPr>
              </a:p>
            </p:txBody>
          </p:sp>
        </p:grpSp>
        <p:sp>
          <p:nvSpPr>
            <p:cNvPr id="40" name="Oval 41"/>
            <p:cNvSpPr>
              <a:spLocks noChangeAspect="1" noChangeArrowheads="1"/>
            </p:cNvSpPr>
            <p:nvPr/>
          </p:nvSpPr>
          <p:spPr bwMode="auto">
            <a:xfrm>
              <a:off x="1649" y="1968"/>
              <a:ext cx="1020" cy="1020"/>
            </a:xfrm>
            <a:prstGeom prst="ellipse">
              <a:avLst/>
            </a:prstGeom>
            <a:gradFill rotWithShape="1">
              <a:gsLst>
                <a:gs pos="0">
                  <a:schemeClr val="hlink"/>
                </a:gs>
                <a:gs pos="100000">
                  <a:srgbClr val="4747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41" name="Oval 42"/>
            <p:cNvSpPr>
              <a:spLocks noChangeAspect="1" noChangeArrowheads="1"/>
            </p:cNvSpPr>
            <p:nvPr/>
          </p:nvSpPr>
          <p:spPr bwMode="auto">
            <a:xfrm>
              <a:off x="1717" y="2036"/>
              <a:ext cx="884" cy="88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altLang="zh-CN" sz="1800" dirty="0">
                  <a:solidFill>
                    <a:schemeClr val="tx1"/>
                  </a:solidFill>
                </a:rPr>
                <a:t>Throughput</a:t>
              </a:r>
              <a:endParaRPr lang="en-US" sz="1800" dirty="0">
                <a:solidFill>
                  <a:schemeClr val="tx1"/>
                </a:solidFill>
              </a:endParaRPr>
            </a:p>
          </p:txBody>
        </p:sp>
        <p:cxnSp>
          <p:nvCxnSpPr>
            <p:cNvPr id="43" name="AutoShape 46"/>
            <p:cNvCxnSpPr>
              <a:cxnSpLocks noChangeShapeType="1"/>
              <a:stCxn id="59" idx="0"/>
              <a:endCxn id="55" idx="3"/>
            </p:cNvCxnSpPr>
            <p:nvPr/>
          </p:nvCxnSpPr>
          <p:spPr bwMode="auto">
            <a:xfrm flipV="1">
              <a:off x="504" y="901"/>
              <a:ext cx="147" cy="637"/>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45" name="AutoShape 48"/>
            <p:cNvCxnSpPr>
              <a:cxnSpLocks noChangeShapeType="1"/>
              <a:stCxn id="59" idx="5"/>
              <a:endCxn id="40" idx="2"/>
            </p:cNvCxnSpPr>
            <p:nvPr/>
          </p:nvCxnSpPr>
          <p:spPr bwMode="auto">
            <a:xfrm>
              <a:off x="860" y="2398"/>
              <a:ext cx="789" cy="80"/>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47" name="AutoShape 50"/>
            <p:cNvCxnSpPr>
              <a:cxnSpLocks noChangeShapeType="1"/>
              <a:stCxn id="40" idx="6"/>
              <a:endCxn id="51" idx="3"/>
            </p:cNvCxnSpPr>
            <p:nvPr/>
          </p:nvCxnSpPr>
          <p:spPr bwMode="auto">
            <a:xfrm flipV="1">
              <a:off x="2669" y="1935"/>
              <a:ext cx="930" cy="543"/>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48" name="AutoShape 51"/>
            <p:cNvCxnSpPr>
              <a:cxnSpLocks noChangeShapeType="1"/>
            </p:cNvCxnSpPr>
            <p:nvPr/>
          </p:nvCxnSpPr>
          <p:spPr bwMode="auto">
            <a:xfrm flipH="1" flipV="1">
              <a:off x="1313" y="912"/>
              <a:ext cx="531" cy="1169"/>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50" name="AutoShape 53"/>
            <p:cNvCxnSpPr>
              <a:cxnSpLocks noChangeShapeType="1"/>
              <a:stCxn id="51" idx="1"/>
              <a:endCxn id="55" idx="6"/>
            </p:cNvCxnSpPr>
            <p:nvPr/>
          </p:nvCxnSpPr>
          <p:spPr bwMode="auto">
            <a:xfrm flipH="1" flipV="1">
              <a:off x="1600" y="528"/>
              <a:ext cx="1999" cy="798"/>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51" name="Oval 54"/>
            <p:cNvSpPr>
              <a:spLocks noChangeAspect="1" noChangeArrowheads="1"/>
            </p:cNvSpPr>
            <p:nvPr/>
          </p:nvSpPr>
          <p:spPr bwMode="auto">
            <a:xfrm>
              <a:off x="3473" y="1200"/>
              <a:ext cx="861" cy="861"/>
            </a:xfrm>
            <a:prstGeom prst="ellipse">
              <a:avLst/>
            </a:prstGeom>
            <a:gradFill rotWithShape="1">
              <a:gsLst>
                <a:gs pos="0">
                  <a:schemeClr val="accent1"/>
                </a:gs>
                <a:gs pos="100000">
                  <a:srgbClr val="144B5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52" name="Oval 55"/>
            <p:cNvSpPr>
              <a:spLocks noChangeAspect="1" noChangeArrowheads="1"/>
            </p:cNvSpPr>
            <p:nvPr/>
          </p:nvSpPr>
          <p:spPr bwMode="auto">
            <a:xfrm>
              <a:off x="3532" y="1259"/>
              <a:ext cx="745" cy="746"/>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smtClean="0">
                  <a:solidFill>
                    <a:schemeClr val="tx1"/>
                  </a:solidFill>
                  <a:latin typeface="Arial" panose="020B0604020202020204" pitchFamily="34" charset="0"/>
                  <a:ea typeface="宋体" panose="02010600030101010101" pitchFamily="2" charset="-122"/>
                </a:rPr>
                <a:t>Memory</a:t>
              </a:r>
              <a:endParaRPr lang="en-US" sz="1800" dirty="0">
                <a:solidFill>
                  <a:schemeClr val="tx1"/>
                </a:solidFill>
                <a:latin typeface="Arial" panose="020B0604020202020204" pitchFamily="34" charset="0"/>
              </a:endParaRPr>
            </a:p>
          </p:txBody>
        </p:sp>
        <p:grpSp>
          <p:nvGrpSpPr>
            <p:cNvPr id="53" name="Group 21"/>
            <p:cNvGrpSpPr>
              <a:grpSpLocks noChangeAspect="1"/>
            </p:cNvGrpSpPr>
            <p:nvPr/>
          </p:nvGrpSpPr>
          <p:grpSpPr bwMode="auto">
            <a:xfrm>
              <a:off x="488" y="0"/>
              <a:ext cx="1112" cy="1056"/>
              <a:chOff x="-175" y="0"/>
              <a:chExt cx="1855" cy="1680"/>
            </a:xfrm>
          </p:grpSpPr>
          <p:sp>
            <p:nvSpPr>
              <p:cNvPr id="55" name="Oval 57"/>
              <p:cNvSpPr>
                <a:spLocks noChangeAspect="1" noChangeArrowheads="1"/>
              </p:cNvSpPr>
              <p:nvPr/>
            </p:nvSpPr>
            <p:spPr bwMode="auto">
              <a:xfrm>
                <a:off x="-175" y="0"/>
                <a:ext cx="1855" cy="1680"/>
              </a:xfrm>
              <a:prstGeom prst="ellipse">
                <a:avLst/>
              </a:prstGeom>
              <a:gradFill rotWithShape="1">
                <a:gsLst>
                  <a:gs pos="0">
                    <a:srgbClr val="FF6600"/>
                  </a:gs>
                  <a:gs pos="100000">
                    <a:srgbClr val="742E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56" name="Freeform 58"/>
              <p:cNvSpPr>
                <a:spLocks noChangeAspect="1" noChangeArrowheads="1"/>
              </p:cNvSpPr>
              <p:nvPr/>
            </p:nvSpPr>
            <p:spPr bwMode="auto">
              <a:xfrm>
                <a:off x="-26" y="70"/>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grpSp>
        <p:sp>
          <p:nvSpPr>
            <p:cNvPr id="54" name="Text Box 59"/>
            <p:cNvSpPr txBox="1">
              <a:spLocks noChangeArrowheads="1"/>
            </p:cNvSpPr>
            <p:nvPr/>
          </p:nvSpPr>
          <p:spPr bwMode="auto">
            <a:xfrm>
              <a:off x="559" y="384"/>
              <a:ext cx="11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r>
                <a:rPr lang="en-US" sz="2000" b="1" dirty="0" smtClean="0">
                  <a:solidFill>
                    <a:schemeClr val="tx1"/>
                  </a:solidFill>
                  <a:latin typeface="Arial" panose="020B0604020202020204" pitchFamily="34" charset="0"/>
                  <a:ea typeface="宋体" panose="02010600030101010101" pitchFamily="2" charset="-122"/>
                </a:rPr>
                <a:t>Performance</a:t>
              </a:r>
              <a:endParaRPr lang="en-US" sz="2000" b="1" dirty="0">
                <a:solidFill>
                  <a:schemeClr val="tx1"/>
                </a:solidFill>
                <a:latin typeface="Arial" panose="020B0604020202020204" pitchFamily="34" charset="0"/>
                <a:ea typeface="宋体" panose="02010600030101010101" pitchFamily="2" charset="-122"/>
              </a:endParaRPr>
            </a:p>
          </p:txBody>
        </p:sp>
      </p:grpSp>
      <p:sp>
        <p:nvSpPr>
          <p:cNvPr id="4" name="矩形 3"/>
          <p:cNvSpPr/>
          <p:nvPr/>
        </p:nvSpPr>
        <p:spPr>
          <a:xfrm>
            <a:off x="-44170" y="1965595"/>
            <a:ext cx="2344736" cy="1938992"/>
          </a:xfrm>
          <a:prstGeom prst="rect">
            <a:avLst/>
          </a:prstGeom>
        </p:spPr>
        <p:txBody>
          <a:bodyPr wrap="square">
            <a:spAutoFit/>
          </a:bodyPr>
          <a:lstStyle/>
          <a:p>
            <a:r>
              <a:rPr lang="en-US" altLang="zh-CN" sz="2400" kern="100" dirty="0" smtClean="0">
                <a:solidFill>
                  <a:srgbClr val="002060"/>
                </a:solidFill>
                <a:effectLst/>
                <a:latin typeface="Times New Roman" panose="02020603050405020304" pitchFamily="18" charset="0"/>
                <a:ea typeface="宋体" panose="02010600030101010101" pitchFamily="2" charset="-122"/>
              </a:rPr>
              <a:t>How soon is a user request acknowledged after the request has been issued?</a:t>
            </a:r>
            <a:endParaRPr lang="zh-CN" altLang="en-US" sz="2400" dirty="0">
              <a:solidFill>
                <a:srgbClr val="002060"/>
              </a:solidFill>
            </a:endParaRPr>
          </a:p>
        </p:txBody>
      </p:sp>
      <p:sp>
        <p:nvSpPr>
          <p:cNvPr id="61" name="矩形 60"/>
          <p:cNvSpPr/>
          <p:nvPr/>
        </p:nvSpPr>
        <p:spPr>
          <a:xfrm>
            <a:off x="5595302" y="2188755"/>
            <a:ext cx="3787045" cy="830997"/>
          </a:xfrm>
          <a:prstGeom prst="rect">
            <a:avLst/>
          </a:prstGeom>
        </p:spPr>
        <p:txBody>
          <a:bodyPr wrap="square">
            <a:spAutoFit/>
          </a:bodyPr>
          <a:lstStyle/>
          <a:p>
            <a:r>
              <a:rPr lang="en-US" altLang="zh-CN" sz="2400" kern="100" dirty="0">
                <a:solidFill>
                  <a:srgbClr val="002060"/>
                </a:solidFill>
                <a:latin typeface="Times New Roman" panose="02020603050405020304" pitchFamily="18" charset="0"/>
                <a:ea typeface="宋体" panose="02010600030101010101" pitchFamily="2" charset="-122"/>
              </a:rPr>
              <a:t>How much space is required for the system to run?</a:t>
            </a:r>
            <a:endParaRPr lang="zh-CN" altLang="en-US" sz="2400" kern="100" dirty="0">
              <a:solidFill>
                <a:srgbClr val="002060"/>
              </a:solidFill>
              <a:latin typeface="Times New Roman" panose="02020603050405020304" pitchFamily="18" charset="0"/>
              <a:ea typeface="宋体" panose="02010600030101010101" pitchFamily="2" charset="-122"/>
            </a:endParaRPr>
          </a:p>
        </p:txBody>
      </p:sp>
      <p:sp>
        <p:nvSpPr>
          <p:cNvPr id="62" name="矩形 61"/>
          <p:cNvSpPr/>
          <p:nvPr/>
        </p:nvSpPr>
        <p:spPr>
          <a:xfrm>
            <a:off x="6414417" y="4944358"/>
            <a:ext cx="2785432" cy="1569660"/>
          </a:xfrm>
          <a:prstGeom prst="rect">
            <a:avLst/>
          </a:prstGeom>
        </p:spPr>
        <p:txBody>
          <a:bodyPr wrap="square">
            <a:spAutoFit/>
          </a:bodyPr>
          <a:lstStyle/>
          <a:p>
            <a:r>
              <a:rPr lang="en-US" altLang="zh-CN" sz="2400" kern="100" dirty="0" smtClean="0">
                <a:solidFill>
                  <a:srgbClr val="002060"/>
                </a:solidFill>
                <a:effectLst/>
                <a:latin typeface="Times New Roman" panose="02020603050405020304" pitchFamily="18" charset="0"/>
                <a:ea typeface="宋体" panose="02010600030101010101" pitchFamily="2" charset="-122"/>
              </a:rPr>
              <a:t>How many tasks can the system accomplish in a fixed period of time?</a:t>
            </a:r>
            <a:endParaRPr lang="zh-CN" altLang="en-US" sz="2400" dirty="0">
              <a:solidFill>
                <a:srgbClr val="002060"/>
              </a:solidFill>
            </a:endParaRPr>
          </a:p>
        </p:txBody>
      </p:sp>
    </p:spTree>
    <p:extLst>
      <p:ext uri="{BB962C8B-B14F-4D97-AF65-F5344CB8AC3E}">
        <p14:creationId xmlns:p14="http://schemas.microsoft.com/office/powerpoint/2010/main" val="43371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wheel(1)">
                                      <p:cBhvr>
                                        <p:cTn id="14" dur="2000"/>
                                        <p:tgtEl>
                                          <p:spTgt spid="6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down)">
                                      <p:cBhvr>
                                        <p:cTn id="1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1" grpId="0"/>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39"/>
          <p:cNvSpPr>
            <a:spLocks noChangeAspect="1" noChangeArrowheads="1"/>
          </p:cNvSpPr>
          <p:nvPr/>
        </p:nvSpPr>
        <p:spPr bwMode="auto">
          <a:xfrm>
            <a:off x="5508756" y="2798816"/>
            <a:ext cx="1600200" cy="1600200"/>
          </a:xfrm>
          <a:prstGeom prst="ellipse">
            <a:avLst/>
          </a:prstGeom>
          <a:gradFill rotWithShape="1">
            <a:gsLst>
              <a:gs pos="85000">
                <a:srgbClr val="00B050"/>
              </a:gs>
              <a:gs pos="100000">
                <a:srgbClr val="144B5D"/>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33" name="Oval 39"/>
          <p:cNvSpPr>
            <a:spLocks noChangeAspect="1" noChangeArrowheads="1"/>
          </p:cNvSpPr>
          <p:nvPr/>
        </p:nvSpPr>
        <p:spPr bwMode="auto">
          <a:xfrm>
            <a:off x="68245" y="2742406"/>
            <a:ext cx="1600200" cy="1600200"/>
          </a:xfrm>
          <a:prstGeom prst="ellipse">
            <a:avLst/>
          </a:prstGeom>
          <a:gradFill rotWithShape="1">
            <a:gsLst>
              <a:gs pos="0">
                <a:schemeClr val="accent6">
                  <a:lumMod val="60000"/>
                  <a:lumOff val="40000"/>
                </a:schemeClr>
              </a:gs>
              <a:gs pos="100000">
                <a:srgbClr val="144B5D"/>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30" name="Oval 39"/>
          <p:cNvSpPr>
            <a:spLocks noChangeAspect="1" noChangeArrowheads="1"/>
          </p:cNvSpPr>
          <p:nvPr/>
        </p:nvSpPr>
        <p:spPr bwMode="auto">
          <a:xfrm>
            <a:off x="4399151" y="1324785"/>
            <a:ext cx="1600200" cy="1600200"/>
          </a:xfrm>
          <a:prstGeom prst="ellipse">
            <a:avLst/>
          </a:prstGeom>
          <a:gradFill rotWithShape="1">
            <a:gsLst>
              <a:gs pos="0">
                <a:srgbClr val="002060"/>
              </a:gs>
              <a:gs pos="100000">
                <a:srgbClr val="144B5D"/>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a:latin typeface="华文隶书" panose="02010800040101010101" pitchFamily="2" charset="-122"/>
                <a:ea typeface="华文隶书" panose="02010800040101010101" pitchFamily="2" charset="-122"/>
              </a:rPr>
              <a:t>2</a:t>
            </a:r>
            <a:r>
              <a:rPr lang="en-US" altLang="zh-CN" dirty="0" smtClean="0">
                <a:latin typeface="华文隶书" panose="02010800040101010101" pitchFamily="2" charset="-122"/>
                <a:ea typeface="华文隶书" panose="02010800040101010101" pitchFamily="2" charset="-122"/>
              </a:rPr>
              <a:t>. Design Goals</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08793"/>
            <a:ext cx="9144000" cy="720080"/>
          </a:xfrm>
          <a:prstGeom prst="rect">
            <a:avLst/>
          </a:prstGeom>
        </p:spPr>
        <p:style>
          <a:lnRef idx="3">
            <a:schemeClr val="lt1"/>
          </a:lnRef>
          <a:fillRef idx="1">
            <a:schemeClr val="accent5"/>
          </a:fillRef>
          <a:effectRef idx="1">
            <a:schemeClr val="accent5"/>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Dependability Criteria</a:t>
            </a:r>
            <a:endPar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grpSp>
        <p:nvGrpSpPr>
          <p:cNvPr id="39" name="Group 3"/>
          <p:cNvGrpSpPr>
            <a:grpSpLocks noChangeAspect="1"/>
          </p:cNvGrpSpPr>
          <p:nvPr/>
        </p:nvGrpSpPr>
        <p:grpSpPr bwMode="auto">
          <a:xfrm>
            <a:off x="816875" y="4226585"/>
            <a:ext cx="1600200" cy="1600200"/>
            <a:chOff x="0" y="0"/>
            <a:chExt cx="1008" cy="1008"/>
          </a:xfrm>
        </p:grpSpPr>
        <p:sp>
          <p:nvSpPr>
            <p:cNvPr id="59" name="Oval 39"/>
            <p:cNvSpPr>
              <a:spLocks noChangeAspect="1" noChangeArrowheads="1"/>
            </p:cNvSpPr>
            <p:nvPr/>
          </p:nvSpPr>
          <p:spPr bwMode="auto">
            <a:xfrm>
              <a:off x="0" y="0"/>
              <a:ext cx="1008" cy="1008"/>
            </a:xfrm>
            <a:prstGeom prst="ellipse">
              <a:avLst/>
            </a:prstGeom>
            <a:gradFill rotWithShape="1">
              <a:gsLst>
                <a:gs pos="0">
                  <a:schemeClr val="accent1"/>
                </a:gs>
                <a:gs pos="100000">
                  <a:srgbClr val="144B5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60" name="Oval 40"/>
            <p:cNvSpPr>
              <a:spLocks noChangeAspect="1" noChangeArrowheads="1"/>
            </p:cNvSpPr>
            <p:nvPr/>
          </p:nvSpPr>
          <p:spPr bwMode="auto">
            <a:xfrm>
              <a:off x="68" y="69"/>
              <a:ext cx="873" cy="87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smtClean="0">
                  <a:solidFill>
                    <a:schemeClr val="tx1"/>
                  </a:solidFill>
                </a:rPr>
                <a:t>Reliability</a:t>
              </a:r>
              <a:endParaRPr lang="en-US" sz="1800" dirty="0">
                <a:solidFill>
                  <a:schemeClr val="tx1"/>
                </a:solidFill>
              </a:endParaRPr>
            </a:p>
          </p:txBody>
        </p:sp>
      </p:grpSp>
      <p:sp>
        <p:nvSpPr>
          <p:cNvPr id="40" name="Oval 41"/>
          <p:cNvSpPr>
            <a:spLocks noChangeAspect="1" noChangeArrowheads="1"/>
          </p:cNvSpPr>
          <p:nvPr/>
        </p:nvSpPr>
        <p:spPr bwMode="auto">
          <a:xfrm>
            <a:off x="2699650" y="4925085"/>
            <a:ext cx="1619250" cy="1619250"/>
          </a:xfrm>
          <a:prstGeom prst="ellipse">
            <a:avLst/>
          </a:prstGeom>
          <a:gradFill rotWithShape="1">
            <a:gsLst>
              <a:gs pos="0">
                <a:schemeClr val="hlink"/>
              </a:gs>
              <a:gs pos="100000">
                <a:srgbClr val="4747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41" name="Oval 42"/>
          <p:cNvSpPr>
            <a:spLocks noChangeAspect="1" noChangeArrowheads="1"/>
          </p:cNvSpPr>
          <p:nvPr/>
        </p:nvSpPr>
        <p:spPr bwMode="auto">
          <a:xfrm>
            <a:off x="2806013" y="5021922"/>
            <a:ext cx="1403350" cy="14017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altLang="zh-CN" sz="1800" dirty="0" smtClean="0">
                <a:solidFill>
                  <a:schemeClr val="tx1"/>
                </a:solidFill>
              </a:rPr>
              <a:t>Availability</a:t>
            </a:r>
            <a:endParaRPr lang="en-US" sz="1800" dirty="0">
              <a:solidFill>
                <a:schemeClr val="tx1"/>
              </a:solidFill>
            </a:endParaRPr>
          </a:p>
        </p:txBody>
      </p:sp>
      <p:cxnSp>
        <p:nvCxnSpPr>
          <p:cNvPr id="43" name="AutoShape 46"/>
          <p:cNvCxnSpPr>
            <a:cxnSpLocks noChangeShapeType="1"/>
            <a:stCxn id="59" idx="0"/>
            <a:endCxn id="55" idx="3"/>
          </p:cNvCxnSpPr>
          <p:nvPr/>
        </p:nvCxnSpPr>
        <p:spPr bwMode="auto">
          <a:xfrm flipV="1">
            <a:off x="1616975" y="3215347"/>
            <a:ext cx="403225" cy="1011238"/>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45" name="AutoShape 48"/>
          <p:cNvCxnSpPr>
            <a:cxnSpLocks noChangeShapeType="1"/>
            <a:stCxn id="59" idx="5"/>
            <a:endCxn id="40" idx="2"/>
          </p:cNvCxnSpPr>
          <p:nvPr/>
        </p:nvCxnSpPr>
        <p:spPr bwMode="auto">
          <a:xfrm>
            <a:off x="2182125" y="5591835"/>
            <a:ext cx="517525" cy="142875"/>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47" name="AutoShape 50"/>
          <p:cNvCxnSpPr>
            <a:cxnSpLocks noChangeShapeType="1"/>
            <a:stCxn id="40" idx="6"/>
            <a:endCxn id="51" idx="3"/>
          </p:cNvCxnSpPr>
          <p:nvPr/>
        </p:nvCxnSpPr>
        <p:spPr bwMode="auto">
          <a:xfrm flipV="1">
            <a:off x="4318900" y="5510872"/>
            <a:ext cx="590550" cy="223838"/>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48" name="AutoShape 51"/>
          <p:cNvCxnSpPr>
            <a:cxnSpLocks noChangeShapeType="1"/>
          </p:cNvCxnSpPr>
          <p:nvPr/>
        </p:nvCxnSpPr>
        <p:spPr bwMode="auto">
          <a:xfrm flipH="1" flipV="1">
            <a:off x="2901263" y="3232809"/>
            <a:ext cx="422275" cy="1692275"/>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50" name="AutoShape 53"/>
          <p:cNvCxnSpPr>
            <a:cxnSpLocks noChangeShapeType="1"/>
            <a:stCxn id="51" idx="1"/>
          </p:cNvCxnSpPr>
          <p:nvPr/>
        </p:nvCxnSpPr>
        <p:spPr bwMode="auto">
          <a:xfrm flipH="1" flipV="1">
            <a:off x="3361638" y="3086759"/>
            <a:ext cx="1547813" cy="1457325"/>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51" name="Oval 54"/>
          <p:cNvSpPr>
            <a:spLocks noChangeAspect="1" noChangeArrowheads="1"/>
          </p:cNvSpPr>
          <p:nvPr/>
        </p:nvSpPr>
        <p:spPr bwMode="auto">
          <a:xfrm>
            <a:off x="4709425" y="4344060"/>
            <a:ext cx="1366838" cy="1366838"/>
          </a:xfrm>
          <a:prstGeom prst="ellipse">
            <a:avLst/>
          </a:prstGeom>
          <a:gradFill rotWithShape="1">
            <a:gsLst>
              <a:gs pos="0">
                <a:schemeClr val="accent1"/>
              </a:gs>
              <a:gs pos="100000">
                <a:srgbClr val="144B5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52" name="Oval 55"/>
          <p:cNvSpPr>
            <a:spLocks noChangeAspect="1" noChangeArrowheads="1"/>
          </p:cNvSpPr>
          <p:nvPr/>
        </p:nvSpPr>
        <p:spPr bwMode="auto">
          <a:xfrm>
            <a:off x="4804675" y="4429785"/>
            <a:ext cx="1182688" cy="1184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smtClean="0">
                <a:solidFill>
                  <a:schemeClr val="tx1"/>
                </a:solidFill>
                <a:latin typeface="Arial" panose="020B0604020202020204" pitchFamily="34" charset="0"/>
                <a:ea typeface="宋体" panose="02010600030101010101" pitchFamily="2" charset="-122"/>
              </a:rPr>
              <a:t>Fault </a:t>
            </a:r>
          </a:p>
          <a:p>
            <a:pPr algn="ctr"/>
            <a:r>
              <a:rPr lang="en-US" sz="1800" dirty="0" smtClean="0">
                <a:solidFill>
                  <a:schemeClr val="tx1"/>
                </a:solidFill>
                <a:latin typeface="Arial" panose="020B0604020202020204" pitchFamily="34" charset="0"/>
                <a:ea typeface="宋体" panose="02010600030101010101" pitchFamily="2" charset="-122"/>
              </a:rPr>
              <a:t>tolerance</a:t>
            </a:r>
            <a:endParaRPr lang="en-US" sz="1800" dirty="0">
              <a:solidFill>
                <a:schemeClr val="tx1"/>
              </a:solidFill>
              <a:latin typeface="Arial" panose="020B0604020202020204" pitchFamily="34" charset="0"/>
            </a:endParaRPr>
          </a:p>
        </p:txBody>
      </p:sp>
      <p:grpSp>
        <p:nvGrpSpPr>
          <p:cNvPr id="53" name="Group 21"/>
          <p:cNvGrpSpPr>
            <a:grpSpLocks noChangeAspect="1"/>
          </p:cNvGrpSpPr>
          <p:nvPr/>
        </p:nvGrpSpPr>
        <p:grpSpPr bwMode="auto">
          <a:xfrm>
            <a:off x="1758263" y="1785009"/>
            <a:ext cx="1784350" cy="1676400"/>
            <a:chOff x="0" y="0"/>
            <a:chExt cx="1875" cy="1680"/>
          </a:xfrm>
        </p:grpSpPr>
        <p:sp>
          <p:nvSpPr>
            <p:cNvPr id="55" name="Oval 57"/>
            <p:cNvSpPr>
              <a:spLocks noChangeAspect="1" noChangeArrowheads="1"/>
            </p:cNvSpPr>
            <p:nvPr/>
          </p:nvSpPr>
          <p:spPr bwMode="auto">
            <a:xfrm>
              <a:off x="0" y="0"/>
              <a:ext cx="1875" cy="1680"/>
            </a:xfrm>
            <a:prstGeom prst="ellipse">
              <a:avLst/>
            </a:prstGeom>
            <a:gradFill rotWithShape="1">
              <a:gsLst>
                <a:gs pos="19000">
                  <a:schemeClr val="accent1">
                    <a:lumMod val="75000"/>
                  </a:schemeClr>
                </a:gs>
                <a:gs pos="98000">
                  <a:srgbClr val="742E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56" name="Freeform 58"/>
            <p:cNvSpPr>
              <a:spLocks noChangeAspect="1" noChangeArrowheads="1"/>
            </p:cNvSpPr>
            <p:nvPr/>
          </p:nvSpPr>
          <p:spPr bwMode="auto">
            <a:xfrm>
              <a:off x="192" y="2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grpSp>
      <p:sp>
        <p:nvSpPr>
          <p:cNvPr id="54" name="Text Box 59"/>
          <p:cNvSpPr txBox="1">
            <a:spLocks noChangeArrowheads="1"/>
          </p:cNvSpPr>
          <p:nvPr/>
        </p:nvSpPr>
        <p:spPr bwMode="auto">
          <a:xfrm>
            <a:off x="1675713" y="2404134"/>
            <a:ext cx="1866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r>
              <a:rPr lang="en-US" altLang="zh-CN" sz="2000" b="1" dirty="0" smtClean="0">
                <a:solidFill>
                  <a:srgbClr val="DDDDDD"/>
                </a:solidFill>
                <a:latin typeface="Arial" panose="020B0604020202020204" pitchFamily="34" charset="0"/>
                <a:ea typeface="宋体" panose="02010600030101010101" pitchFamily="2" charset="-122"/>
              </a:rPr>
              <a:t>Dependability</a:t>
            </a:r>
            <a:endParaRPr lang="en-US" sz="2000" b="1" dirty="0">
              <a:solidFill>
                <a:srgbClr val="DDDDDD"/>
              </a:solidFill>
              <a:latin typeface="Arial" panose="020B0604020202020204" pitchFamily="34" charset="0"/>
              <a:ea typeface="宋体" panose="02010600030101010101" pitchFamily="2" charset="-122"/>
            </a:endParaRPr>
          </a:p>
        </p:txBody>
      </p:sp>
      <p:sp>
        <p:nvSpPr>
          <p:cNvPr id="4" name="矩形 3"/>
          <p:cNvSpPr/>
          <p:nvPr/>
        </p:nvSpPr>
        <p:spPr>
          <a:xfrm>
            <a:off x="-1420" y="1932448"/>
            <a:ext cx="2344736"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Ability to survive invalid user input</a:t>
            </a:r>
            <a:endParaRPr lang="zh-CN" altLang="en-US" sz="1800" dirty="0">
              <a:solidFill>
                <a:srgbClr val="002060"/>
              </a:solidFill>
            </a:endParaRPr>
          </a:p>
        </p:txBody>
      </p:sp>
      <p:cxnSp>
        <p:nvCxnSpPr>
          <p:cNvPr id="27" name="AutoShape 46"/>
          <p:cNvCxnSpPr>
            <a:cxnSpLocks noChangeShapeType="1"/>
          </p:cNvCxnSpPr>
          <p:nvPr/>
        </p:nvCxnSpPr>
        <p:spPr bwMode="auto">
          <a:xfrm flipV="1">
            <a:off x="1510106" y="2912154"/>
            <a:ext cx="273077" cy="130007"/>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29" name="Oval 40"/>
          <p:cNvSpPr>
            <a:spLocks noChangeAspect="1" noChangeArrowheads="1"/>
          </p:cNvSpPr>
          <p:nvPr/>
        </p:nvSpPr>
        <p:spPr bwMode="auto">
          <a:xfrm>
            <a:off x="168521" y="2851944"/>
            <a:ext cx="1385888" cy="13858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smtClean="0">
                <a:solidFill>
                  <a:schemeClr val="tx1"/>
                </a:solidFill>
              </a:rPr>
              <a:t>Robustness</a:t>
            </a:r>
            <a:endParaRPr lang="en-US" sz="1800" dirty="0">
              <a:solidFill>
                <a:schemeClr val="tx1"/>
              </a:solidFill>
            </a:endParaRPr>
          </a:p>
        </p:txBody>
      </p:sp>
      <p:sp>
        <p:nvSpPr>
          <p:cNvPr id="31" name="Oval 40"/>
          <p:cNvSpPr>
            <a:spLocks noChangeAspect="1" noChangeArrowheads="1"/>
          </p:cNvSpPr>
          <p:nvPr/>
        </p:nvSpPr>
        <p:spPr bwMode="auto">
          <a:xfrm>
            <a:off x="4516160" y="1436325"/>
            <a:ext cx="1385888" cy="13858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smtClean="0">
                <a:solidFill>
                  <a:schemeClr val="tx1"/>
                </a:solidFill>
              </a:rPr>
              <a:t>Security</a:t>
            </a:r>
            <a:endParaRPr lang="en-US" sz="1800" dirty="0">
              <a:solidFill>
                <a:schemeClr val="tx1"/>
              </a:solidFill>
            </a:endParaRPr>
          </a:p>
        </p:txBody>
      </p:sp>
      <p:cxnSp>
        <p:nvCxnSpPr>
          <p:cNvPr id="34" name="AutoShape 48"/>
          <p:cNvCxnSpPr>
            <a:cxnSpLocks noChangeShapeType="1"/>
            <a:endCxn id="59" idx="1"/>
          </p:cNvCxnSpPr>
          <p:nvPr/>
        </p:nvCxnSpPr>
        <p:spPr bwMode="auto">
          <a:xfrm>
            <a:off x="927335" y="4309928"/>
            <a:ext cx="123884" cy="151001"/>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35" name="AutoShape 53"/>
          <p:cNvCxnSpPr>
            <a:cxnSpLocks noChangeShapeType="1"/>
            <a:stCxn id="30" idx="2"/>
          </p:cNvCxnSpPr>
          <p:nvPr/>
        </p:nvCxnSpPr>
        <p:spPr bwMode="auto">
          <a:xfrm flipH="1">
            <a:off x="3542613" y="2124885"/>
            <a:ext cx="856538" cy="298299"/>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37" name="AutoShape 51"/>
          <p:cNvCxnSpPr>
            <a:cxnSpLocks noChangeShapeType="1"/>
          </p:cNvCxnSpPr>
          <p:nvPr/>
        </p:nvCxnSpPr>
        <p:spPr bwMode="auto">
          <a:xfrm flipV="1">
            <a:off x="5992126" y="4365597"/>
            <a:ext cx="138151" cy="380178"/>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57" name="Oval 40"/>
          <p:cNvSpPr>
            <a:spLocks noChangeAspect="1" noChangeArrowheads="1"/>
          </p:cNvSpPr>
          <p:nvPr/>
        </p:nvSpPr>
        <p:spPr bwMode="auto">
          <a:xfrm>
            <a:off x="5629079" y="2901499"/>
            <a:ext cx="1385888" cy="13858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smtClean="0">
                <a:solidFill>
                  <a:schemeClr val="tx1"/>
                </a:solidFill>
              </a:rPr>
              <a:t>Safety</a:t>
            </a:r>
            <a:endParaRPr lang="en-US" sz="1800" dirty="0">
              <a:solidFill>
                <a:schemeClr val="tx1"/>
              </a:solidFill>
            </a:endParaRPr>
          </a:p>
        </p:txBody>
      </p:sp>
      <p:cxnSp>
        <p:nvCxnSpPr>
          <p:cNvPr id="63" name="AutoShape 51"/>
          <p:cNvCxnSpPr>
            <a:cxnSpLocks noChangeShapeType="1"/>
          </p:cNvCxnSpPr>
          <p:nvPr/>
        </p:nvCxnSpPr>
        <p:spPr bwMode="auto">
          <a:xfrm flipH="1" flipV="1">
            <a:off x="5724129" y="2706048"/>
            <a:ext cx="177919" cy="138161"/>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65" name="矩形 64"/>
          <p:cNvSpPr/>
          <p:nvPr/>
        </p:nvSpPr>
        <p:spPr>
          <a:xfrm>
            <a:off x="-66248" y="5816382"/>
            <a:ext cx="2891311"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Difference between specified and observed behavior</a:t>
            </a:r>
            <a:endParaRPr lang="zh-CN" altLang="en-US" sz="1800" dirty="0">
              <a:solidFill>
                <a:srgbClr val="002060"/>
              </a:solidFill>
            </a:endParaRPr>
          </a:p>
        </p:txBody>
      </p:sp>
      <p:sp>
        <p:nvSpPr>
          <p:cNvPr id="66" name="矩形 65"/>
          <p:cNvSpPr/>
          <p:nvPr/>
        </p:nvSpPr>
        <p:spPr>
          <a:xfrm>
            <a:off x="4346470" y="5763776"/>
            <a:ext cx="4185970"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Percentage of time that system can be used to accomplish normal tasks</a:t>
            </a:r>
            <a:endParaRPr lang="zh-CN" altLang="en-US" sz="1800" dirty="0">
              <a:solidFill>
                <a:srgbClr val="002060"/>
              </a:solidFill>
            </a:endParaRPr>
          </a:p>
        </p:txBody>
      </p:sp>
      <p:sp>
        <p:nvSpPr>
          <p:cNvPr id="67" name="矩形 66"/>
          <p:cNvSpPr/>
          <p:nvPr/>
        </p:nvSpPr>
        <p:spPr>
          <a:xfrm>
            <a:off x="6082613" y="4856752"/>
            <a:ext cx="2816105"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Ability to operate under erroneous conditions</a:t>
            </a:r>
            <a:endParaRPr lang="zh-CN" altLang="en-US" sz="1800" dirty="0">
              <a:solidFill>
                <a:srgbClr val="002060"/>
              </a:solidFill>
            </a:endParaRPr>
          </a:p>
        </p:txBody>
      </p:sp>
      <p:sp>
        <p:nvSpPr>
          <p:cNvPr id="68" name="矩形 67"/>
          <p:cNvSpPr/>
          <p:nvPr/>
        </p:nvSpPr>
        <p:spPr>
          <a:xfrm>
            <a:off x="7087478" y="2822213"/>
            <a:ext cx="1995005" cy="1754326"/>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Ability to avoid endangering human lives, even in the presence of errors and</a:t>
            </a:r>
          </a:p>
          <a:p>
            <a:r>
              <a:rPr lang="en-US" altLang="zh-CN" sz="1800" kern="100" dirty="0" smtClean="0">
                <a:solidFill>
                  <a:srgbClr val="002060"/>
                </a:solidFill>
                <a:effectLst/>
                <a:latin typeface="Times New Roman" panose="02020603050405020304" pitchFamily="18" charset="0"/>
                <a:ea typeface="宋体" panose="02010600030101010101" pitchFamily="2" charset="-122"/>
              </a:rPr>
              <a:t>failures</a:t>
            </a:r>
          </a:p>
        </p:txBody>
      </p:sp>
      <p:sp>
        <p:nvSpPr>
          <p:cNvPr id="69" name="矩形 68"/>
          <p:cNvSpPr/>
          <p:nvPr/>
        </p:nvSpPr>
        <p:spPr>
          <a:xfrm>
            <a:off x="6019057" y="1780815"/>
            <a:ext cx="2376264"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Ability to withstand malicious attacks</a:t>
            </a:r>
          </a:p>
        </p:txBody>
      </p:sp>
    </p:spTree>
    <p:extLst>
      <p:ext uri="{BB962C8B-B14F-4D97-AF65-F5344CB8AC3E}">
        <p14:creationId xmlns:p14="http://schemas.microsoft.com/office/powerpoint/2010/main" val="73484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1000"/>
                                        <p:tgtEl>
                                          <p:spTgt spid="66"/>
                                        </p:tgtEl>
                                      </p:cBhvr>
                                    </p:animEffect>
                                    <p:anim calcmode="lin" valueType="num">
                                      <p:cBhvr>
                                        <p:cTn id="22" dur="1000" fill="hold"/>
                                        <p:tgtEl>
                                          <p:spTgt spid="66"/>
                                        </p:tgtEl>
                                        <p:attrNameLst>
                                          <p:attrName>ppt_x</p:attrName>
                                        </p:attrNameLst>
                                      </p:cBhvr>
                                      <p:tavLst>
                                        <p:tav tm="0">
                                          <p:val>
                                            <p:strVal val="#ppt_x"/>
                                          </p:val>
                                        </p:tav>
                                        <p:tav tm="100000">
                                          <p:val>
                                            <p:strVal val="#ppt_x"/>
                                          </p:val>
                                        </p:tav>
                                      </p:tavLst>
                                    </p:anim>
                                    <p:anim calcmode="lin" valueType="num">
                                      <p:cBhvr>
                                        <p:cTn id="23"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anim calcmode="lin" valueType="num">
                                      <p:cBhvr>
                                        <p:cTn id="29" dur="1000" fill="hold"/>
                                        <p:tgtEl>
                                          <p:spTgt spid="67"/>
                                        </p:tgtEl>
                                        <p:attrNameLst>
                                          <p:attrName>ppt_x</p:attrName>
                                        </p:attrNameLst>
                                      </p:cBhvr>
                                      <p:tavLst>
                                        <p:tav tm="0">
                                          <p:val>
                                            <p:strVal val="#ppt_x"/>
                                          </p:val>
                                        </p:tav>
                                        <p:tav tm="100000">
                                          <p:val>
                                            <p:strVal val="#ppt_x"/>
                                          </p:val>
                                        </p:tav>
                                      </p:tavLst>
                                    </p:anim>
                                    <p:anim calcmode="lin" valueType="num">
                                      <p:cBhvr>
                                        <p:cTn id="3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1000"/>
                                        <p:tgtEl>
                                          <p:spTgt spid="68"/>
                                        </p:tgtEl>
                                      </p:cBhvr>
                                    </p:animEffect>
                                    <p:anim calcmode="lin" valueType="num">
                                      <p:cBhvr>
                                        <p:cTn id="36" dur="1000" fill="hold"/>
                                        <p:tgtEl>
                                          <p:spTgt spid="68"/>
                                        </p:tgtEl>
                                        <p:attrNameLst>
                                          <p:attrName>ppt_x</p:attrName>
                                        </p:attrNameLst>
                                      </p:cBhvr>
                                      <p:tavLst>
                                        <p:tav tm="0">
                                          <p:val>
                                            <p:strVal val="#ppt_x"/>
                                          </p:val>
                                        </p:tav>
                                        <p:tav tm="100000">
                                          <p:val>
                                            <p:strVal val="#ppt_x"/>
                                          </p:val>
                                        </p:tav>
                                      </p:tavLst>
                                    </p:anim>
                                    <p:anim calcmode="lin" valueType="num">
                                      <p:cBhvr>
                                        <p:cTn id="3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1000"/>
                                        <p:tgtEl>
                                          <p:spTgt spid="69"/>
                                        </p:tgtEl>
                                      </p:cBhvr>
                                    </p:animEffect>
                                    <p:anim calcmode="lin" valueType="num">
                                      <p:cBhvr>
                                        <p:cTn id="43" dur="1000" fill="hold"/>
                                        <p:tgtEl>
                                          <p:spTgt spid="69"/>
                                        </p:tgtEl>
                                        <p:attrNameLst>
                                          <p:attrName>ppt_x</p:attrName>
                                        </p:attrNameLst>
                                      </p:cBhvr>
                                      <p:tavLst>
                                        <p:tav tm="0">
                                          <p:val>
                                            <p:strVal val="#ppt_x"/>
                                          </p:val>
                                        </p:tav>
                                        <p:tav tm="100000">
                                          <p:val>
                                            <p:strVal val="#ppt_x"/>
                                          </p:val>
                                        </p:tav>
                                      </p:tavLst>
                                    </p:anim>
                                    <p:anim calcmode="lin" valueType="num">
                                      <p:cBhvr>
                                        <p:cTn id="4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p:bldP spid="66" grpId="0"/>
      <p:bldP spid="67" grpId="0"/>
      <p:bldP spid="68" grpId="0"/>
      <p:bldP spid="6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39"/>
          <p:cNvSpPr>
            <a:spLocks noChangeAspect="1" noChangeArrowheads="1"/>
          </p:cNvSpPr>
          <p:nvPr/>
        </p:nvSpPr>
        <p:spPr bwMode="auto">
          <a:xfrm>
            <a:off x="4802116" y="1564072"/>
            <a:ext cx="1833359" cy="1600200"/>
          </a:xfrm>
          <a:prstGeom prst="ellipse">
            <a:avLst/>
          </a:prstGeom>
          <a:gradFill rotWithShape="1">
            <a:gsLst>
              <a:gs pos="85000">
                <a:srgbClr val="00B050"/>
              </a:gs>
              <a:gs pos="100000">
                <a:srgbClr val="144B5D"/>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33" name="Oval 39"/>
          <p:cNvSpPr>
            <a:spLocks noChangeAspect="1" noChangeArrowheads="1"/>
          </p:cNvSpPr>
          <p:nvPr/>
        </p:nvSpPr>
        <p:spPr bwMode="auto">
          <a:xfrm>
            <a:off x="68245" y="2742406"/>
            <a:ext cx="1600200" cy="1600200"/>
          </a:xfrm>
          <a:prstGeom prst="ellipse">
            <a:avLst/>
          </a:prstGeom>
          <a:gradFill rotWithShape="1">
            <a:gsLst>
              <a:gs pos="0">
                <a:schemeClr val="accent6">
                  <a:lumMod val="60000"/>
                  <a:lumOff val="40000"/>
                </a:schemeClr>
              </a:gs>
              <a:gs pos="100000">
                <a:srgbClr val="144B5D"/>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a:latin typeface="华文隶书" panose="02010800040101010101" pitchFamily="2" charset="-122"/>
                <a:ea typeface="华文隶书" panose="02010800040101010101" pitchFamily="2" charset="-122"/>
              </a:rPr>
              <a:t>2</a:t>
            </a:r>
            <a:r>
              <a:rPr lang="en-US" altLang="zh-CN" dirty="0" smtClean="0">
                <a:latin typeface="华文隶书" panose="02010800040101010101" pitchFamily="2" charset="-122"/>
                <a:ea typeface="华文隶书" panose="02010800040101010101" pitchFamily="2" charset="-122"/>
              </a:rPr>
              <a:t>. Design Goals</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08793"/>
            <a:ext cx="9144000" cy="720080"/>
          </a:xfrm>
          <a:prstGeom prst="rect">
            <a:avLst/>
          </a:prstGeom>
        </p:spPr>
        <p:style>
          <a:lnRef idx="3">
            <a:schemeClr val="lt1"/>
          </a:lnRef>
          <a:fillRef idx="1">
            <a:schemeClr val="accent5"/>
          </a:fillRef>
          <a:effectRef idx="1">
            <a:schemeClr val="accent5"/>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Cost Criteria</a:t>
            </a:r>
            <a:endPar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grpSp>
        <p:nvGrpSpPr>
          <p:cNvPr id="39" name="Group 3"/>
          <p:cNvGrpSpPr>
            <a:grpSpLocks noChangeAspect="1"/>
          </p:cNvGrpSpPr>
          <p:nvPr/>
        </p:nvGrpSpPr>
        <p:grpSpPr bwMode="auto">
          <a:xfrm>
            <a:off x="816875" y="4226585"/>
            <a:ext cx="1600200" cy="1600200"/>
            <a:chOff x="0" y="0"/>
            <a:chExt cx="1008" cy="1008"/>
          </a:xfrm>
        </p:grpSpPr>
        <p:sp>
          <p:nvSpPr>
            <p:cNvPr id="59" name="Oval 39"/>
            <p:cNvSpPr>
              <a:spLocks noChangeAspect="1" noChangeArrowheads="1"/>
            </p:cNvSpPr>
            <p:nvPr/>
          </p:nvSpPr>
          <p:spPr bwMode="auto">
            <a:xfrm>
              <a:off x="0" y="0"/>
              <a:ext cx="1008" cy="1008"/>
            </a:xfrm>
            <a:prstGeom prst="ellipse">
              <a:avLst/>
            </a:prstGeom>
            <a:gradFill rotWithShape="1">
              <a:gsLst>
                <a:gs pos="0">
                  <a:schemeClr val="accent1"/>
                </a:gs>
                <a:gs pos="100000">
                  <a:srgbClr val="144B5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60" name="Oval 40"/>
            <p:cNvSpPr>
              <a:spLocks noChangeAspect="1" noChangeArrowheads="1"/>
            </p:cNvSpPr>
            <p:nvPr/>
          </p:nvSpPr>
          <p:spPr bwMode="auto">
            <a:xfrm>
              <a:off x="68" y="69"/>
              <a:ext cx="873" cy="87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600" dirty="0">
                  <a:solidFill>
                    <a:schemeClr val="tx1"/>
                  </a:solidFill>
                </a:rPr>
                <a:t>Deployment </a:t>
              </a:r>
              <a:endParaRPr lang="en-US" sz="1600" dirty="0" smtClean="0">
                <a:solidFill>
                  <a:schemeClr val="tx1"/>
                </a:solidFill>
              </a:endParaRPr>
            </a:p>
            <a:p>
              <a:pPr algn="ctr"/>
              <a:r>
                <a:rPr lang="en-US" sz="1800" dirty="0" smtClean="0">
                  <a:solidFill>
                    <a:schemeClr val="tx1"/>
                  </a:solidFill>
                </a:rPr>
                <a:t>cost</a:t>
              </a:r>
              <a:endParaRPr lang="en-US" sz="1800" dirty="0">
                <a:solidFill>
                  <a:schemeClr val="tx1"/>
                </a:solidFill>
              </a:endParaRPr>
            </a:p>
          </p:txBody>
        </p:sp>
      </p:grpSp>
      <p:sp>
        <p:nvSpPr>
          <p:cNvPr id="40" name="Oval 41"/>
          <p:cNvSpPr>
            <a:spLocks noChangeAspect="1" noChangeArrowheads="1"/>
          </p:cNvSpPr>
          <p:nvPr/>
        </p:nvSpPr>
        <p:spPr bwMode="auto">
          <a:xfrm>
            <a:off x="2699650" y="4925085"/>
            <a:ext cx="1619250" cy="1619250"/>
          </a:xfrm>
          <a:prstGeom prst="ellipse">
            <a:avLst/>
          </a:prstGeom>
          <a:gradFill rotWithShape="1">
            <a:gsLst>
              <a:gs pos="0">
                <a:schemeClr val="hlink"/>
              </a:gs>
              <a:gs pos="100000">
                <a:srgbClr val="4747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41" name="Oval 42"/>
          <p:cNvSpPr>
            <a:spLocks noChangeAspect="1" noChangeArrowheads="1"/>
          </p:cNvSpPr>
          <p:nvPr/>
        </p:nvSpPr>
        <p:spPr bwMode="auto">
          <a:xfrm>
            <a:off x="2806013" y="5021922"/>
            <a:ext cx="1403350" cy="14017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altLang="zh-CN" sz="1800" dirty="0">
                <a:solidFill>
                  <a:schemeClr val="tx1"/>
                </a:solidFill>
              </a:rPr>
              <a:t>Upgrade </a:t>
            </a:r>
            <a:endParaRPr lang="en-US" altLang="zh-CN" sz="1800" dirty="0" smtClean="0">
              <a:solidFill>
                <a:schemeClr val="tx1"/>
              </a:solidFill>
            </a:endParaRPr>
          </a:p>
          <a:p>
            <a:pPr algn="ctr"/>
            <a:r>
              <a:rPr lang="en-US" altLang="zh-CN" sz="1800" dirty="0" smtClean="0">
                <a:solidFill>
                  <a:schemeClr val="tx1"/>
                </a:solidFill>
              </a:rPr>
              <a:t>cost</a:t>
            </a:r>
            <a:endParaRPr lang="en-US" sz="1800" dirty="0">
              <a:solidFill>
                <a:schemeClr val="tx1"/>
              </a:solidFill>
            </a:endParaRPr>
          </a:p>
        </p:txBody>
      </p:sp>
      <p:cxnSp>
        <p:nvCxnSpPr>
          <p:cNvPr id="43" name="AutoShape 46"/>
          <p:cNvCxnSpPr>
            <a:cxnSpLocks noChangeShapeType="1"/>
            <a:stCxn id="59" idx="0"/>
            <a:endCxn id="55" idx="3"/>
          </p:cNvCxnSpPr>
          <p:nvPr/>
        </p:nvCxnSpPr>
        <p:spPr bwMode="auto">
          <a:xfrm flipV="1">
            <a:off x="1616975" y="3215347"/>
            <a:ext cx="403225" cy="1011238"/>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45" name="AutoShape 48"/>
          <p:cNvCxnSpPr>
            <a:cxnSpLocks noChangeShapeType="1"/>
            <a:stCxn id="59" idx="5"/>
            <a:endCxn id="40" idx="2"/>
          </p:cNvCxnSpPr>
          <p:nvPr/>
        </p:nvCxnSpPr>
        <p:spPr bwMode="auto">
          <a:xfrm>
            <a:off x="2182125" y="5591835"/>
            <a:ext cx="517525" cy="142875"/>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47" name="AutoShape 50"/>
          <p:cNvCxnSpPr>
            <a:cxnSpLocks noChangeShapeType="1"/>
            <a:stCxn id="40" idx="6"/>
            <a:endCxn id="51" idx="3"/>
          </p:cNvCxnSpPr>
          <p:nvPr/>
        </p:nvCxnSpPr>
        <p:spPr bwMode="auto">
          <a:xfrm flipV="1">
            <a:off x="4318900" y="5094669"/>
            <a:ext cx="633235" cy="640041"/>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48" name="AutoShape 51"/>
          <p:cNvCxnSpPr>
            <a:cxnSpLocks noChangeShapeType="1"/>
          </p:cNvCxnSpPr>
          <p:nvPr/>
        </p:nvCxnSpPr>
        <p:spPr bwMode="auto">
          <a:xfrm flipH="1" flipV="1">
            <a:off x="2901263" y="3232809"/>
            <a:ext cx="422275" cy="1692275"/>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50" name="AutoShape 53"/>
          <p:cNvCxnSpPr>
            <a:cxnSpLocks noChangeShapeType="1"/>
            <a:stCxn id="51" idx="1"/>
          </p:cNvCxnSpPr>
          <p:nvPr/>
        </p:nvCxnSpPr>
        <p:spPr bwMode="auto">
          <a:xfrm flipH="1" flipV="1">
            <a:off x="3360843" y="2670701"/>
            <a:ext cx="1591292" cy="1457468"/>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51" name="Oval 54"/>
          <p:cNvSpPr>
            <a:spLocks noChangeAspect="1" noChangeArrowheads="1"/>
          </p:cNvSpPr>
          <p:nvPr/>
        </p:nvSpPr>
        <p:spPr bwMode="auto">
          <a:xfrm>
            <a:off x="4708627" y="3928000"/>
            <a:ext cx="1662775" cy="1366838"/>
          </a:xfrm>
          <a:prstGeom prst="ellipse">
            <a:avLst/>
          </a:prstGeom>
          <a:gradFill rotWithShape="1">
            <a:gsLst>
              <a:gs pos="0">
                <a:schemeClr val="accent1"/>
              </a:gs>
              <a:gs pos="100000">
                <a:srgbClr val="144B5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52" name="Oval 55"/>
          <p:cNvSpPr>
            <a:spLocks noChangeAspect="1" noChangeArrowheads="1"/>
          </p:cNvSpPr>
          <p:nvPr/>
        </p:nvSpPr>
        <p:spPr bwMode="auto">
          <a:xfrm>
            <a:off x="4802116" y="4016470"/>
            <a:ext cx="1490662" cy="1184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smtClean="0">
                <a:solidFill>
                  <a:schemeClr val="tx1"/>
                </a:solidFill>
                <a:latin typeface="Arial" panose="020B0604020202020204" pitchFamily="34" charset="0"/>
                <a:ea typeface="宋体" panose="02010600030101010101" pitchFamily="2" charset="-122"/>
              </a:rPr>
              <a:t>Maintenance</a:t>
            </a:r>
          </a:p>
          <a:p>
            <a:pPr algn="ctr"/>
            <a:r>
              <a:rPr lang="en-US" sz="1800" dirty="0" smtClean="0">
                <a:solidFill>
                  <a:schemeClr val="tx1"/>
                </a:solidFill>
                <a:latin typeface="Arial" panose="020B0604020202020204" pitchFamily="34" charset="0"/>
                <a:ea typeface="宋体" panose="02010600030101010101" pitchFamily="2" charset="-122"/>
              </a:rPr>
              <a:t> </a:t>
            </a:r>
            <a:r>
              <a:rPr lang="en-US" sz="1800" dirty="0">
                <a:solidFill>
                  <a:schemeClr val="tx1"/>
                </a:solidFill>
                <a:latin typeface="Arial" panose="020B0604020202020204" pitchFamily="34" charset="0"/>
                <a:ea typeface="宋体" panose="02010600030101010101" pitchFamily="2" charset="-122"/>
              </a:rPr>
              <a:t>cost</a:t>
            </a:r>
            <a:endParaRPr lang="en-US" sz="1800" dirty="0">
              <a:solidFill>
                <a:schemeClr val="tx1"/>
              </a:solidFill>
              <a:latin typeface="Arial" panose="020B0604020202020204" pitchFamily="34" charset="0"/>
            </a:endParaRPr>
          </a:p>
        </p:txBody>
      </p:sp>
      <p:sp>
        <p:nvSpPr>
          <p:cNvPr id="4" name="矩形 3"/>
          <p:cNvSpPr/>
          <p:nvPr/>
        </p:nvSpPr>
        <p:spPr>
          <a:xfrm>
            <a:off x="83055" y="1348062"/>
            <a:ext cx="2344736"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Cost of developing the initial system</a:t>
            </a:r>
            <a:endParaRPr lang="zh-CN" altLang="en-US" sz="1800" dirty="0">
              <a:solidFill>
                <a:srgbClr val="002060"/>
              </a:solidFill>
            </a:endParaRPr>
          </a:p>
        </p:txBody>
      </p:sp>
      <p:cxnSp>
        <p:nvCxnSpPr>
          <p:cNvPr id="27" name="AutoShape 46"/>
          <p:cNvCxnSpPr>
            <a:cxnSpLocks noChangeShapeType="1"/>
          </p:cNvCxnSpPr>
          <p:nvPr/>
        </p:nvCxnSpPr>
        <p:spPr bwMode="auto">
          <a:xfrm flipV="1">
            <a:off x="1510106" y="2912154"/>
            <a:ext cx="273077" cy="130007"/>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29" name="Oval 40"/>
          <p:cNvSpPr>
            <a:spLocks noChangeAspect="1" noChangeArrowheads="1"/>
          </p:cNvSpPr>
          <p:nvPr/>
        </p:nvSpPr>
        <p:spPr bwMode="auto">
          <a:xfrm>
            <a:off x="168521" y="2851944"/>
            <a:ext cx="1385888" cy="13858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600" dirty="0" smtClean="0">
                <a:solidFill>
                  <a:schemeClr val="tx1"/>
                </a:solidFill>
              </a:rPr>
              <a:t>Development</a:t>
            </a:r>
          </a:p>
          <a:p>
            <a:pPr algn="ctr"/>
            <a:r>
              <a:rPr lang="en-US" sz="1600" dirty="0" smtClean="0">
                <a:solidFill>
                  <a:schemeClr val="tx1"/>
                </a:solidFill>
              </a:rPr>
              <a:t> </a:t>
            </a:r>
            <a:r>
              <a:rPr lang="en-US" sz="1600" dirty="0">
                <a:solidFill>
                  <a:schemeClr val="tx1"/>
                </a:solidFill>
              </a:rPr>
              <a:t>cost</a:t>
            </a:r>
          </a:p>
        </p:txBody>
      </p:sp>
      <p:cxnSp>
        <p:nvCxnSpPr>
          <p:cNvPr id="34" name="AutoShape 48"/>
          <p:cNvCxnSpPr>
            <a:cxnSpLocks noChangeShapeType="1"/>
            <a:endCxn id="59" idx="1"/>
          </p:cNvCxnSpPr>
          <p:nvPr/>
        </p:nvCxnSpPr>
        <p:spPr bwMode="auto">
          <a:xfrm>
            <a:off x="927335" y="4309928"/>
            <a:ext cx="123884" cy="151001"/>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37" name="AutoShape 51"/>
          <p:cNvCxnSpPr>
            <a:cxnSpLocks noChangeShapeType="1"/>
            <a:endCxn id="58" idx="4"/>
          </p:cNvCxnSpPr>
          <p:nvPr/>
        </p:nvCxnSpPr>
        <p:spPr bwMode="auto">
          <a:xfrm flipV="1">
            <a:off x="5668211" y="3164272"/>
            <a:ext cx="50585" cy="758105"/>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57" name="Oval 40"/>
          <p:cNvSpPr>
            <a:spLocks noChangeAspect="1" noChangeArrowheads="1"/>
          </p:cNvSpPr>
          <p:nvPr/>
        </p:nvSpPr>
        <p:spPr bwMode="auto">
          <a:xfrm>
            <a:off x="4900317" y="1671228"/>
            <a:ext cx="1641028" cy="13858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600" dirty="0" smtClean="0">
                <a:solidFill>
                  <a:schemeClr val="tx1"/>
                </a:solidFill>
              </a:rPr>
              <a:t>Administration</a:t>
            </a:r>
          </a:p>
          <a:p>
            <a:pPr algn="ctr"/>
            <a:r>
              <a:rPr lang="en-US" sz="1600" dirty="0" smtClean="0">
                <a:solidFill>
                  <a:schemeClr val="tx1"/>
                </a:solidFill>
              </a:rPr>
              <a:t> </a:t>
            </a:r>
            <a:r>
              <a:rPr lang="en-US" sz="1600" dirty="0">
                <a:solidFill>
                  <a:schemeClr val="tx1"/>
                </a:solidFill>
              </a:rPr>
              <a:t>cost</a:t>
            </a:r>
          </a:p>
        </p:txBody>
      </p:sp>
      <p:sp>
        <p:nvSpPr>
          <p:cNvPr id="65" name="矩形 64"/>
          <p:cNvSpPr/>
          <p:nvPr/>
        </p:nvSpPr>
        <p:spPr>
          <a:xfrm>
            <a:off x="-66248" y="5816382"/>
            <a:ext cx="2891311"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Cost of installing the system and training the users</a:t>
            </a:r>
            <a:endParaRPr lang="zh-CN" altLang="en-US" sz="1800" dirty="0">
              <a:solidFill>
                <a:srgbClr val="002060"/>
              </a:solidFill>
            </a:endParaRPr>
          </a:p>
        </p:txBody>
      </p:sp>
      <p:sp>
        <p:nvSpPr>
          <p:cNvPr id="66" name="矩形 65"/>
          <p:cNvSpPr/>
          <p:nvPr/>
        </p:nvSpPr>
        <p:spPr>
          <a:xfrm>
            <a:off x="4483573" y="5575108"/>
            <a:ext cx="4185970" cy="923330"/>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Cost of translating data from the previous system. This criteria results in backward compatibility requirements</a:t>
            </a:r>
            <a:endParaRPr lang="zh-CN" altLang="en-US" sz="1800" dirty="0">
              <a:solidFill>
                <a:srgbClr val="002060"/>
              </a:solidFill>
            </a:endParaRPr>
          </a:p>
        </p:txBody>
      </p:sp>
      <p:sp>
        <p:nvSpPr>
          <p:cNvPr id="67" name="矩形 66"/>
          <p:cNvSpPr/>
          <p:nvPr/>
        </p:nvSpPr>
        <p:spPr>
          <a:xfrm>
            <a:off x="6371402" y="4093268"/>
            <a:ext cx="2816105" cy="923330"/>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Cost required for bug fixes and enhancements to the system</a:t>
            </a:r>
            <a:endParaRPr lang="zh-CN" altLang="en-US" sz="1800" dirty="0">
              <a:solidFill>
                <a:srgbClr val="002060"/>
              </a:solidFill>
            </a:endParaRPr>
          </a:p>
        </p:txBody>
      </p:sp>
      <p:sp>
        <p:nvSpPr>
          <p:cNvPr id="68" name="矩形 67"/>
          <p:cNvSpPr/>
          <p:nvPr/>
        </p:nvSpPr>
        <p:spPr>
          <a:xfrm>
            <a:off x="6733676" y="1902507"/>
            <a:ext cx="2230812"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Cost required to administer the system</a:t>
            </a:r>
          </a:p>
        </p:txBody>
      </p:sp>
      <p:sp>
        <p:nvSpPr>
          <p:cNvPr id="38" name="Oval 57"/>
          <p:cNvSpPr>
            <a:spLocks noChangeAspect="1" noChangeArrowheads="1"/>
          </p:cNvSpPr>
          <p:nvPr/>
        </p:nvSpPr>
        <p:spPr bwMode="auto">
          <a:xfrm>
            <a:off x="1864707" y="1855923"/>
            <a:ext cx="1813059" cy="1676400"/>
          </a:xfrm>
          <a:prstGeom prst="ellipse">
            <a:avLst/>
          </a:prstGeom>
          <a:gradFill rotWithShape="1">
            <a:gsLst>
              <a:gs pos="4000">
                <a:schemeClr val="tx1">
                  <a:lumMod val="40000"/>
                  <a:lumOff val="60000"/>
                </a:schemeClr>
              </a:gs>
              <a:gs pos="74000">
                <a:schemeClr val="tx1">
                  <a:lumMod val="75000"/>
                </a:schemeClr>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42" name="Freeform 58"/>
          <p:cNvSpPr>
            <a:spLocks noChangeAspect="1" noChangeArrowheads="1"/>
          </p:cNvSpPr>
          <p:nvPr/>
        </p:nvSpPr>
        <p:spPr bwMode="auto">
          <a:xfrm>
            <a:off x="2056330" y="1965652"/>
            <a:ext cx="1233216" cy="632641"/>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28000">
                <a:schemeClr val="tx1">
                  <a:lumMod val="60000"/>
                  <a:lumOff val="40000"/>
                  <a:alpha val="99000"/>
                </a:schemeClr>
              </a:gs>
            </a:gsLst>
            <a:lin ang="5400000" scaled="1"/>
          </a:gradFill>
          <a:ln>
            <a:noFill/>
          </a:ln>
          <a:extLst/>
        </p:spPr>
        <p:txBody>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44" name="Text Box 59"/>
          <p:cNvSpPr txBox="1">
            <a:spLocks noChangeArrowheads="1"/>
          </p:cNvSpPr>
          <p:nvPr/>
        </p:nvSpPr>
        <p:spPr bwMode="auto">
          <a:xfrm>
            <a:off x="2335794" y="2598761"/>
            <a:ext cx="7553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r>
              <a:rPr lang="en-US" sz="2000" b="1" dirty="0" smtClean="0">
                <a:solidFill>
                  <a:srgbClr val="DDDDDD"/>
                </a:solidFill>
                <a:latin typeface="Arial" panose="020B0604020202020204" pitchFamily="34" charset="0"/>
                <a:ea typeface="宋体" panose="02010600030101010101" pitchFamily="2" charset="-122"/>
              </a:rPr>
              <a:t>Cost</a:t>
            </a:r>
            <a:endParaRPr lang="en-US" sz="2000" b="1" dirty="0">
              <a:solidFill>
                <a:srgbClr val="DDDDDD"/>
              </a:solidFill>
              <a:latin typeface="Arial" panose="020B0604020202020204" pitchFamily="34" charset="0"/>
              <a:ea typeface="宋体" panose="02010600030101010101" pitchFamily="2" charset="-122"/>
            </a:endParaRPr>
          </a:p>
        </p:txBody>
      </p:sp>
      <p:cxnSp>
        <p:nvCxnSpPr>
          <p:cNvPr id="46" name="AutoShape 51"/>
          <p:cNvCxnSpPr>
            <a:cxnSpLocks noChangeShapeType="1"/>
            <a:stCxn id="58" idx="2"/>
          </p:cNvCxnSpPr>
          <p:nvPr/>
        </p:nvCxnSpPr>
        <p:spPr bwMode="auto">
          <a:xfrm flipH="1">
            <a:off x="3559260" y="2364172"/>
            <a:ext cx="1242856" cy="67039"/>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4950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1000"/>
                                        <p:tgtEl>
                                          <p:spTgt spid="66"/>
                                        </p:tgtEl>
                                      </p:cBhvr>
                                    </p:animEffect>
                                    <p:anim calcmode="lin" valueType="num">
                                      <p:cBhvr>
                                        <p:cTn id="22" dur="1000" fill="hold"/>
                                        <p:tgtEl>
                                          <p:spTgt spid="66"/>
                                        </p:tgtEl>
                                        <p:attrNameLst>
                                          <p:attrName>ppt_x</p:attrName>
                                        </p:attrNameLst>
                                      </p:cBhvr>
                                      <p:tavLst>
                                        <p:tav tm="0">
                                          <p:val>
                                            <p:strVal val="#ppt_x"/>
                                          </p:val>
                                        </p:tav>
                                        <p:tav tm="100000">
                                          <p:val>
                                            <p:strVal val="#ppt_x"/>
                                          </p:val>
                                        </p:tav>
                                      </p:tavLst>
                                    </p:anim>
                                    <p:anim calcmode="lin" valueType="num">
                                      <p:cBhvr>
                                        <p:cTn id="23"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anim calcmode="lin" valueType="num">
                                      <p:cBhvr>
                                        <p:cTn id="29" dur="1000" fill="hold"/>
                                        <p:tgtEl>
                                          <p:spTgt spid="67"/>
                                        </p:tgtEl>
                                        <p:attrNameLst>
                                          <p:attrName>ppt_x</p:attrName>
                                        </p:attrNameLst>
                                      </p:cBhvr>
                                      <p:tavLst>
                                        <p:tav tm="0">
                                          <p:val>
                                            <p:strVal val="#ppt_x"/>
                                          </p:val>
                                        </p:tav>
                                        <p:tav tm="100000">
                                          <p:val>
                                            <p:strVal val="#ppt_x"/>
                                          </p:val>
                                        </p:tav>
                                      </p:tavLst>
                                    </p:anim>
                                    <p:anim calcmode="lin" valueType="num">
                                      <p:cBhvr>
                                        <p:cTn id="3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1000"/>
                                        <p:tgtEl>
                                          <p:spTgt spid="68"/>
                                        </p:tgtEl>
                                      </p:cBhvr>
                                    </p:animEffect>
                                    <p:anim calcmode="lin" valueType="num">
                                      <p:cBhvr>
                                        <p:cTn id="36" dur="1000" fill="hold"/>
                                        <p:tgtEl>
                                          <p:spTgt spid="68"/>
                                        </p:tgtEl>
                                        <p:attrNameLst>
                                          <p:attrName>ppt_x</p:attrName>
                                        </p:attrNameLst>
                                      </p:cBhvr>
                                      <p:tavLst>
                                        <p:tav tm="0">
                                          <p:val>
                                            <p:strVal val="#ppt_x"/>
                                          </p:val>
                                        </p:tav>
                                        <p:tav tm="100000">
                                          <p:val>
                                            <p:strVal val="#ppt_x"/>
                                          </p:val>
                                        </p:tav>
                                      </p:tavLst>
                                    </p:anim>
                                    <p:anim calcmode="lin" valueType="num">
                                      <p:cBhvr>
                                        <p:cTn id="3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p:bldP spid="66" grpId="0"/>
      <p:bldP spid="67" grpId="0"/>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39"/>
          <p:cNvSpPr>
            <a:spLocks noChangeAspect="1" noChangeArrowheads="1"/>
          </p:cNvSpPr>
          <p:nvPr/>
        </p:nvSpPr>
        <p:spPr bwMode="auto">
          <a:xfrm>
            <a:off x="5508756" y="2798816"/>
            <a:ext cx="1600200" cy="1600200"/>
          </a:xfrm>
          <a:prstGeom prst="ellipse">
            <a:avLst/>
          </a:prstGeom>
          <a:gradFill rotWithShape="1">
            <a:gsLst>
              <a:gs pos="85000">
                <a:srgbClr val="00B050"/>
              </a:gs>
              <a:gs pos="100000">
                <a:srgbClr val="144B5D"/>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33" name="Oval 39"/>
          <p:cNvSpPr>
            <a:spLocks noChangeAspect="1" noChangeArrowheads="1"/>
          </p:cNvSpPr>
          <p:nvPr/>
        </p:nvSpPr>
        <p:spPr bwMode="auto">
          <a:xfrm>
            <a:off x="68245" y="2742406"/>
            <a:ext cx="1600200" cy="1600200"/>
          </a:xfrm>
          <a:prstGeom prst="ellipse">
            <a:avLst/>
          </a:prstGeom>
          <a:gradFill rotWithShape="1">
            <a:gsLst>
              <a:gs pos="0">
                <a:schemeClr val="accent6">
                  <a:lumMod val="60000"/>
                  <a:lumOff val="40000"/>
                </a:schemeClr>
              </a:gs>
              <a:gs pos="100000">
                <a:srgbClr val="144B5D"/>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30" name="Oval 39"/>
          <p:cNvSpPr>
            <a:spLocks noChangeAspect="1" noChangeArrowheads="1"/>
          </p:cNvSpPr>
          <p:nvPr/>
        </p:nvSpPr>
        <p:spPr bwMode="auto">
          <a:xfrm>
            <a:off x="4399151" y="1324785"/>
            <a:ext cx="1600200" cy="1600200"/>
          </a:xfrm>
          <a:prstGeom prst="ellipse">
            <a:avLst/>
          </a:prstGeom>
          <a:gradFill rotWithShape="1">
            <a:gsLst>
              <a:gs pos="0">
                <a:srgbClr val="002060"/>
              </a:gs>
              <a:gs pos="100000">
                <a:srgbClr val="144B5D"/>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a:latin typeface="华文隶书" panose="02010800040101010101" pitchFamily="2" charset="-122"/>
                <a:ea typeface="华文隶书" panose="02010800040101010101" pitchFamily="2" charset="-122"/>
              </a:rPr>
              <a:t>2</a:t>
            </a:r>
            <a:r>
              <a:rPr lang="en-US" altLang="zh-CN" dirty="0" smtClean="0">
                <a:latin typeface="华文隶书" panose="02010800040101010101" pitchFamily="2" charset="-122"/>
                <a:ea typeface="华文隶书" panose="02010800040101010101" pitchFamily="2" charset="-122"/>
              </a:rPr>
              <a:t>. Design Goals</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08793"/>
            <a:ext cx="9144000" cy="720080"/>
          </a:xfrm>
          <a:prstGeom prst="rect">
            <a:avLst/>
          </a:prstGeom>
        </p:spPr>
        <p:style>
          <a:lnRef idx="3">
            <a:schemeClr val="lt1"/>
          </a:lnRef>
          <a:fillRef idx="1">
            <a:schemeClr val="accent5"/>
          </a:fillRef>
          <a:effectRef idx="1">
            <a:schemeClr val="accent5"/>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Maintenance Criteria</a:t>
            </a:r>
          </a:p>
        </p:txBody>
      </p:sp>
      <p:grpSp>
        <p:nvGrpSpPr>
          <p:cNvPr id="39" name="Group 3"/>
          <p:cNvGrpSpPr>
            <a:grpSpLocks noChangeAspect="1"/>
          </p:cNvGrpSpPr>
          <p:nvPr/>
        </p:nvGrpSpPr>
        <p:grpSpPr bwMode="auto">
          <a:xfrm>
            <a:off x="816875" y="4226585"/>
            <a:ext cx="1600200" cy="1600200"/>
            <a:chOff x="0" y="0"/>
            <a:chExt cx="1008" cy="1008"/>
          </a:xfrm>
        </p:grpSpPr>
        <p:sp>
          <p:nvSpPr>
            <p:cNvPr id="59" name="Oval 39"/>
            <p:cNvSpPr>
              <a:spLocks noChangeAspect="1" noChangeArrowheads="1"/>
            </p:cNvSpPr>
            <p:nvPr/>
          </p:nvSpPr>
          <p:spPr bwMode="auto">
            <a:xfrm>
              <a:off x="0" y="0"/>
              <a:ext cx="1008" cy="1008"/>
            </a:xfrm>
            <a:prstGeom prst="ellipse">
              <a:avLst/>
            </a:prstGeom>
            <a:gradFill rotWithShape="1">
              <a:gsLst>
                <a:gs pos="0">
                  <a:schemeClr val="accent1"/>
                </a:gs>
                <a:gs pos="100000">
                  <a:srgbClr val="144B5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60" name="Oval 40"/>
            <p:cNvSpPr>
              <a:spLocks noChangeAspect="1" noChangeArrowheads="1"/>
            </p:cNvSpPr>
            <p:nvPr/>
          </p:nvSpPr>
          <p:spPr bwMode="auto">
            <a:xfrm>
              <a:off x="68" y="69"/>
              <a:ext cx="873" cy="87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a:solidFill>
                    <a:schemeClr val="tx1"/>
                  </a:solidFill>
                </a:rPr>
                <a:t>Modifiability</a:t>
              </a:r>
            </a:p>
          </p:txBody>
        </p:sp>
      </p:grpSp>
      <p:sp>
        <p:nvSpPr>
          <p:cNvPr id="40" name="Oval 41"/>
          <p:cNvSpPr>
            <a:spLocks noChangeAspect="1" noChangeArrowheads="1"/>
          </p:cNvSpPr>
          <p:nvPr/>
        </p:nvSpPr>
        <p:spPr bwMode="auto">
          <a:xfrm>
            <a:off x="2699650" y="4925085"/>
            <a:ext cx="1619250" cy="1619250"/>
          </a:xfrm>
          <a:prstGeom prst="ellipse">
            <a:avLst/>
          </a:prstGeom>
          <a:gradFill rotWithShape="1">
            <a:gsLst>
              <a:gs pos="0">
                <a:schemeClr val="hlink"/>
              </a:gs>
              <a:gs pos="100000">
                <a:srgbClr val="4747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41" name="Oval 42"/>
          <p:cNvSpPr>
            <a:spLocks noChangeAspect="1" noChangeArrowheads="1"/>
          </p:cNvSpPr>
          <p:nvPr/>
        </p:nvSpPr>
        <p:spPr bwMode="auto">
          <a:xfrm>
            <a:off x="2806013" y="5021922"/>
            <a:ext cx="1403350" cy="14017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altLang="zh-CN" sz="1800" dirty="0">
                <a:solidFill>
                  <a:schemeClr val="tx1"/>
                </a:solidFill>
              </a:rPr>
              <a:t>Adaptability</a:t>
            </a:r>
            <a:endParaRPr lang="en-US" sz="1800" dirty="0">
              <a:solidFill>
                <a:schemeClr val="tx1"/>
              </a:solidFill>
            </a:endParaRPr>
          </a:p>
        </p:txBody>
      </p:sp>
      <p:cxnSp>
        <p:nvCxnSpPr>
          <p:cNvPr id="43" name="AutoShape 46"/>
          <p:cNvCxnSpPr>
            <a:cxnSpLocks noChangeShapeType="1"/>
            <a:stCxn id="59" idx="0"/>
            <a:endCxn id="55" idx="3"/>
          </p:cNvCxnSpPr>
          <p:nvPr/>
        </p:nvCxnSpPr>
        <p:spPr bwMode="auto">
          <a:xfrm flipV="1">
            <a:off x="1616975" y="3215347"/>
            <a:ext cx="403225" cy="1011238"/>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45" name="AutoShape 48"/>
          <p:cNvCxnSpPr>
            <a:cxnSpLocks noChangeShapeType="1"/>
            <a:stCxn id="59" idx="5"/>
            <a:endCxn id="40" idx="2"/>
          </p:cNvCxnSpPr>
          <p:nvPr/>
        </p:nvCxnSpPr>
        <p:spPr bwMode="auto">
          <a:xfrm>
            <a:off x="2182125" y="5591835"/>
            <a:ext cx="517525" cy="142875"/>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47" name="AutoShape 50"/>
          <p:cNvCxnSpPr>
            <a:cxnSpLocks noChangeShapeType="1"/>
            <a:stCxn id="40" idx="6"/>
            <a:endCxn id="51" idx="3"/>
          </p:cNvCxnSpPr>
          <p:nvPr/>
        </p:nvCxnSpPr>
        <p:spPr bwMode="auto">
          <a:xfrm flipV="1">
            <a:off x="4318900" y="5510872"/>
            <a:ext cx="590550" cy="223838"/>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48" name="AutoShape 51"/>
          <p:cNvCxnSpPr>
            <a:cxnSpLocks noChangeShapeType="1"/>
          </p:cNvCxnSpPr>
          <p:nvPr/>
        </p:nvCxnSpPr>
        <p:spPr bwMode="auto">
          <a:xfrm flipH="1" flipV="1">
            <a:off x="2901263" y="3232809"/>
            <a:ext cx="422275" cy="1692275"/>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50" name="AutoShape 53"/>
          <p:cNvCxnSpPr>
            <a:cxnSpLocks noChangeShapeType="1"/>
            <a:stCxn id="51" idx="1"/>
          </p:cNvCxnSpPr>
          <p:nvPr/>
        </p:nvCxnSpPr>
        <p:spPr bwMode="auto">
          <a:xfrm flipH="1" flipV="1">
            <a:off x="3361638" y="3086759"/>
            <a:ext cx="1547813" cy="1457325"/>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51" name="Oval 54"/>
          <p:cNvSpPr>
            <a:spLocks noChangeAspect="1" noChangeArrowheads="1"/>
          </p:cNvSpPr>
          <p:nvPr/>
        </p:nvSpPr>
        <p:spPr bwMode="auto">
          <a:xfrm>
            <a:off x="4709425" y="4344060"/>
            <a:ext cx="1366838" cy="1366838"/>
          </a:xfrm>
          <a:prstGeom prst="ellipse">
            <a:avLst/>
          </a:prstGeom>
          <a:gradFill rotWithShape="1">
            <a:gsLst>
              <a:gs pos="0">
                <a:schemeClr val="accent1"/>
              </a:gs>
              <a:gs pos="100000">
                <a:srgbClr val="144B5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52" name="Oval 55"/>
          <p:cNvSpPr>
            <a:spLocks noChangeAspect="1" noChangeArrowheads="1"/>
          </p:cNvSpPr>
          <p:nvPr/>
        </p:nvSpPr>
        <p:spPr bwMode="auto">
          <a:xfrm>
            <a:off x="4804675" y="4429785"/>
            <a:ext cx="1182688" cy="1184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a:solidFill>
                  <a:schemeClr val="tx1"/>
                </a:solidFill>
                <a:latin typeface="Arial" panose="020B0604020202020204" pitchFamily="34" charset="0"/>
                <a:ea typeface="宋体" panose="02010600030101010101" pitchFamily="2" charset="-122"/>
              </a:rPr>
              <a:t>Portability</a:t>
            </a:r>
            <a:endParaRPr lang="en-US" sz="1800" dirty="0">
              <a:solidFill>
                <a:schemeClr val="tx1"/>
              </a:solidFill>
              <a:latin typeface="Arial" panose="020B0604020202020204" pitchFamily="34" charset="0"/>
            </a:endParaRPr>
          </a:p>
        </p:txBody>
      </p:sp>
      <p:grpSp>
        <p:nvGrpSpPr>
          <p:cNvPr id="53" name="Group 21"/>
          <p:cNvGrpSpPr>
            <a:grpSpLocks noChangeAspect="1"/>
          </p:cNvGrpSpPr>
          <p:nvPr/>
        </p:nvGrpSpPr>
        <p:grpSpPr bwMode="auto">
          <a:xfrm>
            <a:off x="1758263" y="1785009"/>
            <a:ext cx="1784350" cy="1676400"/>
            <a:chOff x="0" y="0"/>
            <a:chExt cx="1875" cy="1680"/>
          </a:xfrm>
        </p:grpSpPr>
        <p:sp>
          <p:nvSpPr>
            <p:cNvPr id="55" name="Oval 57"/>
            <p:cNvSpPr>
              <a:spLocks noChangeAspect="1" noChangeArrowheads="1"/>
            </p:cNvSpPr>
            <p:nvPr/>
          </p:nvSpPr>
          <p:spPr bwMode="auto">
            <a:xfrm>
              <a:off x="0" y="0"/>
              <a:ext cx="1875" cy="1680"/>
            </a:xfrm>
            <a:prstGeom prst="ellipse">
              <a:avLst/>
            </a:prstGeom>
            <a:gradFill rotWithShape="1">
              <a:gsLst>
                <a:gs pos="11000">
                  <a:srgbClr val="3E2791"/>
                </a:gs>
                <a:gs pos="98000">
                  <a:srgbClr val="190B2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56" name="Freeform 58"/>
            <p:cNvSpPr>
              <a:spLocks noChangeAspect="1" noChangeArrowheads="1"/>
            </p:cNvSpPr>
            <p:nvPr/>
          </p:nvSpPr>
          <p:spPr bwMode="auto">
            <a:xfrm>
              <a:off x="192" y="28"/>
              <a:ext cx="1296" cy="634"/>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grpSp>
      <p:sp>
        <p:nvSpPr>
          <p:cNvPr id="54" name="Text Box 59"/>
          <p:cNvSpPr txBox="1">
            <a:spLocks noChangeArrowheads="1"/>
          </p:cNvSpPr>
          <p:nvPr/>
        </p:nvSpPr>
        <p:spPr bwMode="auto">
          <a:xfrm>
            <a:off x="1675713" y="2404134"/>
            <a:ext cx="1866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r>
              <a:rPr lang="en-US" altLang="zh-CN" sz="2000" b="1" dirty="0">
                <a:solidFill>
                  <a:srgbClr val="DDDDDD"/>
                </a:solidFill>
                <a:latin typeface="Arial" panose="020B0604020202020204" pitchFamily="34" charset="0"/>
                <a:ea typeface="宋体" panose="02010600030101010101" pitchFamily="2" charset="-122"/>
              </a:rPr>
              <a:t>Maintenance </a:t>
            </a:r>
            <a:endParaRPr lang="en-US" sz="2000" b="1" dirty="0">
              <a:solidFill>
                <a:srgbClr val="DDDDDD"/>
              </a:solidFill>
              <a:latin typeface="Arial" panose="020B0604020202020204" pitchFamily="34" charset="0"/>
              <a:ea typeface="宋体" panose="02010600030101010101" pitchFamily="2" charset="-122"/>
            </a:endParaRPr>
          </a:p>
        </p:txBody>
      </p:sp>
      <p:sp>
        <p:nvSpPr>
          <p:cNvPr id="4" name="矩形 3"/>
          <p:cNvSpPr/>
          <p:nvPr/>
        </p:nvSpPr>
        <p:spPr>
          <a:xfrm>
            <a:off x="-14989" y="1534533"/>
            <a:ext cx="1838960" cy="1200329"/>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How easy is it to add functionality or new classes to the system?</a:t>
            </a:r>
            <a:endParaRPr lang="zh-CN" altLang="en-US" sz="1800" dirty="0">
              <a:solidFill>
                <a:srgbClr val="002060"/>
              </a:solidFill>
            </a:endParaRPr>
          </a:p>
        </p:txBody>
      </p:sp>
      <p:cxnSp>
        <p:nvCxnSpPr>
          <p:cNvPr id="27" name="AutoShape 46"/>
          <p:cNvCxnSpPr>
            <a:cxnSpLocks noChangeShapeType="1"/>
          </p:cNvCxnSpPr>
          <p:nvPr/>
        </p:nvCxnSpPr>
        <p:spPr bwMode="auto">
          <a:xfrm flipV="1">
            <a:off x="1510106" y="2912154"/>
            <a:ext cx="273077" cy="130007"/>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29" name="Oval 40"/>
          <p:cNvSpPr>
            <a:spLocks noChangeAspect="1" noChangeArrowheads="1"/>
          </p:cNvSpPr>
          <p:nvPr/>
        </p:nvSpPr>
        <p:spPr bwMode="auto">
          <a:xfrm>
            <a:off x="168521" y="2851944"/>
            <a:ext cx="1385888" cy="13858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a:solidFill>
                  <a:schemeClr val="tx1"/>
                </a:solidFill>
              </a:rPr>
              <a:t>Extensibility</a:t>
            </a:r>
          </a:p>
        </p:txBody>
      </p:sp>
      <p:sp>
        <p:nvSpPr>
          <p:cNvPr id="31" name="Oval 40"/>
          <p:cNvSpPr>
            <a:spLocks noChangeAspect="1" noChangeArrowheads="1"/>
          </p:cNvSpPr>
          <p:nvPr/>
        </p:nvSpPr>
        <p:spPr bwMode="auto">
          <a:xfrm>
            <a:off x="4516160" y="1436325"/>
            <a:ext cx="1385888" cy="13858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a:solidFill>
                  <a:schemeClr val="tx1"/>
                </a:solidFill>
              </a:rPr>
              <a:t>Traceability</a:t>
            </a:r>
          </a:p>
        </p:txBody>
      </p:sp>
      <p:cxnSp>
        <p:nvCxnSpPr>
          <p:cNvPr id="34" name="AutoShape 48"/>
          <p:cNvCxnSpPr>
            <a:cxnSpLocks noChangeShapeType="1"/>
            <a:endCxn id="59" idx="1"/>
          </p:cNvCxnSpPr>
          <p:nvPr/>
        </p:nvCxnSpPr>
        <p:spPr bwMode="auto">
          <a:xfrm>
            <a:off x="927335" y="4309928"/>
            <a:ext cx="123884" cy="151001"/>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35" name="AutoShape 53"/>
          <p:cNvCxnSpPr>
            <a:cxnSpLocks noChangeShapeType="1"/>
            <a:stCxn id="30" idx="2"/>
          </p:cNvCxnSpPr>
          <p:nvPr/>
        </p:nvCxnSpPr>
        <p:spPr bwMode="auto">
          <a:xfrm flipH="1">
            <a:off x="3542613" y="2124885"/>
            <a:ext cx="856538" cy="298299"/>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cxnSp>
        <p:nvCxnSpPr>
          <p:cNvPr id="37" name="AutoShape 51"/>
          <p:cNvCxnSpPr>
            <a:cxnSpLocks noChangeShapeType="1"/>
          </p:cNvCxnSpPr>
          <p:nvPr/>
        </p:nvCxnSpPr>
        <p:spPr bwMode="auto">
          <a:xfrm flipV="1">
            <a:off x="5992126" y="4365597"/>
            <a:ext cx="138151" cy="380178"/>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57" name="Oval 40"/>
          <p:cNvSpPr>
            <a:spLocks noChangeAspect="1" noChangeArrowheads="1"/>
          </p:cNvSpPr>
          <p:nvPr/>
        </p:nvSpPr>
        <p:spPr bwMode="auto">
          <a:xfrm>
            <a:off x="5629079" y="2901499"/>
            <a:ext cx="1385888" cy="13858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sz="1800" dirty="0">
                <a:solidFill>
                  <a:schemeClr val="tx1"/>
                </a:solidFill>
              </a:rPr>
              <a:t>Readability</a:t>
            </a:r>
          </a:p>
        </p:txBody>
      </p:sp>
      <p:cxnSp>
        <p:nvCxnSpPr>
          <p:cNvPr id="63" name="AutoShape 51"/>
          <p:cNvCxnSpPr>
            <a:cxnSpLocks noChangeShapeType="1"/>
          </p:cNvCxnSpPr>
          <p:nvPr/>
        </p:nvCxnSpPr>
        <p:spPr bwMode="auto">
          <a:xfrm flipH="1" flipV="1">
            <a:off x="5724129" y="2706048"/>
            <a:ext cx="177919" cy="138161"/>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65" name="矩形 64"/>
          <p:cNvSpPr/>
          <p:nvPr/>
        </p:nvSpPr>
        <p:spPr>
          <a:xfrm>
            <a:off x="-66248" y="5816382"/>
            <a:ext cx="2891311"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How easy is it to change the functionality of the system?</a:t>
            </a:r>
            <a:endParaRPr lang="zh-CN" altLang="en-US" sz="1800" dirty="0">
              <a:solidFill>
                <a:srgbClr val="002060"/>
              </a:solidFill>
            </a:endParaRPr>
          </a:p>
        </p:txBody>
      </p:sp>
      <p:sp>
        <p:nvSpPr>
          <p:cNvPr id="66" name="矩形 65"/>
          <p:cNvSpPr/>
          <p:nvPr/>
        </p:nvSpPr>
        <p:spPr>
          <a:xfrm>
            <a:off x="4346470" y="5763776"/>
            <a:ext cx="4185970" cy="646331"/>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How easy is it to port the system to different application domains?</a:t>
            </a:r>
            <a:endParaRPr lang="zh-CN" altLang="en-US" sz="1800" dirty="0">
              <a:solidFill>
                <a:srgbClr val="002060"/>
              </a:solidFill>
            </a:endParaRPr>
          </a:p>
        </p:txBody>
      </p:sp>
      <p:sp>
        <p:nvSpPr>
          <p:cNvPr id="67" name="矩形 66"/>
          <p:cNvSpPr/>
          <p:nvPr/>
        </p:nvSpPr>
        <p:spPr>
          <a:xfrm>
            <a:off x="6061201" y="4657822"/>
            <a:ext cx="2816105" cy="923330"/>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How easy is it to port the system to different platforms?</a:t>
            </a:r>
            <a:endParaRPr lang="zh-CN" altLang="en-US" sz="1800" dirty="0">
              <a:solidFill>
                <a:srgbClr val="002060"/>
              </a:solidFill>
            </a:endParaRPr>
          </a:p>
        </p:txBody>
      </p:sp>
      <p:sp>
        <p:nvSpPr>
          <p:cNvPr id="68" name="矩形 67"/>
          <p:cNvSpPr/>
          <p:nvPr/>
        </p:nvSpPr>
        <p:spPr>
          <a:xfrm>
            <a:off x="7108956" y="3026256"/>
            <a:ext cx="1995005" cy="1200329"/>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How easy is it to understand the system from reading the code?</a:t>
            </a:r>
          </a:p>
        </p:txBody>
      </p:sp>
      <p:sp>
        <p:nvSpPr>
          <p:cNvPr id="69" name="矩形 68"/>
          <p:cNvSpPr/>
          <p:nvPr/>
        </p:nvSpPr>
        <p:spPr>
          <a:xfrm>
            <a:off x="6107825" y="1439850"/>
            <a:ext cx="2376264" cy="923330"/>
          </a:xfrm>
          <a:prstGeom prst="rect">
            <a:avLst/>
          </a:prstGeom>
        </p:spPr>
        <p:txBody>
          <a:bodyPr wrap="square">
            <a:spAutoFit/>
          </a:bodyPr>
          <a:lstStyle/>
          <a:p>
            <a:r>
              <a:rPr lang="en-US" altLang="zh-CN" sz="1800" kern="100" dirty="0" smtClean="0">
                <a:solidFill>
                  <a:srgbClr val="002060"/>
                </a:solidFill>
                <a:effectLst/>
                <a:latin typeface="Times New Roman" panose="02020603050405020304" pitchFamily="18" charset="0"/>
                <a:ea typeface="宋体" panose="02010600030101010101" pitchFamily="2" charset="-122"/>
              </a:rPr>
              <a:t>How easy is it to map the code to specific requirements?</a:t>
            </a:r>
          </a:p>
        </p:txBody>
      </p:sp>
    </p:spTree>
    <p:extLst>
      <p:ext uri="{BB962C8B-B14F-4D97-AF65-F5344CB8AC3E}">
        <p14:creationId xmlns:p14="http://schemas.microsoft.com/office/powerpoint/2010/main" val="237292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1000"/>
                                        <p:tgtEl>
                                          <p:spTgt spid="65"/>
                                        </p:tgtEl>
                                      </p:cBhvr>
                                    </p:animEffect>
                                    <p:anim calcmode="lin" valueType="num">
                                      <p:cBhvr>
                                        <p:cTn id="15" dur="1000" fill="hold"/>
                                        <p:tgtEl>
                                          <p:spTgt spid="65"/>
                                        </p:tgtEl>
                                        <p:attrNameLst>
                                          <p:attrName>ppt_x</p:attrName>
                                        </p:attrNameLst>
                                      </p:cBhvr>
                                      <p:tavLst>
                                        <p:tav tm="0">
                                          <p:val>
                                            <p:strVal val="#ppt_x"/>
                                          </p:val>
                                        </p:tav>
                                        <p:tav tm="100000">
                                          <p:val>
                                            <p:strVal val="#ppt_x"/>
                                          </p:val>
                                        </p:tav>
                                      </p:tavLst>
                                    </p:anim>
                                    <p:anim calcmode="lin" valueType="num">
                                      <p:cBhvr>
                                        <p:cTn id="1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1000"/>
                                        <p:tgtEl>
                                          <p:spTgt spid="66"/>
                                        </p:tgtEl>
                                      </p:cBhvr>
                                    </p:animEffect>
                                    <p:anim calcmode="lin" valueType="num">
                                      <p:cBhvr>
                                        <p:cTn id="22" dur="1000" fill="hold"/>
                                        <p:tgtEl>
                                          <p:spTgt spid="66"/>
                                        </p:tgtEl>
                                        <p:attrNameLst>
                                          <p:attrName>ppt_x</p:attrName>
                                        </p:attrNameLst>
                                      </p:cBhvr>
                                      <p:tavLst>
                                        <p:tav tm="0">
                                          <p:val>
                                            <p:strVal val="#ppt_x"/>
                                          </p:val>
                                        </p:tav>
                                        <p:tav tm="100000">
                                          <p:val>
                                            <p:strVal val="#ppt_x"/>
                                          </p:val>
                                        </p:tav>
                                      </p:tavLst>
                                    </p:anim>
                                    <p:anim calcmode="lin" valueType="num">
                                      <p:cBhvr>
                                        <p:cTn id="23"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anim calcmode="lin" valueType="num">
                                      <p:cBhvr>
                                        <p:cTn id="29" dur="1000" fill="hold"/>
                                        <p:tgtEl>
                                          <p:spTgt spid="67"/>
                                        </p:tgtEl>
                                        <p:attrNameLst>
                                          <p:attrName>ppt_x</p:attrName>
                                        </p:attrNameLst>
                                      </p:cBhvr>
                                      <p:tavLst>
                                        <p:tav tm="0">
                                          <p:val>
                                            <p:strVal val="#ppt_x"/>
                                          </p:val>
                                        </p:tav>
                                        <p:tav tm="100000">
                                          <p:val>
                                            <p:strVal val="#ppt_x"/>
                                          </p:val>
                                        </p:tav>
                                      </p:tavLst>
                                    </p:anim>
                                    <p:anim calcmode="lin" valueType="num">
                                      <p:cBhvr>
                                        <p:cTn id="3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1000"/>
                                        <p:tgtEl>
                                          <p:spTgt spid="68"/>
                                        </p:tgtEl>
                                      </p:cBhvr>
                                    </p:animEffect>
                                    <p:anim calcmode="lin" valueType="num">
                                      <p:cBhvr>
                                        <p:cTn id="36" dur="1000" fill="hold"/>
                                        <p:tgtEl>
                                          <p:spTgt spid="68"/>
                                        </p:tgtEl>
                                        <p:attrNameLst>
                                          <p:attrName>ppt_x</p:attrName>
                                        </p:attrNameLst>
                                      </p:cBhvr>
                                      <p:tavLst>
                                        <p:tav tm="0">
                                          <p:val>
                                            <p:strVal val="#ppt_x"/>
                                          </p:val>
                                        </p:tav>
                                        <p:tav tm="100000">
                                          <p:val>
                                            <p:strVal val="#ppt_x"/>
                                          </p:val>
                                        </p:tav>
                                      </p:tavLst>
                                    </p:anim>
                                    <p:anim calcmode="lin" valueType="num">
                                      <p:cBhvr>
                                        <p:cTn id="3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1000"/>
                                        <p:tgtEl>
                                          <p:spTgt spid="69"/>
                                        </p:tgtEl>
                                      </p:cBhvr>
                                    </p:animEffect>
                                    <p:anim calcmode="lin" valueType="num">
                                      <p:cBhvr>
                                        <p:cTn id="43" dur="1000" fill="hold"/>
                                        <p:tgtEl>
                                          <p:spTgt spid="69"/>
                                        </p:tgtEl>
                                        <p:attrNameLst>
                                          <p:attrName>ppt_x</p:attrName>
                                        </p:attrNameLst>
                                      </p:cBhvr>
                                      <p:tavLst>
                                        <p:tav tm="0">
                                          <p:val>
                                            <p:strVal val="#ppt_x"/>
                                          </p:val>
                                        </p:tav>
                                        <p:tav tm="100000">
                                          <p:val>
                                            <p:strVal val="#ppt_x"/>
                                          </p:val>
                                        </p:tav>
                                      </p:tavLst>
                                    </p:anim>
                                    <p:anim calcmode="lin" valueType="num">
                                      <p:cBhvr>
                                        <p:cTn id="44"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5" grpId="0"/>
      <p:bldP spid="66" grpId="0"/>
      <p:bldP spid="67" grpId="0"/>
      <p:bldP spid="68"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39"/>
          <p:cNvSpPr>
            <a:spLocks noChangeAspect="1" noChangeArrowheads="1"/>
          </p:cNvSpPr>
          <p:nvPr/>
        </p:nvSpPr>
        <p:spPr bwMode="auto">
          <a:xfrm>
            <a:off x="4802116" y="1564072"/>
            <a:ext cx="1833359" cy="1600200"/>
          </a:xfrm>
          <a:prstGeom prst="ellipse">
            <a:avLst/>
          </a:prstGeom>
          <a:gradFill rotWithShape="1">
            <a:gsLst>
              <a:gs pos="85000">
                <a:srgbClr val="00B050"/>
              </a:gs>
              <a:gs pos="100000">
                <a:srgbClr val="144B5D"/>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a:latin typeface="华文隶书" panose="02010800040101010101" pitchFamily="2" charset="-122"/>
                <a:ea typeface="华文隶书" panose="02010800040101010101" pitchFamily="2" charset="-122"/>
              </a:rPr>
              <a:t>2</a:t>
            </a:r>
            <a:r>
              <a:rPr lang="en-US" altLang="zh-CN" dirty="0" smtClean="0">
                <a:latin typeface="华文隶书" panose="02010800040101010101" pitchFamily="2" charset="-122"/>
                <a:ea typeface="华文隶书" panose="02010800040101010101" pitchFamily="2" charset="-122"/>
              </a:rPr>
              <a:t>. Design Goals</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08793"/>
            <a:ext cx="9144000" cy="720080"/>
          </a:xfrm>
          <a:prstGeom prst="rect">
            <a:avLst/>
          </a:prstGeom>
        </p:spPr>
        <p:style>
          <a:lnRef idx="3">
            <a:schemeClr val="lt1"/>
          </a:lnRef>
          <a:fillRef idx="1">
            <a:schemeClr val="accent5"/>
          </a:fillRef>
          <a:effectRef idx="1">
            <a:schemeClr val="accent5"/>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End User Criteria</a:t>
            </a:r>
            <a:endPar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40" name="Oval 41"/>
          <p:cNvSpPr>
            <a:spLocks noChangeAspect="1" noChangeArrowheads="1"/>
          </p:cNvSpPr>
          <p:nvPr/>
        </p:nvSpPr>
        <p:spPr bwMode="auto">
          <a:xfrm>
            <a:off x="2699650" y="4925085"/>
            <a:ext cx="1619250" cy="1619250"/>
          </a:xfrm>
          <a:prstGeom prst="ellipse">
            <a:avLst/>
          </a:prstGeom>
          <a:gradFill rotWithShape="1">
            <a:gsLst>
              <a:gs pos="0">
                <a:schemeClr val="hlink"/>
              </a:gs>
              <a:gs pos="100000">
                <a:srgbClr val="4747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41" name="Oval 42"/>
          <p:cNvSpPr>
            <a:spLocks noChangeAspect="1" noChangeArrowheads="1"/>
          </p:cNvSpPr>
          <p:nvPr/>
        </p:nvSpPr>
        <p:spPr bwMode="auto">
          <a:xfrm>
            <a:off x="2806013" y="5021922"/>
            <a:ext cx="1403350" cy="14017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altLang="zh-CN" sz="1800" dirty="0" smtClean="0">
                <a:solidFill>
                  <a:schemeClr val="tx1"/>
                </a:solidFill>
              </a:rPr>
              <a:t>Utility</a:t>
            </a:r>
            <a:endParaRPr lang="en-US" sz="1800" dirty="0">
              <a:solidFill>
                <a:schemeClr val="tx1"/>
              </a:solidFill>
            </a:endParaRPr>
          </a:p>
        </p:txBody>
      </p:sp>
      <p:cxnSp>
        <p:nvCxnSpPr>
          <p:cNvPr id="47" name="AutoShape 50"/>
          <p:cNvCxnSpPr>
            <a:cxnSpLocks noChangeShapeType="1"/>
          </p:cNvCxnSpPr>
          <p:nvPr/>
        </p:nvCxnSpPr>
        <p:spPr bwMode="auto">
          <a:xfrm flipV="1">
            <a:off x="4135152" y="3057116"/>
            <a:ext cx="1240888" cy="2187989"/>
          </a:xfrm>
          <a:prstGeom prst="straightConnector1">
            <a:avLst/>
          </a:prstGeom>
          <a:noFill/>
          <a:ln w="25400" cmpd="sng">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48" name="AutoShape 51"/>
          <p:cNvCxnSpPr>
            <a:cxnSpLocks noChangeShapeType="1"/>
          </p:cNvCxnSpPr>
          <p:nvPr/>
        </p:nvCxnSpPr>
        <p:spPr bwMode="auto">
          <a:xfrm flipH="1" flipV="1">
            <a:off x="2901263" y="3232809"/>
            <a:ext cx="422275" cy="1692275"/>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
        <p:nvSpPr>
          <p:cNvPr id="57" name="Oval 40"/>
          <p:cNvSpPr>
            <a:spLocks noChangeAspect="1" noChangeArrowheads="1"/>
          </p:cNvSpPr>
          <p:nvPr/>
        </p:nvSpPr>
        <p:spPr bwMode="auto">
          <a:xfrm>
            <a:off x="4900317" y="1671228"/>
            <a:ext cx="1641028" cy="138588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a:r>
              <a:rPr lang="en-US" altLang="zh-CN" sz="1600" dirty="0" smtClean="0">
                <a:solidFill>
                  <a:schemeClr val="tx1"/>
                </a:solidFill>
              </a:rPr>
              <a:t>Usability</a:t>
            </a:r>
            <a:endParaRPr lang="en-US" sz="1600" dirty="0">
              <a:solidFill>
                <a:schemeClr val="tx1"/>
              </a:solidFill>
            </a:endParaRPr>
          </a:p>
        </p:txBody>
      </p:sp>
      <p:sp>
        <p:nvSpPr>
          <p:cNvPr id="65" name="矩形 64"/>
          <p:cNvSpPr/>
          <p:nvPr/>
        </p:nvSpPr>
        <p:spPr>
          <a:xfrm>
            <a:off x="419051" y="3964110"/>
            <a:ext cx="2891311" cy="1200329"/>
          </a:xfrm>
          <a:prstGeom prst="rect">
            <a:avLst/>
          </a:prstGeom>
        </p:spPr>
        <p:txBody>
          <a:bodyPr wrap="square">
            <a:spAutoFit/>
          </a:bodyPr>
          <a:lstStyle/>
          <a:p>
            <a:r>
              <a:rPr lang="en-US" altLang="zh-CN" sz="2400" kern="100" dirty="0" smtClean="0">
                <a:solidFill>
                  <a:srgbClr val="002060"/>
                </a:solidFill>
                <a:effectLst/>
                <a:latin typeface="Times New Roman" panose="02020603050405020304" pitchFamily="18" charset="0"/>
                <a:ea typeface="宋体" panose="02010600030101010101" pitchFamily="2" charset="-122"/>
              </a:rPr>
              <a:t>How well does the system support the work of the user?</a:t>
            </a:r>
            <a:endParaRPr lang="zh-CN" altLang="en-US" sz="2400" dirty="0">
              <a:solidFill>
                <a:srgbClr val="002060"/>
              </a:solidFill>
            </a:endParaRPr>
          </a:p>
        </p:txBody>
      </p:sp>
      <p:sp>
        <p:nvSpPr>
          <p:cNvPr id="68" name="矩形 67"/>
          <p:cNvSpPr/>
          <p:nvPr/>
        </p:nvSpPr>
        <p:spPr>
          <a:xfrm>
            <a:off x="5425939" y="3205314"/>
            <a:ext cx="2230812" cy="1200329"/>
          </a:xfrm>
          <a:prstGeom prst="rect">
            <a:avLst/>
          </a:prstGeom>
        </p:spPr>
        <p:txBody>
          <a:bodyPr wrap="square">
            <a:spAutoFit/>
          </a:bodyPr>
          <a:lstStyle/>
          <a:p>
            <a:r>
              <a:rPr lang="en-US" altLang="zh-CN" sz="2400" kern="100" dirty="0" smtClean="0">
                <a:solidFill>
                  <a:srgbClr val="002060"/>
                </a:solidFill>
                <a:effectLst/>
                <a:latin typeface="Times New Roman" panose="02020603050405020304" pitchFamily="18" charset="0"/>
                <a:ea typeface="宋体" panose="02010600030101010101" pitchFamily="2" charset="-122"/>
              </a:rPr>
              <a:t>How easy is it for the user to use the system?</a:t>
            </a:r>
          </a:p>
        </p:txBody>
      </p:sp>
      <p:sp>
        <p:nvSpPr>
          <p:cNvPr id="38" name="Oval 57"/>
          <p:cNvSpPr>
            <a:spLocks noChangeAspect="1" noChangeArrowheads="1"/>
          </p:cNvSpPr>
          <p:nvPr/>
        </p:nvSpPr>
        <p:spPr bwMode="auto">
          <a:xfrm>
            <a:off x="1864707" y="1855923"/>
            <a:ext cx="1813059" cy="1676400"/>
          </a:xfrm>
          <a:prstGeom prst="ellipse">
            <a:avLst/>
          </a:prstGeom>
          <a:gradFill rotWithShape="1">
            <a:gsLst>
              <a:gs pos="4000">
                <a:schemeClr val="bg1">
                  <a:lumMod val="65000"/>
                </a:schemeClr>
              </a:gs>
              <a:gs pos="74000">
                <a:schemeClr val="tx2">
                  <a:lumMod val="95000"/>
                  <a:lumOff val="5000"/>
                </a:schemeClr>
              </a:gs>
            </a:gsLst>
            <a:lin ang="5400000" scaled="1"/>
          </a:gradFill>
          <a:ln>
            <a:noFill/>
          </a:ln>
          <a:extLst/>
        </p:spPr>
        <p:txBody>
          <a:bodyPr wrap="none" anchor="ct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42" name="Freeform 58"/>
          <p:cNvSpPr>
            <a:spLocks noChangeAspect="1" noChangeArrowheads="1"/>
          </p:cNvSpPr>
          <p:nvPr/>
        </p:nvSpPr>
        <p:spPr bwMode="auto">
          <a:xfrm>
            <a:off x="2057674" y="1936697"/>
            <a:ext cx="1233216" cy="632641"/>
          </a:xfrm>
          <a:custGeom>
            <a:avLst/>
            <a:gdLst>
              <a:gd name="T0" fmla="*/ 1252 w 1321"/>
              <a:gd name="T1" fmla="*/ 318 h 712"/>
              <a:gd name="T2" fmla="*/ 1268 w 1321"/>
              <a:gd name="T3" fmla="*/ 351 h 712"/>
              <a:gd name="T4" fmla="*/ 1271 w 1321"/>
              <a:gd name="T5" fmla="*/ 381 h 712"/>
              <a:gd name="T6" fmla="*/ 1266 w 1321"/>
              <a:gd name="T7" fmla="*/ 409 h 712"/>
              <a:gd name="T8" fmla="*/ 1249 w 1321"/>
              <a:gd name="T9" fmla="*/ 436 h 712"/>
              <a:gd name="T10" fmla="*/ 1224 w 1321"/>
              <a:gd name="T11" fmla="*/ 459 h 712"/>
              <a:gd name="T12" fmla="*/ 1193 w 1321"/>
              <a:gd name="T13" fmla="*/ 479 h 712"/>
              <a:gd name="T14" fmla="*/ 1151 w 1321"/>
              <a:gd name="T15" fmla="*/ 498 h 712"/>
              <a:gd name="T16" fmla="*/ 1104 w 1321"/>
              <a:gd name="T17" fmla="*/ 515 h 712"/>
              <a:gd name="T18" fmla="*/ 1051 w 1321"/>
              <a:gd name="T19" fmla="*/ 529 h 712"/>
              <a:gd name="T20" fmla="*/ 992 w 1321"/>
              <a:gd name="T21" fmla="*/ 541 h 712"/>
              <a:gd name="T22" fmla="*/ 931 w 1321"/>
              <a:gd name="T23" fmla="*/ 550 h 712"/>
              <a:gd name="T24" fmla="*/ 862 w 1321"/>
              <a:gd name="T25" fmla="*/ 558 h 712"/>
              <a:gd name="T26" fmla="*/ 793 w 1321"/>
              <a:gd name="T27" fmla="*/ 563 h 712"/>
              <a:gd name="T28" fmla="*/ 765 w 1321"/>
              <a:gd name="T29" fmla="*/ 565 h 712"/>
              <a:gd name="T30" fmla="*/ 458 w 1321"/>
              <a:gd name="T31" fmla="*/ 565 h 712"/>
              <a:gd name="T32" fmla="*/ 454 w 1321"/>
              <a:gd name="T33" fmla="*/ 565 h 712"/>
              <a:gd name="T34" fmla="*/ 393 w 1321"/>
              <a:gd name="T35" fmla="*/ 561 h 712"/>
              <a:gd name="T36" fmla="*/ 335 w 1321"/>
              <a:gd name="T37" fmla="*/ 558 h 712"/>
              <a:gd name="T38" fmla="*/ 280 w 1321"/>
              <a:gd name="T39" fmla="*/ 552 h 712"/>
              <a:gd name="T40" fmla="*/ 227 w 1321"/>
              <a:gd name="T41" fmla="*/ 547 h 712"/>
              <a:gd name="T42" fmla="*/ 179 w 1321"/>
              <a:gd name="T43" fmla="*/ 537 h 712"/>
              <a:gd name="T44" fmla="*/ 135 w 1321"/>
              <a:gd name="T45" fmla="*/ 525 h 712"/>
              <a:gd name="T46" fmla="*/ 98 w 1321"/>
              <a:gd name="T47" fmla="*/ 514 h 712"/>
              <a:gd name="T48" fmla="*/ 65 w 1321"/>
              <a:gd name="T49" fmla="*/ 500 h 712"/>
              <a:gd name="T50" fmla="*/ 37 w 1321"/>
              <a:gd name="T51" fmla="*/ 482 h 712"/>
              <a:gd name="T52" fmla="*/ 18 w 1321"/>
              <a:gd name="T53" fmla="*/ 462 h 712"/>
              <a:gd name="T54" fmla="*/ 6 w 1321"/>
              <a:gd name="T55" fmla="*/ 439 h 712"/>
              <a:gd name="T56" fmla="*/ 0 w 1321"/>
              <a:gd name="T57" fmla="*/ 416 h 712"/>
              <a:gd name="T58" fmla="*/ 0 w 1321"/>
              <a:gd name="T59" fmla="*/ 412 h 712"/>
              <a:gd name="T60" fmla="*/ 4 w 1321"/>
              <a:gd name="T61" fmla="*/ 386 h 712"/>
              <a:gd name="T62" fmla="*/ 16 w 1321"/>
              <a:gd name="T63" fmla="*/ 354 h 712"/>
              <a:gd name="T64" fmla="*/ 49 w 1321"/>
              <a:gd name="T65" fmla="*/ 293 h 712"/>
              <a:gd name="T66" fmla="*/ 90 w 1321"/>
              <a:gd name="T67" fmla="*/ 237 h 712"/>
              <a:gd name="T68" fmla="*/ 141 w 1321"/>
              <a:gd name="T69" fmla="*/ 186 h 712"/>
              <a:gd name="T70" fmla="*/ 196 w 1321"/>
              <a:gd name="T71" fmla="*/ 140 h 712"/>
              <a:gd name="T72" fmla="*/ 260 w 1321"/>
              <a:gd name="T73" fmla="*/ 99 h 712"/>
              <a:gd name="T74" fmla="*/ 329 w 1321"/>
              <a:gd name="T75" fmla="*/ 65 h 712"/>
              <a:gd name="T76" fmla="*/ 399 w 1321"/>
              <a:gd name="T77" fmla="*/ 37 h 712"/>
              <a:gd name="T78" fmla="*/ 479 w 1321"/>
              <a:gd name="T79" fmla="*/ 17 h 712"/>
              <a:gd name="T80" fmla="*/ 559 w 1321"/>
              <a:gd name="T81" fmla="*/ 4 h 712"/>
              <a:gd name="T82" fmla="*/ 642 w 1321"/>
              <a:gd name="T83" fmla="*/ 0 h 712"/>
              <a:gd name="T84" fmla="*/ 642 w 1321"/>
              <a:gd name="T85" fmla="*/ 0 h 712"/>
              <a:gd name="T86" fmla="*/ 731 w 1321"/>
              <a:gd name="T87" fmla="*/ 4 h 712"/>
              <a:gd name="T88" fmla="*/ 815 w 1321"/>
              <a:gd name="T89" fmla="*/ 18 h 712"/>
              <a:gd name="T90" fmla="*/ 897 w 1321"/>
              <a:gd name="T91" fmla="*/ 42 h 712"/>
              <a:gd name="T92" fmla="*/ 972 w 1321"/>
              <a:gd name="T93" fmla="*/ 71 h 712"/>
              <a:gd name="T94" fmla="*/ 1042 w 1321"/>
              <a:gd name="T95" fmla="*/ 109 h 712"/>
              <a:gd name="T96" fmla="*/ 1106 w 1321"/>
              <a:gd name="T97" fmla="*/ 154 h 712"/>
              <a:gd name="T98" fmla="*/ 1163 w 1321"/>
              <a:gd name="T99" fmla="*/ 203 h 712"/>
              <a:gd name="T100" fmla="*/ 1211 w 1321"/>
              <a:gd name="T101" fmla="*/ 257 h 712"/>
              <a:gd name="T102" fmla="*/ 1252 w 1321"/>
              <a:gd name="T103" fmla="*/ 318 h 712"/>
              <a:gd name="T104" fmla="*/ 1252 w 1321"/>
              <a:gd name="T105" fmla="*/ 318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21000">
                <a:schemeClr val="bg2">
                  <a:lumMod val="75000"/>
                </a:schemeClr>
              </a:gs>
              <a:gs pos="0">
                <a:srgbClr val="FFFFFF"/>
              </a:gs>
              <a:gs pos="87000">
                <a:schemeClr val="bg2">
                  <a:lumMod val="50000"/>
                </a:schemeClr>
              </a:gs>
            </a:gsLst>
            <a:lin ang="5400000" scaled="1"/>
          </a:gradFill>
          <a:ln>
            <a:noFill/>
          </a:ln>
          <a:extLst/>
        </p:spPr>
        <p:txBody>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r" eaLnBrk="1" hangingPunct="1"/>
            <a:endParaRPr lang="zh-CN" altLang="en-US"/>
          </a:p>
        </p:txBody>
      </p:sp>
      <p:sp>
        <p:nvSpPr>
          <p:cNvPr id="44" name="Text Box 59"/>
          <p:cNvSpPr txBox="1">
            <a:spLocks noChangeArrowheads="1"/>
          </p:cNvSpPr>
          <p:nvPr/>
        </p:nvSpPr>
        <p:spPr bwMode="auto">
          <a:xfrm>
            <a:off x="2057674" y="2598761"/>
            <a:ext cx="1311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1pPr>
            <a:lvl2pPr marL="4572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2pPr>
            <a:lvl3pPr marL="9144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3pPr>
            <a:lvl4pPr marL="13716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4pPr>
            <a:lvl5pPr marL="1828800" algn="l" rtl="0" fontAlgn="base">
              <a:spcBef>
                <a:spcPct val="0"/>
              </a:spcBef>
              <a:spcAft>
                <a:spcPct val="0"/>
              </a:spcAft>
              <a:defRPr sz="3200" kern="1200">
                <a:solidFill>
                  <a:schemeClr val="bg1"/>
                </a:solidFill>
                <a:latin typeface="Verdana" panose="020B0604030504040204" pitchFamily="34" charset="0"/>
                <a:ea typeface="Gulim" pitchFamily="2" charset="-127"/>
                <a:cs typeface="+mn-cs"/>
              </a:defRPr>
            </a:lvl5pPr>
            <a:lvl6pPr marL="2286000" algn="l" defTabSz="914400" rtl="0" eaLnBrk="1" latinLnBrk="0" hangingPunct="1">
              <a:defRPr sz="3200" kern="1200">
                <a:solidFill>
                  <a:schemeClr val="bg1"/>
                </a:solidFill>
                <a:latin typeface="Verdana" panose="020B0604030504040204" pitchFamily="34" charset="0"/>
                <a:ea typeface="Gulim" pitchFamily="2" charset="-127"/>
                <a:cs typeface="+mn-cs"/>
              </a:defRPr>
            </a:lvl6pPr>
            <a:lvl7pPr marL="2743200" algn="l" defTabSz="914400" rtl="0" eaLnBrk="1" latinLnBrk="0" hangingPunct="1">
              <a:defRPr sz="3200" kern="1200">
                <a:solidFill>
                  <a:schemeClr val="bg1"/>
                </a:solidFill>
                <a:latin typeface="Verdana" panose="020B0604030504040204" pitchFamily="34" charset="0"/>
                <a:ea typeface="Gulim" pitchFamily="2" charset="-127"/>
                <a:cs typeface="+mn-cs"/>
              </a:defRPr>
            </a:lvl7pPr>
            <a:lvl8pPr marL="3200400" algn="l" defTabSz="914400" rtl="0" eaLnBrk="1" latinLnBrk="0" hangingPunct="1">
              <a:defRPr sz="3200" kern="1200">
                <a:solidFill>
                  <a:schemeClr val="bg1"/>
                </a:solidFill>
                <a:latin typeface="Verdana" panose="020B0604030504040204" pitchFamily="34" charset="0"/>
                <a:ea typeface="Gulim" pitchFamily="2" charset="-127"/>
                <a:cs typeface="+mn-cs"/>
              </a:defRPr>
            </a:lvl8pPr>
            <a:lvl9pPr marL="3657600" algn="l" defTabSz="914400" rtl="0" eaLnBrk="1" latinLnBrk="0" hangingPunct="1">
              <a:defRPr sz="3200" kern="1200">
                <a:solidFill>
                  <a:schemeClr val="bg1"/>
                </a:solidFill>
                <a:latin typeface="Verdana" panose="020B0604030504040204" pitchFamily="34" charset="0"/>
                <a:ea typeface="Gulim" pitchFamily="2" charset="-127"/>
                <a:cs typeface="+mn-cs"/>
              </a:defRPr>
            </a:lvl9pPr>
          </a:lstStyle>
          <a:p>
            <a:pPr algn="ctr" eaLnBrk="1" hangingPunct="1"/>
            <a:r>
              <a:rPr lang="en-US" altLang="zh-CN" sz="2000" b="1" dirty="0" smtClean="0">
                <a:solidFill>
                  <a:srgbClr val="DDDDDD"/>
                </a:solidFill>
                <a:latin typeface="Arial" panose="020B0604020202020204" pitchFamily="34" charset="0"/>
                <a:ea typeface="宋体" panose="02010600030101010101" pitchFamily="2" charset="-122"/>
              </a:rPr>
              <a:t>End User</a:t>
            </a:r>
            <a:endParaRPr lang="en-US" sz="2000" b="1" dirty="0">
              <a:solidFill>
                <a:srgbClr val="DDDDDD"/>
              </a:solidFill>
              <a:latin typeface="Arial" panose="020B0604020202020204" pitchFamily="34" charset="0"/>
              <a:ea typeface="宋体" panose="02010600030101010101" pitchFamily="2" charset="-122"/>
            </a:endParaRPr>
          </a:p>
        </p:txBody>
      </p:sp>
      <p:cxnSp>
        <p:nvCxnSpPr>
          <p:cNvPr id="46" name="AutoShape 51"/>
          <p:cNvCxnSpPr>
            <a:cxnSpLocks noChangeShapeType="1"/>
            <a:stCxn id="58" idx="2"/>
          </p:cNvCxnSpPr>
          <p:nvPr/>
        </p:nvCxnSpPr>
        <p:spPr bwMode="auto">
          <a:xfrm flipH="1">
            <a:off x="3559260" y="2364172"/>
            <a:ext cx="1242856" cy="67039"/>
          </a:xfrm>
          <a:prstGeom prst="straightConnector1">
            <a:avLst/>
          </a:prstGeom>
          <a:noFill/>
          <a:ln w="25400" cmpd="sng">
            <a:solidFill>
              <a:srgbClr val="800080"/>
            </a:solidFill>
            <a:prstDash val="lg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60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fade">
                                      <p:cBhvr>
                                        <p:cTn id="14" dur="1000"/>
                                        <p:tgtEl>
                                          <p:spTgt spid="68"/>
                                        </p:tgtEl>
                                      </p:cBhvr>
                                    </p:animEffect>
                                    <p:anim calcmode="lin" valueType="num">
                                      <p:cBhvr>
                                        <p:cTn id="15" dur="1000" fill="hold"/>
                                        <p:tgtEl>
                                          <p:spTgt spid="68"/>
                                        </p:tgtEl>
                                        <p:attrNameLst>
                                          <p:attrName>ppt_x</p:attrName>
                                        </p:attrNameLst>
                                      </p:cBhvr>
                                      <p:tavLst>
                                        <p:tav tm="0">
                                          <p:val>
                                            <p:strVal val="#ppt_x"/>
                                          </p:val>
                                        </p:tav>
                                        <p:tav tm="100000">
                                          <p:val>
                                            <p:strVal val="#ppt_x"/>
                                          </p:val>
                                        </p:tav>
                                      </p:tavLst>
                                    </p:anim>
                                    <p:anim calcmode="lin" valueType="num">
                                      <p:cBhvr>
                                        <p:cTn id="16"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16"/>
          <p:cNvSpPr>
            <a:spLocks noChangeArrowheads="1"/>
          </p:cNvSpPr>
          <p:nvPr/>
        </p:nvSpPr>
        <p:spPr bwMode="auto">
          <a:xfrm>
            <a:off x="2142332" y="3180953"/>
            <a:ext cx="4572000" cy="457200"/>
          </a:xfrm>
          <a:prstGeom prst="roundRect">
            <a:avLst>
              <a:gd name="adj" fmla="val 16667"/>
            </a:avLst>
          </a:prstGeom>
          <a:gradFill rotWithShape="1">
            <a:gsLst>
              <a:gs pos="0">
                <a:srgbClr val="D8F1DF"/>
              </a:gs>
              <a:gs pos="50000">
                <a:srgbClr val="48BE67"/>
              </a:gs>
              <a:gs pos="100000">
                <a:srgbClr val="D8F1DF"/>
              </a:gs>
            </a:gsLst>
            <a:lin ang="0" scaled="1"/>
          </a:gradFill>
          <a:ln w="9525">
            <a:round/>
            <a:headEnd/>
            <a:tailEnd/>
          </a:ln>
          <a:scene3d>
            <a:camera prst="legacyPerspectiveTop"/>
            <a:lightRig rig="legacyFlat3" dir="b"/>
          </a:scene3d>
          <a:sp3d extrusionH="887400" prstMaterial="legacyMatte">
            <a:bevelT w="13500" h="13500" prst="angle"/>
            <a:bevelB w="13500" h="13500" prst="angle"/>
            <a:extrusionClr>
              <a:srgbClr val="48BE67"/>
            </a:extrusionClr>
            <a:contourClr>
              <a:srgbClr val="D8F1DF"/>
            </a:contourClr>
          </a:sp3d>
        </p:spPr>
        <p:txBody>
          <a:bodyPr wrap="none" anchor="ctr">
            <a:flatTx/>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6147" name="Text Box 17"/>
          <p:cNvSpPr txBox="1">
            <a:spLocks noChangeArrowheads="1"/>
          </p:cNvSpPr>
          <p:nvPr/>
        </p:nvSpPr>
        <p:spPr bwMode="auto">
          <a:xfrm>
            <a:off x="2915444" y="3252391"/>
            <a:ext cx="2630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ctr"/>
            <a:r>
              <a:rPr lang="en-US" altLang="zh-CN" sz="1800" b="1" dirty="0" smtClean="0">
                <a:solidFill>
                  <a:srgbClr val="000000"/>
                </a:solidFill>
                <a:latin typeface="Arial" panose="020B0604020202020204" pitchFamily="34" charset="0"/>
                <a:ea typeface="宋体" panose="02010600030101010101" pitchFamily="2" charset="-122"/>
              </a:rPr>
              <a:t>Design Goals</a:t>
            </a:r>
            <a:endParaRPr lang="en-US" altLang="zh-CN" sz="1800" b="1" dirty="0">
              <a:solidFill>
                <a:srgbClr val="000000"/>
              </a:solidFill>
              <a:latin typeface="Arial" panose="020B0604020202020204" pitchFamily="34" charset="0"/>
              <a:ea typeface="宋体" panose="02010600030101010101" pitchFamily="2" charset="-122"/>
            </a:endParaRPr>
          </a:p>
        </p:txBody>
      </p:sp>
      <p:sp>
        <p:nvSpPr>
          <p:cNvPr id="6148" name="AutoShape 18"/>
          <p:cNvSpPr>
            <a:spLocks noChangeArrowheads="1"/>
          </p:cNvSpPr>
          <p:nvPr/>
        </p:nvSpPr>
        <p:spPr bwMode="auto">
          <a:xfrm>
            <a:off x="2224882" y="3884216"/>
            <a:ext cx="4572000" cy="457200"/>
          </a:xfrm>
          <a:prstGeom prst="roundRect">
            <a:avLst>
              <a:gd name="adj" fmla="val 16667"/>
            </a:avLst>
          </a:prstGeom>
          <a:gradFill rotWithShape="1">
            <a:gsLst>
              <a:gs pos="0">
                <a:srgbClr val="AFD2EA"/>
              </a:gs>
              <a:gs pos="50000">
                <a:srgbClr val="378FCB"/>
              </a:gs>
              <a:gs pos="100000">
                <a:srgbClr val="AFD2EA"/>
              </a:gs>
            </a:gsLst>
            <a:lin ang="0" scaled="1"/>
          </a:gradFill>
          <a:ln w="9525">
            <a:round/>
            <a:headEnd/>
            <a:tailEnd/>
          </a:ln>
          <a:scene3d>
            <a:camera prst="legacyPerspectiveTop"/>
            <a:lightRig rig="legacyFlat3" dir="b"/>
          </a:scene3d>
          <a:sp3d extrusionH="887400" prstMaterial="legacyMatte">
            <a:bevelT w="13500" h="13500" prst="angle"/>
            <a:bevelB w="13500" h="13500" prst="angle"/>
            <a:extrusionClr>
              <a:srgbClr val="378FCB"/>
            </a:extrusionClr>
            <a:contourClr>
              <a:srgbClr val="AFD2EA"/>
            </a:contourClr>
          </a:sp3d>
        </p:spPr>
        <p:txBody>
          <a:bodyPr wrap="none" anchor="ctr">
            <a:flatTx/>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6149" name="Text Box 19"/>
          <p:cNvSpPr txBox="1">
            <a:spLocks noChangeArrowheads="1"/>
          </p:cNvSpPr>
          <p:nvPr/>
        </p:nvSpPr>
        <p:spPr bwMode="auto">
          <a:xfrm>
            <a:off x="2224882" y="3896916"/>
            <a:ext cx="4481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ctr"/>
            <a:r>
              <a:rPr lang="en-US" altLang="zh-CN" sz="1800" b="1" dirty="0" smtClean="0">
                <a:solidFill>
                  <a:srgbClr val="000000"/>
                </a:solidFill>
                <a:latin typeface="Arial" panose="020B0604020202020204" pitchFamily="34" charset="0"/>
                <a:ea typeface="宋体" panose="02010600030101010101" pitchFamily="2" charset="-122"/>
              </a:rPr>
              <a:t>Package Diagram </a:t>
            </a:r>
            <a:endParaRPr lang="en-US" altLang="zh-CN" sz="1800" b="1" dirty="0">
              <a:solidFill>
                <a:srgbClr val="000000"/>
              </a:solidFill>
              <a:latin typeface="Arial" panose="020B0604020202020204" pitchFamily="34" charset="0"/>
              <a:ea typeface="宋体" panose="02010600030101010101" pitchFamily="2" charset="-122"/>
            </a:endParaRPr>
          </a:p>
        </p:txBody>
      </p:sp>
      <p:sp>
        <p:nvSpPr>
          <p:cNvPr id="6150" name="AutoShape 20"/>
          <p:cNvSpPr>
            <a:spLocks noChangeArrowheads="1"/>
          </p:cNvSpPr>
          <p:nvPr/>
        </p:nvSpPr>
        <p:spPr bwMode="auto">
          <a:xfrm>
            <a:off x="2224882" y="4570016"/>
            <a:ext cx="4572000" cy="457200"/>
          </a:xfrm>
          <a:prstGeom prst="roundRect">
            <a:avLst>
              <a:gd name="adj" fmla="val 16667"/>
            </a:avLst>
          </a:prstGeom>
          <a:gradFill rotWithShape="1">
            <a:gsLst>
              <a:gs pos="0">
                <a:srgbClr val="D8F1DF"/>
              </a:gs>
              <a:gs pos="50000">
                <a:srgbClr val="48BE67"/>
              </a:gs>
              <a:gs pos="100000">
                <a:srgbClr val="D8F1DF"/>
              </a:gs>
            </a:gsLst>
            <a:lin ang="0" scaled="1"/>
          </a:gradFill>
          <a:ln w="9525">
            <a:round/>
            <a:headEnd/>
            <a:tailEnd/>
          </a:ln>
          <a:scene3d>
            <a:camera prst="legacyPerspectiveTop"/>
            <a:lightRig rig="legacyFlat3" dir="b"/>
          </a:scene3d>
          <a:sp3d extrusionH="887400" prstMaterial="legacyMatte">
            <a:bevelT w="13500" h="13500" prst="angle"/>
            <a:bevelB w="13500" h="13500" prst="angle"/>
            <a:extrusionClr>
              <a:srgbClr val="48BE67"/>
            </a:extrusionClr>
            <a:contourClr>
              <a:srgbClr val="D8F1DF"/>
            </a:contourClr>
          </a:sp3d>
        </p:spPr>
        <p:txBody>
          <a:bodyPr wrap="none" anchor="ctr">
            <a:flatTx/>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6151" name="Text Box 21"/>
          <p:cNvSpPr txBox="1">
            <a:spLocks noChangeArrowheads="1"/>
          </p:cNvSpPr>
          <p:nvPr/>
        </p:nvSpPr>
        <p:spPr bwMode="auto">
          <a:xfrm>
            <a:off x="2267744" y="4581128"/>
            <a:ext cx="4206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ctr"/>
            <a:r>
              <a:rPr lang="en-US" altLang="zh-CN" sz="1800" b="1" dirty="0" smtClean="0">
                <a:solidFill>
                  <a:srgbClr val="000000"/>
                </a:solidFill>
                <a:latin typeface="Arial" panose="020B0604020202020204" pitchFamily="34" charset="0"/>
                <a:ea typeface="宋体" panose="02010600030101010101" pitchFamily="2" charset="-122"/>
              </a:rPr>
              <a:t>Component Diagram</a:t>
            </a:r>
            <a:endParaRPr lang="en-US" altLang="zh-CN" sz="1800" b="1" dirty="0">
              <a:solidFill>
                <a:srgbClr val="000000"/>
              </a:solidFill>
              <a:latin typeface="Arial" panose="020B0604020202020204" pitchFamily="34" charset="0"/>
              <a:ea typeface="宋体" panose="02010600030101010101" pitchFamily="2" charset="-122"/>
            </a:endParaRPr>
          </a:p>
        </p:txBody>
      </p:sp>
      <p:grpSp>
        <p:nvGrpSpPr>
          <p:cNvPr id="6154" name="Group 12"/>
          <p:cNvGrpSpPr>
            <a:grpSpLocks/>
          </p:cNvGrpSpPr>
          <p:nvPr/>
        </p:nvGrpSpPr>
        <p:grpSpPr bwMode="auto">
          <a:xfrm>
            <a:off x="2794794" y="2628503"/>
            <a:ext cx="119063" cy="2552700"/>
            <a:chOff x="-2" y="359"/>
            <a:chExt cx="75" cy="1608"/>
          </a:xfrm>
        </p:grpSpPr>
        <p:sp>
          <p:nvSpPr>
            <p:cNvPr id="20493" name="Rectangle 27"/>
            <p:cNvSpPr>
              <a:spLocks noChangeArrowheads="1"/>
            </p:cNvSpPr>
            <p:nvPr/>
          </p:nvSpPr>
          <p:spPr bwMode="auto">
            <a:xfrm>
              <a:off x="-2" y="359"/>
              <a:ext cx="70" cy="215"/>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494" name="Rectangle 28"/>
            <p:cNvSpPr>
              <a:spLocks noChangeArrowheads="1"/>
            </p:cNvSpPr>
            <p:nvPr/>
          </p:nvSpPr>
          <p:spPr bwMode="auto">
            <a:xfrm>
              <a:off x="0" y="568"/>
              <a:ext cx="70" cy="107"/>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495" name="Rectangle 29"/>
            <p:cNvSpPr>
              <a:spLocks noChangeArrowheads="1"/>
            </p:cNvSpPr>
            <p:nvPr/>
          </p:nvSpPr>
          <p:spPr bwMode="auto">
            <a:xfrm>
              <a:off x="3" y="997"/>
              <a:ext cx="70" cy="107"/>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496" name="Rectangle 30"/>
            <p:cNvSpPr>
              <a:spLocks noChangeArrowheads="1"/>
            </p:cNvSpPr>
            <p:nvPr/>
          </p:nvSpPr>
          <p:spPr bwMode="auto">
            <a:xfrm>
              <a:off x="1" y="1429"/>
              <a:ext cx="70" cy="107"/>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497" name="Rectangle 31"/>
            <p:cNvSpPr>
              <a:spLocks noChangeArrowheads="1"/>
            </p:cNvSpPr>
            <p:nvPr/>
          </p:nvSpPr>
          <p:spPr bwMode="auto">
            <a:xfrm>
              <a:off x="1" y="1860"/>
              <a:ext cx="70" cy="107"/>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grpSp>
      <p:grpSp>
        <p:nvGrpSpPr>
          <p:cNvPr id="6155" name="Group 19"/>
          <p:cNvGrpSpPr>
            <a:grpSpLocks/>
          </p:cNvGrpSpPr>
          <p:nvPr/>
        </p:nvGrpSpPr>
        <p:grpSpPr bwMode="auto">
          <a:xfrm>
            <a:off x="5791952" y="2593577"/>
            <a:ext cx="194585" cy="2593565"/>
            <a:chOff x="-2" y="338"/>
            <a:chExt cx="81" cy="1633"/>
          </a:xfrm>
        </p:grpSpPr>
        <p:sp>
          <p:nvSpPr>
            <p:cNvPr id="20500" name="Rectangle 34"/>
            <p:cNvSpPr>
              <a:spLocks noChangeArrowheads="1"/>
            </p:cNvSpPr>
            <p:nvPr/>
          </p:nvSpPr>
          <p:spPr bwMode="auto">
            <a:xfrm>
              <a:off x="-2" y="338"/>
              <a:ext cx="78" cy="237"/>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501" name="Rectangle 35"/>
            <p:cNvSpPr>
              <a:spLocks noChangeArrowheads="1"/>
            </p:cNvSpPr>
            <p:nvPr/>
          </p:nvSpPr>
          <p:spPr bwMode="auto">
            <a:xfrm>
              <a:off x="0" y="568"/>
              <a:ext cx="76" cy="111"/>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502" name="Rectangle 36"/>
            <p:cNvSpPr>
              <a:spLocks noChangeArrowheads="1"/>
            </p:cNvSpPr>
            <p:nvPr/>
          </p:nvSpPr>
          <p:spPr bwMode="auto">
            <a:xfrm>
              <a:off x="3" y="997"/>
              <a:ext cx="76" cy="111"/>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503" name="Rectangle 37"/>
            <p:cNvSpPr>
              <a:spLocks noChangeArrowheads="1"/>
            </p:cNvSpPr>
            <p:nvPr/>
          </p:nvSpPr>
          <p:spPr bwMode="auto">
            <a:xfrm>
              <a:off x="1" y="1429"/>
              <a:ext cx="76" cy="111"/>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0504" name="Rectangle 38"/>
            <p:cNvSpPr>
              <a:spLocks noChangeArrowheads="1"/>
            </p:cNvSpPr>
            <p:nvPr/>
          </p:nvSpPr>
          <p:spPr bwMode="auto">
            <a:xfrm>
              <a:off x="1" y="1860"/>
              <a:ext cx="76" cy="111"/>
            </a:xfrm>
            <a:prstGeom prst="rect">
              <a:avLst/>
            </a:prstGeom>
            <a:gradFill rotWithShape="1">
              <a:gsLst>
                <a:gs pos="0">
                  <a:schemeClr val="tx1"/>
                </a:gs>
                <a:gs pos="50000">
                  <a:srgbClr val="0D2641"/>
                </a:gs>
                <a:gs pos="100000">
                  <a:schemeClr val="tx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grpSp>
      <p:sp>
        <p:nvSpPr>
          <p:cNvPr id="20506" name="Rectangle 40"/>
          <p:cNvSpPr>
            <a:spLocks noChangeArrowheads="1"/>
          </p:cNvSpPr>
          <p:nvPr/>
        </p:nvSpPr>
        <p:spPr bwMode="auto">
          <a:xfrm>
            <a:off x="2123281" y="5185966"/>
            <a:ext cx="4495800" cy="152400"/>
          </a:xfrm>
          <a:prstGeom prst="rect">
            <a:avLst/>
          </a:prstGeom>
          <a:gradFill rotWithShape="1">
            <a:gsLst>
              <a:gs pos="0">
                <a:schemeClr val="bg2">
                  <a:alpha val="0"/>
                </a:schemeClr>
              </a:gs>
              <a:gs pos="50000">
                <a:srgbClr val="666666">
                  <a:alpha val="57999"/>
                </a:srgbClr>
              </a:gs>
              <a:gs pos="100000">
                <a:schemeClr val="bg2">
                  <a:alpha val="0"/>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2" name="文本框 1"/>
          <p:cNvSpPr txBox="1"/>
          <p:nvPr/>
        </p:nvSpPr>
        <p:spPr>
          <a:xfrm>
            <a:off x="0" y="620713"/>
            <a:ext cx="9144000" cy="76993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en-US" altLang="zh-CN" sz="4000" b="1" dirty="0">
                <a:solidFill>
                  <a:schemeClr val="tx1">
                    <a:lumMod val="50000"/>
                  </a:schemeClr>
                </a:solidFill>
                <a:latin typeface="华文楷体" panose="02010600040101010101" pitchFamily="2" charset="-122"/>
                <a:ea typeface="华文楷体" panose="02010600040101010101" pitchFamily="2" charset="-122"/>
              </a:rPr>
              <a:t>Topics</a:t>
            </a:r>
            <a:r>
              <a:rPr lang="en-US" altLang="zh-CN" sz="4400" dirty="0">
                <a:solidFill>
                  <a:schemeClr val="tx1">
                    <a:lumMod val="50000"/>
                  </a:schemeClr>
                </a:solidFill>
                <a:latin typeface="华文楷体" panose="02010600040101010101" pitchFamily="2" charset="-122"/>
                <a:ea typeface="华文楷体" panose="02010600040101010101" pitchFamily="2" charset="-122"/>
              </a:rPr>
              <a:t>:</a:t>
            </a:r>
            <a:endParaRPr lang="zh-CN" altLang="en-US" sz="4400" dirty="0">
              <a:solidFill>
                <a:schemeClr val="tx1">
                  <a:lumMod val="50000"/>
                </a:schemeClr>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a:latin typeface="华文隶书" panose="02010800040101010101" pitchFamily="2" charset="-122"/>
                <a:ea typeface="华文隶书" panose="02010800040101010101" pitchFamily="2" charset="-122"/>
              </a:rPr>
              <a:t>2</a:t>
            </a:r>
            <a:r>
              <a:rPr lang="en-US" altLang="zh-CN" dirty="0" smtClean="0">
                <a:latin typeface="华文隶书" panose="02010800040101010101" pitchFamily="2" charset="-122"/>
                <a:ea typeface="华文隶书" panose="02010800040101010101" pitchFamily="2" charset="-122"/>
              </a:rPr>
              <a:t>. Design Goals</a:t>
            </a:r>
            <a:endParaRPr lang="zh-CN" altLang="en-US" dirty="0">
              <a:latin typeface="华文隶书" panose="02010800040101010101" pitchFamily="2" charset="-122"/>
              <a:ea typeface="华文隶书" panose="02010800040101010101" pitchFamily="2" charset="-122"/>
            </a:endParaRPr>
          </a:p>
        </p:txBody>
      </p:sp>
      <p:sp>
        <p:nvSpPr>
          <p:cNvPr id="3" name="Rectangle 6"/>
          <p:cNvSpPr txBox="1">
            <a:spLocks noChangeArrowheads="1"/>
          </p:cNvSpPr>
          <p:nvPr/>
        </p:nvSpPr>
        <p:spPr>
          <a:xfrm>
            <a:off x="0" y="620688"/>
            <a:ext cx="9144000" cy="720080"/>
          </a:xfrm>
          <a:prstGeom prst="rect">
            <a:avLst/>
          </a:prstGeom>
        </p:spPr>
        <p:style>
          <a:lnRef idx="3">
            <a:schemeClr val="lt1"/>
          </a:lnRef>
          <a:fillRef idx="1">
            <a:schemeClr val="accent5"/>
          </a:fillRef>
          <a:effectRef idx="1">
            <a:schemeClr val="accent5"/>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Stakeholders have different Design Goals</a:t>
            </a:r>
          </a:p>
        </p:txBody>
      </p:sp>
      <p:grpSp>
        <p:nvGrpSpPr>
          <p:cNvPr id="6" name="Group 46"/>
          <p:cNvGrpSpPr>
            <a:grpSpLocks/>
          </p:cNvGrpSpPr>
          <p:nvPr/>
        </p:nvGrpSpPr>
        <p:grpSpPr bwMode="auto">
          <a:xfrm>
            <a:off x="2411760" y="3273726"/>
            <a:ext cx="5688632" cy="3079553"/>
            <a:chOff x="1866" y="1540"/>
            <a:chExt cx="3646" cy="2200"/>
          </a:xfrm>
        </p:grpSpPr>
        <p:sp>
          <p:nvSpPr>
            <p:cNvPr id="7" name="Oval 2"/>
            <p:cNvSpPr>
              <a:spLocks noChangeArrowheads="1"/>
            </p:cNvSpPr>
            <p:nvPr/>
          </p:nvSpPr>
          <p:spPr bwMode="auto">
            <a:xfrm>
              <a:off x="1866" y="1540"/>
              <a:ext cx="2824" cy="2200"/>
            </a:xfrm>
            <a:prstGeom prst="ellipse">
              <a:avLst/>
            </a:prstGeom>
            <a:gradFill rotWithShape="0">
              <a:gsLst>
                <a:gs pos="0">
                  <a:srgbClr val="FFFFFF">
                    <a:alpha val="97000"/>
                  </a:srgbClr>
                </a:gs>
                <a:gs pos="100000">
                  <a:srgbClr val="99CCFF"/>
                </a:gs>
              </a:gsLst>
              <a:path path="shape">
                <a:fillToRect l="50000" t="50000" r="50000" b="50000"/>
              </a:path>
            </a:gradFill>
            <a:ln w="25400" cmpd="sng">
              <a:solidFill>
                <a:schemeClr val="tx1"/>
              </a:solidFill>
              <a:round/>
              <a:headEnd/>
              <a:tailEnd/>
            </a:ln>
          </p:spPr>
          <p:txBody>
            <a:bodyPr wrap="none" anchor="ctr"/>
            <a:lstStyle/>
            <a:p>
              <a:pPr algn="ctr">
                <a:spcBef>
                  <a:spcPct val="50000"/>
                </a:spcBef>
              </a:pPr>
              <a:endParaRPr lang="en-US" altLang="zh-CN" sz="1200" b="1" dirty="0" smtClean="0">
                <a:solidFill>
                  <a:schemeClr val="tx1"/>
                </a:solidFill>
                <a:latin typeface="Times New Roman" panose="02020603050405020304" pitchFamily="18" charset="0"/>
              </a:endParaRPr>
            </a:p>
            <a:p>
              <a:pPr algn="ctr">
                <a:spcBef>
                  <a:spcPct val="50000"/>
                </a:spcBef>
              </a:pPr>
              <a:endParaRPr lang="en-US" altLang="zh-CN" sz="1200" b="1" dirty="0">
                <a:solidFill>
                  <a:schemeClr val="tx1"/>
                </a:solidFill>
                <a:latin typeface="Times New Roman" panose="02020603050405020304" pitchFamily="18" charset="0"/>
              </a:endParaRPr>
            </a:p>
            <a:p>
              <a:pPr algn="ctr">
                <a:spcBef>
                  <a:spcPct val="50000"/>
                </a:spcBef>
              </a:pPr>
              <a:endParaRPr lang="en-US" altLang="zh-CN" sz="1200" b="1" dirty="0" smtClean="0">
                <a:solidFill>
                  <a:schemeClr val="tx1"/>
                </a:solidFill>
                <a:latin typeface="Times New Roman" panose="02020603050405020304" pitchFamily="18" charset="0"/>
              </a:endParaRPr>
            </a:p>
            <a:p>
              <a:pPr algn="ctr">
                <a:spcBef>
                  <a:spcPct val="50000"/>
                </a:spcBef>
              </a:pPr>
              <a:endParaRPr lang="en-US" altLang="zh-CN" sz="1200" b="1" dirty="0">
                <a:solidFill>
                  <a:schemeClr val="tx1"/>
                </a:solidFill>
                <a:latin typeface="Times New Roman" panose="02020603050405020304" pitchFamily="18" charset="0"/>
              </a:endParaRPr>
            </a:p>
            <a:p>
              <a:pPr algn="ctr">
                <a:spcBef>
                  <a:spcPct val="50000"/>
                </a:spcBef>
              </a:pPr>
              <a:endParaRPr lang="en-US" altLang="zh-CN" sz="1200" b="1" dirty="0" smtClean="0">
                <a:solidFill>
                  <a:schemeClr val="tx1"/>
                </a:solidFill>
                <a:latin typeface="Times New Roman" panose="02020603050405020304" pitchFamily="18" charset="0"/>
              </a:endParaRPr>
            </a:p>
            <a:p>
              <a:pPr algn="ctr">
                <a:spcBef>
                  <a:spcPct val="50000"/>
                </a:spcBef>
              </a:pPr>
              <a:endParaRPr lang="en-US" altLang="zh-CN" sz="1200" b="1" dirty="0">
                <a:solidFill>
                  <a:schemeClr val="tx1"/>
                </a:solidFill>
                <a:latin typeface="Times New Roman" panose="02020603050405020304" pitchFamily="18" charset="0"/>
              </a:endParaRPr>
            </a:p>
            <a:p>
              <a:pPr algn="ctr">
                <a:spcBef>
                  <a:spcPct val="50000"/>
                </a:spcBef>
              </a:pPr>
              <a:r>
                <a:rPr lang="en-US" altLang="zh-CN" sz="1200" b="1" dirty="0" smtClean="0">
                  <a:solidFill>
                    <a:schemeClr val="tx1"/>
                  </a:solidFill>
                  <a:latin typeface="Times New Roman" panose="02020603050405020304" pitchFamily="18" charset="0"/>
                </a:rPr>
                <a:t>Minimum # of errors</a:t>
              </a:r>
            </a:p>
            <a:p>
              <a:pPr algn="ctr">
                <a:spcBef>
                  <a:spcPct val="50000"/>
                </a:spcBef>
              </a:pPr>
              <a:r>
                <a:rPr lang="en-US" altLang="zh-CN" sz="1200" b="1" dirty="0" smtClean="0">
                  <a:solidFill>
                    <a:schemeClr val="tx1"/>
                  </a:solidFill>
                  <a:latin typeface="Times New Roman" panose="02020603050405020304" pitchFamily="18" charset="0"/>
                </a:rPr>
                <a:t>Modifiability, Readability</a:t>
              </a:r>
            </a:p>
            <a:p>
              <a:pPr algn="ctr">
                <a:spcBef>
                  <a:spcPct val="50000"/>
                </a:spcBef>
              </a:pPr>
              <a:r>
                <a:rPr lang="en-US" altLang="zh-CN" sz="1200" b="1" dirty="0" smtClean="0">
                  <a:solidFill>
                    <a:schemeClr val="tx1"/>
                  </a:solidFill>
                  <a:latin typeface="Times New Roman" panose="02020603050405020304" pitchFamily="18" charset="0"/>
                </a:rPr>
                <a:t>Reusability, Adaptability</a:t>
              </a:r>
            </a:p>
            <a:p>
              <a:pPr algn="ctr">
                <a:spcBef>
                  <a:spcPct val="50000"/>
                </a:spcBef>
              </a:pPr>
              <a:r>
                <a:rPr lang="en-US" altLang="zh-CN" sz="1200" b="1" dirty="0" smtClean="0">
                  <a:solidFill>
                    <a:schemeClr val="tx1"/>
                  </a:solidFill>
                  <a:latin typeface="Times New Roman" panose="02020603050405020304" pitchFamily="18" charset="0"/>
                </a:rPr>
                <a:t>Well-defined interfaces</a:t>
              </a:r>
            </a:p>
            <a:p>
              <a:pPr algn="ctr">
                <a:spcBef>
                  <a:spcPct val="50000"/>
                </a:spcBef>
              </a:pPr>
              <a:endParaRPr lang="zh-CN" altLang="zh-CN" sz="1200" b="1" dirty="0">
                <a:solidFill>
                  <a:schemeClr val="tx1"/>
                </a:solidFill>
                <a:latin typeface="Times New Roman" panose="02020603050405020304" pitchFamily="18" charset="0"/>
              </a:endParaRPr>
            </a:p>
          </p:txBody>
        </p:sp>
        <p:sp>
          <p:nvSpPr>
            <p:cNvPr id="10" name="Rectangle 16"/>
            <p:cNvSpPr>
              <a:spLocks noChangeArrowheads="1"/>
            </p:cNvSpPr>
            <p:nvPr/>
          </p:nvSpPr>
          <p:spPr bwMode="auto">
            <a:xfrm>
              <a:off x="4187" y="3483"/>
              <a:ext cx="1325" cy="240"/>
            </a:xfrm>
            <a:prstGeom prst="rect">
              <a:avLst/>
            </a:prstGeom>
            <a:gradFill rotWithShape="0">
              <a:gsLst>
                <a:gs pos="0">
                  <a:srgbClr val="FFFFFF"/>
                </a:gs>
                <a:gs pos="100000">
                  <a:srgbClr val="99CCFF"/>
                </a:gs>
              </a:gsLst>
              <a:path path="shape">
                <a:fillToRect l="50000" t="50000" r="50000" b="50000"/>
              </a:path>
            </a:gradFill>
            <a:ln w="25400" cmpd="sng">
              <a:solidFill>
                <a:schemeClr val="tx1"/>
              </a:solidFill>
              <a:round/>
              <a:headEnd/>
              <a:tailEnd/>
            </a:ln>
            <a:extLst/>
          </p:spPr>
          <p:txBody>
            <a:bodyPr wrap="none" anchor="ctr"/>
            <a:lstStyle/>
            <a:p>
              <a:pPr algn="ctr">
                <a:spcBef>
                  <a:spcPct val="50000"/>
                </a:spcBef>
              </a:pPr>
              <a:r>
                <a:rPr lang="en-US" altLang="zh-CN" sz="1200" b="1" dirty="0">
                  <a:solidFill>
                    <a:schemeClr val="tx1"/>
                  </a:solidFill>
                  <a:latin typeface="Times New Roman" panose="02020603050405020304" pitchFamily="18" charset="0"/>
                </a:rPr>
                <a:t>    </a:t>
              </a:r>
              <a:r>
                <a:rPr lang="en-US" altLang="zh-CN" sz="1200" b="1" dirty="0" smtClean="0">
                  <a:solidFill>
                    <a:schemeClr val="tx1"/>
                  </a:solidFill>
                  <a:latin typeface="Times New Roman" panose="02020603050405020304" pitchFamily="18" charset="0"/>
                </a:rPr>
                <a:t>Developer/Maintainer</a:t>
              </a:r>
              <a:endParaRPr lang="en-US" altLang="zh-CN" sz="1200" b="1" dirty="0">
                <a:solidFill>
                  <a:schemeClr val="tx1"/>
                </a:solidFill>
                <a:latin typeface="Times New Roman" panose="02020603050405020304" pitchFamily="18" charset="0"/>
              </a:endParaRPr>
            </a:p>
          </p:txBody>
        </p:sp>
      </p:grpSp>
      <p:grpSp>
        <p:nvGrpSpPr>
          <p:cNvPr id="13" name="Group 51"/>
          <p:cNvGrpSpPr>
            <a:grpSpLocks/>
          </p:cNvGrpSpPr>
          <p:nvPr/>
        </p:nvGrpSpPr>
        <p:grpSpPr bwMode="auto">
          <a:xfrm>
            <a:off x="395537" y="1572873"/>
            <a:ext cx="5032170" cy="3318919"/>
            <a:chOff x="179" y="516"/>
            <a:chExt cx="3457" cy="2371"/>
          </a:xfrm>
          <a:gradFill>
            <a:gsLst>
              <a:gs pos="0">
                <a:srgbClr val="FFFFFF"/>
              </a:gs>
              <a:gs pos="100000">
                <a:srgbClr val="FF9900"/>
              </a:gs>
            </a:gsLst>
            <a:path path="shape">
              <a:fillToRect l="50000" t="50000" r="50000" b="50000"/>
            </a:path>
          </a:gradFill>
        </p:grpSpPr>
        <p:sp>
          <p:nvSpPr>
            <p:cNvPr id="16" name="Oval 4"/>
            <p:cNvSpPr>
              <a:spLocks noChangeArrowheads="1"/>
            </p:cNvSpPr>
            <p:nvPr/>
          </p:nvSpPr>
          <p:spPr bwMode="auto">
            <a:xfrm>
              <a:off x="188" y="516"/>
              <a:ext cx="3448" cy="2120"/>
            </a:xfrm>
            <a:prstGeom prst="ellipse">
              <a:avLst/>
            </a:prstGeom>
            <a:gradFill>
              <a:gsLst>
                <a:gs pos="0">
                  <a:srgbClr val="FFFFFF">
                    <a:alpha val="0"/>
                  </a:srgbClr>
                </a:gs>
                <a:gs pos="100000">
                  <a:srgbClr val="FF9900"/>
                </a:gs>
              </a:gsLst>
              <a:path path="shape">
                <a:fillToRect l="50000" t="50000" r="50000" b="50000"/>
              </a:path>
            </a:gradFill>
            <a:ln w="28575" cmpd="sng">
              <a:solidFill>
                <a:schemeClr val="tx1"/>
              </a:solidFill>
              <a:round/>
              <a:headEnd/>
              <a:tailEnd/>
            </a:ln>
            <a:extLst/>
          </p:spPr>
          <p:txBody>
            <a:bodyPr wrap="none" anchor="ctr"/>
            <a:lstStyle/>
            <a:p>
              <a:pPr>
                <a:spcBef>
                  <a:spcPct val="50000"/>
                </a:spcBef>
              </a:pPr>
              <a:r>
                <a:rPr lang="en-US" altLang="zh-CN" sz="1200" b="1" dirty="0" smtClean="0">
                  <a:solidFill>
                    <a:schemeClr val="tx1"/>
                  </a:solidFill>
                  <a:latin typeface="Times New Roman" panose="02020603050405020304" pitchFamily="18" charset="0"/>
                </a:rPr>
                <a:t>Low cost </a:t>
              </a:r>
            </a:p>
            <a:p>
              <a:pPr>
                <a:spcBef>
                  <a:spcPct val="50000"/>
                </a:spcBef>
              </a:pPr>
              <a:r>
                <a:rPr lang="en-US" altLang="zh-CN" sz="1200" b="1" dirty="0" smtClean="0">
                  <a:solidFill>
                    <a:schemeClr val="tx1"/>
                  </a:solidFill>
                  <a:latin typeface="Times New Roman" panose="02020603050405020304" pitchFamily="18" charset="0"/>
                </a:rPr>
                <a:t>Increased productivity</a:t>
              </a:r>
            </a:p>
            <a:p>
              <a:pPr>
                <a:spcBef>
                  <a:spcPct val="50000"/>
                </a:spcBef>
              </a:pPr>
              <a:r>
                <a:rPr lang="en-US" altLang="zh-CN" sz="1200" b="1" dirty="0" smtClean="0">
                  <a:solidFill>
                    <a:schemeClr val="tx1"/>
                  </a:solidFill>
                  <a:latin typeface="Times New Roman" panose="02020603050405020304" pitchFamily="18" charset="0"/>
                </a:rPr>
                <a:t>Backward compatibility</a:t>
              </a:r>
            </a:p>
            <a:p>
              <a:pPr>
                <a:spcBef>
                  <a:spcPct val="50000"/>
                </a:spcBef>
              </a:pPr>
              <a:r>
                <a:rPr lang="en-US" altLang="zh-CN" sz="1200" b="1" dirty="0" smtClean="0">
                  <a:solidFill>
                    <a:schemeClr val="tx1"/>
                  </a:solidFill>
                  <a:latin typeface="Times New Roman" panose="02020603050405020304" pitchFamily="18" charset="0"/>
                </a:rPr>
                <a:t>Traceability of requirements</a:t>
              </a:r>
            </a:p>
            <a:p>
              <a:pPr>
                <a:spcBef>
                  <a:spcPct val="50000"/>
                </a:spcBef>
              </a:pPr>
              <a:r>
                <a:rPr lang="en-US" altLang="zh-CN" sz="1200" b="1" dirty="0" smtClean="0">
                  <a:solidFill>
                    <a:schemeClr val="tx1"/>
                  </a:solidFill>
                  <a:latin typeface="Times New Roman" panose="02020603050405020304" pitchFamily="18" charset="0"/>
                </a:rPr>
                <a:t>Rapid development</a:t>
              </a:r>
            </a:p>
            <a:p>
              <a:pPr>
                <a:spcBef>
                  <a:spcPct val="50000"/>
                </a:spcBef>
              </a:pPr>
              <a:r>
                <a:rPr lang="en-US" altLang="zh-CN" sz="1200" b="1" dirty="0" smtClean="0">
                  <a:solidFill>
                    <a:schemeClr val="tx1"/>
                  </a:solidFill>
                  <a:latin typeface="Times New Roman" panose="02020603050405020304" pitchFamily="18" charset="0"/>
                </a:rPr>
                <a:t>Flexibility</a:t>
              </a:r>
              <a:endParaRPr lang="en-US" altLang="zh-CN" sz="1200" b="1" dirty="0">
                <a:solidFill>
                  <a:schemeClr val="tx1"/>
                </a:solidFill>
                <a:latin typeface="Times New Roman" panose="02020603050405020304" pitchFamily="18" charset="0"/>
              </a:endParaRPr>
            </a:p>
          </p:txBody>
        </p:sp>
        <p:sp>
          <p:nvSpPr>
            <p:cNvPr id="15" name="Rectangle 10"/>
            <p:cNvSpPr>
              <a:spLocks noChangeArrowheads="1"/>
            </p:cNvSpPr>
            <p:nvPr/>
          </p:nvSpPr>
          <p:spPr bwMode="auto">
            <a:xfrm>
              <a:off x="179" y="2471"/>
              <a:ext cx="1129" cy="416"/>
            </a:xfrm>
            <a:prstGeom prst="rect">
              <a:avLst/>
            </a:prstGeom>
            <a:grpFill/>
            <a:ln w="28575" cmpd="sng">
              <a:solidFill>
                <a:schemeClr val="tx1"/>
              </a:solidFill>
              <a:round/>
              <a:headEnd/>
              <a:tailEnd/>
            </a:ln>
            <a:extLst/>
          </p:spPr>
          <p:txBody>
            <a:bodyPr wrap="none" anchor="ctr"/>
            <a:lstStyle/>
            <a:p>
              <a:pPr algn="ctr">
                <a:spcBef>
                  <a:spcPct val="50000"/>
                </a:spcBef>
              </a:pPr>
              <a:r>
                <a:rPr lang="en-US" altLang="zh-CN" sz="1200" b="1">
                  <a:solidFill>
                    <a:schemeClr val="tx1"/>
                  </a:solidFill>
                  <a:latin typeface="Times New Roman" panose="02020603050405020304" pitchFamily="18" charset="0"/>
                </a:rPr>
                <a:t>Client</a:t>
              </a:r>
            </a:p>
            <a:p>
              <a:pPr algn="ctr">
                <a:spcBef>
                  <a:spcPct val="50000"/>
                </a:spcBef>
              </a:pPr>
              <a:r>
                <a:rPr lang="en-US" altLang="zh-CN" sz="1200" b="1">
                  <a:solidFill>
                    <a:schemeClr val="tx1"/>
                  </a:solidFill>
                  <a:latin typeface="Times New Roman" panose="02020603050405020304" pitchFamily="18" charset="0"/>
                </a:rPr>
                <a:t>(Customer)</a:t>
              </a:r>
            </a:p>
          </p:txBody>
        </p:sp>
      </p:grpSp>
      <p:grpSp>
        <p:nvGrpSpPr>
          <p:cNvPr id="20" name="Group 49"/>
          <p:cNvGrpSpPr>
            <a:grpSpLocks/>
          </p:cNvGrpSpPr>
          <p:nvPr/>
        </p:nvGrpSpPr>
        <p:grpSpPr bwMode="auto">
          <a:xfrm>
            <a:off x="3454086" y="1572873"/>
            <a:ext cx="5366911" cy="3278649"/>
            <a:chOff x="5057" y="597"/>
            <a:chExt cx="3191" cy="2361"/>
          </a:xfrm>
        </p:grpSpPr>
        <p:sp>
          <p:nvSpPr>
            <p:cNvPr id="21" name="Oval 5"/>
            <p:cNvSpPr>
              <a:spLocks noChangeArrowheads="1"/>
            </p:cNvSpPr>
            <p:nvPr/>
          </p:nvSpPr>
          <p:spPr bwMode="auto">
            <a:xfrm>
              <a:off x="5057" y="597"/>
              <a:ext cx="3008" cy="2216"/>
            </a:xfrm>
            <a:prstGeom prst="ellipse">
              <a:avLst/>
            </a:prstGeom>
            <a:gradFill rotWithShape="0">
              <a:gsLst>
                <a:gs pos="0">
                  <a:srgbClr val="FFFFFF">
                    <a:alpha val="0"/>
                  </a:srgbClr>
                </a:gs>
                <a:gs pos="100000">
                  <a:srgbClr val="FF99FF"/>
                </a:gs>
              </a:gsLst>
              <a:path path="shape">
                <a:fillToRect l="50000" t="50000" r="50000" b="50000"/>
              </a:path>
            </a:gradFill>
            <a:ln w="22225" cmpd="sng">
              <a:solidFill>
                <a:schemeClr val="tx1"/>
              </a:solidFill>
              <a:round/>
              <a:headEnd/>
              <a:tailEnd/>
            </a:ln>
            <a:extLst/>
          </p:spPr>
          <p:txBody>
            <a:bodyPr wrap="none" anchor="ctr"/>
            <a:lstStyle/>
            <a:p>
              <a:pPr algn="r">
                <a:spcBef>
                  <a:spcPct val="50000"/>
                </a:spcBef>
              </a:pPr>
              <a:r>
                <a:rPr lang="en-US" altLang="zh-CN" sz="1200" b="1" dirty="0" smtClean="0">
                  <a:solidFill>
                    <a:schemeClr val="tx1"/>
                  </a:solidFill>
                  <a:latin typeface="Times New Roman" panose="02020603050405020304" pitchFamily="18" charset="0"/>
                </a:rPr>
                <a:t>Functionality</a:t>
              </a:r>
            </a:p>
            <a:p>
              <a:pPr algn="r">
                <a:spcBef>
                  <a:spcPct val="50000"/>
                </a:spcBef>
              </a:pPr>
              <a:r>
                <a:rPr lang="en-US" altLang="zh-CN" sz="1200" b="1" dirty="0" smtClean="0">
                  <a:solidFill>
                    <a:schemeClr val="tx1"/>
                  </a:solidFill>
                  <a:latin typeface="Times New Roman" panose="02020603050405020304" pitchFamily="18" charset="0"/>
                </a:rPr>
                <a:t>User-friendliness</a:t>
              </a:r>
            </a:p>
            <a:p>
              <a:pPr algn="r">
                <a:spcBef>
                  <a:spcPct val="50000"/>
                </a:spcBef>
              </a:pPr>
              <a:r>
                <a:rPr lang="en-US" altLang="zh-CN" sz="1200" b="1" dirty="0" smtClean="0">
                  <a:solidFill>
                    <a:schemeClr val="tx1"/>
                  </a:solidFill>
                  <a:latin typeface="Times New Roman" panose="02020603050405020304" pitchFamily="18" charset="0"/>
                </a:rPr>
                <a:t>Usability </a:t>
              </a:r>
            </a:p>
            <a:p>
              <a:pPr algn="r">
                <a:spcBef>
                  <a:spcPct val="50000"/>
                </a:spcBef>
              </a:pPr>
              <a:r>
                <a:rPr lang="en-US" altLang="zh-CN" sz="1200" b="1" dirty="0" smtClean="0">
                  <a:solidFill>
                    <a:schemeClr val="tx1"/>
                  </a:solidFill>
                  <a:latin typeface="Times New Roman" panose="02020603050405020304" pitchFamily="18" charset="0"/>
                </a:rPr>
                <a:t>Ease of learning</a:t>
              </a:r>
            </a:p>
            <a:p>
              <a:pPr algn="r">
                <a:spcBef>
                  <a:spcPct val="50000"/>
                </a:spcBef>
              </a:pPr>
              <a:r>
                <a:rPr lang="en-US" altLang="zh-CN" sz="1200" b="1" dirty="0" smtClean="0">
                  <a:solidFill>
                    <a:schemeClr val="tx1"/>
                  </a:solidFill>
                  <a:latin typeface="Times New Roman" panose="02020603050405020304" pitchFamily="18" charset="0"/>
                </a:rPr>
                <a:t>Fault tolerant</a:t>
              </a:r>
            </a:p>
            <a:p>
              <a:pPr algn="r">
                <a:spcBef>
                  <a:spcPct val="50000"/>
                </a:spcBef>
              </a:pPr>
              <a:r>
                <a:rPr lang="en-US" altLang="zh-CN" sz="1200" b="1" dirty="0" smtClean="0">
                  <a:solidFill>
                    <a:schemeClr val="tx1"/>
                  </a:solidFill>
                  <a:latin typeface="Times New Roman" panose="02020603050405020304" pitchFamily="18" charset="0"/>
                </a:rPr>
                <a:t>Robustness</a:t>
              </a:r>
            </a:p>
            <a:p>
              <a:pPr algn="ctr">
                <a:spcBef>
                  <a:spcPct val="50000"/>
                </a:spcBef>
              </a:pPr>
              <a:endParaRPr lang="zh-CN" altLang="zh-CN" sz="1200" b="1" dirty="0">
                <a:solidFill>
                  <a:schemeClr val="tx1"/>
                </a:solidFill>
                <a:latin typeface="Times New Roman" panose="02020603050405020304" pitchFamily="18" charset="0"/>
              </a:endParaRPr>
            </a:p>
          </p:txBody>
        </p:sp>
        <p:sp>
          <p:nvSpPr>
            <p:cNvPr id="22" name="Rectangle 11"/>
            <p:cNvSpPr>
              <a:spLocks noChangeArrowheads="1"/>
            </p:cNvSpPr>
            <p:nvPr/>
          </p:nvSpPr>
          <p:spPr bwMode="auto">
            <a:xfrm>
              <a:off x="7473" y="2542"/>
              <a:ext cx="775" cy="416"/>
            </a:xfrm>
            <a:prstGeom prst="rect">
              <a:avLst/>
            </a:prstGeom>
            <a:gradFill rotWithShape="0">
              <a:gsLst>
                <a:gs pos="0">
                  <a:srgbClr val="FFFFFF"/>
                </a:gs>
                <a:gs pos="100000">
                  <a:srgbClr val="FF99FF"/>
                </a:gs>
              </a:gsLst>
              <a:path path="shape">
                <a:fillToRect l="50000" t="50000" r="50000" b="50000"/>
              </a:path>
            </a:gradFill>
            <a:ln w="22225" cmpd="sng">
              <a:solidFill>
                <a:schemeClr val="tx1"/>
              </a:solidFill>
              <a:round/>
              <a:headEnd/>
              <a:tailEnd/>
            </a:ln>
            <a:extLst/>
          </p:spPr>
          <p:txBody>
            <a:bodyPr wrap="none" anchor="ctr"/>
            <a:lstStyle/>
            <a:p>
              <a:pPr algn="ctr">
                <a:spcBef>
                  <a:spcPct val="50000"/>
                </a:spcBef>
              </a:pPr>
              <a:r>
                <a:rPr lang="en-US" altLang="zh-CN" sz="1200" b="1" dirty="0" smtClean="0">
                  <a:solidFill>
                    <a:schemeClr val="tx1"/>
                  </a:solidFill>
                  <a:latin typeface="Times New Roman" panose="02020603050405020304" pitchFamily="18" charset="0"/>
                </a:rPr>
                <a:t>End User</a:t>
              </a:r>
              <a:endParaRPr lang="en-US" altLang="zh-CN" sz="1200" b="1" dirty="0">
                <a:solidFill>
                  <a:schemeClr val="tx1"/>
                </a:solidFill>
                <a:latin typeface="Times New Roman" panose="02020603050405020304" pitchFamily="18" charset="0"/>
              </a:endParaRPr>
            </a:p>
          </p:txBody>
        </p:sp>
      </p:grpSp>
      <p:sp>
        <p:nvSpPr>
          <p:cNvPr id="19" name="Rectangle 14"/>
          <p:cNvSpPr>
            <a:spLocks noChangeArrowheads="1"/>
          </p:cNvSpPr>
          <p:nvPr/>
        </p:nvSpPr>
        <p:spPr bwMode="auto">
          <a:xfrm>
            <a:off x="4035467" y="2478674"/>
            <a:ext cx="117317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r>
              <a:rPr lang="en-US" altLang="zh-CN" sz="1400" dirty="0">
                <a:solidFill>
                  <a:srgbClr val="002060"/>
                </a:solidFill>
                <a:ea typeface="ＭＳ Ｐゴシック" pitchFamily="34" charset="-128"/>
              </a:rPr>
              <a:t>Runtime</a:t>
            </a:r>
          </a:p>
          <a:p>
            <a:r>
              <a:rPr lang="en-US" altLang="zh-CN" sz="1400" dirty="0">
                <a:solidFill>
                  <a:srgbClr val="002060"/>
                </a:solidFill>
                <a:ea typeface="ＭＳ Ｐゴシック" pitchFamily="34" charset="-128"/>
              </a:rPr>
              <a:t>Efficiency</a:t>
            </a:r>
          </a:p>
        </p:txBody>
      </p:sp>
      <p:sp>
        <p:nvSpPr>
          <p:cNvPr id="18" name="Rectangle 13"/>
          <p:cNvSpPr>
            <a:spLocks noChangeArrowheads="1"/>
          </p:cNvSpPr>
          <p:nvPr/>
        </p:nvSpPr>
        <p:spPr bwMode="auto">
          <a:xfrm>
            <a:off x="4733412" y="3961602"/>
            <a:ext cx="2111639"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r>
              <a:rPr lang="en-US" altLang="zh-CN" sz="1400" dirty="0">
                <a:solidFill>
                  <a:srgbClr val="002060"/>
                </a:solidFill>
                <a:ea typeface="ＭＳ Ｐゴシック" pitchFamily="34" charset="-128"/>
              </a:rPr>
              <a:t>Portability</a:t>
            </a:r>
          </a:p>
          <a:p>
            <a:r>
              <a:rPr lang="en-US" altLang="zh-CN" sz="1400" dirty="0">
                <a:solidFill>
                  <a:srgbClr val="002060"/>
                </a:solidFill>
                <a:ea typeface="ＭＳ Ｐゴシック" pitchFamily="34" charset="-128"/>
              </a:rPr>
              <a:t>Good documentation</a:t>
            </a:r>
          </a:p>
        </p:txBody>
      </p:sp>
      <p:sp>
        <p:nvSpPr>
          <p:cNvPr id="12" name="Rectangle 7"/>
          <p:cNvSpPr>
            <a:spLocks noChangeArrowheads="1"/>
          </p:cNvSpPr>
          <p:nvPr/>
        </p:nvSpPr>
        <p:spPr bwMode="auto">
          <a:xfrm>
            <a:off x="3707707" y="3478192"/>
            <a:ext cx="150093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p>
            <a:r>
              <a:rPr lang="en-US" altLang="zh-CN" sz="2000" dirty="0">
                <a:solidFill>
                  <a:srgbClr val="FF0000"/>
                </a:solidFill>
                <a:latin typeface="Verdana" pitchFamily="34" charset="0"/>
                <a:ea typeface="ＭＳ Ｐゴシック" pitchFamily="34" charset="-128"/>
              </a:rPr>
              <a:t>Reliability</a:t>
            </a:r>
          </a:p>
        </p:txBody>
      </p:sp>
    </p:spTree>
    <p:extLst>
      <p:ext uri="{BB962C8B-B14F-4D97-AF65-F5344CB8AC3E}">
        <p14:creationId xmlns:p14="http://schemas.microsoft.com/office/powerpoint/2010/main" val="183775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18" grpId="0" autoUpdateAnimBg="0"/>
      <p:bldP spid="1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6512" y="620688"/>
            <a:ext cx="9180512" cy="792088"/>
          </a:xfrm>
        </p:spPr>
        <p:style>
          <a:lnRef idx="3">
            <a:schemeClr val="lt1"/>
          </a:lnRef>
          <a:fillRef idx="1">
            <a:schemeClr val="accent5"/>
          </a:fillRef>
          <a:effectRef idx="1">
            <a:schemeClr val="accent5"/>
          </a:effectRef>
          <a:fontRef idx="minor">
            <a:schemeClr val="lt1"/>
          </a:fontRef>
        </p:style>
        <p:txBody>
          <a:bodyPr/>
          <a:lstStyle/>
          <a:p>
            <a:pPr algn="l" eaLnBrk="1" hangingPunct="1"/>
            <a:r>
              <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Typical Design Trade-offs</a:t>
            </a:r>
          </a:p>
        </p:txBody>
      </p:sp>
      <p:sp>
        <p:nvSpPr>
          <p:cNvPr id="4"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a:latin typeface="华文隶书" panose="02010800040101010101" pitchFamily="2" charset="-122"/>
                <a:ea typeface="华文隶书" panose="02010800040101010101" pitchFamily="2" charset="-122"/>
              </a:rPr>
              <a:t>2</a:t>
            </a:r>
            <a:r>
              <a:rPr lang="en-US" altLang="zh-CN" dirty="0" smtClean="0">
                <a:latin typeface="华文隶书" panose="02010800040101010101" pitchFamily="2" charset="-122"/>
                <a:ea typeface="华文隶书" panose="02010800040101010101" pitchFamily="2" charset="-122"/>
              </a:rPr>
              <a:t>. Design Goals</a:t>
            </a:r>
            <a:endParaRPr lang="zh-CN" altLang="en-US" dirty="0">
              <a:latin typeface="华文隶书" panose="02010800040101010101" pitchFamily="2" charset="-122"/>
              <a:ea typeface="华文隶书" panose="02010800040101010101" pitchFamily="2" charset="-122"/>
            </a:endParaRPr>
          </a:p>
        </p:txBody>
      </p:sp>
      <p:sp>
        <p:nvSpPr>
          <p:cNvPr id="6" name="Oval 11"/>
          <p:cNvSpPr>
            <a:spLocks noChangeArrowheads="1"/>
          </p:cNvSpPr>
          <p:nvPr/>
        </p:nvSpPr>
        <p:spPr bwMode="auto">
          <a:xfrm>
            <a:off x="4849813" y="1989138"/>
            <a:ext cx="4114800" cy="4343400"/>
          </a:xfrm>
          <a:prstGeom prst="ellipse">
            <a:avLst/>
          </a:prstGeom>
          <a:solidFill>
            <a:srgbClr val="BBB3F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7" name="Oval 12"/>
          <p:cNvSpPr>
            <a:spLocks noChangeArrowheads="1"/>
          </p:cNvSpPr>
          <p:nvPr/>
        </p:nvSpPr>
        <p:spPr bwMode="auto">
          <a:xfrm>
            <a:off x="311150" y="1989138"/>
            <a:ext cx="4114800" cy="4343400"/>
          </a:xfrm>
          <a:prstGeom prst="ellipse">
            <a:avLst/>
          </a:prstGeom>
          <a:solidFill>
            <a:srgbClr val="8BC2E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12" name="Text Box 17"/>
          <p:cNvSpPr txBox="1">
            <a:spLocks noChangeArrowheads="1"/>
          </p:cNvSpPr>
          <p:nvPr/>
        </p:nvSpPr>
        <p:spPr bwMode="auto">
          <a:xfrm>
            <a:off x="1011643" y="2420888"/>
            <a:ext cx="1663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dirty="0" smtClean="0">
                <a:ea typeface="ＭＳ Ｐゴシック" panose="020B0600070205080204" pitchFamily="34" charset="-128"/>
              </a:rPr>
              <a:t>Functionality</a:t>
            </a:r>
            <a:endParaRPr lang="en-US" sz="1800" u="sng" dirty="0">
              <a:solidFill>
                <a:srgbClr val="FFFFFF"/>
              </a:solidFill>
              <a:latin typeface="Arial" panose="020B0604020202020204" pitchFamily="34" charset="0"/>
              <a:ea typeface="宋体" panose="02010600030101010101" pitchFamily="2" charset="-122"/>
            </a:endParaRPr>
          </a:p>
        </p:txBody>
      </p:sp>
      <p:sp>
        <p:nvSpPr>
          <p:cNvPr id="13" name="Text Box 18"/>
          <p:cNvSpPr txBox="1">
            <a:spLocks noChangeArrowheads="1"/>
          </p:cNvSpPr>
          <p:nvPr/>
        </p:nvSpPr>
        <p:spPr bwMode="auto">
          <a:xfrm>
            <a:off x="1014633" y="3035230"/>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dirty="0" smtClean="0">
                <a:ea typeface="ＭＳ Ｐゴシック" panose="020B0600070205080204" pitchFamily="34" charset="-128"/>
              </a:rPr>
              <a:t>Cost</a:t>
            </a:r>
            <a:endParaRPr lang="en-US" sz="1800" u="sng" dirty="0">
              <a:solidFill>
                <a:srgbClr val="FFFFFF"/>
              </a:solidFill>
              <a:latin typeface="Arial" panose="020B0604020202020204" pitchFamily="34" charset="0"/>
              <a:ea typeface="宋体" panose="02010600030101010101" pitchFamily="2" charset="-122"/>
            </a:endParaRPr>
          </a:p>
        </p:txBody>
      </p:sp>
      <p:sp>
        <p:nvSpPr>
          <p:cNvPr id="14" name="Text Box 19"/>
          <p:cNvSpPr txBox="1">
            <a:spLocks noChangeArrowheads="1"/>
          </p:cNvSpPr>
          <p:nvPr/>
        </p:nvSpPr>
        <p:spPr bwMode="auto">
          <a:xfrm>
            <a:off x="1011643" y="3664057"/>
            <a:ext cx="12827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dirty="0" smtClean="0">
                <a:ea typeface="ＭＳ Ｐゴシック" panose="020B0600070205080204" pitchFamily="34" charset="-128"/>
              </a:rPr>
              <a:t>Efficiency</a:t>
            </a:r>
            <a:endParaRPr lang="en-US" sz="1800" u="sng" dirty="0">
              <a:solidFill>
                <a:srgbClr val="FFFFFF"/>
              </a:solidFill>
              <a:latin typeface="Arial" panose="020B0604020202020204" pitchFamily="34" charset="0"/>
              <a:ea typeface="宋体" panose="02010600030101010101" pitchFamily="2" charset="-122"/>
            </a:endParaRPr>
          </a:p>
        </p:txBody>
      </p:sp>
      <p:sp>
        <p:nvSpPr>
          <p:cNvPr id="15" name="Text Box 20"/>
          <p:cNvSpPr txBox="1">
            <a:spLocks noChangeArrowheads="1"/>
          </p:cNvSpPr>
          <p:nvPr/>
        </p:nvSpPr>
        <p:spPr bwMode="auto">
          <a:xfrm>
            <a:off x="1011643" y="4351735"/>
            <a:ext cx="24143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dirty="0" smtClean="0">
                <a:ea typeface="ＭＳ Ｐゴシック" panose="020B0600070205080204" pitchFamily="34" charset="-128"/>
              </a:rPr>
              <a:t>Rapid development</a:t>
            </a:r>
            <a:endParaRPr lang="en-US" sz="1800" u="sng" dirty="0">
              <a:solidFill>
                <a:srgbClr val="FFFFFF"/>
              </a:solidFill>
              <a:latin typeface="Arial" panose="020B0604020202020204" pitchFamily="34" charset="0"/>
              <a:ea typeface="宋体" panose="02010600030101010101" pitchFamily="2" charset="-122"/>
            </a:endParaRPr>
          </a:p>
        </p:txBody>
      </p:sp>
      <p:grpSp>
        <p:nvGrpSpPr>
          <p:cNvPr id="16" name="Group 12"/>
          <p:cNvGrpSpPr>
            <a:grpSpLocks/>
          </p:cNvGrpSpPr>
          <p:nvPr/>
        </p:nvGrpSpPr>
        <p:grpSpPr bwMode="auto">
          <a:xfrm>
            <a:off x="4441299" y="2409220"/>
            <a:ext cx="381000" cy="381000"/>
            <a:chOff x="0" y="0"/>
            <a:chExt cx="1615" cy="1615"/>
          </a:xfrm>
        </p:grpSpPr>
        <p:sp>
          <p:nvSpPr>
            <p:cNvPr id="17" name="Oval 22"/>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18" name="Oval 23"/>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19" name="Oval 24"/>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20" name="Oval 25"/>
            <p:cNvSpPr>
              <a:spLocks noChangeArrowheads="1"/>
            </p:cNvSpPr>
            <p:nvPr/>
          </p:nvSpPr>
          <p:spPr bwMode="auto">
            <a:xfrm>
              <a:off x="176" y="176"/>
              <a:ext cx="1262" cy="1264"/>
            </a:xfrm>
            <a:prstGeom prst="ellipse">
              <a:avLst/>
            </a:prstGeom>
            <a:gradFill rotWithShape="1">
              <a:gsLst>
                <a:gs pos="0">
                  <a:srgbClr val="000000"/>
                </a:gs>
                <a:gs pos="100000">
                  <a:srgbClr val="FFCC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21" name="Oval 26"/>
            <p:cNvSpPr>
              <a:spLocks noChangeArrowheads="1"/>
            </p:cNvSpPr>
            <p:nvPr/>
          </p:nvSpPr>
          <p:spPr bwMode="auto">
            <a:xfrm>
              <a:off x="256" y="256"/>
              <a:ext cx="1097" cy="1104"/>
            </a:xfrm>
            <a:prstGeom prst="ellipse">
              <a:avLst/>
            </a:prstGeom>
            <a:gradFill rotWithShape="1">
              <a:gsLst>
                <a:gs pos="0">
                  <a:schemeClr val="hlink"/>
                </a:gs>
                <a:gs pos="50000">
                  <a:srgbClr val="53538A"/>
                </a:gs>
                <a:gs pos="100000">
                  <a:schemeClr val="hlink"/>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22" name="Oval 27"/>
            <p:cNvSpPr>
              <a:spLocks noChangeArrowheads="1"/>
            </p:cNvSpPr>
            <p:nvPr/>
          </p:nvSpPr>
          <p:spPr bwMode="auto">
            <a:xfrm>
              <a:off x="259" y="259"/>
              <a:ext cx="1096" cy="1098"/>
            </a:xfrm>
            <a:prstGeom prst="ellipse">
              <a:avLst/>
            </a:prstGeom>
            <a:gradFill rotWithShape="1">
              <a:gsLst>
                <a:gs pos="0">
                  <a:srgbClr val="FFCC00"/>
                </a:gs>
                <a:gs pos="100000">
                  <a:srgbClr val="7C6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grpSp>
      <p:grpSp>
        <p:nvGrpSpPr>
          <p:cNvPr id="23" name="Group 19"/>
          <p:cNvGrpSpPr>
            <a:grpSpLocks/>
          </p:cNvGrpSpPr>
          <p:nvPr/>
        </p:nvGrpSpPr>
        <p:grpSpPr bwMode="auto">
          <a:xfrm>
            <a:off x="4441299" y="3086061"/>
            <a:ext cx="381000" cy="381000"/>
            <a:chOff x="0" y="0"/>
            <a:chExt cx="1615" cy="1615"/>
          </a:xfrm>
        </p:grpSpPr>
        <p:sp>
          <p:nvSpPr>
            <p:cNvPr id="24" name="Oval 2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25" name="Oval 30"/>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26" name="Oval 31"/>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27" name="Oval 32"/>
            <p:cNvSpPr>
              <a:spLocks noChangeArrowheads="1"/>
            </p:cNvSpPr>
            <p:nvPr/>
          </p:nvSpPr>
          <p:spPr bwMode="auto">
            <a:xfrm>
              <a:off x="176" y="176"/>
              <a:ext cx="1262" cy="1264"/>
            </a:xfrm>
            <a:prstGeom prst="ellipse">
              <a:avLst/>
            </a:prstGeom>
            <a:gradFill rotWithShape="1">
              <a:gsLst>
                <a:gs pos="0">
                  <a:srgbClr val="000000"/>
                </a:gs>
                <a:gs pos="100000">
                  <a:srgbClr val="48BE67"/>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28" name="Oval 33"/>
            <p:cNvSpPr>
              <a:spLocks noChangeArrowheads="1"/>
            </p:cNvSpPr>
            <p:nvPr/>
          </p:nvSpPr>
          <p:spPr bwMode="auto">
            <a:xfrm>
              <a:off x="256" y="256"/>
              <a:ext cx="1097" cy="1104"/>
            </a:xfrm>
            <a:prstGeom prst="ellipse">
              <a:avLst/>
            </a:prstGeom>
            <a:gradFill rotWithShape="1">
              <a:gsLst>
                <a:gs pos="0">
                  <a:schemeClr val="hlink"/>
                </a:gs>
                <a:gs pos="50000">
                  <a:srgbClr val="53538A"/>
                </a:gs>
                <a:gs pos="100000">
                  <a:schemeClr val="hlink"/>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29" name="Oval 34"/>
            <p:cNvSpPr>
              <a:spLocks noChangeArrowheads="1"/>
            </p:cNvSpPr>
            <p:nvPr/>
          </p:nvSpPr>
          <p:spPr bwMode="auto">
            <a:xfrm>
              <a:off x="259" y="259"/>
              <a:ext cx="1096" cy="1098"/>
            </a:xfrm>
            <a:prstGeom prst="ellipse">
              <a:avLst/>
            </a:prstGeom>
            <a:gradFill rotWithShape="1">
              <a:gsLst>
                <a:gs pos="0">
                  <a:srgbClr val="48BE67"/>
                </a:gs>
                <a:gs pos="100000">
                  <a:srgbClr val="235C3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grpSp>
      <p:grpSp>
        <p:nvGrpSpPr>
          <p:cNvPr id="30" name="Group 26"/>
          <p:cNvGrpSpPr>
            <a:grpSpLocks/>
          </p:cNvGrpSpPr>
          <p:nvPr/>
        </p:nvGrpSpPr>
        <p:grpSpPr bwMode="auto">
          <a:xfrm>
            <a:off x="4441299" y="3653175"/>
            <a:ext cx="381000" cy="381000"/>
            <a:chOff x="0" y="0"/>
            <a:chExt cx="1615" cy="1615"/>
          </a:xfrm>
        </p:grpSpPr>
        <p:sp>
          <p:nvSpPr>
            <p:cNvPr id="31" name="Oval 3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32" name="Oval 37"/>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33" name="Oval 38"/>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34" name="Oval 39"/>
            <p:cNvSpPr>
              <a:spLocks noChangeArrowheads="1"/>
            </p:cNvSpPr>
            <p:nvPr/>
          </p:nvSpPr>
          <p:spPr bwMode="auto">
            <a:xfrm>
              <a:off x="176" y="17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35" name="Oval 40"/>
            <p:cNvSpPr>
              <a:spLocks noChangeArrowheads="1"/>
            </p:cNvSpPr>
            <p:nvPr/>
          </p:nvSpPr>
          <p:spPr bwMode="auto">
            <a:xfrm>
              <a:off x="256" y="256"/>
              <a:ext cx="1097" cy="1104"/>
            </a:xfrm>
            <a:prstGeom prst="ellipse">
              <a:avLst/>
            </a:prstGeom>
            <a:gradFill rotWithShape="1">
              <a:gsLst>
                <a:gs pos="0">
                  <a:schemeClr val="hlink"/>
                </a:gs>
                <a:gs pos="50000">
                  <a:srgbClr val="53538A"/>
                </a:gs>
                <a:gs pos="100000">
                  <a:schemeClr val="hlink"/>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36" name="Oval 41"/>
            <p:cNvSpPr>
              <a:spLocks noChangeArrowheads="1"/>
            </p:cNvSpPr>
            <p:nvPr/>
          </p:nvSpPr>
          <p:spPr bwMode="auto">
            <a:xfrm>
              <a:off x="259" y="259"/>
              <a:ext cx="1096" cy="1098"/>
            </a:xfrm>
            <a:prstGeom prst="ellipse">
              <a:avLst/>
            </a:prstGeom>
            <a:gradFill rotWithShape="1">
              <a:gsLst>
                <a:gs pos="0">
                  <a:srgbClr val="21B3E1"/>
                </a:gs>
                <a:gs pos="100000">
                  <a:srgbClr val="10576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grpSp>
      <p:grpSp>
        <p:nvGrpSpPr>
          <p:cNvPr id="37" name="Group 33"/>
          <p:cNvGrpSpPr>
            <a:grpSpLocks/>
          </p:cNvGrpSpPr>
          <p:nvPr/>
        </p:nvGrpSpPr>
        <p:grpSpPr bwMode="auto">
          <a:xfrm>
            <a:off x="4441299" y="4269628"/>
            <a:ext cx="381000" cy="381000"/>
            <a:chOff x="0" y="0"/>
            <a:chExt cx="1615" cy="1615"/>
          </a:xfrm>
        </p:grpSpPr>
        <p:sp>
          <p:nvSpPr>
            <p:cNvPr id="38" name="Oval 4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39" name="Oval 44"/>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40" name="Oval 45"/>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41" name="Oval 46"/>
            <p:cNvSpPr>
              <a:spLocks noChangeArrowheads="1"/>
            </p:cNvSpPr>
            <p:nvPr/>
          </p:nvSpPr>
          <p:spPr bwMode="auto">
            <a:xfrm>
              <a:off x="176" y="176"/>
              <a:ext cx="1262" cy="1264"/>
            </a:xfrm>
            <a:prstGeom prst="ellipse">
              <a:avLst/>
            </a:prstGeom>
            <a:gradFill rotWithShape="1">
              <a:gsLst>
                <a:gs pos="0">
                  <a:srgbClr val="000000"/>
                </a:gs>
                <a:gs pos="100000">
                  <a:srgbClr val="8D67E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42" name="Oval 47"/>
            <p:cNvSpPr>
              <a:spLocks noChangeArrowheads="1"/>
            </p:cNvSpPr>
            <p:nvPr/>
          </p:nvSpPr>
          <p:spPr bwMode="auto">
            <a:xfrm>
              <a:off x="256" y="256"/>
              <a:ext cx="1097" cy="1104"/>
            </a:xfrm>
            <a:prstGeom prst="ellipse">
              <a:avLst/>
            </a:prstGeom>
            <a:gradFill rotWithShape="1">
              <a:gsLst>
                <a:gs pos="0">
                  <a:schemeClr val="hlink"/>
                </a:gs>
                <a:gs pos="50000">
                  <a:srgbClr val="53538A"/>
                </a:gs>
                <a:gs pos="100000">
                  <a:schemeClr val="hlink"/>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43" name="Oval 48"/>
            <p:cNvSpPr>
              <a:spLocks noChangeArrowheads="1"/>
            </p:cNvSpPr>
            <p:nvPr/>
          </p:nvSpPr>
          <p:spPr bwMode="auto">
            <a:xfrm>
              <a:off x="259" y="259"/>
              <a:ext cx="1096" cy="1098"/>
            </a:xfrm>
            <a:prstGeom prst="ellipse">
              <a:avLst/>
            </a:prstGeom>
            <a:gradFill rotWithShape="1">
              <a:gsLst>
                <a:gs pos="0">
                  <a:srgbClr val="8D67E1"/>
                </a:gs>
                <a:gs pos="100000">
                  <a:srgbClr val="45326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grpSp>
      <p:grpSp>
        <p:nvGrpSpPr>
          <p:cNvPr id="44" name="Group 40"/>
          <p:cNvGrpSpPr>
            <a:grpSpLocks/>
          </p:cNvGrpSpPr>
          <p:nvPr/>
        </p:nvGrpSpPr>
        <p:grpSpPr bwMode="auto">
          <a:xfrm>
            <a:off x="4441299" y="4851862"/>
            <a:ext cx="381000" cy="381000"/>
            <a:chOff x="0" y="0"/>
            <a:chExt cx="1615" cy="1615"/>
          </a:xfrm>
        </p:grpSpPr>
        <p:sp>
          <p:nvSpPr>
            <p:cNvPr id="45" name="Oval 5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46" name="Oval 51"/>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47" name="Oval 52"/>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48" name="Oval 53"/>
            <p:cNvSpPr>
              <a:spLocks noChangeArrowheads="1"/>
            </p:cNvSpPr>
            <p:nvPr/>
          </p:nvSpPr>
          <p:spPr bwMode="auto">
            <a:xfrm>
              <a:off x="176" y="176"/>
              <a:ext cx="1262" cy="1264"/>
            </a:xfrm>
            <a:prstGeom prst="ellipse">
              <a:avLst/>
            </a:prstGeom>
            <a:gradFill rotWithShape="1">
              <a:gsLst>
                <a:gs pos="0">
                  <a:srgbClr val="000000"/>
                </a:gs>
                <a:gs pos="100000">
                  <a:srgbClr val="E35E23"/>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49" name="Oval 54"/>
            <p:cNvSpPr>
              <a:spLocks noChangeArrowheads="1"/>
            </p:cNvSpPr>
            <p:nvPr/>
          </p:nvSpPr>
          <p:spPr bwMode="auto">
            <a:xfrm>
              <a:off x="256" y="256"/>
              <a:ext cx="1097" cy="1104"/>
            </a:xfrm>
            <a:prstGeom prst="ellipse">
              <a:avLst/>
            </a:prstGeom>
            <a:gradFill rotWithShape="1">
              <a:gsLst>
                <a:gs pos="0">
                  <a:schemeClr val="hlink"/>
                </a:gs>
                <a:gs pos="50000">
                  <a:srgbClr val="53538A"/>
                </a:gs>
                <a:gs pos="100000">
                  <a:schemeClr val="hlink"/>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50" name="Oval 55"/>
            <p:cNvSpPr>
              <a:spLocks noChangeArrowheads="1"/>
            </p:cNvSpPr>
            <p:nvPr/>
          </p:nvSpPr>
          <p:spPr bwMode="auto">
            <a:xfrm>
              <a:off x="259" y="259"/>
              <a:ext cx="1096" cy="1098"/>
            </a:xfrm>
            <a:prstGeom prst="ellipse">
              <a:avLst/>
            </a:prstGeom>
            <a:gradFill rotWithShape="1">
              <a:gsLst>
                <a:gs pos="0">
                  <a:srgbClr val="E35E23"/>
                </a:gs>
                <a:gs pos="100000">
                  <a:srgbClr val="6E2E1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grpSp>
      <p:sp>
        <p:nvSpPr>
          <p:cNvPr id="51" name="Text Box 20"/>
          <p:cNvSpPr txBox="1">
            <a:spLocks noChangeArrowheads="1"/>
          </p:cNvSpPr>
          <p:nvPr/>
        </p:nvSpPr>
        <p:spPr bwMode="auto">
          <a:xfrm>
            <a:off x="1014633" y="5454169"/>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sz="1800" dirty="0" smtClean="0">
                <a:ea typeface="ＭＳ Ｐゴシック" panose="020B0600070205080204" pitchFamily="34" charset="-128"/>
              </a:rPr>
              <a:t>Cost</a:t>
            </a:r>
            <a:endParaRPr lang="en-US" sz="1800" u="sng" dirty="0">
              <a:solidFill>
                <a:srgbClr val="FFFFFF"/>
              </a:solidFill>
              <a:latin typeface="Arial" panose="020B0604020202020204" pitchFamily="34" charset="0"/>
              <a:ea typeface="宋体" panose="02010600030101010101" pitchFamily="2" charset="-122"/>
            </a:endParaRPr>
          </a:p>
        </p:txBody>
      </p:sp>
      <p:sp>
        <p:nvSpPr>
          <p:cNvPr id="52" name="Text Box 20"/>
          <p:cNvSpPr txBox="1">
            <a:spLocks noChangeArrowheads="1"/>
          </p:cNvSpPr>
          <p:nvPr/>
        </p:nvSpPr>
        <p:spPr bwMode="auto">
          <a:xfrm>
            <a:off x="1011643" y="4945132"/>
            <a:ext cx="2912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dirty="0" smtClean="0">
                <a:ea typeface="ＭＳ Ｐゴシック" panose="020B0600070205080204" pitchFamily="34" charset="-128"/>
              </a:rPr>
              <a:t>Backward Compatibility</a:t>
            </a:r>
            <a:endParaRPr lang="en-US" sz="1800" u="sng" dirty="0">
              <a:solidFill>
                <a:srgbClr val="FFFFFF"/>
              </a:solidFill>
              <a:latin typeface="Arial" panose="020B0604020202020204" pitchFamily="34" charset="0"/>
              <a:ea typeface="宋体" panose="02010600030101010101" pitchFamily="2" charset="-122"/>
            </a:endParaRPr>
          </a:p>
        </p:txBody>
      </p:sp>
      <p:sp>
        <p:nvSpPr>
          <p:cNvPr id="53" name="Text Box 17"/>
          <p:cNvSpPr txBox="1">
            <a:spLocks noChangeArrowheads="1"/>
          </p:cNvSpPr>
          <p:nvPr/>
        </p:nvSpPr>
        <p:spPr bwMode="auto">
          <a:xfrm>
            <a:off x="5865154" y="2420888"/>
            <a:ext cx="11741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dirty="0" smtClean="0">
                <a:ea typeface="ＭＳ Ｐゴシック" panose="020B0600070205080204" pitchFamily="34" charset="-128"/>
              </a:rPr>
              <a:t>Usability</a:t>
            </a:r>
            <a:endParaRPr lang="en-US" sz="1800" u="sng" dirty="0">
              <a:solidFill>
                <a:srgbClr val="FFFFFF"/>
              </a:solidFill>
              <a:latin typeface="Arial" panose="020B0604020202020204" pitchFamily="34" charset="0"/>
              <a:ea typeface="宋体" panose="02010600030101010101" pitchFamily="2" charset="-122"/>
            </a:endParaRPr>
          </a:p>
        </p:txBody>
      </p:sp>
      <p:sp>
        <p:nvSpPr>
          <p:cNvPr id="54" name="Text Box 18"/>
          <p:cNvSpPr txBox="1">
            <a:spLocks noChangeArrowheads="1"/>
          </p:cNvSpPr>
          <p:nvPr/>
        </p:nvSpPr>
        <p:spPr bwMode="auto">
          <a:xfrm>
            <a:off x="5868144" y="3035230"/>
            <a:ext cx="1504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dirty="0" smtClean="0">
                <a:ea typeface="ＭＳ Ｐゴシック" panose="020B0600070205080204" pitchFamily="34" charset="-128"/>
              </a:rPr>
              <a:t>Robustness</a:t>
            </a:r>
            <a:endParaRPr lang="en-US" sz="1800" u="sng" dirty="0">
              <a:solidFill>
                <a:srgbClr val="FFFFFF"/>
              </a:solidFill>
              <a:latin typeface="Arial" panose="020B0604020202020204" pitchFamily="34" charset="0"/>
              <a:ea typeface="宋体" panose="02010600030101010101" pitchFamily="2" charset="-122"/>
            </a:endParaRPr>
          </a:p>
        </p:txBody>
      </p:sp>
      <p:sp>
        <p:nvSpPr>
          <p:cNvPr id="55" name="Text Box 19"/>
          <p:cNvSpPr txBox="1">
            <a:spLocks noChangeArrowheads="1"/>
          </p:cNvSpPr>
          <p:nvPr/>
        </p:nvSpPr>
        <p:spPr bwMode="auto">
          <a:xfrm>
            <a:off x="5865154" y="3664057"/>
            <a:ext cx="1348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marL="325344" indent="-325344" eaLnBrk="1" hangingPunct="1">
              <a:defRPr/>
            </a:pPr>
            <a:r>
              <a:rPr lang="en-US" altLang="zh-CN" sz="1800" dirty="0">
                <a:ea typeface="ＭＳ Ｐゴシック" panose="020B0600070205080204" pitchFamily="34" charset="-128"/>
              </a:rPr>
              <a:t>Portability</a:t>
            </a:r>
          </a:p>
        </p:txBody>
      </p:sp>
      <p:sp>
        <p:nvSpPr>
          <p:cNvPr id="56" name="Text Box 20"/>
          <p:cNvSpPr txBox="1">
            <a:spLocks noChangeArrowheads="1"/>
          </p:cNvSpPr>
          <p:nvPr/>
        </p:nvSpPr>
        <p:spPr bwMode="auto">
          <a:xfrm>
            <a:off x="5865154" y="4351735"/>
            <a:ext cx="1663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marL="325344" indent="-325344" eaLnBrk="1" hangingPunct="1">
              <a:defRPr/>
            </a:pPr>
            <a:r>
              <a:rPr lang="en-US" altLang="zh-CN" sz="1800" dirty="0">
                <a:ea typeface="ＭＳ Ｐゴシック" panose="020B0600070205080204" pitchFamily="34" charset="-128"/>
              </a:rPr>
              <a:t>Functionality</a:t>
            </a:r>
          </a:p>
        </p:txBody>
      </p:sp>
      <p:sp>
        <p:nvSpPr>
          <p:cNvPr id="57" name="Text Box 20"/>
          <p:cNvSpPr txBox="1">
            <a:spLocks noChangeArrowheads="1"/>
          </p:cNvSpPr>
          <p:nvPr/>
        </p:nvSpPr>
        <p:spPr bwMode="auto">
          <a:xfrm>
            <a:off x="5868144" y="5454169"/>
            <a:ext cx="1460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marL="325344" indent="-325344" eaLnBrk="1" hangingPunct="1">
              <a:defRPr/>
            </a:pPr>
            <a:r>
              <a:rPr lang="en-US" altLang="zh-CN" sz="1800" dirty="0">
                <a:ea typeface="ＭＳ Ｐゴシック" panose="020B0600070205080204" pitchFamily="34" charset="-128"/>
              </a:rPr>
              <a:t>Readability</a:t>
            </a:r>
          </a:p>
        </p:txBody>
      </p:sp>
      <p:sp>
        <p:nvSpPr>
          <p:cNvPr id="58" name="Text Box 20"/>
          <p:cNvSpPr txBox="1">
            <a:spLocks noChangeArrowheads="1"/>
          </p:cNvSpPr>
          <p:nvPr/>
        </p:nvSpPr>
        <p:spPr bwMode="auto">
          <a:xfrm>
            <a:off x="5865154" y="4945132"/>
            <a:ext cx="14442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dirty="0" smtClean="0">
                <a:ea typeface="ＭＳ Ｐゴシック" panose="020B0600070205080204" pitchFamily="34" charset="-128"/>
              </a:rPr>
              <a:t>Reusability</a:t>
            </a:r>
            <a:endParaRPr lang="en-US" sz="1800" u="sng" dirty="0">
              <a:solidFill>
                <a:srgbClr val="FFFFFF"/>
              </a:solidFill>
              <a:latin typeface="Arial" panose="020B0604020202020204" pitchFamily="34" charset="0"/>
              <a:ea typeface="宋体" panose="02010600030101010101" pitchFamily="2" charset="-122"/>
            </a:endParaRPr>
          </a:p>
        </p:txBody>
      </p:sp>
      <p:grpSp>
        <p:nvGrpSpPr>
          <p:cNvPr id="59" name="Group 40"/>
          <p:cNvGrpSpPr>
            <a:grpSpLocks/>
          </p:cNvGrpSpPr>
          <p:nvPr/>
        </p:nvGrpSpPr>
        <p:grpSpPr bwMode="auto">
          <a:xfrm>
            <a:off x="4441299" y="5527366"/>
            <a:ext cx="381000" cy="381000"/>
            <a:chOff x="0" y="0"/>
            <a:chExt cx="1615" cy="1615"/>
          </a:xfrm>
        </p:grpSpPr>
        <p:sp>
          <p:nvSpPr>
            <p:cNvPr id="60" name="Oval 5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61" name="Oval 51"/>
            <p:cNvSpPr>
              <a:spLocks noChangeArrowheads="1"/>
            </p:cNvSpPr>
            <p:nvPr/>
          </p:nvSpPr>
          <p:spPr bwMode="auto">
            <a:xfrm>
              <a:off x="92" y="91"/>
              <a:ext cx="1430" cy="1430"/>
            </a:xfrm>
            <a:prstGeom prst="ellipse">
              <a:avLst/>
            </a:prstGeom>
            <a:gradFill rotWithShape="1">
              <a:gsLst>
                <a:gs pos="0">
                  <a:srgbClr val="FFFFFF"/>
                </a:gs>
                <a:gs pos="50000">
                  <a:srgbClr val="A2A2A2"/>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62" name="Oval 52"/>
            <p:cNvSpPr>
              <a:spLocks noChangeArrowheads="1"/>
            </p:cNvSpPr>
            <p:nvPr/>
          </p:nvSpPr>
          <p:spPr bwMode="auto">
            <a:xfrm>
              <a:off x="175" y="175"/>
              <a:ext cx="1265" cy="1265"/>
            </a:xfrm>
            <a:prstGeom prst="ellipse">
              <a:avLst/>
            </a:prstGeom>
            <a:gradFill rotWithShape="1">
              <a:gsLst>
                <a:gs pos="0">
                  <a:schemeClr val="hlink"/>
                </a:gs>
                <a:gs pos="50000">
                  <a:srgbClr val="FFFFFF"/>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63" name="Oval 53"/>
            <p:cNvSpPr>
              <a:spLocks noChangeArrowheads="1"/>
            </p:cNvSpPr>
            <p:nvPr/>
          </p:nvSpPr>
          <p:spPr bwMode="auto">
            <a:xfrm>
              <a:off x="176" y="176"/>
              <a:ext cx="1262" cy="1264"/>
            </a:xfrm>
            <a:prstGeom prst="ellipse">
              <a:avLst/>
            </a:prstGeom>
            <a:gradFill rotWithShape="1">
              <a:gsLst>
                <a:gs pos="0">
                  <a:srgbClr val="000000"/>
                </a:gs>
                <a:gs pos="100000">
                  <a:srgbClr val="E35E23"/>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64" name="Oval 54"/>
            <p:cNvSpPr>
              <a:spLocks noChangeArrowheads="1"/>
            </p:cNvSpPr>
            <p:nvPr/>
          </p:nvSpPr>
          <p:spPr bwMode="auto">
            <a:xfrm>
              <a:off x="256" y="256"/>
              <a:ext cx="1097" cy="1104"/>
            </a:xfrm>
            <a:prstGeom prst="ellipse">
              <a:avLst/>
            </a:prstGeom>
            <a:gradFill rotWithShape="1">
              <a:gsLst>
                <a:gs pos="0">
                  <a:schemeClr val="hlink"/>
                </a:gs>
                <a:gs pos="50000">
                  <a:srgbClr val="53538A"/>
                </a:gs>
                <a:gs pos="100000">
                  <a:schemeClr val="hlink"/>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65" name="Oval 55"/>
            <p:cNvSpPr>
              <a:spLocks noChangeArrowheads="1"/>
            </p:cNvSpPr>
            <p:nvPr/>
          </p:nvSpPr>
          <p:spPr bwMode="auto">
            <a:xfrm>
              <a:off x="259" y="259"/>
              <a:ext cx="1096" cy="1098"/>
            </a:xfrm>
            <a:prstGeom prst="ellipse">
              <a:avLst/>
            </a:prstGeom>
            <a:gradFill rotWithShape="1">
              <a:gsLst>
                <a:gs pos="74000">
                  <a:schemeClr val="accent2">
                    <a:lumMod val="75000"/>
                  </a:schemeClr>
                </a:gs>
                <a:gs pos="83299">
                  <a:srgbClr val="FFFF00"/>
                </a:gs>
                <a:gs pos="44000">
                  <a:srgbClr val="FFC000"/>
                </a:gs>
                <a:gs pos="100000">
                  <a:srgbClr val="6E2E1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sz="3200">
                  <a:solidFill>
                    <a:schemeClr val="bg1"/>
                  </a:solidFill>
                  <a:latin typeface="Verdana" panose="020B0604030504040204" pitchFamily="34" charset="0"/>
                  <a:ea typeface="Gulim"/>
                  <a:cs typeface="Gulim"/>
                </a:defRPr>
              </a:lvl1pPr>
              <a:lvl2pPr marL="742950" indent="-285750" eaLnBrk="0" hangingPunct="0">
                <a:defRPr sz="3200">
                  <a:solidFill>
                    <a:schemeClr val="bg1"/>
                  </a:solidFill>
                  <a:latin typeface="Verdana" panose="020B0604030504040204" pitchFamily="34" charset="0"/>
                  <a:ea typeface="Gulim"/>
                  <a:cs typeface="Gulim"/>
                </a:defRPr>
              </a:lvl2pPr>
              <a:lvl3pPr marL="1143000" indent="-228600" eaLnBrk="0" hangingPunct="0">
                <a:defRPr sz="3200">
                  <a:solidFill>
                    <a:schemeClr val="bg1"/>
                  </a:solidFill>
                  <a:latin typeface="Verdana" panose="020B0604030504040204" pitchFamily="34" charset="0"/>
                  <a:ea typeface="Gulim"/>
                  <a:cs typeface="Gulim"/>
                </a:defRPr>
              </a:lvl3pPr>
              <a:lvl4pPr marL="1600200" indent="-228600" eaLnBrk="0" hangingPunct="0">
                <a:defRPr sz="3200">
                  <a:solidFill>
                    <a:schemeClr val="bg1"/>
                  </a:solidFill>
                  <a:latin typeface="Verdana" panose="020B0604030504040204" pitchFamily="34" charset="0"/>
                  <a:ea typeface="Gulim"/>
                  <a:cs typeface="Gulim"/>
                </a:defRPr>
              </a:lvl4pPr>
              <a:lvl5pPr marL="2057400" indent="-228600" eaLnBrk="0" hangingPunct="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grpSp>
    </p:spTree>
    <p:extLst>
      <p:ext uri="{BB962C8B-B14F-4D97-AF65-F5344CB8AC3E}">
        <p14:creationId xmlns:p14="http://schemas.microsoft.com/office/powerpoint/2010/main" val="247835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circle(in)">
                                      <p:cBhvr>
                                        <p:cTn id="13" dur="20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 calcmode="lin" valueType="num">
                                      <p:cBhvr additive="base">
                                        <p:cTn id="26" dur="500" fill="hold"/>
                                        <p:tgtEl>
                                          <p:spTgt spid="54"/>
                                        </p:tgtEl>
                                        <p:attrNameLst>
                                          <p:attrName>ppt_x</p:attrName>
                                        </p:attrNameLst>
                                      </p:cBhvr>
                                      <p:tavLst>
                                        <p:tav tm="0">
                                          <p:val>
                                            <p:strVal val="#ppt_x"/>
                                          </p:val>
                                        </p:tav>
                                        <p:tav tm="100000">
                                          <p:val>
                                            <p:strVal val="#ppt_x"/>
                                          </p:val>
                                        </p:tav>
                                      </p:tavLst>
                                    </p:anim>
                                    <p:anim calcmode="lin" valueType="num">
                                      <p:cBhvr additive="base">
                                        <p:cTn id="2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6" presetClass="entr" presetSubtype="21"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arn(inVertical)">
                                      <p:cBhvr>
                                        <p:cTn id="35" dur="500"/>
                                        <p:tgtEl>
                                          <p:spTgt spid="30"/>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barn(inVertical)">
                                      <p:cBhvr>
                                        <p:cTn id="38" dur="500"/>
                                        <p:tgtEl>
                                          <p:spTgt spid="55"/>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heel(1)">
                                      <p:cBhvr>
                                        <p:cTn id="43" dur="2000"/>
                                        <p:tgtEl>
                                          <p:spTgt spid="15"/>
                                        </p:tgtEl>
                                      </p:cBhvr>
                                    </p:animEffect>
                                  </p:childTnLst>
                                </p:cTn>
                              </p:par>
                              <p:par>
                                <p:cTn id="44" presetID="21" presetClass="entr" presetSubtype="1"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heel(1)">
                                      <p:cBhvr>
                                        <p:cTn id="46" dur="2000"/>
                                        <p:tgtEl>
                                          <p:spTgt spid="37"/>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heel(1)">
                                      <p:cBhvr>
                                        <p:cTn id="49" dur="2000"/>
                                        <p:tgtEl>
                                          <p:spTgt spid="56"/>
                                        </p:tgtEl>
                                      </p:cBhvr>
                                    </p:animEffect>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grpId="0"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2000"/>
                                        <p:tgtEl>
                                          <p:spTgt spid="52"/>
                                        </p:tgtEl>
                                      </p:cBhvr>
                                    </p:animEffect>
                                    <p:anim calcmode="lin" valueType="num">
                                      <p:cBhvr>
                                        <p:cTn id="55" dur="2000" fill="hold"/>
                                        <p:tgtEl>
                                          <p:spTgt spid="52"/>
                                        </p:tgtEl>
                                        <p:attrNameLst>
                                          <p:attrName>ppt_w</p:attrName>
                                        </p:attrNameLst>
                                      </p:cBhvr>
                                      <p:tavLst>
                                        <p:tav tm="0" fmla="#ppt_w*sin(2.5*pi*$)">
                                          <p:val>
                                            <p:fltVal val="0"/>
                                          </p:val>
                                        </p:tav>
                                        <p:tav tm="100000">
                                          <p:val>
                                            <p:fltVal val="1"/>
                                          </p:val>
                                        </p:tav>
                                      </p:tavLst>
                                    </p:anim>
                                    <p:anim calcmode="lin" valueType="num">
                                      <p:cBhvr>
                                        <p:cTn id="56" dur="2000" fill="hold"/>
                                        <p:tgtEl>
                                          <p:spTgt spid="52"/>
                                        </p:tgtEl>
                                        <p:attrNameLst>
                                          <p:attrName>ppt_h</p:attrName>
                                        </p:attrNameLst>
                                      </p:cBhvr>
                                      <p:tavLst>
                                        <p:tav tm="0">
                                          <p:val>
                                            <p:strVal val="#ppt_h"/>
                                          </p:val>
                                        </p:tav>
                                        <p:tav tm="100000">
                                          <p:val>
                                            <p:strVal val="#ppt_h"/>
                                          </p:val>
                                        </p:tav>
                                      </p:tavLst>
                                    </p:anim>
                                  </p:childTnLst>
                                </p:cTn>
                              </p:par>
                              <p:par>
                                <p:cTn id="57" presetID="45"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2000"/>
                                        <p:tgtEl>
                                          <p:spTgt spid="44"/>
                                        </p:tgtEl>
                                      </p:cBhvr>
                                    </p:animEffect>
                                    <p:anim calcmode="lin" valueType="num">
                                      <p:cBhvr>
                                        <p:cTn id="60" dur="2000" fill="hold"/>
                                        <p:tgtEl>
                                          <p:spTgt spid="44"/>
                                        </p:tgtEl>
                                        <p:attrNameLst>
                                          <p:attrName>ppt_w</p:attrName>
                                        </p:attrNameLst>
                                      </p:cBhvr>
                                      <p:tavLst>
                                        <p:tav tm="0" fmla="#ppt_w*sin(2.5*pi*$)">
                                          <p:val>
                                            <p:fltVal val="0"/>
                                          </p:val>
                                        </p:tav>
                                        <p:tav tm="100000">
                                          <p:val>
                                            <p:fltVal val="1"/>
                                          </p:val>
                                        </p:tav>
                                      </p:tavLst>
                                    </p:anim>
                                    <p:anim calcmode="lin" valueType="num">
                                      <p:cBhvr>
                                        <p:cTn id="61" dur="2000" fill="hold"/>
                                        <p:tgtEl>
                                          <p:spTgt spid="44"/>
                                        </p:tgtEl>
                                        <p:attrNameLst>
                                          <p:attrName>ppt_h</p:attrName>
                                        </p:attrNameLst>
                                      </p:cBhvr>
                                      <p:tavLst>
                                        <p:tav tm="0">
                                          <p:val>
                                            <p:strVal val="#ppt_h"/>
                                          </p:val>
                                        </p:tav>
                                        <p:tav tm="100000">
                                          <p:val>
                                            <p:strVal val="#ppt_h"/>
                                          </p:val>
                                        </p:tav>
                                      </p:tavLst>
                                    </p:anim>
                                  </p:childTnLst>
                                </p:cTn>
                              </p:par>
                              <p:par>
                                <p:cTn id="62" presetID="45"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2000"/>
                                        <p:tgtEl>
                                          <p:spTgt spid="58"/>
                                        </p:tgtEl>
                                      </p:cBhvr>
                                    </p:animEffect>
                                    <p:anim calcmode="lin" valueType="num">
                                      <p:cBhvr>
                                        <p:cTn id="65" dur="2000" fill="hold"/>
                                        <p:tgtEl>
                                          <p:spTgt spid="58"/>
                                        </p:tgtEl>
                                        <p:attrNameLst>
                                          <p:attrName>ppt_w</p:attrName>
                                        </p:attrNameLst>
                                      </p:cBhvr>
                                      <p:tavLst>
                                        <p:tav tm="0" fmla="#ppt_w*sin(2.5*pi*$)">
                                          <p:val>
                                            <p:fltVal val="0"/>
                                          </p:val>
                                        </p:tav>
                                        <p:tav tm="100000">
                                          <p:val>
                                            <p:fltVal val="1"/>
                                          </p:val>
                                        </p:tav>
                                      </p:tavLst>
                                    </p:anim>
                                    <p:anim calcmode="lin" valueType="num">
                                      <p:cBhvr>
                                        <p:cTn id="66" dur="2000" fill="hold"/>
                                        <p:tgtEl>
                                          <p:spTgt spid="58"/>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additive="base">
                                        <p:cTn id="71" dur="500" fill="hold"/>
                                        <p:tgtEl>
                                          <p:spTgt spid="51"/>
                                        </p:tgtEl>
                                        <p:attrNameLst>
                                          <p:attrName>ppt_x</p:attrName>
                                        </p:attrNameLst>
                                      </p:cBhvr>
                                      <p:tavLst>
                                        <p:tav tm="0">
                                          <p:val>
                                            <p:strVal val="#ppt_x"/>
                                          </p:val>
                                        </p:tav>
                                        <p:tav tm="100000">
                                          <p:val>
                                            <p:strVal val="#ppt_x"/>
                                          </p:val>
                                        </p:tav>
                                      </p:tavLst>
                                    </p:anim>
                                    <p:anim calcmode="lin" valueType="num">
                                      <p:cBhvr additive="base">
                                        <p:cTn id="72" dur="500" fill="hold"/>
                                        <p:tgtEl>
                                          <p:spTgt spid="5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7"/>
                                        </p:tgtEl>
                                        <p:attrNameLst>
                                          <p:attrName>style.visibility</p:attrName>
                                        </p:attrNameLst>
                                      </p:cBhvr>
                                      <p:to>
                                        <p:strVal val="visible"/>
                                      </p:to>
                                    </p:set>
                                    <p:anim calcmode="lin" valueType="num">
                                      <p:cBhvr additive="base">
                                        <p:cTn id="79" dur="500" fill="hold"/>
                                        <p:tgtEl>
                                          <p:spTgt spid="57"/>
                                        </p:tgtEl>
                                        <p:attrNameLst>
                                          <p:attrName>ppt_x</p:attrName>
                                        </p:attrNameLst>
                                      </p:cBhvr>
                                      <p:tavLst>
                                        <p:tav tm="0">
                                          <p:val>
                                            <p:strVal val="#ppt_x"/>
                                          </p:val>
                                        </p:tav>
                                        <p:tav tm="100000">
                                          <p:val>
                                            <p:strVal val="#ppt_x"/>
                                          </p:val>
                                        </p:tav>
                                      </p:tavLst>
                                    </p:anim>
                                    <p:anim calcmode="lin" valueType="num">
                                      <p:cBhvr additive="base">
                                        <p:cTn id="8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51" grpId="0"/>
      <p:bldP spid="52" grpId="0"/>
      <p:bldP spid="53" grpId="0"/>
      <p:bldP spid="54" grpId="0"/>
      <p:bldP spid="55" grpId="0"/>
      <p:bldP spid="56" grpId="0"/>
      <p:bldP spid="57"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0394" y="1628800"/>
            <a:ext cx="7886700" cy="4351338"/>
          </a:xfrm>
        </p:spPr>
        <p:txBody>
          <a:bodyPr/>
          <a:lstStyle/>
          <a:p>
            <a:r>
              <a:rPr lang="en-US" altLang="zh-CN" dirty="0" smtClean="0"/>
              <a:t>How to specify system architecture?</a:t>
            </a:r>
          </a:p>
          <a:p>
            <a:pPr lvl="1"/>
            <a:r>
              <a:rPr lang="en-US" altLang="zh-CN" dirty="0" smtClean="0"/>
              <a:t>Package Diagram(Logical)</a:t>
            </a:r>
          </a:p>
          <a:p>
            <a:pPr lvl="1"/>
            <a:r>
              <a:rPr lang="en-US" altLang="zh-CN" dirty="0" smtClean="0"/>
              <a:t>Component Diagram(Physical)</a:t>
            </a:r>
            <a:endParaRPr lang="zh-CN" altLang="en-US" dirty="0"/>
          </a:p>
        </p:txBody>
      </p:sp>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a:t>
            </a:r>
            <a:endParaRPr lang="en-US" altLang="zh-CN" sz="3036" dirty="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pic>
        <p:nvPicPr>
          <p:cNvPr id="6" name="图片 5"/>
          <p:cNvPicPr>
            <a:picLocks noChangeAspect="1"/>
          </p:cNvPicPr>
          <p:nvPr/>
        </p:nvPicPr>
        <p:blipFill>
          <a:blip r:embed="rId2"/>
          <a:stretch>
            <a:fillRect/>
          </a:stretch>
        </p:blipFill>
        <p:spPr>
          <a:xfrm>
            <a:off x="2123728" y="3235367"/>
            <a:ext cx="3698925" cy="2972234"/>
          </a:xfrm>
          <a:prstGeom prst="rect">
            <a:avLst/>
          </a:prstGeom>
        </p:spPr>
      </p:pic>
    </p:spTree>
    <p:extLst>
      <p:ext uri="{BB962C8B-B14F-4D97-AF65-F5344CB8AC3E}">
        <p14:creationId xmlns:p14="http://schemas.microsoft.com/office/powerpoint/2010/main" val="294518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down)">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3">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Definition</a:t>
            </a: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sp>
        <p:nvSpPr>
          <p:cNvPr id="6" name="内容占位符 2"/>
          <p:cNvSpPr>
            <a:spLocks noGrp="1"/>
          </p:cNvSpPr>
          <p:nvPr>
            <p:ph idx="1"/>
          </p:nvPr>
        </p:nvSpPr>
        <p:spPr>
          <a:xfrm>
            <a:off x="323528" y="1628800"/>
            <a:ext cx="8642126" cy="4351338"/>
          </a:xfrm>
        </p:spPr>
        <p:txBody>
          <a:bodyPr/>
          <a:lstStyle/>
          <a:p>
            <a:r>
              <a:rPr lang="en-US" altLang="zh-CN" b="1" dirty="0">
                <a:solidFill>
                  <a:srgbClr val="7030A0"/>
                </a:solidFill>
              </a:rPr>
              <a:t>Package diagram</a:t>
            </a:r>
            <a:r>
              <a:rPr lang="en-US" altLang="zh-CN" dirty="0"/>
              <a:t>, a kind of structural diagram, shows the arrangement and organization of model elements in middle to large scale project. </a:t>
            </a:r>
            <a:endParaRPr lang="en-US" altLang="zh-CN" dirty="0" smtClean="0"/>
          </a:p>
          <a:p>
            <a:r>
              <a:rPr lang="en-US" altLang="zh-CN" dirty="0" smtClean="0"/>
              <a:t>Package </a:t>
            </a:r>
            <a:r>
              <a:rPr lang="en-US" altLang="zh-CN" dirty="0"/>
              <a:t>diagram can show both </a:t>
            </a:r>
            <a:r>
              <a:rPr lang="en-US" altLang="zh-CN" dirty="0">
                <a:solidFill>
                  <a:srgbClr val="C00000"/>
                </a:solidFill>
              </a:rPr>
              <a:t>structure and dependencies </a:t>
            </a:r>
            <a:r>
              <a:rPr lang="en-US" altLang="zh-CN" dirty="0"/>
              <a:t>between </a:t>
            </a:r>
            <a:r>
              <a:rPr lang="en-US" altLang="zh-CN" dirty="0">
                <a:solidFill>
                  <a:srgbClr val="C00000"/>
                </a:solidFill>
              </a:rPr>
              <a:t>sub-systems or modules</a:t>
            </a:r>
            <a:r>
              <a:rPr lang="en-US" altLang="zh-CN" dirty="0"/>
              <a:t>, showing different views of a </a:t>
            </a:r>
            <a:r>
              <a:rPr lang="en-US" altLang="zh-CN" dirty="0" smtClean="0"/>
              <a:t>system.</a:t>
            </a:r>
          </a:p>
        </p:txBody>
      </p:sp>
    </p:spTree>
    <p:extLst>
      <p:ext uri="{BB962C8B-B14F-4D97-AF65-F5344CB8AC3E}">
        <p14:creationId xmlns:p14="http://schemas.microsoft.com/office/powerpoint/2010/main" val="1413245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Purpose</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sp>
        <p:nvSpPr>
          <p:cNvPr id="6" name="内容占位符 2"/>
          <p:cNvSpPr>
            <a:spLocks noGrp="1"/>
          </p:cNvSpPr>
          <p:nvPr>
            <p:ph idx="1"/>
          </p:nvPr>
        </p:nvSpPr>
        <p:spPr>
          <a:xfrm>
            <a:off x="323528" y="1628800"/>
            <a:ext cx="8642126" cy="4351338"/>
          </a:xfrm>
        </p:spPr>
        <p:txBody>
          <a:bodyPr/>
          <a:lstStyle/>
          <a:p>
            <a:r>
              <a:rPr lang="en-US" altLang="zh-CN" dirty="0"/>
              <a:t>Package diagrams are used to structure high level system elements. Packages are used for organizing large system which contains diagrams, documents and other key deliverables.</a:t>
            </a:r>
          </a:p>
          <a:p>
            <a:pPr lvl="1"/>
            <a:r>
              <a:rPr lang="en-US" altLang="zh-CN" b="1" dirty="0">
                <a:solidFill>
                  <a:schemeClr val="bg2">
                    <a:lumMod val="10000"/>
                  </a:schemeClr>
                </a:solidFill>
                <a:latin typeface="Cambria Math" panose="02040503050406030204" pitchFamily="18" charset="0"/>
                <a:ea typeface="Cambria Math" panose="02040503050406030204" pitchFamily="18" charset="0"/>
              </a:rPr>
              <a:t>Package Diagram can be used to simplify complex class diagrams, it can group classes into packages.</a:t>
            </a:r>
          </a:p>
          <a:p>
            <a:pPr lvl="1"/>
            <a:r>
              <a:rPr lang="en-US" altLang="zh-CN" b="1" dirty="0">
                <a:solidFill>
                  <a:schemeClr val="bg2">
                    <a:lumMod val="10000"/>
                  </a:schemeClr>
                </a:solidFill>
                <a:latin typeface="Cambria Math" panose="02040503050406030204" pitchFamily="18" charset="0"/>
                <a:ea typeface="Cambria Math" panose="02040503050406030204" pitchFamily="18" charset="0"/>
              </a:rPr>
              <a:t>A package is a collection of logically related UML elements.</a:t>
            </a:r>
          </a:p>
          <a:p>
            <a:pPr lvl="1"/>
            <a:r>
              <a:rPr lang="en-US" altLang="zh-CN" b="1" dirty="0">
                <a:solidFill>
                  <a:schemeClr val="bg2">
                    <a:lumMod val="10000"/>
                  </a:schemeClr>
                </a:solidFill>
                <a:latin typeface="Cambria Math" panose="02040503050406030204" pitchFamily="18" charset="0"/>
                <a:ea typeface="Cambria Math" panose="02040503050406030204" pitchFamily="18" charset="0"/>
              </a:rPr>
              <a:t>Packages are depicted as file folders and can be used on any of the UML diagrams.</a:t>
            </a:r>
            <a:endParaRPr lang="en-US" altLang="zh-CN" dirty="0" smtClean="0">
              <a:solidFill>
                <a:schemeClr val="bg2">
                  <a:lumMod val="1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91988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Position</a:t>
            </a: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pic>
        <p:nvPicPr>
          <p:cNvPr id="614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8799"/>
            <a:ext cx="7632848" cy="466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470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Syntax</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pic>
        <p:nvPicPr>
          <p:cNvPr id="624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33" y="2132856"/>
            <a:ext cx="9001000" cy="26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400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Package</a:t>
            </a: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sp>
        <p:nvSpPr>
          <p:cNvPr id="6" name="内容占位符 2"/>
          <p:cNvSpPr>
            <a:spLocks noGrp="1"/>
          </p:cNvSpPr>
          <p:nvPr>
            <p:ph idx="1"/>
          </p:nvPr>
        </p:nvSpPr>
        <p:spPr>
          <a:xfrm>
            <a:off x="323528" y="1628800"/>
            <a:ext cx="8642126" cy="4351338"/>
          </a:xfrm>
        </p:spPr>
        <p:txBody>
          <a:bodyPr/>
          <a:lstStyle/>
          <a:p>
            <a:pPr marL="342900" lvl="1" indent="-342900">
              <a:buClr>
                <a:schemeClr val="accent1"/>
              </a:buClr>
              <a:buSzTx/>
              <a:buFont typeface="Wingdings" panose="05000000000000000000" pitchFamily="2" charset="2"/>
              <a:buChar char="v"/>
            </a:pPr>
            <a:r>
              <a:rPr lang="en-US" altLang="zh-CN" sz="2800" dirty="0">
                <a:solidFill>
                  <a:schemeClr val="accent1"/>
                </a:solidFill>
                <a:latin typeface="Lingoes Unicode" panose="020B0604020202020204" pitchFamily="34" charset="-122"/>
                <a:ea typeface="Lingoes Unicode" panose="020B0604020202020204" pitchFamily="34" charset="-122"/>
              </a:rPr>
              <a:t>The package is the UML mechanism for grouping items.</a:t>
            </a:r>
          </a:p>
          <a:p>
            <a:r>
              <a:rPr lang="en-US" altLang="zh-CN" dirty="0" smtClean="0"/>
              <a:t>Constraints</a:t>
            </a:r>
          </a:p>
          <a:p>
            <a:pPr lvl="1"/>
            <a:r>
              <a:rPr lang="en-US" altLang="zh-CN" sz="2000" dirty="0"/>
              <a:t>Package name should not be the same for a </a:t>
            </a:r>
            <a:r>
              <a:rPr lang="en-US" altLang="zh-CN" sz="2000" dirty="0" smtClean="0"/>
              <a:t>system. </a:t>
            </a:r>
            <a:endParaRPr lang="zh-CN" altLang="zh-CN" sz="2000" dirty="0"/>
          </a:p>
          <a:p>
            <a:pPr lvl="1"/>
            <a:r>
              <a:rPr lang="en-US" altLang="zh-CN" sz="2000" dirty="0"/>
              <a:t>Packages can include whole diagrams, name of components alone or no components at all. </a:t>
            </a:r>
            <a:endParaRPr lang="zh-CN" altLang="zh-CN" sz="2000" dirty="0"/>
          </a:p>
          <a:p>
            <a:pPr lvl="1"/>
            <a:r>
              <a:rPr lang="en-US" altLang="zh-CN" sz="2000" dirty="0" smtClean="0"/>
              <a:t>Each </a:t>
            </a:r>
            <a:r>
              <a:rPr lang="en-US" altLang="zh-CN" sz="2000" dirty="0"/>
              <a:t>package has its own namespace within which all names must be unique.</a:t>
            </a:r>
            <a:endParaRPr lang="zh-CN" altLang="zh-CN" sz="2000" dirty="0"/>
          </a:p>
          <a:p>
            <a:pPr lvl="1"/>
            <a:r>
              <a:rPr lang="en-US" altLang="zh-CN" sz="2000" dirty="0"/>
              <a:t>Every model element is owned by one package.</a:t>
            </a:r>
            <a:endParaRPr lang="zh-CN" altLang="zh-CN" sz="2000" dirty="0"/>
          </a:p>
          <a:p>
            <a:pPr lvl="1"/>
            <a:r>
              <a:rPr lang="en-US" altLang="zh-CN" sz="2000" dirty="0"/>
              <a:t>The packages form a hierarchy.</a:t>
            </a:r>
            <a:endParaRPr lang="zh-CN" altLang="zh-CN" sz="2000" dirty="0"/>
          </a:p>
          <a:p>
            <a:pPr lvl="1"/>
            <a:r>
              <a:rPr lang="en-US" altLang="zh-CN" sz="2000" dirty="0"/>
              <a:t>The set of UML building blocks consists of things, relationships, and diagrams</a:t>
            </a:r>
            <a:r>
              <a:rPr lang="en-US" altLang="zh-CN" sz="2000" dirty="0" smtClean="0"/>
              <a:t>.</a:t>
            </a:r>
          </a:p>
        </p:txBody>
      </p:sp>
    </p:spTree>
    <p:extLst>
      <p:ext uri="{BB962C8B-B14F-4D97-AF65-F5344CB8AC3E}">
        <p14:creationId xmlns:p14="http://schemas.microsoft.com/office/powerpoint/2010/main" val="28802476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Dependency</a:t>
            </a: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pic>
        <p:nvPicPr>
          <p:cNvPr id="11" name="图片 10" descr="package diagram use dependency"/>
          <p:cNvPicPr/>
          <p:nvPr/>
        </p:nvPicPr>
        <p:blipFill>
          <a:blip r:embed="rId2">
            <a:extLst>
              <a:ext uri="{28A0092B-C50C-407E-A947-70E740481C1C}">
                <a14:useLocalDpi xmlns:a14="http://schemas.microsoft.com/office/drawing/2010/main" val="0"/>
              </a:ext>
            </a:extLst>
          </a:blip>
          <a:srcRect/>
          <a:stretch>
            <a:fillRect/>
          </a:stretch>
        </p:blipFill>
        <p:spPr bwMode="auto">
          <a:xfrm>
            <a:off x="2387243" y="2060848"/>
            <a:ext cx="3608070" cy="950595"/>
          </a:xfrm>
          <a:prstGeom prst="rect">
            <a:avLst/>
          </a:prstGeom>
          <a:noFill/>
          <a:ln>
            <a:noFill/>
          </a:ln>
        </p:spPr>
      </p:pic>
      <p:pic>
        <p:nvPicPr>
          <p:cNvPr id="12" name="图片 11" descr="package diagram import dependency"/>
          <p:cNvPicPr/>
          <p:nvPr/>
        </p:nvPicPr>
        <p:blipFill>
          <a:blip r:embed="rId3">
            <a:extLst>
              <a:ext uri="{28A0092B-C50C-407E-A947-70E740481C1C}">
                <a14:useLocalDpi xmlns:a14="http://schemas.microsoft.com/office/drawing/2010/main" val="0"/>
              </a:ext>
            </a:extLst>
          </a:blip>
          <a:srcRect/>
          <a:stretch>
            <a:fillRect/>
          </a:stretch>
        </p:blipFill>
        <p:spPr bwMode="auto">
          <a:xfrm>
            <a:off x="467544" y="4138419"/>
            <a:ext cx="3608070" cy="950595"/>
          </a:xfrm>
          <a:prstGeom prst="rect">
            <a:avLst/>
          </a:prstGeom>
          <a:noFill/>
          <a:ln>
            <a:noFill/>
          </a:ln>
        </p:spPr>
      </p:pic>
      <p:pic>
        <p:nvPicPr>
          <p:cNvPr id="13" name="图片 12" descr="package diagram access dependency"/>
          <p:cNvPicPr/>
          <p:nvPr/>
        </p:nvPicPr>
        <p:blipFill>
          <a:blip r:embed="rId4">
            <a:extLst>
              <a:ext uri="{28A0092B-C50C-407E-A947-70E740481C1C}">
                <a14:useLocalDpi xmlns:a14="http://schemas.microsoft.com/office/drawing/2010/main" val="0"/>
              </a:ext>
            </a:extLst>
          </a:blip>
          <a:srcRect/>
          <a:stretch>
            <a:fillRect/>
          </a:stretch>
        </p:blipFill>
        <p:spPr bwMode="auto">
          <a:xfrm>
            <a:off x="5348684" y="4221088"/>
            <a:ext cx="3608070" cy="950595"/>
          </a:xfrm>
          <a:prstGeom prst="rect">
            <a:avLst/>
          </a:prstGeom>
          <a:noFill/>
          <a:ln>
            <a:noFill/>
          </a:ln>
        </p:spPr>
      </p:pic>
      <p:pic>
        <p:nvPicPr>
          <p:cNvPr id="14" name="图片 13" descr="package diagram trace dependency"/>
          <p:cNvPicPr/>
          <p:nvPr/>
        </p:nvPicPr>
        <p:blipFill>
          <a:blip r:embed="rId5">
            <a:extLst>
              <a:ext uri="{28A0092B-C50C-407E-A947-70E740481C1C}">
                <a14:useLocalDpi xmlns:a14="http://schemas.microsoft.com/office/drawing/2010/main" val="0"/>
              </a:ext>
            </a:extLst>
          </a:blip>
          <a:srcRect/>
          <a:stretch>
            <a:fillRect/>
          </a:stretch>
        </p:blipFill>
        <p:spPr bwMode="auto">
          <a:xfrm>
            <a:off x="291456" y="5396131"/>
            <a:ext cx="3608070" cy="950595"/>
          </a:xfrm>
          <a:prstGeom prst="rect">
            <a:avLst/>
          </a:prstGeom>
          <a:noFill/>
          <a:ln>
            <a:noFill/>
          </a:ln>
        </p:spPr>
      </p:pic>
      <p:pic>
        <p:nvPicPr>
          <p:cNvPr id="15" name="图片 14" descr="package diagram merge dependency"/>
          <p:cNvPicPr/>
          <p:nvPr/>
        </p:nvPicPr>
        <p:blipFill>
          <a:blip r:embed="rId6">
            <a:extLst>
              <a:ext uri="{28A0092B-C50C-407E-A947-70E740481C1C}">
                <a14:useLocalDpi xmlns:a14="http://schemas.microsoft.com/office/drawing/2010/main" val="0"/>
              </a:ext>
            </a:extLst>
          </a:blip>
          <a:srcRect/>
          <a:stretch>
            <a:fillRect/>
          </a:stretch>
        </p:blipFill>
        <p:spPr bwMode="auto">
          <a:xfrm>
            <a:off x="5364088" y="5404637"/>
            <a:ext cx="3608070" cy="950595"/>
          </a:xfrm>
          <a:prstGeom prst="rect">
            <a:avLst/>
          </a:prstGeom>
          <a:noFill/>
          <a:ln>
            <a:noFill/>
          </a:ln>
        </p:spPr>
      </p:pic>
      <p:sp>
        <p:nvSpPr>
          <p:cNvPr id="16" name="矩形 15"/>
          <p:cNvSpPr/>
          <p:nvPr/>
        </p:nvSpPr>
        <p:spPr>
          <a:xfrm>
            <a:off x="408028" y="3122756"/>
            <a:ext cx="3727102" cy="1015663"/>
          </a:xfrm>
          <a:prstGeom prst="rect">
            <a:avLst/>
          </a:prstGeom>
        </p:spPr>
        <p:txBody>
          <a:bodyPr wrap="square">
            <a:spAutoFit/>
          </a:bodyPr>
          <a:lstStyle/>
          <a:p>
            <a:r>
              <a:rPr lang="en-US" altLang="zh-CN" sz="2000" dirty="0">
                <a:solidFill>
                  <a:schemeClr val="accent1"/>
                </a:solidFill>
                <a:latin typeface="Lingoes Unicode" panose="020B0604020202020204" pitchFamily="34" charset="-122"/>
                <a:ea typeface="Lingoes Unicode" panose="020B0604020202020204" pitchFamily="34" charset="-122"/>
                <a:cs typeface="+mn-cs"/>
              </a:rPr>
              <a:t>&lt;&lt;import&gt;&gt; - one package imports the functionality of other package</a:t>
            </a:r>
            <a:endParaRPr lang="zh-CN" altLang="en-US" sz="2000" dirty="0">
              <a:solidFill>
                <a:schemeClr val="accent1"/>
              </a:solidFill>
              <a:latin typeface="Lingoes Unicode" panose="020B0604020202020204" pitchFamily="34" charset="-122"/>
              <a:ea typeface="Lingoes Unicode" panose="020B0604020202020204" pitchFamily="34" charset="-122"/>
              <a:cs typeface="+mn-cs"/>
            </a:endParaRPr>
          </a:p>
        </p:txBody>
      </p:sp>
      <p:sp>
        <p:nvSpPr>
          <p:cNvPr id="17" name="矩形 16"/>
          <p:cNvSpPr/>
          <p:nvPr/>
        </p:nvSpPr>
        <p:spPr>
          <a:xfrm>
            <a:off x="5240672" y="3205425"/>
            <a:ext cx="3824094" cy="1015663"/>
          </a:xfrm>
          <a:prstGeom prst="rect">
            <a:avLst/>
          </a:prstGeom>
        </p:spPr>
        <p:txBody>
          <a:bodyPr wrap="square">
            <a:spAutoFit/>
          </a:bodyPr>
          <a:lstStyle/>
          <a:p>
            <a:r>
              <a:rPr lang="en-US" altLang="zh-CN" sz="2000" dirty="0">
                <a:solidFill>
                  <a:schemeClr val="accent1"/>
                </a:solidFill>
                <a:latin typeface="Lingoes Unicode" panose="020B0604020202020204" pitchFamily="34" charset="-122"/>
                <a:ea typeface="Lingoes Unicode" panose="020B0604020202020204" pitchFamily="34" charset="-122"/>
                <a:cs typeface="+mn-cs"/>
              </a:rPr>
              <a:t>&lt;&lt;access&gt;&gt; - one package requires help from functions of other package.</a:t>
            </a:r>
            <a:endParaRPr lang="zh-CN" altLang="en-US" sz="2000" dirty="0">
              <a:solidFill>
                <a:schemeClr val="accent1"/>
              </a:solidFill>
              <a:latin typeface="Lingoes Unicode" panose="020B0604020202020204" pitchFamily="34" charset="-122"/>
              <a:ea typeface="Lingoes Unicode" panose="020B0604020202020204" pitchFamily="34" charset="-122"/>
              <a:cs typeface="+mn-cs"/>
            </a:endParaRPr>
          </a:p>
        </p:txBody>
      </p:sp>
      <p:sp>
        <p:nvSpPr>
          <p:cNvPr id="18" name="矩形 17"/>
          <p:cNvSpPr/>
          <p:nvPr/>
        </p:nvSpPr>
        <p:spPr>
          <a:xfrm>
            <a:off x="217736" y="1556792"/>
            <a:ext cx="8818760" cy="707886"/>
          </a:xfrm>
          <a:prstGeom prst="rect">
            <a:avLst/>
          </a:prstGeom>
        </p:spPr>
        <p:txBody>
          <a:bodyPr wrap="square">
            <a:spAutoFit/>
          </a:bodyPr>
          <a:lstStyle/>
          <a:p>
            <a:r>
              <a:rPr lang="en-US" altLang="zh-CN" sz="2000" dirty="0" smtClean="0">
                <a:solidFill>
                  <a:schemeClr val="accent1"/>
                </a:solidFill>
                <a:latin typeface="Lingoes Unicode" panose="020B0604020202020204" pitchFamily="34" charset="-122"/>
                <a:ea typeface="Lingoes Unicode" panose="020B0604020202020204" pitchFamily="34" charset="-122"/>
                <a:cs typeface="+mn-cs"/>
              </a:rPr>
              <a:t>&lt;&lt;use&gt;&gt;</a:t>
            </a:r>
            <a:r>
              <a:rPr lang="en-US" altLang="zh-CN" sz="2000" dirty="0">
                <a:solidFill>
                  <a:schemeClr val="accent1"/>
                </a:solidFill>
                <a:latin typeface="Lingoes Unicode" panose="020B0604020202020204" pitchFamily="34" charset="-122"/>
                <a:ea typeface="Lingoes Unicode" panose="020B0604020202020204" pitchFamily="34" charset="-122"/>
                <a:cs typeface="+mn-cs"/>
              </a:rPr>
              <a:t> - An element </a:t>
            </a:r>
            <a:r>
              <a:rPr lang="en-US" altLang="zh-CN" sz="2000" dirty="0" smtClean="0">
                <a:solidFill>
                  <a:schemeClr val="accent1"/>
                </a:solidFill>
                <a:latin typeface="Lingoes Unicode" panose="020B0604020202020204" pitchFamily="34" charset="-122"/>
                <a:ea typeface="Lingoes Unicode" panose="020B0604020202020204" pitchFamily="34" charset="-122"/>
                <a:cs typeface="+mn-cs"/>
              </a:rPr>
              <a:t>uses </a:t>
            </a:r>
            <a:r>
              <a:rPr lang="en-US" altLang="zh-CN" sz="2000" dirty="0">
                <a:solidFill>
                  <a:schemeClr val="accent1"/>
                </a:solidFill>
                <a:latin typeface="Lingoes Unicode" panose="020B0604020202020204" pitchFamily="34" charset="-122"/>
                <a:ea typeface="Lingoes Unicode" panose="020B0604020202020204" pitchFamily="34" charset="-122"/>
                <a:cs typeface="+mn-cs"/>
              </a:rPr>
              <a:t>a public element in the supplier package in some way</a:t>
            </a:r>
            <a:endParaRPr lang="zh-CN" altLang="en-US" sz="2000" dirty="0">
              <a:solidFill>
                <a:schemeClr val="accent1"/>
              </a:solidFill>
              <a:latin typeface="Lingoes Unicode" panose="020B0604020202020204" pitchFamily="34" charset="-122"/>
              <a:ea typeface="Lingoes Unicode" panose="020B0604020202020204" pitchFamily="34" charset="-122"/>
              <a:cs typeface="+mn-cs"/>
            </a:endParaRPr>
          </a:p>
        </p:txBody>
      </p:sp>
    </p:spTree>
    <p:extLst>
      <p:ext uri="{BB962C8B-B14F-4D97-AF65-F5344CB8AC3E}">
        <p14:creationId xmlns:p14="http://schemas.microsoft.com/office/powerpoint/2010/main" val="31610973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Syntax</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sp>
        <p:nvSpPr>
          <p:cNvPr id="6" name="内容占位符 2"/>
          <p:cNvSpPr>
            <a:spLocks noGrp="1"/>
          </p:cNvSpPr>
          <p:nvPr>
            <p:ph idx="1"/>
          </p:nvPr>
        </p:nvSpPr>
        <p:spPr>
          <a:xfrm>
            <a:off x="-55351" y="1440587"/>
            <a:ext cx="9218190" cy="4351338"/>
          </a:xfrm>
        </p:spPr>
        <p:txBody>
          <a:bodyPr/>
          <a:lstStyle/>
          <a:p>
            <a:r>
              <a:rPr lang="en-US" altLang="zh-CN" dirty="0" smtClean="0"/>
              <a:t>Constraints</a:t>
            </a:r>
          </a:p>
          <a:p>
            <a:pPr lvl="1"/>
            <a:r>
              <a:rPr lang="en-US" altLang="zh-CN" sz="2000" dirty="0" smtClean="0"/>
              <a:t>Package </a:t>
            </a:r>
            <a:r>
              <a:rPr lang="en-US" altLang="zh-CN" sz="2000" dirty="0"/>
              <a:t>name should not be the same for a system, however classes inside different packages could have the same name. </a:t>
            </a:r>
          </a:p>
          <a:p>
            <a:pPr lvl="1"/>
            <a:r>
              <a:rPr lang="en-US" altLang="zh-CN" sz="2000" dirty="0" smtClean="0"/>
              <a:t>Packages </a:t>
            </a:r>
            <a:r>
              <a:rPr lang="en-US" altLang="zh-CN" sz="2000" dirty="0"/>
              <a:t>can include whole diagrams, name of components alone or no components at all. </a:t>
            </a:r>
            <a:endParaRPr lang="en-US" altLang="zh-CN" sz="2000" dirty="0" smtClean="0"/>
          </a:p>
          <a:p>
            <a:pPr lvl="1"/>
            <a:r>
              <a:rPr lang="en-US" altLang="zh-CN" sz="2000" dirty="0"/>
              <a:t>Fully qualified name of a package has the following syntax</a:t>
            </a:r>
            <a:r>
              <a:rPr lang="en-US" altLang="zh-CN" sz="2000" dirty="0" smtClean="0"/>
              <a:t>.</a:t>
            </a:r>
          </a:p>
          <a:p>
            <a:pPr lvl="1"/>
            <a:endParaRPr lang="en-US" altLang="zh-CN" sz="2000" dirty="0" smtClean="0"/>
          </a:p>
          <a:p>
            <a:pPr lvl="1"/>
            <a:endParaRPr lang="en-US" altLang="zh-CN" sz="2000" dirty="0"/>
          </a:p>
          <a:p>
            <a:pPr lvl="1"/>
            <a:endParaRPr lang="en-US" altLang="zh-CN" sz="2000" dirty="0"/>
          </a:p>
        </p:txBody>
      </p:sp>
      <p:pic>
        <p:nvPicPr>
          <p:cNvPr id="2" name="图片 1"/>
          <p:cNvPicPr>
            <a:picLocks noChangeAspect="1"/>
          </p:cNvPicPr>
          <p:nvPr/>
        </p:nvPicPr>
        <p:blipFill>
          <a:blip r:embed="rId2"/>
          <a:stretch>
            <a:fillRect/>
          </a:stretch>
        </p:blipFill>
        <p:spPr>
          <a:xfrm>
            <a:off x="1403648" y="3861048"/>
            <a:ext cx="5781675" cy="1238250"/>
          </a:xfrm>
          <a:prstGeom prst="rect">
            <a:avLst/>
          </a:prstGeom>
        </p:spPr>
      </p:pic>
      <p:pic>
        <p:nvPicPr>
          <p:cNvPr id="3" name="图片 2"/>
          <p:cNvPicPr>
            <a:picLocks noChangeAspect="1"/>
          </p:cNvPicPr>
          <p:nvPr/>
        </p:nvPicPr>
        <p:blipFill>
          <a:blip r:embed="rId3"/>
          <a:stretch>
            <a:fillRect/>
          </a:stretch>
        </p:blipFill>
        <p:spPr>
          <a:xfrm>
            <a:off x="1115616" y="3737023"/>
            <a:ext cx="6544431" cy="2631038"/>
          </a:xfrm>
          <a:prstGeom prst="rect">
            <a:avLst/>
          </a:prstGeom>
        </p:spPr>
      </p:pic>
    </p:spTree>
    <p:extLst>
      <p:ext uri="{BB962C8B-B14F-4D97-AF65-F5344CB8AC3E}">
        <p14:creationId xmlns:p14="http://schemas.microsoft.com/office/powerpoint/2010/main" val="334646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20713"/>
            <a:ext cx="9144000" cy="76993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en-US" altLang="zh-CN" sz="4000" b="1" dirty="0">
                <a:solidFill>
                  <a:schemeClr val="tx1">
                    <a:lumMod val="50000"/>
                  </a:schemeClr>
                </a:solidFill>
                <a:latin typeface="华文楷体" panose="02010600040101010101" pitchFamily="2" charset="-122"/>
                <a:ea typeface="华文楷体" panose="02010600040101010101" pitchFamily="2" charset="-122"/>
              </a:rPr>
              <a:t>Objectives</a:t>
            </a:r>
            <a:r>
              <a:rPr lang="en-US" altLang="zh-CN" sz="4400" dirty="0">
                <a:solidFill>
                  <a:schemeClr val="tx1">
                    <a:lumMod val="50000"/>
                  </a:schemeClr>
                </a:solidFill>
                <a:latin typeface="华文楷体" panose="02010600040101010101" pitchFamily="2" charset="-122"/>
                <a:ea typeface="华文楷体" panose="02010600040101010101" pitchFamily="2" charset="-122"/>
              </a:rPr>
              <a:t>:</a:t>
            </a:r>
            <a:endParaRPr lang="zh-CN" altLang="en-US" sz="4400" dirty="0">
              <a:solidFill>
                <a:schemeClr val="tx1">
                  <a:lumMod val="50000"/>
                </a:schemeClr>
              </a:solidFill>
              <a:latin typeface="华文楷体" panose="02010600040101010101" pitchFamily="2" charset="-122"/>
              <a:ea typeface="华文楷体" panose="02010600040101010101" pitchFamily="2" charset="-122"/>
            </a:endParaRPr>
          </a:p>
        </p:txBody>
      </p:sp>
      <p:grpSp>
        <p:nvGrpSpPr>
          <p:cNvPr id="7171" name="Group 2"/>
          <p:cNvGrpSpPr>
            <a:grpSpLocks/>
          </p:cNvGrpSpPr>
          <p:nvPr/>
        </p:nvGrpSpPr>
        <p:grpSpPr bwMode="auto">
          <a:xfrm>
            <a:off x="0" y="2205038"/>
            <a:ext cx="8964613" cy="3833812"/>
            <a:chOff x="0" y="0"/>
            <a:chExt cx="5661" cy="2415"/>
          </a:xfrm>
        </p:grpSpPr>
        <p:sp>
          <p:nvSpPr>
            <p:cNvPr id="29" name="AutoShape 46"/>
            <p:cNvSpPr>
              <a:spLocks noChangeArrowheads="1"/>
            </p:cNvSpPr>
            <p:nvPr/>
          </p:nvSpPr>
          <p:spPr bwMode="auto">
            <a:xfrm>
              <a:off x="0" y="0"/>
              <a:ext cx="2415" cy="2415"/>
            </a:xfrm>
            <a:custGeom>
              <a:avLst/>
              <a:gdLst>
                <a:gd name="T0" fmla="*/ 1208 w 21600"/>
                <a:gd name="T1" fmla="*/ 0 h 21600"/>
                <a:gd name="T2" fmla="*/ 354 w 21600"/>
                <a:gd name="T3" fmla="*/ 354 h 21600"/>
                <a:gd name="T4" fmla="*/ 0 w 21600"/>
                <a:gd name="T5" fmla="*/ 1208 h 21600"/>
                <a:gd name="T6" fmla="*/ 354 w 21600"/>
                <a:gd name="T7" fmla="*/ 2061 h 21600"/>
                <a:gd name="T8" fmla="*/ 1208 w 21600"/>
                <a:gd name="T9" fmla="*/ 2415 h 21600"/>
                <a:gd name="T10" fmla="*/ 2061 w 21600"/>
                <a:gd name="T11" fmla="*/ 2061 h 21600"/>
                <a:gd name="T12" fmla="*/ 2415 w 21600"/>
                <a:gd name="T13" fmla="*/ 1208 h 21600"/>
                <a:gd name="T14" fmla="*/ 2061 w 21600"/>
                <a:gd name="T15" fmla="*/ 354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66 h 21600"/>
                <a:gd name="T26" fmla="*/ 18434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s>
                <a:gs pos="50000">
                  <a:srgbClr val="7FC7DE">
                    <a:alpha val="12000"/>
                  </a:srgbClr>
                </a:gs>
                <a:gs pos="100000">
                  <a:schemeClr val="accent1"/>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r" eaLnBrk="1" hangingPunct="1">
                <a:defRPr/>
              </a:pPr>
              <a:endParaRPr lang="zh-CN" altLang="en-US">
                <a:cs typeface="+mn-cs"/>
              </a:endParaRPr>
            </a:p>
          </p:txBody>
        </p:sp>
        <p:sp>
          <p:nvSpPr>
            <p:cNvPr id="7174" name="Oval 47"/>
            <p:cNvSpPr>
              <a:spLocks noChangeArrowheads="1"/>
            </p:cNvSpPr>
            <p:nvPr/>
          </p:nvSpPr>
          <p:spPr bwMode="auto">
            <a:xfrm>
              <a:off x="192" y="192"/>
              <a:ext cx="2016" cy="2016"/>
            </a:xfrm>
            <a:prstGeom prst="ellipse">
              <a:avLst/>
            </a:prstGeom>
            <a:gradFill rotWithShape="1">
              <a:gsLst>
                <a:gs pos="0">
                  <a:srgbClr val="FFC56F"/>
                </a:gs>
                <a:gs pos="100000">
                  <a:schemeClr val="accent2"/>
                </a:gs>
              </a:gsLst>
              <a:path path="shape">
                <a:fillToRect l="50000" t="50000" r="50000" b="50000"/>
              </a:path>
            </a:gradFill>
            <a:ln w="28575">
              <a:solidFill>
                <a:srgbClr val="FFFFFF"/>
              </a:solidFill>
              <a:round/>
              <a:headEnd/>
              <a:tailEnd/>
            </a:ln>
          </p:spPr>
          <p:txBody>
            <a:bodyPr wrap="none" anchor="ct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r" eaLnBrk="1" hangingPunct="1"/>
              <a:endParaRPr lang="zh-CN" altLang="en-US"/>
            </a:p>
          </p:txBody>
        </p:sp>
        <p:sp>
          <p:nvSpPr>
            <p:cNvPr id="7175" name="AutoShape 48"/>
            <p:cNvSpPr>
              <a:spLocks noChangeArrowheads="1"/>
            </p:cNvSpPr>
            <p:nvPr/>
          </p:nvSpPr>
          <p:spPr bwMode="auto">
            <a:xfrm>
              <a:off x="1707" y="102"/>
              <a:ext cx="3954" cy="435"/>
            </a:xfrm>
            <a:prstGeom prst="roundRect">
              <a:avLst>
                <a:gd name="adj" fmla="val 50000"/>
              </a:avLst>
            </a:prstGeom>
            <a:gradFill rotWithShape="1">
              <a:gsLst>
                <a:gs pos="0">
                  <a:schemeClr val="accent1"/>
                </a:gs>
                <a:gs pos="100000">
                  <a:srgbClr val="F3FAFC"/>
                </a:gs>
              </a:gsLst>
              <a:lin ang="0" scaled="1"/>
            </a:gradFill>
            <a:ln w="38100">
              <a:solidFill>
                <a:schemeClr val="tx1"/>
              </a:solidFill>
              <a:round/>
              <a:headEnd/>
              <a:tailEnd/>
            </a:ln>
          </p:spPr>
          <p:txBody>
            <a:bodyPr wrap="none" anchor="ct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b="1" dirty="0" smtClean="0">
                  <a:solidFill>
                    <a:schemeClr val="tx2"/>
                  </a:solidFill>
                  <a:latin typeface="Arial" panose="020B0604020202020204" pitchFamily="34" charset="0"/>
                  <a:ea typeface="宋体" panose="02010600030101010101" pitchFamily="2" charset="-122"/>
                </a:rPr>
                <a:t>Know what is system design.</a:t>
              </a:r>
              <a:endParaRPr lang="en-US" altLang="zh-CN" sz="1800" b="1" dirty="0">
                <a:solidFill>
                  <a:schemeClr val="tx2"/>
                </a:solidFill>
                <a:latin typeface="Arial" panose="020B0604020202020204" pitchFamily="34" charset="0"/>
                <a:ea typeface="宋体" panose="02010600030101010101" pitchFamily="2" charset="-122"/>
              </a:endParaRPr>
            </a:p>
          </p:txBody>
        </p:sp>
        <p:sp>
          <p:nvSpPr>
            <p:cNvPr id="7176" name="AutoShape 49"/>
            <p:cNvSpPr>
              <a:spLocks noChangeArrowheads="1"/>
            </p:cNvSpPr>
            <p:nvPr/>
          </p:nvSpPr>
          <p:spPr bwMode="auto">
            <a:xfrm>
              <a:off x="1972" y="942"/>
              <a:ext cx="3632" cy="420"/>
            </a:xfrm>
            <a:prstGeom prst="roundRect">
              <a:avLst>
                <a:gd name="adj" fmla="val 50000"/>
              </a:avLst>
            </a:prstGeom>
            <a:gradFill rotWithShape="1">
              <a:gsLst>
                <a:gs pos="0">
                  <a:schemeClr val="accent2"/>
                </a:gs>
                <a:gs pos="100000">
                  <a:srgbClr val="FFF9F0"/>
                </a:gs>
              </a:gsLst>
              <a:lin ang="0" scaled="1"/>
            </a:gradFill>
            <a:ln w="38100">
              <a:solidFill>
                <a:schemeClr val="tx1"/>
              </a:solidFill>
              <a:round/>
              <a:headEnd/>
              <a:tailEnd/>
            </a:ln>
          </p:spPr>
          <p:txBody>
            <a:bodyPr wrap="none" anchor="ct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algn="ctr"/>
              <a:endParaRPr lang="en-US" altLang="zh-CN" sz="1800" b="1">
                <a:solidFill>
                  <a:schemeClr val="tx2"/>
                </a:solidFill>
                <a:latin typeface="Arial" panose="020B0604020202020204" pitchFamily="34" charset="0"/>
                <a:ea typeface="宋体" panose="02010600030101010101" pitchFamily="2" charset="-122"/>
              </a:endParaRPr>
            </a:p>
          </p:txBody>
        </p:sp>
        <p:sp>
          <p:nvSpPr>
            <p:cNvPr id="7177" name="AutoShape 50"/>
            <p:cNvSpPr>
              <a:spLocks noChangeArrowheads="1"/>
            </p:cNvSpPr>
            <p:nvPr/>
          </p:nvSpPr>
          <p:spPr bwMode="auto">
            <a:xfrm>
              <a:off x="1786" y="1697"/>
              <a:ext cx="3875" cy="478"/>
            </a:xfrm>
            <a:prstGeom prst="roundRect">
              <a:avLst>
                <a:gd name="adj" fmla="val 50000"/>
              </a:avLst>
            </a:prstGeom>
            <a:gradFill rotWithShape="1">
              <a:gsLst>
                <a:gs pos="0">
                  <a:schemeClr val="accent1"/>
                </a:gs>
                <a:gs pos="100000">
                  <a:srgbClr val="F3FAFC"/>
                </a:gs>
              </a:gsLst>
              <a:lin ang="0" scaled="1"/>
            </a:gradFill>
            <a:ln w="38100">
              <a:solidFill>
                <a:schemeClr val="tx1"/>
              </a:solidFill>
              <a:round/>
              <a:headEnd/>
              <a:tailEnd/>
            </a:ln>
          </p:spPr>
          <p:txBody>
            <a:bodyPr wrap="none" anchor="ct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r>
                <a:rPr lang="en-US" altLang="zh-CN" sz="1800" b="1" dirty="0">
                  <a:solidFill>
                    <a:schemeClr val="tx2"/>
                  </a:solidFill>
                  <a:latin typeface="Arial" panose="020B0604020202020204" pitchFamily="34" charset="0"/>
                  <a:ea typeface="宋体" panose="02010600030101010101" pitchFamily="2" charset="-122"/>
                </a:rPr>
                <a:t>Be familiar </a:t>
              </a:r>
              <a:r>
                <a:rPr lang="en-US" altLang="zh-CN" sz="1800" b="1" dirty="0" smtClean="0">
                  <a:solidFill>
                    <a:schemeClr val="tx2"/>
                  </a:solidFill>
                  <a:latin typeface="Arial" panose="020B0604020202020204" pitchFamily="34" charset="0"/>
                  <a:ea typeface="宋体" panose="02010600030101010101" pitchFamily="2" charset="-122"/>
                </a:rPr>
                <a:t>with different design goals.</a:t>
              </a:r>
              <a:endParaRPr lang="en-US" altLang="zh-CN" sz="1800" b="1" dirty="0">
                <a:solidFill>
                  <a:schemeClr val="tx2"/>
                </a:solidFill>
                <a:latin typeface="Arial" panose="020B0604020202020204" pitchFamily="34" charset="0"/>
                <a:ea typeface="宋体" panose="02010600030101010101" pitchFamily="2" charset="-122"/>
              </a:endParaRPr>
            </a:p>
          </p:txBody>
        </p:sp>
        <p:sp>
          <p:nvSpPr>
            <p:cNvPr id="36" name="Text Box 53"/>
            <p:cNvSpPr txBox="1">
              <a:spLocks noChangeArrowheads="1"/>
            </p:cNvSpPr>
            <p:nvPr/>
          </p:nvSpPr>
          <p:spPr bwMode="auto">
            <a:xfrm>
              <a:off x="455" y="943"/>
              <a:ext cx="1421" cy="368"/>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ctr">
                <a:defRPr/>
              </a:pPr>
              <a:r>
                <a:rPr lang="en-US" b="1" dirty="0" smtClean="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Objectives</a:t>
              </a:r>
              <a:endParaRPr lang="en-US" b="1" dirty="0">
                <a:solidFill>
                  <a:srgbClr val="FFFFFF"/>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grpSp>
      <p:sp>
        <p:nvSpPr>
          <p:cNvPr id="7172" name="矩形 3"/>
          <p:cNvSpPr>
            <a:spLocks noChangeArrowheads="1"/>
          </p:cNvSpPr>
          <p:nvPr/>
        </p:nvSpPr>
        <p:spPr bwMode="auto">
          <a:xfrm>
            <a:off x="3422650" y="3721100"/>
            <a:ext cx="55419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z="1800" b="1" dirty="0" smtClean="0">
                <a:solidFill>
                  <a:schemeClr val="tx2"/>
                </a:solidFill>
                <a:latin typeface="Arial" panose="020B0604020202020204" pitchFamily="34" charset="0"/>
                <a:ea typeface="宋体" panose="02010600030101010101" pitchFamily="2" charset="-122"/>
              </a:rPr>
              <a:t>Understand some important terminologies of system design.</a:t>
            </a:r>
            <a:endParaRPr lang="zh-CN" altLang="en-US" sz="1800" b="1" dirty="0">
              <a:solidFill>
                <a:schemeClr val="tx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At a glance</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pic>
        <p:nvPicPr>
          <p:cNvPr id="3" name="图片 2"/>
          <p:cNvPicPr>
            <a:picLocks noChangeAspect="1"/>
          </p:cNvPicPr>
          <p:nvPr/>
        </p:nvPicPr>
        <p:blipFill>
          <a:blip r:embed="rId2"/>
          <a:stretch>
            <a:fillRect/>
          </a:stretch>
        </p:blipFill>
        <p:spPr>
          <a:xfrm>
            <a:off x="1475656" y="1640991"/>
            <a:ext cx="6410101" cy="4745140"/>
          </a:xfrm>
          <a:prstGeom prst="rect">
            <a:avLst/>
          </a:prstGeom>
        </p:spPr>
      </p:pic>
    </p:spTree>
    <p:extLst>
      <p:ext uri="{BB962C8B-B14F-4D97-AF65-F5344CB8AC3E}">
        <p14:creationId xmlns:p14="http://schemas.microsoft.com/office/powerpoint/2010/main" val="4591672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Modeling </a:t>
            </a:r>
            <a:r>
              <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Complex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Grouping</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pic>
        <p:nvPicPr>
          <p:cNvPr id="2" name="图片 1"/>
          <p:cNvPicPr>
            <a:picLocks noChangeAspect="1"/>
          </p:cNvPicPr>
          <p:nvPr/>
        </p:nvPicPr>
        <p:blipFill>
          <a:blip r:embed="rId2"/>
          <a:stretch>
            <a:fillRect/>
          </a:stretch>
        </p:blipFill>
        <p:spPr>
          <a:xfrm>
            <a:off x="1475656" y="1484784"/>
            <a:ext cx="6042248" cy="4962196"/>
          </a:xfrm>
          <a:prstGeom prst="rect">
            <a:avLst/>
          </a:prstGeom>
        </p:spPr>
      </p:pic>
    </p:spTree>
    <p:extLst>
      <p:ext uri="{BB962C8B-B14F-4D97-AF65-F5344CB8AC3E}">
        <p14:creationId xmlns:p14="http://schemas.microsoft.com/office/powerpoint/2010/main" val="2733776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Example1</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pic>
        <p:nvPicPr>
          <p:cNvPr id="634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74094"/>
            <a:ext cx="557662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6919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Example2</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pic>
        <p:nvPicPr>
          <p:cNvPr id="2" name="图片 1"/>
          <p:cNvPicPr>
            <a:picLocks noChangeAspect="1"/>
          </p:cNvPicPr>
          <p:nvPr/>
        </p:nvPicPr>
        <p:blipFill>
          <a:blip r:embed="rId2"/>
          <a:stretch>
            <a:fillRect/>
          </a:stretch>
        </p:blipFill>
        <p:spPr>
          <a:xfrm>
            <a:off x="1558131" y="1592333"/>
            <a:ext cx="5991225" cy="4810125"/>
          </a:xfrm>
          <a:prstGeom prst="rect">
            <a:avLst/>
          </a:prstGeom>
        </p:spPr>
      </p:pic>
    </p:spTree>
    <p:extLst>
      <p:ext uri="{BB962C8B-B14F-4D97-AF65-F5344CB8AC3E}">
        <p14:creationId xmlns:p14="http://schemas.microsoft.com/office/powerpoint/2010/main" val="2743745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Steps</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sp>
        <p:nvSpPr>
          <p:cNvPr id="3" name="矩形 2"/>
          <p:cNvSpPr/>
          <p:nvPr/>
        </p:nvSpPr>
        <p:spPr>
          <a:xfrm>
            <a:off x="179512" y="1772816"/>
            <a:ext cx="8820472" cy="3022366"/>
          </a:xfrm>
          <a:prstGeom prst="rect">
            <a:avLst/>
          </a:prstGeom>
        </p:spPr>
        <p:txBody>
          <a:bodyPr wrap="square">
            <a:spAutoFit/>
          </a:bodyPr>
          <a:lstStyle/>
          <a:p>
            <a:pPr marL="342900" indent="-342900">
              <a:spcBef>
                <a:spcPct val="20000"/>
              </a:spcBef>
              <a:buClr>
                <a:schemeClr val="accent1"/>
              </a:buClr>
              <a:buFont typeface="Wingdings" panose="05000000000000000000" pitchFamily="2" charset="2"/>
              <a:buChar char="v"/>
            </a:pPr>
            <a:r>
              <a:rPr lang="en-US" altLang="zh-CN" sz="2800" b="1" dirty="0" smtClean="0">
                <a:solidFill>
                  <a:schemeClr val="tx1">
                    <a:lumMod val="50000"/>
                  </a:schemeClr>
                </a:solidFill>
                <a:latin typeface="Lingoes Unicode" panose="020B0604020202020204" pitchFamily="34" charset="-122"/>
                <a:ea typeface="Lingoes Unicode" panose="020B0604020202020204" pitchFamily="34" charset="-122"/>
                <a:cs typeface="+mn-cs"/>
              </a:rPr>
              <a:t>Set </a:t>
            </a:r>
            <a:r>
              <a:rPr lang="en-US" altLang="zh-CN" sz="2800" b="1" dirty="0">
                <a:solidFill>
                  <a:schemeClr val="tx1">
                    <a:lumMod val="50000"/>
                  </a:schemeClr>
                </a:solidFill>
                <a:latin typeface="Lingoes Unicode" panose="020B0604020202020204" pitchFamily="34" charset="-122"/>
                <a:ea typeface="Lingoes Unicode" panose="020B0604020202020204" pitchFamily="34" charset="-122"/>
                <a:cs typeface="+mn-cs"/>
              </a:rPr>
              <a:t>the context.</a:t>
            </a:r>
          </a:p>
          <a:p>
            <a:pPr marL="342900" indent="-342900">
              <a:spcBef>
                <a:spcPct val="20000"/>
              </a:spcBef>
              <a:buClr>
                <a:schemeClr val="accent1"/>
              </a:buClr>
              <a:buFont typeface="Wingdings" panose="05000000000000000000" pitchFamily="2" charset="2"/>
              <a:buChar char="v"/>
            </a:pPr>
            <a:r>
              <a:rPr lang="en-US" altLang="zh-CN" sz="2800" b="1" dirty="0" smtClean="0">
                <a:solidFill>
                  <a:schemeClr val="tx1">
                    <a:lumMod val="50000"/>
                  </a:schemeClr>
                </a:solidFill>
                <a:latin typeface="Lingoes Unicode" panose="020B0604020202020204" pitchFamily="34" charset="-122"/>
                <a:ea typeface="Lingoes Unicode" panose="020B0604020202020204" pitchFamily="34" charset="-122"/>
                <a:cs typeface="+mn-cs"/>
              </a:rPr>
              <a:t>Cluster </a:t>
            </a:r>
            <a:r>
              <a:rPr lang="en-US" altLang="zh-CN" sz="2800" b="1" dirty="0">
                <a:solidFill>
                  <a:schemeClr val="tx1">
                    <a:lumMod val="50000"/>
                  </a:schemeClr>
                </a:solidFill>
                <a:latin typeface="Lingoes Unicode" panose="020B0604020202020204" pitchFamily="34" charset="-122"/>
                <a:ea typeface="Lingoes Unicode" panose="020B0604020202020204" pitchFamily="34" charset="-122"/>
                <a:cs typeface="+mn-cs"/>
              </a:rPr>
              <a:t>classes together based on shared relationships.</a:t>
            </a:r>
          </a:p>
          <a:p>
            <a:pPr marL="342900" indent="-342900">
              <a:spcBef>
                <a:spcPct val="20000"/>
              </a:spcBef>
              <a:buClr>
                <a:schemeClr val="accent1"/>
              </a:buClr>
              <a:buFont typeface="Wingdings" panose="05000000000000000000" pitchFamily="2" charset="2"/>
              <a:buChar char="v"/>
            </a:pPr>
            <a:r>
              <a:rPr lang="en-US" altLang="zh-CN" sz="2800" b="1" dirty="0" smtClean="0">
                <a:solidFill>
                  <a:schemeClr val="tx1">
                    <a:lumMod val="50000"/>
                  </a:schemeClr>
                </a:solidFill>
                <a:latin typeface="Lingoes Unicode" panose="020B0604020202020204" pitchFamily="34" charset="-122"/>
                <a:ea typeface="Lingoes Unicode" panose="020B0604020202020204" pitchFamily="34" charset="-122"/>
                <a:cs typeface="+mn-cs"/>
              </a:rPr>
              <a:t>Model </a:t>
            </a:r>
            <a:r>
              <a:rPr lang="en-US" altLang="zh-CN" sz="2800" b="1" dirty="0">
                <a:solidFill>
                  <a:schemeClr val="tx1">
                    <a:lumMod val="50000"/>
                  </a:schemeClr>
                </a:solidFill>
                <a:latin typeface="Lingoes Unicode" panose="020B0604020202020204" pitchFamily="34" charset="-122"/>
                <a:ea typeface="Lingoes Unicode" panose="020B0604020202020204" pitchFamily="34" charset="-122"/>
                <a:cs typeface="+mn-cs"/>
              </a:rPr>
              <a:t>clustered classes as a package.</a:t>
            </a:r>
          </a:p>
          <a:p>
            <a:pPr marL="342900" indent="-342900">
              <a:spcBef>
                <a:spcPct val="20000"/>
              </a:spcBef>
              <a:buClr>
                <a:schemeClr val="accent1"/>
              </a:buClr>
              <a:buFont typeface="Wingdings" panose="05000000000000000000" pitchFamily="2" charset="2"/>
              <a:buChar char="v"/>
            </a:pPr>
            <a:r>
              <a:rPr lang="en-US" altLang="zh-CN" sz="2800" b="1" dirty="0" smtClean="0">
                <a:solidFill>
                  <a:schemeClr val="tx1">
                    <a:lumMod val="50000"/>
                  </a:schemeClr>
                </a:solidFill>
                <a:latin typeface="Lingoes Unicode" panose="020B0604020202020204" pitchFamily="34" charset="-122"/>
                <a:ea typeface="Lingoes Unicode" panose="020B0604020202020204" pitchFamily="34" charset="-122"/>
                <a:cs typeface="+mn-cs"/>
              </a:rPr>
              <a:t>Identify </a:t>
            </a:r>
            <a:r>
              <a:rPr lang="en-US" altLang="zh-CN" sz="2800" b="1" dirty="0">
                <a:solidFill>
                  <a:schemeClr val="tx1">
                    <a:lumMod val="50000"/>
                  </a:schemeClr>
                </a:solidFill>
                <a:latin typeface="Lingoes Unicode" panose="020B0604020202020204" pitchFamily="34" charset="-122"/>
                <a:ea typeface="Lingoes Unicode" panose="020B0604020202020204" pitchFamily="34" charset="-122"/>
                <a:cs typeface="+mn-cs"/>
              </a:rPr>
              <a:t>dependency relationships among packages.</a:t>
            </a:r>
          </a:p>
          <a:p>
            <a:pPr marL="342900" indent="-342900">
              <a:spcBef>
                <a:spcPct val="20000"/>
              </a:spcBef>
              <a:buClr>
                <a:schemeClr val="accent1"/>
              </a:buClr>
              <a:buFont typeface="Wingdings" panose="05000000000000000000" pitchFamily="2" charset="2"/>
              <a:buChar char="v"/>
            </a:pPr>
            <a:r>
              <a:rPr lang="en-US" altLang="zh-CN" sz="2800" b="1" dirty="0" smtClean="0">
                <a:solidFill>
                  <a:schemeClr val="tx1">
                    <a:lumMod val="50000"/>
                  </a:schemeClr>
                </a:solidFill>
                <a:latin typeface="Lingoes Unicode" panose="020B0604020202020204" pitchFamily="34" charset="-122"/>
                <a:ea typeface="Lingoes Unicode" panose="020B0604020202020204" pitchFamily="34" charset="-122"/>
                <a:cs typeface="+mn-cs"/>
              </a:rPr>
              <a:t>Place </a:t>
            </a:r>
            <a:r>
              <a:rPr lang="en-US" altLang="zh-CN" sz="2800" b="1" dirty="0">
                <a:solidFill>
                  <a:schemeClr val="tx1">
                    <a:lumMod val="50000"/>
                  </a:schemeClr>
                </a:solidFill>
                <a:latin typeface="Lingoes Unicode" panose="020B0604020202020204" pitchFamily="34" charset="-122"/>
                <a:ea typeface="Lingoes Unicode" panose="020B0604020202020204" pitchFamily="34" charset="-122"/>
                <a:cs typeface="+mn-cs"/>
              </a:rPr>
              <a:t>dependency relationships between packages.</a:t>
            </a:r>
          </a:p>
        </p:txBody>
      </p:sp>
    </p:spTree>
    <p:extLst>
      <p:ext uri="{BB962C8B-B14F-4D97-AF65-F5344CB8AC3E}">
        <p14:creationId xmlns:p14="http://schemas.microsoft.com/office/powerpoint/2010/main" val="3551609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Your turn</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sp>
        <p:nvSpPr>
          <p:cNvPr id="6" name="内容占位符 2"/>
          <p:cNvSpPr>
            <a:spLocks noGrp="1"/>
          </p:cNvSpPr>
          <p:nvPr>
            <p:ph idx="1"/>
          </p:nvPr>
        </p:nvSpPr>
        <p:spPr>
          <a:xfrm>
            <a:off x="27500" y="1484784"/>
            <a:ext cx="9145016" cy="4351338"/>
          </a:xfrm>
        </p:spPr>
        <p:txBody>
          <a:bodyPr/>
          <a:lstStyle/>
          <a:p>
            <a:r>
              <a:rPr lang="en-US" altLang="zh-CN" dirty="0"/>
              <a:t>Order Processing System - The Problem </a:t>
            </a:r>
            <a:r>
              <a:rPr lang="en-US" altLang="zh-CN" dirty="0" smtClean="0"/>
              <a:t>Description</a:t>
            </a:r>
            <a:endParaRPr lang="en-US" altLang="zh-CN" dirty="0"/>
          </a:p>
          <a:p>
            <a:pPr lvl="1"/>
            <a:r>
              <a:rPr lang="en-US" altLang="zh-CN" sz="1800" dirty="0" smtClean="0"/>
              <a:t>Track Order module is responsible for providing tracking information through UI framework for the products ordered by customers. Customer types in the tracking serial number, Track Order modules refers the system and updates the current shipping status to the customer.</a:t>
            </a:r>
          </a:p>
          <a:p>
            <a:pPr lvl="1"/>
            <a:r>
              <a:rPr lang="en-US" altLang="zh-CN" sz="1800" dirty="0"/>
              <a:t>Track order should get order details from </a:t>
            </a:r>
            <a:r>
              <a:rPr lang="en-US" altLang="zh-CN" sz="1800" dirty="0" smtClean="0"/>
              <a:t>Order Processing which has </a:t>
            </a:r>
            <a:r>
              <a:rPr lang="en-US" altLang="zh-CN" sz="1800" dirty="0"/>
              <a:t>to know the tracking info given by the </a:t>
            </a:r>
            <a:r>
              <a:rPr lang="en-US" altLang="zh-CN" sz="1800" dirty="0" smtClean="0"/>
              <a:t>customer.</a:t>
            </a:r>
            <a:r>
              <a:rPr lang="en-US" altLang="zh-CN" sz="1800" dirty="0"/>
              <a:t> To know shipping information, </a:t>
            </a:r>
            <a:r>
              <a:rPr lang="en-US" altLang="zh-CN" sz="1800" dirty="0" smtClean="0"/>
              <a:t>Shipping </a:t>
            </a:r>
            <a:r>
              <a:rPr lang="en-US" altLang="zh-CN" sz="1800" dirty="0"/>
              <a:t>can import </a:t>
            </a:r>
            <a:r>
              <a:rPr lang="en-US" altLang="zh-CN" sz="1800" dirty="0" smtClean="0"/>
              <a:t>Track Order </a:t>
            </a:r>
            <a:r>
              <a:rPr lang="en-US" altLang="zh-CN" sz="1800" dirty="0"/>
              <a:t>to make the navigation easier</a:t>
            </a:r>
            <a:r>
              <a:rPr lang="en-US" altLang="zh-CN" sz="1800" dirty="0" smtClean="0"/>
              <a:t>.</a:t>
            </a:r>
            <a:r>
              <a:rPr lang="en-US" altLang="zh-CN" sz="1800" dirty="0"/>
              <a:t> Track Order dependency to UI Framework is also mapped which completes our Package Diagram for Order Processing subsystem.</a:t>
            </a:r>
            <a:br>
              <a:rPr lang="en-US" altLang="zh-CN" sz="1800" dirty="0"/>
            </a:br>
            <a:endParaRPr lang="en-US" altLang="zh-CN" sz="1800" dirty="0">
              <a:solidFill>
                <a:schemeClr val="accent1"/>
              </a:solidFill>
              <a:latin typeface="Lingoes Unicode" panose="020B0604020202020204" pitchFamily="34" charset="-122"/>
              <a:ea typeface="Lingoes Unicode" panose="020B0604020202020204" pitchFamily="34" charset="-122"/>
            </a:endParaRPr>
          </a:p>
        </p:txBody>
      </p:sp>
      <p:pic>
        <p:nvPicPr>
          <p:cNvPr id="3" name="图片 2"/>
          <p:cNvPicPr>
            <a:picLocks noChangeAspect="1"/>
          </p:cNvPicPr>
          <p:nvPr/>
        </p:nvPicPr>
        <p:blipFill>
          <a:blip r:embed="rId2"/>
          <a:stretch>
            <a:fillRect/>
          </a:stretch>
        </p:blipFill>
        <p:spPr>
          <a:xfrm>
            <a:off x="7020272" y="4776578"/>
            <a:ext cx="1859736" cy="1594060"/>
          </a:xfrm>
          <a:prstGeom prst="rect">
            <a:avLst/>
          </a:prstGeom>
        </p:spPr>
      </p:pic>
    </p:spTree>
    <p:extLst>
      <p:ext uri="{BB962C8B-B14F-4D97-AF65-F5344CB8AC3E}">
        <p14:creationId xmlns:p14="http://schemas.microsoft.com/office/powerpoint/2010/main" val="6363881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smtClean="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Package Diagram – </a:t>
            </a:r>
            <a:r>
              <a:rPr lang="en-US" altLang="zh-CN" sz="3036" dirty="0" smtClean="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Solution</a:t>
            </a:r>
            <a:endParaRPr lang="en-US" altLang="zh-CN" sz="3036" dirty="0">
              <a:ln w="0"/>
              <a:solidFill>
                <a:schemeClr val="tx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5"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smtClean="0">
                <a:latin typeface="华文隶书" panose="02010800040101010101" pitchFamily="2" charset="-122"/>
                <a:ea typeface="华文隶书" panose="02010800040101010101" pitchFamily="2" charset="-122"/>
              </a:rPr>
              <a:t>3. PACKAGE DIAGRAM</a:t>
            </a:r>
            <a:endParaRPr lang="zh-CN" altLang="en-US" dirty="0">
              <a:latin typeface="华文隶书" panose="02010800040101010101" pitchFamily="2" charset="-122"/>
              <a:ea typeface="华文隶书" panose="02010800040101010101" pitchFamily="2" charset="-122"/>
            </a:endParaRPr>
          </a:p>
        </p:txBody>
      </p:sp>
      <p:pic>
        <p:nvPicPr>
          <p:cNvPr id="3" name="图片 2"/>
          <p:cNvPicPr>
            <a:picLocks noChangeAspect="1"/>
          </p:cNvPicPr>
          <p:nvPr/>
        </p:nvPicPr>
        <p:blipFill>
          <a:blip r:embed="rId2"/>
          <a:stretch>
            <a:fillRect/>
          </a:stretch>
        </p:blipFill>
        <p:spPr>
          <a:xfrm>
            <a:off x="7092280" y="4625445"/>
            <a:ext cx="2003752" cy="1717502"/>
          </a:xfrm>
          <a:prstGeom prst="rect">
            <a:avLst/>
          </a:prstGeom>
        </p:spPr>
      </p:pic>
      <p:sp>
        <p:nvSpPr>
          <p:cNvPr id="2" name="内容占位符 1"/>
          <p:cNvSpPr>
            <a:spLocks noGrp="1"/>
          </p:cNvSpPr>
          <p:nvPr>
            <p:ph idx="1"/>
          </p:nvPr>
        </p:nvSpPr>
        <p:spPr>
          <a:xfrm>
            <a:off x="539552" y="1628800"/>
            <a:ext cx="7886700" cy="4351338"/>
          </a:xfrm>
        </p:spPr>
        <p:txBody>
          <a:bodyPr/>
          <a:lstStyle/>
          <a:p>
            <a:r>
              <a:rPr lang="en-US" altLang="zh-CN" dirty="0"/>
              <a:t>Identify the packages of the </a:t>
            </a:r>
            <a:r>
              <a:rPr lang="en-US" altLang="zh-CN" dirty="0" smtClean="0"/>
              <a:t>system</a:t>
            </a:r>
          </a:p>
          <a:p>
            <a:endParaRPr lang="en-US" altLang="zh-CN" dirty="0" smtClean="0"/>
          </a:p>
          <a:p>
            <a:endParaRPr lang="en-US" altLang="zh-CN" dirty="0" smtClean="0"/>
          </a:p>
          <a:p>
            <a:r>
              <a:rPr lang="en-US" altLang="zh-CN" dirty="0"/>
              <a:t>Identify the dependencies in the System</a:t>
            </a:r>
            <a:endParaRPr lang="zh-CN" altLang="en-US" dirty="0"/>
          </a:p>
        </p:txBody>
      </p:sp>
      <p:pic>
        <p:nvPicPr>
          <p:cNvPr id="7" name="图片 6"/>
          <p:cNvPicPr>
            <a:picLocks noChangeAspect="1"/>
          </p:cNvPicPr>
          <p:nvPr/>
        </p:nvPicPr>
        <p:blipFill>
          <a:blip r:embed="rId3"/>
          <a:stretch>
            <a:fillRect/>
          </a:stretch>
        </p:blipFill>
        <p:spPr>
          <a:xfrm>
            <a:off x="1490601" y="2185911"/>
            <a:ext cx="4943475" cy="876300"/>
          </a:xfrm>
          <a:prstGeom prst="rect">
            <a:avLst/>
          </a:prstGeom>
        </p:spPr>
      </p:pic>
      <p:pic>
        <p:nvPicPr>
          <p:cNvPr id="8" name="图片 7"/>
          <p:cNvPicPr>
            <a:picLocks noChangeAspect="1"/>
          </p:cNvPicPr>
          <p:nvPr/>
        </p:nvPicPr>
        <p:blipFill>
          <a:blip r:embed="rId4"/>
          <a:stretch>
            <a:fillRect/>
          </a:stretch>
        </p:blipFill>
        <p:spPr>
          <a:xfrm>
            <a:off x="3191278" y="3745397"/>
            <a:ext cx="1276350" cy="2305050"/>
          </a:xfrm>
          <a:prstGeom prst="rect">
            <a:avLst/>
          </a:prstGeom>
        </p:spPr>
      </p:pic>
      <p:pic>
        <p:nvPicPr>
          <p:cNvPr id="9" name="图片 8"/>
          <p:cNvPicPr>
            <a:picLocks noChangeAspect="1"/>
          </p:cNvPicPr>
          <p:nvPr/>
        </p:nvPicPr>
        <p:blipFill>
          <a:blip r:embed="rId5"/>
          <a:stretch>
            <a:fillRect/>
          </a:stretch>
        </p:blipFill>
        <p:spPr>
          <a:xfrm>
            <a:off x="2456243" y="3805572"/>
            <a:ext cx="3076575" cy="2190750"/>
          </a:xfrm>
          <a:prstGeom prst="rect">
            <a:avLst/>
          </a:prstGeom>
        </p:spPr>
      </p:pic>
      <p:pic>
        <p:nvPicPr>
          <p:cNvPr id="10" name="图片 9"/>
          <p:cNvPicPr>
            <a:picLocks noChangeAspect="1"/>
          </p:cNvPicPr>
          <p:nvPr/>
        </p:nvPicPr>
        <p:blipFill>
          <a:blip r:embed="rId6"/>
          <a:stretch>
            <a:fillRect/>
          </a:stretch>
        </p:blipFill>
        <p:spPr>
          <a:xfrm>
            <a:off x="2245957" y="3804469"/>
            <a:ext cx="4352925" cy="2295525"/>
          </a:xfrm>
          <a:prstGeom prst="rect">
            <a:avLst/>
          </a:prstGeom>
        </p:spPr>
      </p:pic>
    </p:spTree>
    <p:extLst>
      <p:ext uri="{BB962C8B-B14F-4D97-AF65-F5344CB8AC3E}">
        <p14:creationId xmlns:p14="http://schemas.microsoft.com/office/powerpoint/2010/main" val="243341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 </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Definition</a:t>
            </a:r>
            <a:endPar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6" name="内容占位符 2"/>
          <p:cNvSpPr>
            <a:spLocks noGrp="1"/>
          </p:cNvSpPr>
          <p:nvPr>
            <p:ph idx="1"/>
          </p:nvPr>
        </p:nvSpPr>
        <p:spPr>
          <a:xfrm>
            <a:off x="323528" y="1628800"/>
            <a:ext cx="8642126" cy="4351338"/>
          </a:xfrm>
        </p:spPr>
        <p:txBody>
          <a:bodyPr/>
          <a:lstStyle/>
          <a:p>
            <a:r>
              <a:rPr lang="en-US" altLang="zh-CN" b="1" dirty="0">
                <a:solidFill>
                  <a:srgbClr val="7030A0"/>
                </a:solidFill>
              </a:rPr>
              <a:t>UML Component diagrams </a:t>
            </a:r>
            <a:r>
              <a:rPr lang="en-US" altLang="zh-CN" dirty="0"/>
              <a:t>are used in modeling the physical aspects of object-oriented systems that are used for visualizing, specifying, and documenting component-based systems and also for constructing executable systems through forward and reverse engineering. </a:t>
            </a:r>
            <a:endParaRPr lang="en-US" altLang="zh-CN" dirty="0" smtClean="0"/>
          </a:p>
          <a:p>
            <a:r>
              <a:rPr lang="en-US" altLang="zh-CN" dirty="0" smtClean="0"/>
              <a:t>Component </a:t>
            </a:r>
            <a:r>
              <a:rPr lang="en-US" altLang="zh-CN" dirty="0"/>
              <a:t>diagrams are essentially class diagrams that </a:t>
            </a:r>
            <a:r>
              <a:rPr lang="en-US" altLang="zh-CN" dirty="0">
                <a:solidFill>
                  <a:srgbClr val="C00000"/>
                </a:solidFill>
              </a:rPr>
              <a:t>focus on a system's components </a:t>
            </a:r>
            <a:r>
              <a:rPr lang="en-US" altLang="zh-CN" dirty="0"/>
              <a:t>that often used to model the </a:t>
            </a:r>
            <a:r>
              <a:rPr lang="en-US" altLang="zh-CN" dirty="0">
                <a:solidFill>
                  <a:srgbClr val="C00000"/>
                </a:solidFill>
              </a:rPr>
              <a:t>static implementation </a:t>
            </a:r>
            <a:r>
              <a:rPr lang="en-US" altLang="zh-CN" dirty="0"/>
              <a:t>view of a system.</a:t>
            </a:r>
          </a:p>
        </p:txBody>
      </p:sp>
      <p:sp>
        <p:nvSpPr>
          <p:cNvPr id="7"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737356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 </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Position</a:t>
            </a:r>
          </a:p>
        </p:txBody>
      </p:sp>
      <p:sp>
        <p:nvSpPr>
          <p:cNvPr id="6"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pic>
        <p:nvPicPr>
          <p:cNvPr id="2" name="图片 1"/>
          <p:cNvPicPr>
            <a:picLocks noChangeAspect="1"/>
          </p:cNvPicPr>
          <p:nvPr/>
        </p:nvPicPr>
        <p:blipFill>
          <a:blip r:embed="rId2"/>
          <a:stretch>
            <a:fillRect/>
          </a:stretch>
        </p:blipFill>
        <p:spPr>
          <a:xfrm>
            <a:off x="715169" y="1698834"/>
            <a:ext cx="7677150" cy="4686300"/>
          </a:xfrm>
          <a:prstGeom prst="rect">
            <a:avLst/>
          </a:prstGeom>
        </p:spPr>
      </p:pic>
    </p:spTree>
    <p:extLst>
      <p:ext uri="{BB962C8B-B14F-4D97-AF65-F5344CB8AC3E}">
        <p14:creationId xmlns:p14="http://schemas.microsoft.com/office/powerpoint/2010/main" val="1053221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 </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Component</a:t>
            </a:r>
            <a:endPar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endParaRPr>
          </a:p>
        </p:txBody>
      </p:sp>
      <p:sp>
        <p:nvSpPr>
          <p:cNvPr id="11"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sp>
        <p:nvSpPr>
          <p:cNvPr id="2" name="矩形 1"/>
          <p:cNvSpPr/>
          <p:nvPr/>
        </p:nvSpPr>
        <p:spPr>
          <a:xfrm>
            <a:off x="350404" y="1424628"/>
            <a:ext cx="8614084" cy="3440942"/>
          </a:xfrm>
          <a:prstGeom prst="rect">
            <a:avLst/>
          </a:prstGeom>
        </p:spPr>
        <p:txBody>
          <a:bodyPr wrap="square">
            <a:spAutoFit/>
          </a:bodyPr>
          <a:lstStyle/>
          <a:p>
            <a:pPr marL="342900" indent="-342900">
              <a:spcBef>
                <a:spcPct val="20000"/>
              </a:spcBef>
              <a:buClr>
                <a:schemeClr val="accent1"/>
              </a:buClr>
              <a:buFont typeface="Wingdings" panose="05000000000000000000" pitchFamily="2" charset="2"/>
              <a:buChar char="v"/>
            </a:pPr>
            <a:r>
              <a:rPr lang="en-US" altLang="zh-CN" sz="2800" dirty="0">
                <a:solidFill>
                  <a:schemeClr val="accent1"/>
                </a:solidFill>
                <a:latin typeface="Lingoes Unicode" panose="020B0604020202020204" pitchFamily="34" charset="-122"/>
                <a:ea typeface="Lingoes Unicode" panose="020B0604020202020204" pitchFamily="34" charset="-122"/>
                <a:cs typeface="+mn-cs"/>
              </a:rPr>
              <a:t>A component represents a modular part of a system that encapsulates its contents and whose manifestation is replaceable within its environment. </a:t>
            </a:r>
            <a:endParaRPr lang="en-US" altLang="zh-CN" sz="2800" dirty="0" smtClean="0">
              <a:solidFill>
                <a:schemeClr val="accent1"/>
              </a:solidFill>
              <a:latin typeface="Lingoes Unicode" panose="020B0604020202020204" pitchFamily="34" charset="-122"/>
              <a:ea typeface="Lingoes Unicode" panose="020B0604020202020204" pitchFamily="34" charset="-122"/>
              <a:cs typeface="+mn-cs"/>
            </a:endParaRPr>
          </a:p>
          <a:p>
            <a:pPr marL="342900" indent="-342900">
              <a:spcBef>
                <a:spcPct val="20000"/>
              </a:spcBef>
              <a:buClr>
                <a:schemeClr val="accent1"/>
              </a:buClr>
              <a:buFont typeface="Wingdings" panose="05000000000000000000" pitchFamily="2" charset="2"/>
              <a:buChar char="v"/>
            </a:pPr>
            <a:r>
              <a:rPr lang="en-US" altLang="zh-CN" sz="2800" dirty="0" smtClean="0">
                <a:solidFill>
                  <a:schemeClr val="accent1"/>
                </a:solidFill>
                <a:latin typeface="Lingoes Unicode" panose="020B0604020202020204" pitchFamily="34" charset="-122"/>
                <a:ea typeface="Lingoes Unicode" panose="020B0604020202020204" pitchFamily="34" charset="-122"/>
                <a:cs typeface="+mn-cs"/>
              </a:rPr>
              <a:t>A component </a:t>
            </a:r>
            <a:r>
              <a:rPr lang="en-US" altLang="zh-CN" sz="2800" dirty="0">
                <a:solidFill>
                  <a:schemeClr val="accent1"/>
                </a:solidFill>
                <a:latin typeface="Lingoes Unicode" panose="020B0604020202020204" pitchFamily="34" charset="-122"/>
                <a:ea typeface="Lingoes Unicode" panose="020B0604020202020204" pitchFamily="34" charset="-122"/>
                <a:cs typeface="+mn-cs"/>
              </a:rPr>
              <a:t>is drawn as a rectangle with optional compartments stacked vertically. </a:t>
            </a:r>
            <a:endParaRPr lang="en-US" altLang="zh-CN" sz="2800" dirty="0" smtClean="0">
              <a:solidFill>
                <a:schemeClr val="accent1"/>
              </a:solidFill>
              <a:latin typeface="Lingoes Unicode" panose="020B0604020202020204" pitchFamily="34" charset="-122"/>
              <a:ea typeface="Lingoes Unicode" panose="020B0604020202020204" pitchFamily="34" charset="-122"/>
              <a:cs typeface="+mn-cs"/>
            </a:endParaRPr>
          </a:p>
          <a:p>
            <a:pPr marL="914400" lvl="1" indent="-457200">
              <a:spcBef>
                <a:spcPct val="20000"/>
              </a:spcBef>
              <a:buClr>
                <a:schemeClr val="accent1"/>
              </a:buClr>
              <a:buFont typeface="Wingdings" panose="05000000000000000000" pitchFamily="2" charset="2"/>
              <a:buChar char="Ø"/>
            </a:pPr>
            <a:r>
              <a:rPr lang="en-US" altLang="zh-CN" sz="2000" dirty="0">
                <a:solidFill>
                  <a:srgbClr val="190B23"/>
                </a:solidFill>
                <a:latin typeface="Lingoes Unicode" panose="020B0604020202020204" pitchFamily="34" charset="-122"/>
                <a:ea typeface="Lingoes Unicode" panose="020B0604020202020204" pitchFamily="34" charset="-122"/>
                <a:cs typeface="+mn-cs"/>
              </a:rPr>
              <a:t>A rectangle with the component's name</a:t>
            </a:r>
          </a:p>
          <a:p>
            <a:pPr marL="914400" lvl="1" indent="-457200">
              <a:spcBef>
                <a:spcPct val="20000"/>
              </a:spcBef>
              <a:buClr>
                <a:schemeClr val="accent1"/>
              </a:buClr>
              <a:buFont typeface="Wingdings" panose="05000000000000000000" pitchFamily="2" charset="2"/>
              <a:buChar char="Ø"/>
            </a:pPr>
            <a:r>
              <a:rPr lang="en-US" altLang="zh-CN" sz="2000" dirty="0">
                <a:solidFill>
                  <a:srgbClr val="190B23"/>
                </a:solidFill>
                <a:latin typeface="Lingoes Unicode" panose="020B0604020202020204" pitchFamily="34" charset="-122"/>
                <a:ea typeface="Lingoes Unicode" panose="020B0604020202020204" pitchFamily="34" charset="-122"/>
                <a:cs typeface="+mn-cs"/>
              </a:rPr>
              <a:t>A rectangle with the component icon</a:t>
            </a:r>
          </a:p>
          <a:p>
            <a:pPr marL="914400" lvl="1" indent="-457200">
              <a:spcBef>
                <a:spcPct val="20000"/>
              </a:spcBef>
              <a:buClr>
                <a:schemeClr val="accent1"/>
              </a:buClr>
              <a:buFont typeface="Wingdings" panose="05000000000000000000" pitchFamily="2" charset="2"/>
              <a:buChar char="Ø"/>
            </a:pPr>
            <a:r>
              <a:rPr lang="en-US" altLang="zh-CN" sz="2000" dirty="0">
                <a:solidFill>
                  <a:srgbClr val="190B23"/>
                </a:solidFill>
                <a:latin typeface="Lingoes Unicode" panose="020B0604020202020204" pitchFamily="34" charset="-122"/>
                <a:ea typeface="Lingoes Unicode" panose="020B0604020202020204" pitchFamily="34" charset="-122"/>
                <a:cs typeface="+mn-cs"/>
              </a:rPr>
              <a:t>A rectangle with the stereotype text and/or icon</a:t>
            </a:r>
            <a:endParaRPr lang="zh-CN" altLang="en-US" sz="2000" dirty="0">
              <a:solidFill>
                <a:srgbClr val="190B23"/>
              </a:solidFill>
              <a:latin typeface="Lingoes Unicode" panose="020B0604020202020204" pitchFamily="34" charset="-122"/>
              <a:ea typeface="Lingoes Unicode" panose="020B0604020202020204" pitchFamily="34" charset="-122"/>
              <a:cs typeface="+mn-cs"/>
            </a:endParaRPr>
          </a:p>
        </p:txBody>
      </p:sp>
      <p:pic>
        <p:nvPicPr>
          <p:cNvPr id="3" name="图片 2"/>
          <p:cNvPicPr>
            <a:picLocks noChangeAspect="1"/>
          </p:cNvPicPr>
          <p:nvPr/>
        </p:nvPicPr>
        <p:blipFill>
          <a:blip r:embed="rId2"/>
          <a:stretch>
            <a:fillRect/>
          </a:stretch>
        </p:blipFill>
        <p:spPr>
          <a:xfrm>
            <a:off x="1403648" y="5085184"/>
            <a:ext cx="6624736" cy="910269"/>
          </a:xfrm>
          <a:prstGeom prst="rect">
            <a:avLst/>
          </a:prstGeom>
        </p:spPr>
      </p:pic>
    </p:spTree>
    <p:extLst>
      <p:ext uri="{BB962C8B-B14F-4D97-AF65-F5344CB8AC3E}">
        <p14:creationId xmlns:p14="http://schemas.microsoft.com/office/powerpoint/2010/main" val="506147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矩形 103"/>
          <p:cNvSpPr/>
          <p:nvPr/>
        </p:nvSpPr>
        <p:spPr bwMode="auto">
          <a:xfrm>
            <a:off x="1800225" y="742604"/>
            <a:ext cx="5220047" cy="5620341"/>
          </a:xfrm>
          <a:prstGeom prst="rect">
            <a:avLst/>
          </a:prstGeom>
          <a:solidFill>
            <a:schemeClr val="accent2">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1" dirty="0">
                <a:ln w="10541" cmpd="sng">
                  <a:solidFill>
                    <a:schemeClr val="accent1">
                      <a:shade val="88000"/>
                      <a:satMod val="110000"/>
                    </a:schemeClr>
                  </a:solidFill>
                  <a:prstDash val="solid"/>
                </a:ln>
                <a:solidFill>
                  <a:schemeClr val="tx1">
                    <a:lumMod val="50000"/>
                  </a:schemeClr>
                </a:solidFill>
                <a:latin typeface="Segoe UI Emoji" panose="020B0502040204020203" pitchFamily="34" charset="0"/>
                <a:ea typeface="Segoe UI Emoji" panose="020B0502040204020203" pitchFamily="34" charset="0"/>
              </a:rPr>
              <a:t>Design</a:t>
            </a:r>
            <a:endParaRPr lang="zh-CN" altLang="en-US" sz="1800" b="1" dirty="0">
              <a:ln w="10541" cmpd="sng">
                <a:solidFill>
                  <a:schemeClr val="accent1">
                    <a:shade val="88000"/>
                    <a:satMod val="110000"/>
                  </a:schemeClr>
                </a:solidFill>
                <a:prstDash val="solid"/>
              </a:ln>
              <a:solidFill>
                <a:schemeClr val="tx1">
                  <a:lumMod val="50000"/>
                </a:schemeClr>
              </a:solidFill>
              <a:latin typeface="Segoe UI Emoji" panose="020B0502040204020203" pitchFamily="34" charset="0"/>
              <a:ea typeface="Segoe UI Emoji" panose="020B0502040204020203" pitchFamily="34" charset="0"/>
            </a:endParaRPr>
          </a:p>
        </p:txBody>
      </p:sp>
      <p:sp>
        <p:nvSpPr>
          <p:cNvPr id="100" name="矩形 99"/>
          <p:cNvSpPr/>
          <p:nvPr/>
        </p:nvSpPr>
        <p:spPr bwMode="auto">
          <a:xfrm>
            <a:off x="42299" y="730527"/>
            <a:ext cx="1361349" cy="5620341"/>
          </a:xfrm>
          <a:prstGeom prst="rect">
            <a:avLst/>
          </a:prstGeom>
          <a:gradFill>
            <a:gsLst>
              <a:gs pos="0">
                <a:srgbClr val="92D050"/>
              </a:gs>
              <a:gs pos="50000">
                <a:schemeClr val="accent3">
                  <a:satMod val="110000"/>
                  <a:lumMod val="100000"/>
                  <a:shade val="100000"/>
                </a:schemeClr>
              </a:gs>
              <a:gs pos="100000">
                <a:schemeClr val="accent3">
                  <a:lumMod val="99000"/>
                  <a:satMod val="120000"/>
                  <a:shade val="78000"/>
                </a:schemeClr>
              </a:gs>
            </a:gsLst>
          </a:gradFill>
          <a:ln>
            <a:solidFill>
              <a:srgbClr val="190B23"/>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1" dirty="0">
                <a:ln w="10541" cmpd="sng">
                  <a:solidFill>
                    <a:schemeClr val="accent1">
                      <a:shade val="88000"/>
                      <a:satMod val="110000"/>
                    </a:schemeClr>
                  </a:solidFill>
                  <a:prstDash val="solid"/>
                </a:ln>
                <a:solidFill>
                  <a:schemeClr val="tx1">
                    <a:lumMod val="50000"/>
                  </a:schemeClr>
                </a:solidFill>
                <a:latin typeface="Segoe UI Emoji" panose="020B0502040204020203" pitchFamily="34" charset="0"/>
                <a:ea typeface="Segoe UI Emoji" panose="020B0502040204020203" pitchFamily="34" charset="0"/>
              </a:rPr>
              <a:t>Analysis</a:t>
            </a:r>
            <a:endParaRPr lang="zh-CN" altLang="en-US" sz="1800" dirty="0">
              <a:solidFill>
                <a:schemeClr val="tx1">
                  <a:lumMod val="50000"/>
                </a:schemeClr>
              </a:solidFill>
              <a:latin typeface="Segoe UI Emoji" panose="020B0502040204020203" pitchFamily="34" charset="0"/>
              <a:ea typeface="Segoe UI Emoji" panose="020B0502040204020203" pitchFamily="34" charset="0"/>
            </a:endParaRPr>
          </a:p>
        </p:txBody>
      </p:sp>
      <p:sp>
        <p:nvSpPr>
          <p:cNvPr id="95"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WHERE ARE WE?</a:t>
            </a:r>
            <a:endParaRPr lang="zh-CN" altLang="en-US" dirty="0">
              <a:latin typeface="华文隶书" panose="02010800040101010101" pitchFamily="2" charset="-122"/>
              <a:ea typeface="华文隶书" panose="02010800040101010101" pitchFamily="2" charset="-122"/>
            </a:endParaRPr>
          </a:p>
        </p:txBody>
      </p:sp>
      <p:sp>
        <p:nvSpPr>
          <p:cNvPr id="105" name="矩形 104"/>
          <p:cNvSpPr/>
          <p:nvPr/>
        </p:nvSpPr>
        <p:spPr bwMode="auto">
          <a:xfrm>
            <a:off x="7498928" y="753891"/>
            <a:ext cx="1619672" cy="5620341"/>
          </a:xfrm>
          <a:prstGeom prst="rect">
            <a:avLst/>
          </a:prstGeom>
          <a:ln>
            <a:solidFill>
              <a:schemeClr val="tx1">
                <a:lumMod val="50000"/>
              </a:schemeClr>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600" b="1" dirty="0">
                <a:ln w="10541" cmpd="sng">
                  <a:solidFill>
                    <a:schemeClr val="accent1">
                      <a:shade val="88000"/>
                      <a:satMod val="110000"/>
                    </a:schemeClr>
                  </a:solidFill>
                  <a:prstDash val="solid"/>
                </a:ln>
                <a:solidFill>
                  <a:schemeClr val="tx1">
                    <a:lumMod val="50000"/>
                  </a:schemeClr>
                </a:solidFill>
                <a:latin typeface="Segoe UI Emoji" panose="020B0502040204020203" pitchFamily="34" charset="0"/>
                <a:ea typeface="Segoe UI Emoji" panose="020B0502040204020203" pitchFamily="34" charset="0"/>
              </a:rPr>
              <a:t>Implementation</a:t>
            </a:r>
            <a:endParaRPr lang="zh-CN" altLang="en-US" sz="1800" b="1" dirty="0">
              <a:ln w="10541" cmpd="sng">
                <a:solidFill>
                  <a:schemeClr val="accent1">
                    <a:shade val="88000"/>
                    <a:satMod val="110000"/>
                  </a:schemeClr>
                </a:solidFill>
                <a:prstDash val="solid"/>
              </a:ln>
              <a:solidFill>
                <a:schemeClr val="tx1">
                  <a:lumMod val="50000"/>
                </a:schemeClr>
              </a:solidFill>
              <a:latin typeface="Segoe UI Emoji" panose="020B0502040204020203" pitchFamily="34" charset="0"/>
              <a:ea typeface="Segoe UI Emoji" panose="020B0502040204020203" pitchFamily="34" charset="0"/>
            </a:endParaRPr>
          </a:p>
        </p:txBody>
      </p:sp>
      <p:sp>
        <p:nvSpPr>
          <p:cNvPr id="103" name="右箭头 102"/>
          <p:cNvSpPr/>
          <p:nvPr/>
        </p:nvSpPr>
        <p:spPr bwMode="auto">
          <a:xfrm>
            <a:off x="1403648" y="3157456"/>
            <a:ext cx="396577" cy="383240"/>
          </a:xfrm>
          <a:prstGeom prst="rightArrow">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bg1"/>
              </a:solidFill>
              <a:effectLst/>
              <a:latin typeface="Verdana" panose="020B0604030504040204" pitchFamily="34" charset="0"/>
              <a:ea typeface="Gulim" pitchFamily="2" charset="-127"/>
            </a:endParaRPr>
          </a:p>
        </p:txBody>
      </p:sp>
      <p:sp>
        <p:nvSpPr>
          <p:cNvPr id="106" name="矩形 105"/>
          <p:cNvSpPr/>
          <p:nvPr/>
        </p:nvSpPr>
        <p:spPr bwMode="auto">
          <a:xfrm>
            <a:off x="1800226" y="1067236"/>
            <a:ext cx="5220046" cy="1274921"/>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lumMod val="50000"/>
                  </a:schemeClr>
                </a:solidFill>
                <a:effectLst/>
                <a:latin typeface="MS UI Gothic" panose="020B0600070205080204" pitchFamily="34" charset="-128"/>
                <a:ea typeface="MS UI Gothic" panose="020B0600070205080204" pitchFamily="34" charset="-128"/>
              </a:rPr>
              <a:t>System Design</a:t>
            </a:r>
            <a:endParaRPr kumimoji="0" lang="zh-CN" altLang="en-US" sz="1800" b="1" i="0" u="none" strike="noStrike" cap="none" normalizeH="0" baseline="0" dirty="0" smtClean="0">
              <a:ln>
                <a:noFill/>
              </a:ln>
              <a:solidFill>
                <a:schemeClr val="tx1">
                  <a:lumMod val="50000"/>
                </a:schemeClr>
              </a:solidFill>
              <a:effectLst/>
              <a:latin typeface="MS UI Gothic" panose="020B0600070205080204" pitchFamily="34" charset="-128"/>
              <a:ea typeface="MS UI Gothic" panose="020B0600070205080204" pitchFamily="34" charset="-128"/>
            </a:endParaRPr>
          </a:p>
        </p:txBody>
      </p:sp>
      <p:sp>
        <p:nvSpPr>
          <p:cNvPr id="107" name="右箭头 106"/>
          <p:cNvSpPr/>
          <p:nvPr/>
        </p:nvSpPr>
        <p:spPr bwMode="auto">
          <a:xfrm>
            <a:off x="7042912" y="3252933"/>
            <a:ext cx="396577" cy="383240"/>
          </a:xfrm>
          <a:prstGeom prst="rightArrow">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3200" b="0" i="0" u="none" strike="noStrike" cap="none" normalizeH="0" baseline="0" smtClean="0">
              <a:ln>
                <a:noFill/>
              </a:ln>
              <a:solidFill>
                <a:schemeClr val="bg1"/>
              </a:solidFill>
              <a:effectLst/>
              <a:latin typeface="Verdana" panose="020B0604030504040204" pitchFamily="34" charset="0"/>
              <a:ea typeface="Gulim" pitchFamily="2" charset="-127"/>
            </a:endParaRPr>
          </a:p>
        </p:txBody>
      </p:sp>
      <p:sp>
        <p:nvSpPr>
          <p:cNvPr id="114" name="矩形 113"/>
          <p:cNvSpPr/>
          <p:nvPr/>
        </p:nvSpPr>
        <p:spPr bwMode="auto">
          <a:xfrm>
            <a:off x="1824240" y="1412776"/>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solidFill>
                  <a:schemeClr val="bg1"/>
                </a:solidFill>
                <a:latin typeface="Bahnschrift SemiBold Condensed" panose="020B0502040204020203" pitchFamily="34" charset="0"/>
                <a:ea typeface="Gulim" pitchFamily="2" charset="-127"/>
                <a:cs typeface="Gulim"/>
              </a:rPr>
              <a:t>Design Goal</a:t>
            </a:r>
            <a:endParaRPr lang="zh-CN" altLang="en-US" sz="1800" dirty="0">
              <a:solidFill>
                <a:schemeClr val="bg1"/>
              </a:solidFill>
              <a:latin typeface="Bahnschrift SemiBold Condensed" panose="020B0502040204020203" pitchFamily="34" charset="0"/>
              <a:ea typeface="Gulim" pitchFamily="2" charset="-127"/>
              <a:cs typeface="Gulim"/>
            </a:endParaRPr>
          </a:p>
        </p:txBody>
      </p:sp>
      <p:sp>
        <p:nvSpPr>
          <p:cNvPr id="115" name="矩形 114"/>
          <p:cNvSpPr/>
          <p:nvPr/>
        </p:nvSpPr>
        <p:spPr bwMode="auto">
          <a:xfrm>
            <a:off x="4588317" y="1399732"/>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System Decomposition</a:t>
            </a:r>
            <a:endParaRPr lang="zh-CN" altLang="en-US" sz="1800" dirty="0">
              <a:latin typeface="Bahnschrift SemiBold Condensed" panose="020B0502040204020203" pitchFamily="34" charset="0"/>
              <a:ea typeface="Gulim" pitchFamily="2" charset="-127"/>
            </a:endParaRPr>
          </a:p>
        </p:txBody>
      </p:sp>
      <p:sp>
        <p:nvSpPr>
          <p:cNvPr id="116" name="矩形 115"/>
          <p:cNvSpPr/>
          <p:nvPr/>
        </p:nvSpPr>
        <p:spPr bwMode="auto">
          <a:xfrm>
            <a:off x="1828804" y="1875634"/>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Classic Architectures</a:t>
            </a:r>
            <a:endParaRPr lang="zh-CN" altLang="en-US" sz="1800" dirty="0">
              <a:latin typeface="Bahnschrift SemiBold Condensed" panose="020B0502040204020203" pitchFamily="34" charset="0"/>
              <a:ea typeface="Gulim" pitchFamily="2" charset="-127"/>
            </a:endParaRPr>
          </a:p>
        </p:txBody>
      </p:sp>
      <p:sp>
        <p:nvSpPr>
          <p:cNvPr id="117" name="矩形 116"/>
          <p:cNvSpPr/>
          <p:nvPr/>
        </p:nvSpPr>
        <p:spPr bwMode="auto">
          <a:xfrm>
            <a:off x="4594350" y="1869978"/>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Distributed Architectures</a:t>
            </a:r>
            <a:endParaRPr lang="zh-CN" altLang="en-US" sz="1800" dirty="0">
              <a:latin typeface="Bahnschrift SemiBold Condensed" panose="020B0502040204020203" pitchFamily="34" charset="0"/>
              <a:ea typeface="Gulim" pitchFamily="2" charset="-127"/>
            </a:endParaRPr>
          </a:p>
        </p:txBody>
      </p:sp>
      <p:sp>
        <p:nvSpPr>
          <p:cNvPr id="121" name="矩形 120"/>
          <p:cNvSpPr/>
          <p:nvPr/>
        </p:nvSpPr>
        <p:spPr bwMode="auto">
          <a:xfrm>
            <a:off x="1800225" y="2491375"/>
            <a:ext cx="5204994" cy="238778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1" dirty="0">
                <a:solidFill>
                  <a:schemeClr val="tx1">
                    <a:lumMod val="50000"/>
                  </a:schemeClr>
                </a:solidFill>
                <a:latin typeface="MS UI Gothic" panose="020B0600070205080204" pitchFamily="34" charset="-128"/>
                <a:ea typeface="MS UI Gothic" panose="020B0600070205080204" pitchFamily="34" charset="-128"/>
              </a:rPr>
              <a:t>Object</a:t>
            </a:r>
            <a:r>
              <a:rPr kumimoji="0" lang="en-US" altLang="zh-CN" sz="1400" b="0" i="0" u="none" strike="noStrike" cap="none" normalizeH="0" baseline="0" dirty="0" smtClean="0">
                <a:ln>
                  <a:noFill/>
                </a:ln>
                <a:solidFill>
                  <a:schemeClr val="tx1">
                    <a:lumMod val="50000"/>
                  </a:schemeClr>
                </a:solidFill>
                <a:effectLst/>
                <a:latin typeface="Verdana" panose="020B0604030504040204" pitchFamily="34" charset="0"/>
                <a:ea typeface="Gulim" pitchFamily="2" charset="-127"/>
              </a:rPr>
              <a:t> </a:t>
            </a:r>
            <a:r>
              <a:rPr lang="en-US" altLang="zh-CN" sz="1800" b="1" dirty="0">
                <a:solidFill>
                  <a:schemeClr val="tx1">
                    <a:lumMod val="50000"/>
                  </a:schemeClr>
                </a:solidFill>
                <a:latin typeface="MS UI Gothic" panose="020B0600070205080204" pitchFamily="34" charset="-128"/>
                <a:ea typeface="MS UI Gothic" panose="020B0600070205080204" pitchFamily="34" charset="-128"/>
              </a:rPr>
              <a:t>Design</a:t>
            </a:r>
            <a:endParaRPr lang="zh-CN" altLang="en-US" sz="1800" b="1" dirty="0">
              <a:solidFill>
                <a:schemeClr val="tx1">
                  <a:lumMod val="50000"/>
                </a:schemeClr>
              </a:solidFill>
              <a:latin typeface="MS UI Gothic" panose="020B0600070205080204" pitchFamily="34" charset="-128"/>
              <a:ea typeface="MS UI Gothic" panose="020B0600070205080204" pitchFamily="34" charset="-128"/>
            </a:endParaRPr>
          </a:p>
        </p:txBody>
      </p:sp>
      <p:sp>
        <p:nvSpPr>
          <p:cNvPr id="119" name="矩形 118"/>
          <p:cNvSpPr/>
          <p:nvPr/>
        </p:nvSpPr>
        <p:spPr bwMode="auto">
          <a:xfrm>
            <a:off x="7511628" y="3112833"/>
            <a:ext cx="1619672" cy="66465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From Design</a:t>
            </a:r>
          </a:p>
          <a:p>
            <a:pPr algn="ctr" eaLnBrk="1" hangingPunct="1"/>
            <a:r>
              <a:rPr lang="en-US" altLang="zh-CN" sz="1800" dirty="0">
                <a:latin typeface="Bahnschrift SemiBold Condensed" panose="020B0502040204020203" pitchFamily="34" charset="0"/>
                <a:ea typeface="Gulim" pitchFamily="2" charset="-127"/>
              </a:rPr>
              <a:t>To Implementation</a:t>
            </a:r>
            <a:endParaRPr lang="zh-CN" altLang="en-US" sz="1800" dirty="0">
              <a:latin typeface="Bahnschrift SemiBold Condensed" panose="020B0502040204020203" pitchFamily="34" charset="0"/>
              <a:ea typeface="Gulim" pitchFamily="2" charset="-127"/>
            </a:endParaRPr>
          </a:p>
        </p:txBody>
      </p:sp>
      <p:sp>
        <p:nvSpPr>
          <p:cNvPr id="122" name="矩形 121"/>
          <p:cNvSpPr/>
          <p:nvPr/>
        </p:nvSpPr>
        <p:spPr bwMode="auto">
          <a:xfrm>
            <a:off x="1813663" y="5013176"/>
            <a:ext cx="1534201" cy="1336621"/>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1" dirty="0">
                <a:solidFill>
                  <a:schemeClr val="tx1">
                    <a:lumMod val="50000"/>
                  </a:schemeClr>
                </a:solidFill>
                <a:latin typeface="MS UI Gothic" panose="020B0600070205080204" pitchFamily="34" charset="-128"/>
                <a:ea typeface="MS UI Gothic" panose="020B0600070205080204" pitchFamily="34" charset="-128"/>
              </a:rPr>
              <a:t>Database</a:t>
            </a:r>
            <a:r>
              <a:rPr kumimoji="0" lang="en-US" altLang="zh-CN" sz="1400" b="0" i="0" u="none" strike="noStrike" cap="none" normalizeH="0" baseline="0" dirty="0" smtClean="0">
                <a:ln>
                  <a:noFill/>
                </a:ln>
                <a:solidFill>
                  <a:schemeClr val="tx1">
                    <a:lumMod val="50000"/>
                  </a:schemeClr>
                </a:solidFill>
                <a:effectLst/>
                <a:latin typeface="Verdana" panose="020B0604030504040204" pitchFamily="34" charset="0"/>
                <a:ea typeface="Gulim" pitchFamily="2" charset="-127"/>
              </a:rPr>
              <a:t> </a:t>
            </a:r>
            <a:r>
              <a:rPr lang="en-US" altLang="zh-CN" sz="1800" b="1" dirty="0">
                <a:solidFill>
                  <a:schemeClr val="tx1">
                    <a:lumMod val="50000"/>
                  </a:schemeClr>
                </a:solidFill>
                <a:latin typeface="MS UI Gothic" panose="020B0600070205080204" pitchFamily="34" charset="-128"/>
                <a:ea typeface="MS UI Gothic" panose="020B0600070205080204" pitchFamily="34" charset="-128"/>
              </a:rPr>
              <a:t>Design</a:t>
            </a:r>
            <a:endParaRPr lang="zh-CN" altLang="en-US" sz="1800" b="1" dirty="0">
              <a:solidFill>
                <a:schemeClr val="tx1">
                  <a:lumMod val="50000"/>
                </a:schemeClr>
              </a:solidFill>
              <a:latin typeface="MS UI Gothic" panose="020B0600070205080204" pitchFamily="34" charset="-128"/>
              <a:ea typeface="MS UI Gothic" panose="020B0600070205080204" pitchFamily="34" charset="-128"/>
            </a:endParaRPr>
          </a:p>
        </p:txBody>
      </p:sp>
      <p:sp>
        <p:nvSpPr>
          <p:cNvPr id="123" name="矩形 122"/>
          <p:cNvSpPr/>
          <p:nvPr/>
        </p:nvSpPr>
        <p:spPr bwMode="auto">
          <a:xfrm>
            <a:off x="3688937" y="5013176"/>
            <a:ext cx="1387119" cy="1336621"/>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1" dirty="0">
                <a:solidFill>
                  <a:schemeClr val="tx1">
                    <a:lumMod val="50000"/>
                  </a:schemeClr>
                </a:solidFill>
                <a:latin typeface="MS UI Gothic" panose="020B0600070205080204" pitchFamily="34" charset="-128"/>
                <a:ea typeface="MS UI Gothic" panose="020B0600070205080204" pitchFamily="34" charset="-128"/>
              </a:rPr>
              <a:t>GUI</a:t>
            </a:r>
            <a:r>
              <a:rPr kumimoji="0" lang="en-US" altLang="zh-CN" sz="1400" b="0" i="0" u="none" strike="noStrike" cap="none" normalizeH="0" baseline="0" dirty="0" smtClean="0">
                <a:ln>
                  <a:noFill/>
                </a:ln>
                <a:solidFill>
                  <a:schemeClr val="tx1">
                    <a:lumMod val="50000"/>
                  </a:schemeClr>
                </a:solidFill>
                <a:effectLst/>
                <a:latin typeface="Verdana" panose="020B0604030504040204" pitchFamily="34" charset="0"/>
                <a:ea typeface="Gulim" pitchFamily="2" charset="-127"/>
              </a:rPr>
              <a:t> </a:t>
            </a:r>
            <a:r>
              <a:rPr lang="en-US" altLang="zh-CN" sz="1800" b="1" dirty="0">
                <a:solidFill>
                  <a:schemeClr val="tx1">
                    <a:lumMod val="50000"/>
                  </a:schemeClr>
                </a:solidFill>
                <a:latin typeface="MS UI Gothic" panose="020B0600070205080204" pitchFamily="34" charset="-128"/>
                <a:ea typeface="MS UI Gothic" panose="020B0600070205080204" pitchFamily="34" charset="-128"/>
              </a:rPr>
              <a:t>Design</a:t>
            </a:r>
            <a:endParaRPr lang="zh-CN" altLang="en-US" sz="1800" b="1" dirty="0">
              <a:solidFill>
                <a:schemeClr val="tx1">
                  <a:lumMod val="50000"/>
                </a:schemeClr>
              </a:solidFill>
              <a:latin typeface="MS UI Gothic" panose="020B0600070205080204" pitchFamily="34" charset="-128"/>
              <a:ea typeface="MS UI Gothic" panose="020B0600070205080204" pitchFamily="34" charset="-128"/>
            </a:endParaRPr>
          </a:p>
        </p:txBody>
      </p:sp>
      <p:sp>
        <p:nvSpPr>
          <p:cNvPr id="124" name="矩形 123"/>
          <p:cNvSpPr/>
          <p:nvPr/>
        </p:nvSpPr>
        <p:spPr bwMode="auto">
          <a:xfrm>
            <a:off x="5436096" y="5013176"/>
            <a:ext cx="1571914" cy="1336621"/>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800" b="1" dirty="0">
                <a:solidFill>
                  <a:schemeClr val="tx1">
                    <a:lumMod val="50000"/>
                  </a:schemeClr>
                </a:solidFill>
                <a:latin typeface="MS UI Gothic" panose="020B0600070205080204" pitchFamily="34" charset="-128"/>
                <a:ea typeface="MS UI Gothic" panose="020B0600070205080204" pitchFamily="34" charset="-128"/>
              </a:rPr>
              <a:t>Infrastructure</a:t>
            </a:r>
            <a:r>
              <a:rPr kumimoji="0" lang="en-US" altLang="zh-CN" sz="1400" b="0" i="0" u="none" strike="noStrike" cap="none" normalizeH="0" baseline="0" dirty="0" smtClean="0">
                <a:ln>
                  <a:noFill/>
                </a:ln>
                <a:solidFill>
                  <a:schemeClr val="tx1">
                    <a:lumMod val="50000"/>
                  </a:schemeClr>
                </a:solidFill>
                <a:effectLst/>
                <a:latin typeface="Verdana" panose="020B0604030504040204" pitchFamily="34" charset="0"/>
                <a:ea typeface="Gulim" pitchFamily="2" charset="-127"/>
              </a:rPr>
              <a:t> </a:t>
            </a:r>
            <a:r>
              <a:rPr lang="en-US" altLang="zh-CN" sz="1800" b="1" dirty="0">
                <a:solidFill>
                  <a:schemeClr val="tx1">
                    <a:lumMod val="50000"/>
                  </a:schemeClr>
                </a:solidFill>
                <a:latin typeface="MS UI Gothic" panose="020B0600070205080204" pitchFamily="34" charset="-128"/>
                <a:ea typeface="MS UI Gothic" panose="020B0600070205080204" pitchFamily="34" charset="-128"/>
              </a:rPr>
              <a:t>Design</a:t>
            </a:r>
            <a:endParaRPr lang="zh-CN" altLang="en-US" sz="1800" b="1" dirty="0">
              <a:solidFill>
                <a:schemeClr val="tx1">
                  <a:lumMod val="50000"/>
                </a:schemeClr>
              </a:solidFill>
              <a:latin typeface="MS UI Gothic" panose="020B0600070205080204" pitchFamily="34" charset="-128"/>
              <a:ea typeface="MS UI Gothic" panose="020B0600070205080204" pitchFamily="34" charset="-128"/>
            </a:endParaRPr>
          </a:p>
        </p:txBody>
      </p:sp>
      <p:sp>
        <p:nvSpPr>
          <p:cNvPr id="125" name="矩形 124"/>
          <p:cNvSpPr/>
          <p:nvPr/>
        </p:nvSpPr>
        <p:spPr bwMode="auto">
          <a:xfrm>
            <a:off x="1984281" y="5605454"/>
            <a:ext cx="1192963" cy="600258"/>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Bahnschrift SemiBold Condensed" panose="020B0502040204020203" pitchFamily="34" charset="0"/>
                <a:ea typeface="Gulim" pitchFamily="2" charset="-127"/>
              </a:rPr>
              <a:t>Database Design</a:t>
            </a:r>
            <a:endParaRPr kumimoji="0" lang="zh-CN" altLang="en-US" sz="1800" b="0" i="0" u="none" strike="noStrike" cap="none" normalizeH="0" baseline="0" dirty="0" smtClean="0">
              <a:ln>
                <a:noFill/>
              </a:ln>
              <a:solidFill>
                <a:schemeClr val="bg1"/>
              </a:solidFill>
              <a:effectLst/>
              <a:latin typeface="Bahnschrift SemiBold Condensed" panose="020B0502040204020203" pitchFamily="34" charset="0"/>
              <a:ea typeface="Gulim" pitchFamily="2" charset="-127"/>
            </a:endParaRPr>
          </a:p>
        </p:txBody>
      </p:sp>
      <p:sp>
        <p:nvSpPr>
          <p:cNvPr id="126" name="矩形 125"/>
          <p:cNvSpPr/>
          <p:nvPr/>
        </p:nvSpPr>
        <p:spPr bwMode="auto">
          <a:xfrm>
            <a:off x="3857928" y="5605536"/>
            <a:ext cx="1080120" cy="600175"/>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GUI</a:t>
            </a:r>
          </a:p>
          <a:p>
            <a:pPr algn="ctr" eaLnBrk="1" hangingPunct="1"/>
            <a:r>
              <a:rPr lang="en-US" altLang="zh-CN" sz="1800" dirty="0">
                <a:latin typeface="Bahnschrift SemiBold Condensed" panose="020B0502040204020203" pitchFamily="34" charset="0"/>
                <a:ea typeface="Gulim" pitchFamily="2" charset="-127"/>
              </a:rPr>
              <a:t>Design</a:t>
            </a:r>
            <a:endParaRPr lang="zh-CN" altLang="en-US" sz="1800" dirty="0">
              <a:latin typeface="Bahnschrift SemiBold Condensed" panose="020B0502040204020203" pitchFamily="34" charset="0"/>
              <a:ea typeface="Gulim" pitchFamily="2" charset="-127"/>
            </a:endParaRPr>
          </a:p>
        </p:txBody>
      </p:sp>
      <p:sp>
        <p:nvSpPr>
          <p:cNvPr id="127" name="矩形 126"/>
          <p:cNvSpPr/>
          <p:nvPr/>
        </p:nvSpPr>
        <p:spPr bwMode="auto">
          <a:xfrm>
            <a:off x="5580112" y="5605536"/>
            <a:ext cx="1283883" cy="600175"/>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Infrastructure Design</a:t>
            </a:r>
          </a:p>
        </p:txBody>
      </p:sp>
      <p:sp>
        <p:nvSpPr>
          <p:cNvPr id="118" name="矩形 117"/>
          <p:cNvSpPr/>
          <p:nvPr/>
        </p:nvSpPr>
        <p:spPr bwMode="auto">
          <a:xfrm>
            <a:off x="1813751" y="2787705"/>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Design Principles1</a:t>
            </a:r>
            <a:endParaRPr lang="zh-CN" altLang="en-US" sz="1800" dirty="0">
              <a:latin typeface="Bahnschrift SemiBold Condensed" panose="020B0502040204020203" pitchFamily="34" charset="0"/>
              <a:ea typeface="Gulim" pitchFamily="2" charset="-127"/>
            </a:endParaRPr>
          </a:p>
        </p:txBody>
      </p:sp>
      <p:sp>
        <p:nvSpPr>
          <p:cNvPr id="128" name="矩形 127"/>
          <p:cNvSpPr/>
          <p:nvPr/>
        </p:nvSpPr>
        <p:spPr bwMode="auto">
          <a:xfrm>
            <a:off x="4594474" y="2799206"/>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Design Principles2</a:t>
            </a:r>
            <a:endParaRPr lang="zh-CN" altLang="en-US" sz="1800" dirty="0">
              <a:latin typeface="Bahnschrift SemiBold Condensed" panose="020B0502040204020203" pitchFamily="34" charset="0"/>
              <a:ea typeface="Gulim" pitchFamily="2" charset="-127"/>
            </a:endParaRPr>
          </a:p>
        </p:txBody>
      </p:sp>
      <p:sp>
        <p:nvSpPr>
          <p:cNvPr id="129" name="矩形 128"/>
          <p:cNvSpPr/>
          <p:nvPr/>
        </p:nvSpPr>
        <p:spPr bwMode="auto">
          <a:xfrm>
            <a:off x="1813751" y="3285107"/>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Design Patterns1</a:t>
            </a:r>
            <a:endParaRPr lang="zh-CN" altLang="en-US" sz="1800" dirty="0">
              <a:latin typeface="Bahnschrift SemiBold Condensed" panose="020B0502040204020203" pitchFamily="34" charset="0"/>
              <a:ea typeface="Gulim" pitchFamily="2" charset="-127"/>
            </a:endParaRPr>
          </a:p>
        </p:txBody>
      </p:sp>
      <p:sp>
        <p:nvSpPr>
          <p:cNvPr id="130" name="矩形 129"/>
          <p:cNvSpPr/>
          <p:nvPr/>
        </p:nvSpPr>
        <p:spPr bwMode="auto">
          <a:xfrm>
            <a:off x="4594350" y="3302571"/>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Design Patterns2</a:t>
            </a:r>
            <a:endParaRPr lang="zh-CN" altLang="en-US" sz="1800" dirty="0">
              <a:latin typeface="Bahnschrift SemiBold Condensed" panose="020B0502040204020203" pitchFamily="34" charset="0"/>
              <a:ea typeface="Gulim" pitchFamily="2" charset="-127"/>
            </a:endParaRPr>
          </a:p>
        </p:txBody>
      </p:sp>
      <p:sp>
        <p:nvSpPr>
          <p:cNvPr id="131" name="矩形 130"/>
          <p:cNvSpPr/>
          <p:nvPr/>
        </p:nvSpPr>
        <p:spPr bwMode="auto">
          <a:xfrm>
            <a:off x="1829541" y="3780939"/>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Design Patterns3</a:t>
            </a:r>
            <a:endParaRPr lang="zh-CN" altLang="en-US" sz="1800" dirty="0">
              <a:latin typeface="Bahnschrift SemiBold Condensed" panose="020B0502040204020203" pitchFamily="34" charset="0"/>
              <a:ea typeface="Gulim" pitchFamily="2" charset="-127"/>
            </a:endParaRPr>
          </a:p>
        </p:txBody>
      </p:sp>
      <p:sp>
        <p:nvSpPr>
          <p:cNvPr id="132" name="矩形 131"/>
          <p:cNvSpPr/>
          <p:nvPr/>
        </p:nvSpPr>
        <p:spPr bwMode="auto">
          <a:xfrm>
            <a:off x="4596033" y="3790465"/>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Design Patterns4</a:t>
            </a:r>
            <a:endParaRPr lang="zh-CN" altLang="en-US" sz="1800" dirty="0">
              <a:latin typeface="Bahnschrift SemiBold Condensed" panose="020B0502040204020203" pitchFamily="34" charset="0"/>
              <a:ea typeface="Gulim" pitchFamily="2" charset="-127"/>
            </a:endParaRPr>
          </a:p>
        </p:txBody>
      </p:sp>
      <p:sp>
        <p:nvSpPr>
          <p:cNvPr id="133" name="矩形 132"/>
          <p:cNvSpPr/>
          <p:nvPr/>
        </p:nvSpPr>
        <p:spPr bwMode="auto">
          <a:xfrm>
            <a:off x="3326138" y="4376652"/>
            <a:ext cx="2376000" cy="360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p:spPr>
        <p:txBody>
          <a:bodyPr vert="horz" wrap="square" lIns="91440" tIns="45720" rIns="91440" bIns="45720" numCol="1" rtlCol="0" anchor="t" anchorCtr="0" compatLnSpc="1">
            <a:prstTxWarp prst="textNoShape">
              <a:avLst/>
            </a:prstTxWarp>
          </a:bodyPr>
          <a:lstStyle/>
          <a:p>
            <a:pPr algn="ctr" eaLnBrk="1" hangingPunct="1"/>
            <a:r>
              <a:rPr lang="en-US" altLang="zh-CN" sz="1800" dirty="0">
                <a:latin typeface="Bahnschrift SemiBold Condensed" panose="020B0502040204020203" pitchFamily="34" charset="0"/>
                <a:ea typeface="Gulim" pitchFamily="2" charset="-127"/>
              </a:rPr>
              <a:t>Object Design</a:t>
            </a:r>
            <a:endParaRPr lang="zh-CN" altLang="en-US" sz="1800" dirty="0">
              <a:latin typeface="Bahnschrift SemiBold Condensed" panose="020B0502040204020203" pitchFamily="34" charset="0"/>
              <a:ea typeface="Gulim" pitchFamily="2" charset="-127"/>
            </a:endParaRPr>
          </a:p>
        </p:txBody>
      </p:sp>
    </p:spTree>
    <p:extLst>
      <p:ext uri="{BB962C8B-B14F-4D97-AF65-F5344CB8AC3E}">
        <p14:creationId xmlns:p14="http://schemas.microsoft.com/office/powerpoint/2010/main" val="129627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14"/>
                                        </p:tgtEl>
                                        <p:attrNameLst>
                                          <p:attrName>style.color</p:attrName>
                                        </p:attrNameLst>
                                      </p:cBhvr>
                                      <p:to>
                                        <a:schemeClr val="accent1"/>
                                      </p:to>
                                    </p:animClr>
                                    <p:animClr clrSpc="rgb" dir="cw">
                                      <p:cBhvr>
                                        <p:cTn id="7" dur="500" fill="hold"/>
                                        <p:tgtEl>
                                          <p:spTgt spid="114"/>
                                        </p:tgtEl>
                                        <p:attrNameLst>
                                          <p:attrName>fillcolor</p:attrName>
                                        </p:attrNameLst>
                                      </p:cBhvr>
                                      <p:to>
                                        <a:schemeClr val="accent1"/>
                                      </p:to>
                                    </p:animClr>
                                    <p:set>
                                      <p:cBhvr>
                                        <p:cTn id="8" dur="500" fill="hold"/>
                                        <p:tgtEl>
                                          <p:spTgt spid="114"/>
                                        </p:tgtEl>
                                        <p:attrNameLst>
                                          <p:attrName>fill.type</p:attrName>
                                        </p:attrNameLst>
                                      </p:cBhvr>
                                      <p:to>
                                        <p:strVal val="solid"/>
                                      </p:to>
                                    </p:set>
                                    <p:set>
                                      <p:cBhvr>
                                        <p:cTn id="9" dur="500" fill="hold"/>
                                        <p:tgtEl>
                                          <p:spTgt spid="114"/>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1" nodeType="clickEffect">
                                  <p:stCondLst>
                                    <p:cond delay="0"/>
                                  </p:stCondLst>
                                  <p:childTnLst>
                                    <p:animClr clrSpc="rgb" dir="cw">
                                      <p:cBhvr override="childStyle">
                                        <p:cTn id="13" dur="2000" fill="hold"/>
                                        <p:tgtEl>
                                          <p:spTgt spid="114"/>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4"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 </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Interface</a:t>
            </a:r>
            <a:endPar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endParaRPr>
          </a:p>
        </p:txBody>
      </p:sp>
      <p:sp>
        <p:nvSpPr>
          <p:cNvPr id="11"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sp>
        <p:nvSpPr>
          <p:cNvPr id="2" name="矩形 1"/>
          <p:cNvSpPr/>
          <p:nvPr/>
        </p:nvSpPr>
        <p:spPr>
          <a:xfrm>
            <a:off x="350404" y="1424628"/>
            <a:ext cx="8614084" cy="3108543"/>
          </a:xfrm>
          <a:prstGeom prst="rect">
            <a:avLst/>
          </a:prstGeom>
        </p:spPr>
        <p:txBody>
          <a:bodyPr wrap="square">
            <a:spAutoFit/>
          </a:bodyPr>
          <a:lstStyle/>
          <a:p>
            <a:pPr marL="342900" indent="-342900">
              <a:spcBef>
                <a:spcPct val="20000"/>
              </a:spcBef>
              <a:buClr>
                <a:schemeClr val="accent1"/>
              </a:buClr>
              <a:buFont typeface="Wingdings" panose="05000000000000000000" pitchFamily="2" charset="2"/>
              <a:buChar char="v"/>
            </a:pPr>
            <a:r>
              <a:rPr lang="en-US" altLang="zh-CN" sz="2800" dirty="0">
                <a:solidFill>
                  <a:schemeClr val="accent1"/>
                </a:solidFill>
                <a:latin typeface="Lingoes Unicode" panose="020B0604020202020204" pitchFamily="34" charset="-122"/>
                <a:ea typeface="Lingoes Unicode" panose="020B0604020202020204" pitchFamily="34" charset="-122"/>
                <a:cs typeface="+mn-cs"/>
              </a:rPr>
              <a:t>two type of component interfaces</a:t>
            </a:r>
            <a:r>
              <a:rPr lang="en-US" altLang="zh-CN" sz="2800" dirty="0" smtClean="0">
                <a:solidFill>
                  <a:schemeClr val="accent1"/>
                </a:solidFill>
                <a:latin typeface="Lingoes Unicode" panose="020B0604020202020204" pitchFamily="34" charset="-122"/>
                <a:ea typeface="Lingoes Unicode" panose="020B0604020202020204" pitchFamily="34" charset="-122"/>
                <a:cs typeface="+mn-cs"/>
              </a:rPr>
              <a:t>: </a:t>
            </a:r>
          </a:p>
          <a:p>
            <a:pPr marL="914400" lvl="1" indent="-457200">
              <a:spcBef>
                <a:spcPct val="20000"/>
              </a:spcBef>
              <a:buClr>
                <a:schemeClr val="accent1"/>
              </a:buClr>
              <a:buFont typeface="Wingdings" panose="05000000000000000000" pitchFamily="2" charset="2"/>
              <a:buChar char="Ø"/>
            </a:pPr>
            <a:r>
              <a:rPr lang="en-US" altLang="zh-CN" sz="2000" b="1" dirty="0" smtClean="0">
                <a:solidFill>
                  <a:srgbClr val="7030A0"/>
                </a:solidFill>
                <a:latin typeface="Lingoes Unicode" panose="020B0604020202020204" pitchFamily="34" charset="-122"/>
                <a:ea typeface="Lingoes Unicode" panose="020B0604020202020204" pitchFamily="34" charset="-122"/>
                <a:cs typeface="+mn-cs"/>
              </a:rPr>
              <a:t>Provided </a:t>
            </a:r>
            <a:r>
              <a:rPr lang="en-US" altLang="zh-CN" sz="2000" b="1" dirty="0">
                <a:solidFill>
                  <a:srgbClr val="7030A0"/>
                </a:solidFill>
                <a:latin typeface="Lingoes Unicode" panose="020B0604020202020204" pitchFamily="34" charset="-122"/>
                <a:ea typeface="Lingoes Unicode" panose="020B0604020202020204" pitchFamily="34" charset="-122"/>
                <a:cs typeface="+mn-cs"/>
              </a:rPr>
              <a:t>interface </a:t>
            </a:r>
            <a:r>
              <a:rPr lang="en-US" altLang="zh-CN" sz="2000" dirty="0">
                <a:solidFill>
                  <a:srgbClr val="190B23"/>
                </a:solidFill>
                <a:latin typeface="Lingoes Unicode" panose="020B0604020202020204" pitchFamily="34" charset="-122"/>
                <a:ea typeface="Lingoes Unicode" panose="020B0604020202020204" pitchFamily="34" charset="-122"/>
                <a:cs typeface="+mn-cs"/>
              </a:rPr>
              <a:t>symbols with a complete circle at their end represent an interface that the component provides - this "lollipop" symbol is shorthand for a realization relationship of an interface classifier</a:t>
            </a:r>
            <a:r>
              <a:rPr lang="en-US" altLang="zh-CN" sz="2000" dirty="0" smtClean="0">
                <a:solidFill>
                  <a:srgbClr val="190B23"/>
                </a:solidFill>
                <a:latin typeface="Lingoes Unicode" panose="020B0604020202020204" pitchFamily="34" charset="-122"/>
                <a:ea typeface="Lingoes Unicode" panose="020B0604020202020204" pitchFamily="34" charset="-122"/>
                <a:cs typeface="+mn-cs"/>
              </a:rPr>
              <a:t>.</a:t>
            </a:r>
            <a:endParaRPr lang="en-US" altLang="zh-CN" sz="2000" dirty="0">
              <a:solidFill>
                <a:srgbClr val="190B23"/>
              </a:solidFill>
              <a:latin typeface="Lingoes Unicode" panose="020B0604020202020204" pitchFamily="34" charset="-122"/>
              <a:ea typeface="Lingoes Unicode" panose="020B0604020202020204" pitchFamily="34" charset="-122"/>
              <a:cs typeface="+mn-cs"/>
            </a:endParaRPr>
          </a:p>
          <a:p>
            <a:pPr marL="914400" lvl="1" indent="-457200">
              <a:spcBef>
                <a:spcPct val="20000"/>
              </a:spcBef>
              <a:buClr>
                <a:schemeClr val="accent1"/>
              </a:buClr>
              <a:buFont typeface="Wingdings" panose="05000000000000000000" pitchFamily="2" charset="2"/>
              <a:buChar char="Ø"/>
            </a:pPr>
            <a:r>
              <a:rPr lang="en-US" altLang="zh-CN" sz="2000" b="1" dirty="0">
                <a:solidFill>
                  <a:srgbClr val="7030A0"/>
                </a:solidFill>
                <a:latin typeface="Lingoes Unicode" panose="020B0604020202020204" pitchFamily="34" charset="-122"/>
                <a:ea typeface="Lingoes Unicode" panose="020B0604020202020204" pitchFamily="34" charset="-122"/>
                <a:cs typeface="+mn-cs"/>
              </a:rPr>
              <a:t>Required Interface </a:t>
            </a:r>
            <a:r>
              <a:rPr lang="en-US" altLang="zh-CN" sz="2000" dirty="0">
                <a:solidFill>
                  <a:srgbClr val="190B23"/>
                </a:solidFill>
                <a:latin typeface="Lingoes Unicode" panose="020B0604020202020204" pitchFamily="34" charset="-122"/>
                <a:ea typeface="Lingoes Unicode" panose="020B0604020202020204" pitchFamily="34" charset="-122"/>
                <a:cs typeface="+mn-cs"/>
              </a:rPr>
              <a:t>symbols with only a half circle at their end (a.k.a. sockets) represent an interface that the component requires (in both cases, the interface's name is placed near the interface symbol itself).</a:t>
            </a:r>
            <a:endParaRPr lang="zh-CN" altLang="en-US" sz="2000" dirty="0">
              <a:solidFill>
                <a:srgbClr val="190B23"/>
              </a:solidFill>
              <a:latin typeface="Lingoes Unicode" panose="020B0604020202020204" pitchFamily="34" charset="-122"/>
              <a:ea typeface="Lingoes Unicode" panose="020B0604020202020204" pitchFamily="34" charset="-122"/>
              <a:cs typeface="+mn-cs"/>
            </a:endParaRPr>
          </a:p>
        </p:txBody>
      </p:sp>
      <p:pic>
        <p:nvPicPr>
          <p:cNvPr id="5" name="图片 4"/>
          <p:cNvPicPr>
            <a:picLocks noChangeAspect="1"/>
          </p:cNvPicPr>
          <p:nvPr/>
        </p:nvPicPr>
        <p:blipFill>
          <a:blip r:embed="rId2"/>
          <a:stretch>
            <a:fillRect/>
          </a:stretch>
        </p:blipFill>
        <p:spPr>
          <a:xfrm>
            <a:off x="3203848" y="4221088"/>
            <a:ext cx="5432048" cy="2088232"/>
          </a:xfrm>
          <a:prstGeom prst="rect">
            <a:avLst/>
          </a:prstGeom>
        </p:spPr>
      </p:pic>
    </p:spTree>
    <p:extLst>
      <p:ext uri="{BB962C8B-B14F-4D97-AF65-F5344CB8AC3E}">
        <p14:creationId xmlns:p14="http://schemas.microsoft.com/office/powerpoint/2010/main" val="40822985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Interface Example</a:t>
            </a:r>
            <a:r>
              <a:rPr lang="zh-CN" altLang="en-US"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a:t>
            </a:r>
            <a:r>
              <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O</a:t>
            </a:r>
            <a:r>
              <a:rPr lang="en-US" altLang="zh-CN"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rder system</a:t>
            </a:r>
            <a:r>
              <a:rPr lang="zh-CN" altLang="en-US"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a:t>
            </a:r>
            <a:endPar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endParaRPr>
          </a:p>
        </p:txBody>
      </p:sp>
      <p:sp>
        <p:nvSpPr>
          <p:cNvPr id="11"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pic>
        <p:nvPicPr>
          <p:cNvPr id="3" name="图片 2"/>
          <p:cNvPicPr>
            <a:picLocks noChangeAspect="1"/>
          </p:cNvPicPr>
          <p:nvPr/>
        </p:nvPicPr>
        <p:blipFill>
          <a:blip r:embed="rId2"/>
          <a:stretch>
            <a:fillRect/>
          </a:stretch>
        </p:blipFill>
        <p:spPr>
          <a:xfrm>
            <a:off x="1475656" y="2276872"/>
            <a:ext cx="6408712" cy="2665305"/>
          </a:xfrm>
          <a:prstGeom prst="rect">
            <a:avLst/>
          </a:prstGeom>
        </p:spPr>
      </p:pic>
    </p:spTree>
    <p:extLst>
      <p:ext uri="{BB962C8B-B14F-4D97-AF65-F5344CB8AC3E}">
        <p14:creationId xmlns:p14="http://schemas.microsoft.com/office/powerpoint/2010/main" val="799922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 </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Subsystems</a:t>
            </a:r>
            <a:endPar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endParaRPr>
          </a:p>
        </p:txBody>
      </p:sp>
      <p:sp>
        <p:nvSpPr>
          <p:cNvPr id="11"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sp>
        <p:nvSpPr>
          <p:cNvPr id="2" name="矩形 1"/>
          <p:cNvSpPr/>
          <p:nvPr/>
        </p:nvSpPr>
        <p:spPr>
          <a:xfrm>
            <a:off x="350404" y="1424628"/>
            <a:ext cx="8614084" cy="954107"/>
          </a:xfrm>
          <a:prstGeom prst="rect">
            <a:avLst/>
          </a:prstGeom>
        </p:spPr>
        <p:txBody>
          <a:bodyPr wrap="square">
            <a:spAutoFit/>
          </a:bodyPr>
          <a:lstStyle/>
          <a:p>
            <a:pPr marL="342900" indent="-342900">
              <a:spcBef>
                <a:spcPct val="20000"/>
              </a:spcBef>
              <a:buClr>
                <a:schemeClr val="accent1"/>
              </a:buClr>
              <a:buFont typeface="Wingdings" panose="05000000000000000000" pitchFamily="2" charset="2"/>
              <a:buChar char="v"/>
            </a:pPr>
            <a:r>
              <a:rPr lang="en-US" altLang="zh-CN" sz="2800" dirty="0">
                <a:solidFill>
                  <a:schemeClr val="accent1"/>
                </a:solidFill>
                <a:latin typeface="Lingoes Unicode" panose="020B0604020202020204" pitchFamily="34" charset="-122"/>
                <a:ea typeface="Lingoes Unicode" panose="020B0604020202020204" pitchFamily="34" charset="-122"/>
                <a:cs typeface="+mn-cs"/>
              </a:rPr>
              <a:t>The subsystem classifier is a specialized version of a component classifier. </a:t>
            </a:r>
            <a:endParaRPr lang="zh-CN" altLang="en-US" sz="2000" dirty="0">
              <a:solidFill>
                <a:srgbClr val="190B23"/>
              </a:solidFill>
              <a:latin typeface="Lingoes Unicode" panose="020B0604020202020204" pitchFamily="34" charset="-122"/>
              <a:ea typeface="Lingoes Unicode" panose="020B0604020202020204" pitchFamily="34" charset="-122"/>
              <a:cs typeface="+mn-cs"/>
            </a:endParaRPr>
          </a:p>
        </p:txBody>
      </p:sp>
      <p:pic>
        <p:nvPicPr>
          <p:cNvPr id="3" name="图片 2"/>
          <p:cNvPicPr>
            <a:picLocks noChangeAspect="1"/>
          </p:cNvPicPr>
          <p:nvPr/>
        </p:nvPicPr>
        <p:blipFill>
          <a:blip r:embed="rId2"/>
          <a:stretch>
            <a:fillRect/>
          </a:stretch>
        </p:blipFill>
        <p:spPr>
          <a:xfrm>
            <a:off x="683568" y="2378734"/>
            <a:ext cx="7703947" cy="3930585"/>
          </a:xfrm>
          <a:prstGeom prst="rect">
            <a:avLst/>
          </a:prstGeom>
        </p:spPr>
      </p:pic>
    </p:spTree>
    <p:extLst>
      <p:ext uri="{BB962C8B-B14F-4D97-AF65-F5344CB8AC3E}">
        <p14:creationId xmlns:p14="http://schemas.microsoft.com/office/powerpoint/2010/main" val="3002428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 </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Port</a:t>
            </a:r>
            <a:endPar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endParaRPr>
          </a:p>
        </p:txBody>
      </p:sp>
      <p:sp>
        <p:nvSpPr>
          <p:cNvPr id="11"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sp>
        <p:nvSpPr>
          <p:cNvPr id="2" name="矩形 1"/>
          <p:cNvSpPr/>
          <p:nvPr/>
        </p:nvSpPr>
        <p:spPr>
          <a:xfrm>
            <a:off x="350404" y="1424628"/>
            <a:ext cx="8614084" cy="1902059"/>
          </a:xfrm>
          <a:prstGeom prst="rect">
            <a:avLst/>
          </a:prstGeom>
        </p:spPr>
        <p:txBody>
          <a:bodyPr wrap="square">
            <a:spAutoFit/>
          </a:bodyPr>
          <a:lstStyle/>
          <a:p>
            <a:pPr marL="342900" indent="-342900">
              <a:spcBef>
                <a:spcPct val="20000"/>
              </a:spcBef>
              <a:buClr>
                <a:schemeClr val="accent1"/>
              </a:buClr>
              <a:buFont typeface="Wingdings" panose="05000000000000000000" pitchFamily="2" charset="2"/>
              <a:buChar char="v"/>
            </a:pPr>
            <a:r>
              <a:rPr lang="en-US" altLang="zh-CN" sz="2800" dirty="0">
                <a:solidFill>
                  <a:schemeClr val="accent1"/>
                </a:solidFill>
                <a:latin typeface="Lingoes Unicode" panose="020B0604020202020204" pitchFamily="34" charset="-122"/>
                <a:ea typeface="Lingoes Unicode" panose="020B0604020202020204" pitchFamily="34" charset="-122"/>
                <a:cs typeface="+mn-cs"/>
              </a:rPr>
              <a:t>Ports are represented using a square along the edge of the system or a </a:t>
            </a:r>
            <a:r>
              <a:rPr lang="en-US" altLang="zh-CN" sz="2800" dirty="0" smtClean="0">
                <a:solidFill>
                  <a:schemeClr val="accent1"/>
                </a:solidFill>
                <a:latin typeface="Lingoes Unicode" panose="020B0604020202020204" pitchFamily="34" charset="-122"/>
                <a:ea typeface="Lingoes Unicode" panose="020B0604020202020204" pitchFamily="34" charset="-122"/>
                <a:cs typeface="+mn-cs"/>
              </a:rPr>
              <a:t>component.</a:t>
            </a:r>
          </a:p>
          <a:p>
            <a:pPr marL="342900" indent="-342900">
              <a:spcBef>
                <a:spcPct val="20000"/>
              </a:spcBef>
              <a:buClr>
                <a:schemeClr val="accent1"/>
              </a:buClr>
              <a:buFont typeface="Wingdings" panose="05000000000000000000" pitchFamily="2" charset="2"/>
              <a:buChar char="v"/>
            </a:pPr>
            <a:r>
              <a:rPr lang="en-US" altLang="zh-CN" sz="2800" dirty="0" smtClean="0">
                <a:solidFill>
                  <a:schemeClr val="accent1"/>
                </a:solidFill>
                <a:latin typeface="Lingoes Unicode" panose="020B0604020202020204" pitchFamily="34" charset="-122"/>
                <a:ea typeface="Lingoes Unicode" panose="020B0604020202020204" pitchFamily="34" charset="-122"/>
                <a:cs typeface="+mn-cs"/>
              </a:rPr>
              <a:t>A </a:t>
            </a:r>
            <a:r>
              <a:rPr lang="en-US" altLang="zh-CN" sz="2800" dirty="0">
                <a:solidFill>
                  <a:schemeClr val="accent1"/>
                </a:solidFill>
                <a:latin typeface="Lingoes Unicode" panose="020B0604020202020204" pitchFamily="34" charset="-122"/>
                <a:ea typeface="Lingoes Unicode" panose="020B0604020202020204" pitchFamily="34" charset="-122"/>
                <a:cs typeface="+mn-cs"/>
              </a:rPr>
              <a:t>port is often used to help expose required and provided interfaces of a component.</a:t>
            </a:r>
            <a:endParaRPr lang="zh-CN" altLang="en-US" sz="2000" dirty="0">
              <a:solidFill>
                <a:srgbClr val="190B23"/>
              </a:solidFill>
              <a:latin typeface="Lingoes Unicode" panose="020B0604020202020204" pitchFamily="34" charset="-122"/>
              <a:ea typeface="Lingoes Unicode" panose="020B0604020202020204" pitchFamily="34" charset="-122"/>
              <a:cs typeface="+mn-cs"/>
            </a:endParaRPr>
          </a:p>
        </p:txBody>
      </p:sp>
      <p:pic>
        <p:nvPicPr>
          <p:cNvPr id="5" name="图片 4"/>
          <p:cNvPicPr>
            <a:picLocks noChangeAspect="1"/>
          </p:cNvPicPr>
          <p:nvPr/>
        </p:nvPicPr>
        <p:blipFill>
          <a:blip r:embed="rId2"/>
          <a:stretch>
            <a:fillRect/>
          </a:stretch>
        </p:blipFill>
        <p:spPr>
          <a:xfrm>
            <a:off x="1475656" y="3573016"/>
            <a:ext cx="6264696" cy="1566174"/>
          </a:xfrm>
          <a:prstGeom prst="rect">
            <a:avLst/>
          </a:prstGeom>
        </p:spPr>
      </p:pic>
    </p:spTree>
    <p:extLst>
      <p:ext uri="{BB962C8B-B14F-4D97-AF65-F5344CB8AC3E}">
        <p14:creationId xmlns:p14="http://schemas.microsoft.com/office/powerpoint/2010/main" val="42924026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 </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rPr>
              <a:t>Relationships</a:t>
            </a:r>
            <a:endPar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Math" panose="02040503050406030204" pitchFamily="18" charset="0"/>
            </a:endParaRPr>
          </a:p>
        </p:txBody>
      </p:sp>
      <p:sp>
        <p:nvSpPr>
          <p:cNvPr id="11"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sp>
        <p:nvSpPr>
          <p:cNvPr id="2" name="矩形 1"/>
          <p:cNvSpPr/>
          <p:nvPr/>
        </p:nvSpPr>
        <p:spPr>
          <a:xfrm>
            <a:off x="350404" y="1424628"/>
            <a:ext cx="8614084" cy="4487382"/>
          </a:xfrm>
          <a:prstGeom prst="rect">
            <a:avLst/>
          </a:prstGeom>
        </p:spPr>
        <p:txBody>
          <a:bodyPr wrap="square">
            <a:spAutoFit/>
          </a:bodyPr>
          <a:lstStyle/>
          <a:p>
            <a:pPr marL="342900" indent="-342900">
              <a:spcBef>
                <a:spcPct val="20000"/>
              </a:spcBef>
              <a:buClr>
                <a:schemeClr val="accent1"/>
              </a:buClr>
              <a:buFont typeface="Wingdings" panose="05000000000000000000" pitchFamily="2" charset="2"/>
              <a:buChar char="v"/>
            </a:pPr>
            <a:r>
              <a:rPr lang="en-US" altLang="zh-CN" sz="2800" dirty="0" smtClean="0">
                <a:solidFill>
                  <a:schemeClr val="accent1"/>
                </a:solidFill>
                <a:latin typeface="Lingoes Unicode" panose="020B0604020202020204" pitchFamily="34" charset="-122"/>
                <a:ea typeface="Lingoes Unicode" panose="020B0604020202020204" pitchFamily="34" charset="-122"/>
                <a:cs typeface="+mn-cs"/>
              </a:rPr>
              <a:t>A </a:t>
            </a:r>
            <a:r>
              <a:rPr lang="en-US" altLang="zh-CN" sz="2800" dirty="0">
                <a:solidFill>
                  <a:schemeClr val="accent1"/>
                </a:solidFill>
                <a:latin typeface="Lingoes Unicode" panose="020B0604020202020204" pitchFamily="34" charset="-122"/>
                <a:ea typeface="Lingoes Unicode" panose="020B0604020202020204" pitchFamily="34" charset="-122"/>
                <a:cs typeface="+mn-cs"/>
              </a:rPr>
              <a:t>component diagram is a collection of vertices and arcs and commonly contain components, interfaces and </a:t>
            </a:r>
            <a:r>
              <a:rPr lang="en-US" altLang="zh-CN" sz="2800" dirty="0" smtClean="0">
                <a:solidFill>
                  <a:schemeClr val="accent1"/>
                </a:solidFill>
                <a:latin typeface="Lingoes Unicode" panose="020B0604020202020204" pitchFamily="34" charset="-122"/>
                <a:ea typeface="Lingoes Unicode" panose="020B0604020202020204" pitchFamily="34" charset="-122"/>
                <a:cs typeface="+mn-cs"/>
              </a:rPr>
              <a:t>relationships such as</a:t>
            </a:r>
            <a:r>
              <a:rPr lang="zh-CN" altLang="en-US" sz="2800" dirty="0" smtClean="0">
                <a:solidFill>
                  <a:schemeClr val="accent1"/>
                </a:solidFill>
                <a:latin typeface="Lingoes Unicode" panose="020B0604020202020204" pitchFamily="34" charset="-122"/>
                <a:ea typeface="Lingoes Unicode" panose="020B0604020202020204" pitchFamily="34" charset="-122"/>
                <a:cs typeface="+mn-cs"/>
              </a:rPr>
              <a:t>：</a:t>
            </a:r>
            <a:endParaRPr lang="en-US" altLang="zh-CN" sz="2800" dirty="0" smtClean="0">
              <a:solidFill>
                <a:schemeClr val="accent1"/>
              </a:solidFill>
              <a:latin typeface="Lingoes Unicode" panose="020B0604020202020204" pitchFamily="34" charset="-122"/>
              <a:ea typeface="Lingoes Unicode" panose="020B0604020202020204" pitchFamily="34" charset="-122"/>
              <a:cs typeface="+mn-cs"/>
            </a:endParaRPr>
          </a:p>
          <a:p>
            <a:pPr marL="914400" lvl="1" indent="-457200">
              <a:spcBef>
                <a:spcPct val="20000"/>
              </a:spcBef>
              <a:buClr>
                <a:schemeClr val="accent1"/>
              </a:buClr>
              <a:buFont typeface="Wingdings" panose="05000000000000000000" pitchFamily="2" charset="2"/>
              <a:buChar char="Ø"/>
            </a:pPr>
            <a:r>
              <a:rPr lang="en-US" altLang="zh-CN" sz="2800" dirty="0" smtClean="0">
                <a:solidFill>
                  <a:srgbClr val="190B23"/>
                </a:solidFill>
                <a:latin typeface="Lingoes Unicode" panose="020B0604020202020204" pitchFamily="34" charset="-122"/>
                <a:ea typeface="Lingoes Unicode" panose="020B0604020202020204" pitchFamily="34" charset="-122"/>
                <a:cs typeface="+mn-cs"/>
              </a:rPr>
              <a:t>dependency</a:t>
            </a:r>
          </a:p>
          <a:p>
            <a:pPr marL="914400" lvl="1" indent="-457200">
              <a:spcBef>
                <a:spcPct val="20000"/>
              </a:spcBef>
              <a:buClr>
                <a:schemeClr val="accent1"/>
              </a:buClr>
              <a:buFont typeface="Wingdings" panose="05000000000000000000" pitchFamily="2" charset="2"/>
              <a:buChar char="Ø"/>
            </a:pPr>
            <a:r>
              <a:rPr lang="en-US" altLang="zh-CN" sz="2800" dirty="0" smtClean="0">
                <a:solidFill>
                  <a:srgbClr val="190B23"/>
                </a:solidFill>
                <a:latin typeface="Lingoes Unicode" panose="020B0604020202020204" pitchFamily="34" charset="-122"/>
                <a:ea typeface="Lingoes Unicode" panose="020B0604020202020204" pitchFamily="34" charset="-122"/>
                <a:cs typeface="+mn-cs"/>
              </a:rPr>
              <a:t>aggregation</a:t>
            </a:r>
          </a:p>
          <a:p>
            <a:pPr marL="914400" lvl="1" indent="-457200">
              <a:spcBef>
                <a:spcPct val="20000"/>
              </a:spcBef>
              <a:buClr>
                <a:schemeClr val="accent1"/>
              </a:buClr>
              <a:buFont typeface="Wingdings" panose="05000000000000000000" pitchFamily="2" charset="2"/>
              <a:buChar char="Ø"/>
            </a:pPr>
            <a:r>
              <a:rPr lang="en-US" altLang="zh-CN" sz="2800" dirty="0" smtClean="0">
                <a:solidFill>
                  <a:srgbClr val="190B23"/>
                </a:solidFill>
                <a:latin typeface="Lingoes Unicode" panose="020B0604020202020204" pitchFamily="34" charset="-122"/>
                <a:ea typeface="Lingoes Unicode" panose="020B0604020202020204" pitchFamily="34" charset="-122"/>
                <a:cs typeface="+mn-cs"/>
              </a:rPr>
              <a:t>composition</a:t>
            </a:r>
          </a:p>
          <a:p>
            <a:pPr marL="914400" lvl="1" indent="-457200">
              <a:spcBef>
                <a:spcPct val="20000"/>
              </a:spcBef>
              <a:buClr>
                <a:schemeClr val="accent1"/>
              </a:buClr>
              <a:buFont typeface="Wingdings" panose="05000000000000000000" pitchFamily="2" charset="2"/>
              <a:buChar char="Ø"/>
            </a:pPr>
            <a:r>
              <a:rPr lang="en-US" altLang="zh-CN" sz="2800" dirty="0" smtClean="0">
                <a:solidFill>
                  <a:srgbClr val="190B23"/>
                </a:solidFill>
                <a:latin typeface="Lingoes Unicode" panose="020B0604020202020204" pitchFamily="34" charset="-122"/>
                <a:ea typeface="Lingoes Unicode" panose="020B0604020202020204" pitchFamily="34" charset="-122"/>
                <a:cs typeface="+mn-cs"/>
              </a:rPr>
              <a:t>constraint</a:t>
            </a:r>
          </a:p>
          <a:p>
            <a:pPr marL="914400" lvl="1" indent="-457200">
              <a:spcBef>
                <a:spcPct val="20000"/>
              </a:spcBef>
              <a:buClr>
                <a:schemeClr val="accent1"/>
              </a:buClr>
              <a:buFont typeface="Wingdings" panose="05000000000000000000" pitchFamily="2" charset="2"/>
              <a:buChar char="Ø"/>
            </a:pPr>
            <a:r>
              <a:rPr lang="en-US" altLang="zh-CN" sz="2800" dirty="0" smtClean="0">
                <a:solidFill>
                  <a:srgbClr val="190B23"/>
                </a:solidFill>
                <a:latin typeface="Lingoes Unicode" panose="020B0604020202020204" pitchFamily="34" charset="-122"/>
                <a:ea typeface="Lingoes Unicode" panose="020B0604020202020204" pitchFamily="34" charset="-122"/>
                <a:cs typeface="+mn-cs"/>
              </a:rPr>
              <a:t>generalization</a:t>
            </a:r>
          </a:p>
          <a:p>
            <a:pPr marL="914400" lvl="1" indent="-457200">
              <a:spcBef>
                <a:spcPct val="20000"/>
              </a:spcBef>
              <a:buClr>
                <a:schemeClr val="accent1"/>
              </a:buClr>
              <a:buFont typeface="Wingdings" panose="05000000000000000000" pitchFamily="2" charset="2"/>
              <a:buChar char="Ø"/>
            </a:pPr>
            <a:r>
              <a:rPr lang="en-US" altLang="zh-CN" sz="2800" dirty="0" smtClean="0">
                <a:solidFill>
                  <a:srgbClr val="190B23"/>
                </a:solidFill>
                <a:latin typeface="Lingoes Unicode" panose="020B0604020202020204" pitchFamily="34" charset="-122"/>
                <a:ea typeface="Lingoes Unicode" panose="020B0604020202020204" pitchFamily="34" charset="-122"/>
                <a:cs typeface="+mn-cs"/>
              </a:rPr>
              <a:t>association</a:t>
            </a:r>
          </a:p>
        </p:txBody>
      </p:sp>
      <p:pic>
        <p:nvPicPr>
          <p:cNvPr id="3" name="图片 2"/>
          <p:cNvPicPr>
            <a:picLocks noChangeAspect="1"/>
          </p:cNvPicPr>
          <p:nvPr/>
        </p:nvPicPr>
        <p:blipFill>
          <a:blip r:embed="rId2"/>
          <a:stretch>
            <a:fillRect/>
          </a:stretch>
        </p:blipFill>
        <p:spPr>
          <a:xfrm>
            <a:off x="3708718" y="5357399"/>
            <a:ext cx="1809750" cy="561975"/>
          </a:xfrm>
          <a:prstGeom prst="rect">
            <a:avLst/>
          </a:prstGeom>
        </p:spPr>
      </p:pic>
      <p:pic>
        <p:nvPicPr>
          <p:cNvPr id="6" name="图片 5"/>
          <p:cNvPicPr>
            <a:picLocks noChangeAspect="1"/>
          </p:cNvPicPr>
          <p:nvPr/>
        </p:nvPicPr>
        <p:blipFill>
          <a:blip r:embed="rId3"/>
          <a:stretch>
            <a:fillRect/>
          </a:stretch>
        </p:blipFill>
        <p:spPr>
          <a:xfrm>
            <a:off x="3648869" y="3329330"/>
            <a:ext cx="1695450" cy="485775"/>
          </a:xfrm>
          <a:prstGeom prst="rect">
            <a:avLst/>
          </a:prstGeom>
        </p:spPr>
      </p:pic>
      <p:pic>
        <p:nvPicPr>
          <p:cNvPr id="7" name="图片 6"/>
          <p:cNvPicPr>
            <a:picLocks noChangeAspect="1"/>
          </p:cNvPicPr>
          <p:nvPr/>
        </p:nvPicPr>
        <p:blipFill>
          <a:blip r:embed="rId4"/>
          <a:stretch>
            <a:fillRect/>
          </a:stretch>
        </p:blipFill>
        <p:spPr>
          <a:xfrm>
            <a:off x="3781455" y="3846867"/>
            <a:ext cx="1504950" cy="428625"/>
          </a:xfrm>
          <a:prstGeom prst="rect">
            <a:avLst/>
          </a:prstGeom>
        </p:spPr>
      </p:pic>
      <p:pic>
        <p:nvPicPr>
          <p:cNvPr id="8" name="图片 7"/>
          <p:cNvPicPr>
            <a:picLocks noChangeAspect="1"/>
          </p:cNvPicPr>
          <p:nvPr/>
        </p:nvPicPr>
        <p:blipFill>
          <a:blip r:embed="rId5"/>
          <a:stretch>
            <a:fillRect/>
          </a:stretch>
        </p:blipFill>
        <p:spPr>
          <a:xfrm>
            <a:off x="3991769" y="4210452"/>
            <a:ext cx="1156295" cy="695195"/>
          </a:xfrm>
          <a:prstGeom prst="rect">
            <a:avLst/>
          </a:prstGeom>
        </p:spPr>
      </p:pic>
      <p:pic>
        <p:nvPicPr>
          <p:cNvPr id="9" name="图片 8"/>
          <p:cNvPicPr>
            <a:picLocks noChangeAspect="1"/>
          </p:cNvPicPr>
          <p:nvPr/>
        </p:nvPicPr>
        <p:blipFill>
          <a:blip r:embed="rId6"/>
          <a:stretch>
            <a:fillRect/>
          </a:stretch>
        </p:blipFill>
        <p:spPr>
          <a:xfrm>
            <a:off x="3991769" y="2925671"/>
            <a:ext cx="1009650" cy="314325"/>
          </a:xfrm>
          <a:prstGeom prst="rect">
            <a:avLst/>
          </a:prstGeom>
        </p:spPr>
      </p:pic>
      <p:pic>
        <p:nvPicPr>
          <p:cNvPr id="10" name="图片 9"/>
          <p:cNvPicPr>
            <a:picLocks noChangeAspect="1"/>
          </p:cNvPicPr>
          <p:nvPr/>
        </p:nvPicPr>
        <p:blipFill>
          <a:blip r:embed="rId7"/>
          <a:stretch>
            <a:fillRect/>
          </a:stretch>
        </p:blipFill>
        <p:spPr>
          <a:xfrm>
            <a:off x="3648105" y="4963687"/>
            <a:ext cx="1638300" cy="361950"/>
          </a:xfrm>
          <a:prstGeom prst="rect">
            <a:avLst/>
          </a:prstGeom>
        </p:spPr>
      </p:pic>
    </p:spTree>
    <p:extLst>
      <p:ext uri="{BB962C8B-B14F-4D97-AF65-F5344CB8AC3E}">
        <p14:creationId xmlns:p14="http://schemas.microsoft.com/office/powerpoint/2010/main" val="3397790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At a </a:t>
            </a:r>
            <a:r>
              <a:rPr lang="en-US" altLang="zh-CN"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glance</a:t>
            </a:r>
            <a:endPar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6"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pic>
        <p:nvPicPr>
          <p:cNvPr id="2" name="图片 1"/>
          <p:cNvPicPr>
            <a:picLocks noChangeAspect="1"/>
          </p:cNvPicPr>
          <p:nvPr/>
        </p:nvPicPr>
        <p:blipFill>
          <a:blip r:embed="rId2"/>
          <a:stretch>
            <a:fillRect/>
          </a:stretch>
        </p:blipFill>
        <p:spPr>
          <a:xfrm>
            <a:off x="611560" y="1700808"/>
            <a:ext cx="8332354" cy="4464496"/>
          </a:xfrm>
          <a:prstGeom prst="rect">
            <a:avLst/>
          </a:prstGeom>
        </p:spPr>
      </p:pic>
    </p:spTree>
    <p:extLst>
      <p:ext uri="{BB962C8B-B14F-4D97-AF65-F5344CB8AC3E}">
        <p14:creationId xmlns:p14="http://schemas.microsoft.com/office/powerpoint/2010/main" val="19629938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smtClean="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Modeling Source Code</a:t>
            </a:r>
            <a:endPar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endParaRPr>
          </a:p>
        </p:txBody>
      </p:sp>
      <p:sp>
        <p:nvSpPr>
          <p:cNvPr id="6"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pic>
        <p:nvPicPr>
          <p:cNvPr id="3" name="图片 2"/>
          <p:cNvPicPr>
            <a:picLocks noChangeAspect="1"/>
          </p:cNvPicPr>
          <p:nvPr/>
        </p:nvPicPr>
        <p:blipFill>
          <a:blip r:embed="rId2"/>
          <a:stretch>
            <a:fillRect/>
          </a:stretch>
        </p:blipFill>
        <p:spPr>
          <a:xfrm>
            <a:off x="57452" y="2204864"/>
            <a:ext cx="8992583" cy="2304256"/>
          </a:xfrm>
          <a:prstGeom prst="rect">
            <a:avLst/>
          </a:prstGeom>
        </p:spPr>
      </p:pic>
      <p:pic>
        <p:nvPicPr>
          <p:cNvPr id="8" name="图片 7"/>
          <p:cNvPicPr>
            <a:picLocks noChangeAspect="1"/>
          </p:cNvPicPr>
          <p:nvPr/>
        </p:nvPicPr>
        <p:blipFill>
          <a:blip r:embed="rId3"/>
          <a:stretch>
            <a:fillRect/>
          </a:stretch>
        </p:blipFill>
        <p:spPr>
          <a:xfrm>
            <a:off x="221915" y="2060848"/>
            <a:ext cx="8663656" cy="3456384"/>
          </a:xfrm>
          <a:prstGeom prst="rect">
            <a:avLst/>
          </a:prstGeom>
        </p:spPr>
      </p:pic>
    </p:spTree>
    <p:extLst>
      <p:ext uri="{BB962C8B-B14F-4D97-AF65-F5344CB8AC3E}">
        <p14:creationId xmlns:p14="http://schemas.microsoft.com/office/powerpoint/2010/main" val="306864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Modeling an Executable Release</a:t>
            </a:r>
          </a:p>
        </p:txBody>
      </p:sp>
      <p:sp>
        <p:nvSpPr>
          <p:cNvPr id="6"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pic>
        <p:nvPicPr>
          <p:cNvPr id="7" name="图片 6"/>
          <p:cNvPicPr>
            <a:picLocks noChangeAspect="1"/>
          </p:cNvPicPr>
          <p:nvPr/>
        </p:nvPicPr>
        <p:blipFill>
          <a:blip r:embed="rId2"/>
          <a:stretch>
            <a:fillRect/>
          </a:stretch>
        </p:blipFill>
        <p:spPr>
          <a:xfrm>
            <a:off x="1907704" y="2132856"/>
            <a:ext cx="5570760" cy="3695297"/>
          </a:xfrm>
          <a:prstGeom prst="rect">
            <a:avLst/>
          </a:prstGeom>
        </p:spPr>
      </p:pic>
    </p:spTree>
    <p:extLst>
      <p:ext uri="{BB962C8B-B14F-4D97-AF65-F5344CB8AC3E}">
        <p14:creationId xmlns:p14="http://schemas.microsoft.com/office/powerpoint/2010/main" val="17910534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6512" y="620688"/>
            <a:ext cx="9180512" cy="792088"/>
          </a:xfrm>
          <a:ln/>
        </p:spPr>
        <p:style>
          <a:lnRef idx="2">
            <a:schemeClr val="dk1">
              <a:shade val="50000"/>
            </a:schemeClr>
          </a:lnRef>
          <a:fillRef idx="1">
            <a:schemeClr val="dk1"/>
          </a:fillRef>
          <a:effectRef idx="0">
            <a:schemeClr val="dk1"/>
          </a:effectRef>
          <a:fontRef idx="minor">
            <a:schemeClr val="lt1"/>
          </a:fontRef>
        </p:style>
        <p:txBody>
          <a:bodyPr>
            <a:scene3d>
              <a:camera prst="orthographicFront"/>
              <a:lightRig rig="threePt" dir="t"/>
            </a:scene3d>
            <a:sp3d extrusionH="57150">
              <a:bevelT w="82550" h="38100" prst="coolSlant"/>
            </a:sp3d>
          </a:bodyPr>
          <a:lstStyle/>
          <a:p>
            <a:pPr algn="l" eaLnBrk="1" hangingPunct="1"/>
            <a:r>
              <a:rPr lang="en-US" altLang="zh-CN" sz="3036" dirty="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Component Diagram</a:t>
            </a:r>
            <a:r>
              <a:rPr lang="en-US" altLang="zh-CN" sz="3036" dirty="0" smtClean="0">
                <a:ln w="0"/>
                <a:solidFill>
                  <a:schemeClr val="bg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altLang="zh-CN" sz="3036" dirty="0">
                <a:ln w="0"/>
                <a:solidFill>
                  <a:schemeClr val="bg1"/>
                </a:solidFill>
                <a:effectLst>
                  <a:outerShdw blurRad="38100" dist="19050" dir="2700000" algn="tl" rotWithShape="0">
                    <a:schemeClr val="dk1">
                      <a:alpha val="40000"/>
                    </a:schemeClr>
                  </a:outerShdw>
                </a:effectLst>
                <a:latin typeface="Bahnschrift SemiBold Condensed" panose="020B0502040204020203" pitchFamily="34" charset="0"/>
                <a:ea typeface="Cambria" panose="02040503050406030204" pitchFamily="18" charset="0"/>
              </a:rPr>
              <a:t>Modeling a Physical Database</a:t>
            </a:r>
          </a:p>
        </p:txBody>
      </p:sp>
      <p:sp>
        <p:nvSpPr>
          <p:cNvPr id="6" name="文本框 5"/>
          <p:cNvSpPr txBox="1">
            <a:spLocks noChangeArrowheads="1"/>
          </p:cNvSpPr>
          <p:nvPr/>
        </p:nvSpPr>
        <p:spPr bwMode="auto">
          <a:xfrm>
            <a:off x="0" y="6370638"/>
            <a:ext cx="4860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4. COMPONENT DIAGRAM</a:t>
            </a:r>
            <a:endParaRPr lang="zh-CN" altLang="en-US" dirty="0">
              <a:latin typeface="华文隶书" panose="02010800040101010101" pitchFamily="2" charset="-122"/>
              <a:ea typeface="华文隶书" panose="02010800040101010101" pitchFamily="2" charset="-122"/>
            </a:endParaRPr>
          </a:p>
        </p:txBody>
      </p:sp>
      <p:pic>
        <p:nvPicPr>
          <p:cNvPr id="2" name="图片 1"/>
          <p:cNvPicPr>
            <a:picLocks noChangeAspect="1"/>
          </p:cNvPicPr>
          <p:nvPr/>
        </p:nvPicPr>
        <p:blipFill>
          <a:blip r:embed="rId2"/>
          <a:stretch>
            <a:fillRect/>
          </a:stretch>
        </p:blipFill>
        <p:spPr>
          <a:xfrm>
            <a:off x="143000" y="2420888"/>
            <a:ext cx="9001000" cy="2159514"/>
          </a:xfrm>
          <a:prstGeom prst="rect">
            <a:avLst/>
          </a:prstGeom>
        </p:spPr>
      </p:pic>
    </p:spTree>
    <p:extLst>
      <p:ext uri="{BB962C8B-B14F-4D97-AF65-F5344CB8AC3E}">
        <p14:creationId xmlns:p14="http://schemas.microsoft.com/office/powerpoint/2010/main" val="3748284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0"/>
          <p:cNvSpPr>
            <a:spLocks noChangeArrowheads="1"/>
          </p:cNvSpPr>
          <p:nvPr/>
        </p:nvSpPr>
        <p:spPr bwMode="auto">
          <a:xfrm>
            <a:off x="1331913" y="3070225"/>
            <a:ext cx="6840537"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bg1"/>
                </a:solidFill>
                <a:latin typeface="Verdana" panose="020B0604030504040204" pitchFamily="34" charset="0"/>
                <a:ea typeface="Gulim" pitchFamily="2" charset="-127"/>
              </a:defRPr>
            </a:lvl1pPr>
            <a:lvl2pPr marL="742950" indent="-285750" eaLnBrk="0" hangingPunct="0">
              <a:defRPr sz="3200">
                <a:solidFill>
                  <a:schemeClr val="bg1"/>
                </a:solidFill>
                <a:latin typeface="Verdana" panose="020B0604030504040204" pitchFamily="34" charset="0"/>
                <a:ea typeface="Gulim" pitchFamily="2" charset="-127"/>
              </a:defRPr>
            </a:lvl2pPr>
            <a:lvl3pPr marL="1143000" indent="-228600" eaLnBrk="0" hangingPunct="0">
              <a:defRPr sz="3200">
                <a:solidFill>
                  <a:schemeClr val="bg1"/>
                </a:solidFill>
                <a:latin typeface="Verdana" panose="020B0604030504040204" pitchFamily="34" charset="0"/>
                <a:ea typeface="Gulim" pitchFamily="2" charset="-127"/>
              </a:defRPr>
            </a:lvl3pPr>
            <a:lvl4pPr marL="1600200" indent="-228600" eaLnBrk="0" hangingPunct="0">
              <a:defRPr sz="3200">
                <a:solidFill>
                  <a:schemeClr val="bg1"/>
                </a:solidFill>
                <a:latin typeface="Verdana" panose="020B0604030504040204" pitchFamily="34" charset="0"/>
                <a:ea typeface="Gulim" pitchFamily="2" charset="-127"/>
              </a:defRPr>
            </a:lvl4pPr>
            <a:lvl5pPr marL="2057400" indent="-228600" eaLnBrk="0" hangingPunct="0">
              <a:defRPr sz="3200">
                <a:solidFill>
                  <a:schemeClr val="bg1"/>
                </a:solidFill>
                <a:latin typeface="Verdana" panose="020B0604030504040204" pitchFamily="34" charset="0"/>
                <a:ea typeface="Gulim" pitchFamily="2" charset="-127"/>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pitchFamily="2" charset="-127"/>
              </a:defRPr>
            </a:lvl9pPr>
          </a:lstStyle>
          <a:p>
            <a:pPr algn="ctr" eaLnBrk="1" hangingPunct="1">
              <a:defRPr/>
            </a:pPr>
            <a:r>
              <a:rPr lang="en-US" sz="6000" b="1">
                <a:solidFill>
                  <a:schemeClr val="tx1"/>
                </a:solidFill>
                <a:effectLst>
                  <a:outerShdw blurRad="38100" dist="38100" dir="2700000" algn="tl">
                    <a:srgbClr val="C0C0C0"/>
                  </a:outerShdw>
                </a:effectLst>
                <a:cs typeface="+mn-cs"/>
              </a:rPr>
              <a:t>Thank </a:t>
            </a:r>
            <a:r>
              <a:rPr lang="en-US" sz="6000" b="1">
                <a:solidFill>
                  <a:schemeClr val="accent1"/>
                </a:solidFill>
                <a:effectLst>
                  <a:outerShdw blurRad="38100" dist="38100" dir="2700000" algn="tl">
                    <a:srgbClr val="C0C0C0"/>
                  </a:outerShdw>
                </a:effectLst>
                <a:cs typeface="+mn-cs"/>
              </a:rPr>
              <a:t>You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a:xfrm>
            <a:off x="0" y="620688"/>
            <a:ext cx="9144000" cy="720080"/>
          </a:xfrm>
          <a:ln/>
        </p:spPr>
        <p:style>
          <a:lnRef idx="2">
            <a:schemeClr val="accent4">
              <a:shade val="50000"/>
            </a:schemeClr>
          </a:lnRef>
          <a:fillRef idx="1">
            <a:schemeClr val="accent4"/>
          </a:fillRef>
          <a:effectRef idx="0">
            <a:schemeClr val="accent4"/>
          </a:effectRef>
          <a:fontRef idx="minor">
            <a:schemeClr val="lt1"/>
          </a:fontRef>
        </p:style>
        <p:txBody>
          <a:bodyPr/>
          <a:lstStyle/>
          <a:p>
            <a:pPr algn="l" eaLnBrk="1" hangingPunct="1">
              <a:defRPr/>
            </a:pPr>
            <a:r>
              <a:rPr lang="en-US" altLang="zh-CN" sz="3036" dirty="0" smtClean="0">
                <a:solidFill>
                  <a:srgbClr val="DDDDDD"/>
                </a:solidFill>
                <a:latin typeface="Cambria" panose="02040503050406030204" pitchFamily="18" charset="0"/>
                <a:ea typeface="Cambria" panose="02040503050406030204" pitchFamily="18" charset="0"/>
              </a:rPr>
              <a:t>Why is Design so Difficult?</a:t>
            </a:r>
          </a:p>
        </p:txBody>
      </p:sp>
      <p:sp>
        <p:nvSpPr>
          <p:cNvPr id="19463" name="Rectangle 7"/>
          <p:cNvSpPr>
            <a:spLocks noGrp="1" noChangeArrowheads="1"/>
          </p:cNvSpPr>
          <p:nvPr>
            <p:ph idx="1"/>
          </p:nvPr>
        </p:nvSpPr>
        <p:spPr>
          <a:xfrm>
            <a:off x="323528" y="1484784"/>
            <a:ext cx="8640960" cy="4351338"/>
          </a:xfrm>
        </p:spPr>
        <p:txBody>
          <a:bodyPr/>
          <a:lstStyle/>
          <a:p>
            <a:pPr marL="325344" indent="-325344" eaLnBrk="1" hangingPunct="1">
              <a:defRPr/>
            </a:pPr>
            <a:r>
              <a:rPr lang="en-US" altLang="zh-CN" sz="2277" dirty="0" smtClean="0">
                <a:solidFill>
                  <a:srgbClr val="2E10FF"/>
                </a:solidFill>
                <a:ea typeface="ＭＳ Ｐゴシック" panose="020B0600070205080204" pitchFamily="34" charset="-128"/>
              </a:rPr>
              <a:t>Analysis:</a:t>
            </a:r>
            <a:r>
              <a:rPr lang="en-US" altLang="zh-CN" sz="2277" dirty="0" smtClean="0">
                <a:ea typeface="ＭＳ Ｐゴシック" panose="020B0600070205080204" pitchFamily="34" charset="-128"/>
              </a:rPr>
              <a:t> Focuses on the application domain</a:t>
            </a:r>
          </a:p>
          <a:p>
            <a:pPr marL="325344" indent="-325344" eaLnBrk="1" hangingPunct="1">
              <a:defRPr/>
            </a:pPr>
            <a:r>
              <a:rPr lang="en-US" altLang="zh-CN" sz="2277" dirty="0" smtClean="0">
                <a:solidFill>
                  <a:srgbClr val="2E10FF"/>
                </a:solidFill>
                <a:ea typeface="ＭＳ Ｐゴシック" panose="020B0600070205080204" pitchFamily="34" charset="-128"/>
              </a:rPr>
              <a:t>Design:</a:t>
            </a:r>
            <a:r>
              <a:rPr lang="en-US" altLang="zh-CN" sz="2277" dirty="0" smtClean="0">
                <a:ea typeface="ＭＳ Ｐゴシック" panose="020B0600070205080204" pitchFamily="34" charset="-128"/>
              </a:rPr>
              <a:t> Focuses on the solution domain</a:t>
            </a:r>
          </a:p>
          <a:p>
            <a:pPr marL="704911" lvl="1" indent="-271120" eaLnBrk="1" hangingPunct="1">
              <a:defRPr/>
            </a:pPr>
            <a:r>
              <a:rPr lang="en-US" altLang="zh-CN" sz="1898" dirty="0" smtClean="0">
                <a:ea typeface="ＭＳ Ｐゴシック" panose="020B0600070205080204" pitchFamily="34" charset="-128"/>
              </a:rPr>
              <a:t>The solution domain is changing very rapidly </a:t>
            </a:r>
          </a:p>
          <a:p>
            <a:pPr marL="1084478" lvl="2" indent="-216896" eaLnBrk="1" hangingPunct="1">
              <a:defRPr/>
            </a:pPr>
            <a:r>
              <a:rPr lang="en-US" altLang="zh-CN" sz="1800" dirty="0" smtClean="0">
                <a:ea typeface="ＭＳ Ｐゴシック" panose="020B0600070205080204" pitchFamily="34" charset="-128"/>
              </a:rPr>
              <a:t>Halftime knowledge in software engineering: About 3-5 years</a:t>
            </a:r>
          </a:p>
          <a:p>
            <a:pPr marL="1084478" lvl="2" indent="-216896" eaLnBrk="1" hangingPunct="1">
              <a:defRPr/>
            </a:pPr>
            <a:r>
              <a:rPr lang="en-US" altLang="zh-CN" sz="1800" dirty="0" smtClean="0">
                <a:ea typeface="ＭＳ Ｐゴシック" panose="020B0600070205080204" pitchFamily="34" charset="-128"/>
              </a:rPr>
              <a:t>Cost of hardware rapidly sinking</a:t>
            </a:r>
          </a:p>
          <a:p>
            <a:pPr marL="704911" lvl="1" indent="-271120" eaLnBrk="1" hangingPunct="1">
              <a:defRPr/>
            </a:pPr>
            <a:r>
              <a:rPr lang="en-US" altLang="zh-CN" sz="1898" dirty="0" smtClean="0">
                <a:ea typeface="ＭＳ Ｐゴシック" panose="020B0600070205080204" pitchFamily="34" charset="-128"/>
              </a:rPr>
              <a:t>Design knowledge is a moving target</a:t>
            </a:r>
          </a:p>
          <a:p>
            <a:pPr marL="1084478" lvl="2" indent="-216896" eaLnBrk="1" hangingPunct="1">
              <a:defRPr/>
            </a:pPr>
            <a:endParaRPr lang="en-US" altLang="zh-CN" sz="2277" dirty="0" smtClean="0">
              <a:ea typeface="ＭＳ Ｐゴシック" panose="020B0600070205080204" pitchFamily="34" charset="-128"/>
            </a:endParaRPr>
          </a:p>
        </p:txBody>
      </p:sp>
      <p:sp>
        <p:nvSpPr>
          <p:cNvPr id="4"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1. Introduction</a:t>
            </a:r>
            <a:endParaRPr lang="zh-CN" altLang="en-US" dirty="0">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5798674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94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94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94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94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7242" y="1484784"/>
            <a:ext cx="8064896" cy="576064"/>
          </a:xfrm>
        </p:spPr>
        <p:txBody>
          <a:bodyPr/>
          <a:lstStyle/>
          <a:p>
            <a:pPr marL="0" indent="0" eaLnBrk="1" hangingPunct="1">
              <a:buNone/>
              <a:defRPr/>
            </a:pPr>
            <a:r>
              <a:rPr lang="en-US" altLang="zh-CN" sz="3200" dirty="0" smtClean="0"/>
              <a:t>Designing </a:t>
            </a:r>
            <a:r>
              <a:rPr lang="en-US" altLang="zh-CN" sz="3200" dirty="0"/>
              <a:t>a residential </a:t>
            </a:r>
            <a:r>
              <a:rPr lang="en-US" altLang="zh-CN" sz="3200" dirty="0" smtClean="0"/>
              <a:t>house</a:t>
            </a:r>
            <a:endParaRPr lang="en-US" altLang="zh-CN" sz="2277" dirty="0"/>
          </a:p>
          <a:p>
            <a:pPr marL="0" indent="0" eaLnBrk="1" hangingPunct="1">
              <a:buFontTx/>
              <a:buNone/>
              <a:defRPr/>
            </a:pPr>
            <a:r>
              <a:rPr lang="en-US" altLang="zh-CN" sz="1877" dirty="0"/>
              <a:t/>
            </a:r>
            <a:br>
              <a:rPr lang="en-US" altLang="zh-CN" sz="1877" dirty="0"/>
            </a:br>
            <a:r>
              <a:rPr lang="en-US" altLang="zh-CN" sz="1877" dirty="0"/>
              <a:t/>
            </a:r>
            <a:br>
              <a:rPr lang="en-US" altLang="zh-CN" sz="1877" dirty="0"/>
            </a:br>
            <a:endParaRPr lang="zh-CN" altLang="en-US" sz="1877" dirty="0"/>
          </a:p>
        </p:txBody>
      </p:sp>
      <p:sp>
        <p:nvSpPr>
          <p:cNvPr id="5"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1. Introduction</a:t>
            </a:r>
            <a:endParaRPr lang="zh-CN" altLang="en-US" dirty="0">
              <a:latin typeface="华文隶书" panose="02010800040101010101" pitchFamily="2" charset="-122"/>
              <a:ea typeface="华文隶书" panose="02010800040101010101" pitchFamily="2" charset="-122"/>
            </a:endParaRPr>
          </a:p>
        </p:txBody>
      </p:sp>
      <p:sp>
        <p:nvSpPr>
          <p:cNvPr id="6" name="Rectangle 6"/>
          <p:cNvSpPr>
            <a:spLocks noGrp="1" noChangeArrowheads="1"/>
          </p:cNvSpPr>
          <p:nvPr>
            <p:ph type="title"/>
          </p:nvPr>
        </p:nvSpPr>
        <p:spPr>
          <a:xfrm>
            <a:off x="0" y="620688"/>
            <a:ext cx="9144000" cy="720080"/>
          </a:xfrm>
          <a:ln/>
        </p:spPr>
        <p:style>
          <a:lnRef idx="2">
            <a:schemeClr val="accent4">
              <a:shade val="50000"/>
            </a:schemeClr>
          </a:lnRef>
          <a:fillRef idx="1">
            <a:schemeClr val="accent4"/>
          </a:fillRef>
          <a:effectRef idx="0">
            <a:schemeClr val="accent4"/>
          </a:effectRef>
          <a:fontRef idx="minor">
            <a:schemeClr val="lt1"/>
          </a:fontRef>
        </p:style>
        <p:txBody>
          <a:bodyPr/>
          <a:lstStyle/>
          <a:p>
            <a:pPr algn="l" eaLnBrk="1" hangingPunct="1">
              <a:defRPr/>
            </a:pPr>
            <a:r>
              <a:rPr lang="en-US" altLang="zh-CN" sz="3036" dirty="0" smtClean="0">
                <a:solidFill>
                  <a:srgbClr val="DDDDDD"/>
                </a:solidFill>
                <a:latin typeface="Cambria" panose="02040503050406030204" pitchFamily="18" charset="0"/>
                <a:ea typeface="Cambria" panose="02040503050406030204" pitchFamily="18" charset="0"/>
              </a:rPr>
              <a:t>Design Example</a:t>
            </a:r>
          </a:p>
        </p:txBody>
      </p:sp>
      <p:pic>
        <p:nvPicPr>
          <p:cNvPr id="593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647231"/>
            <a:ext cx="4105070" cy="27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2"/>
          <p:cNvSpPr txBox="1">
            <a:spLocks/>
          </p:cNvSpPr>
          <p:nvPr/>
        </p:nvSpPr>
        <p:spPr>
          <a:xfrm>
            <a:off x="163061" y="2204864"/>
            <a:ext cx="4896544" cy="4351338"/>
          </a:xfrm>
          <a:prstGeom prst="rect">
            <a:avLst/>
          </a:prstGeom>
        </p:spPr>
        <p:txBody>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hlink"/>
              </a:buClr>
              <a:buSzPct val="60000"/>
              <a:buFont typeface="Wingdings" panose="05000000000000000000" pitchFamily="2" charset="2"/>
              <a:buChar char="n"/>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FontTx/>
              <a:buNone/>
              <a:defRPr/>
            </a:pPr>
            <a:r>
              <a:rPr lang="en-US" altLang="zh-CN" sz="2277" dirty="0" smtClean="0">
                <a:solidFill>
                  <a:srgbClr val="0070C0"/>
                </a:solidFill>
              </a:rPr>
              <a:t>Functional requirements: </a:t>
            </a:r>
          </a:p>
          <a:p>
            <a:pPr marL="725394" lvl="1" indent="-325344" eaLnBrk="1" hangingPunct="1">
              <a:defRPr/>
            </a:pPr>
            <a:r>
              <a:rPr lang="en-US" altLang="zh-CN" sz="2000" dirty="0" smtClean="0">
                <a:solidFill>
                  <a:srgbClr val="002060"/>
                </a:solidFill>
              </a:rPr>
              <a:t>This house should have two bedrooms, a study, a kitchen, and a living room area.</a:t>
            </a:r>
          </a:p>
          <a:p>
            <a:pPr marL="0" indent="0" eaLnBrk="1" hangingPunct="1">
              <a:buFontTx/>
              <a:buNone/>
              <a:defRPr/>
            </a:pPr>
            <a:r>
              <a:rPr lang="en-US" altLang="zh-CN" sz="2277" dirty="0" smtClean="0">
                <a:solidFill>
                  <a:srgbClr val="0070C0"/>
                </a:solidFill>
              </a:rPr>
              <a:t>Nonfunctional requirements: </a:t>
            </a:r>
          </a:p>
          <a:p>
            <a:pPr marL="725394" lvl="1" indent="-325344" eaLnBrk="1" hangingPunct="1">
              <a:defRPr/>
            </a:pPr>
            <a:r>
              <a:rPr lang="en-US" altLang="zh-CN" sz="2000" dirty="0" smtClean="0">
                <a:solidFill>
                  <a:srgbClr val="002060"/>
                </a:solidFill>
              </a:rPr>
              <a:t>The overall distance the occupants walk every day should be minimized.</a:t>
            </a:r>
          </a:p>
          <a:p>
            <a:pPr marL="725394" lvl="1" indent="-325344" eaLnBrk="1" hangingPunct="1">
              <a:defRPr/>
            </a:pPr>
            <a:r>
              <a:rPr lang="en-US" altLang="zh-CN" sz="2000" dirty="0" smtClean="0">
                <a:solidFill>
                  <a:srgbClr val="002060"/>
                </a:solidFill>
              </a:rPr>
              <a:t>The use of daylight should be maximized.</a:t>
            </a:r>
            <a:br>
              <a:rPr lang="en-US" altLang="zh-CN" sz="2000" dirty="0" smtClean="0">
                <a:solidFill>
                  <a:srgbClr val="002060"/>
                </a:solidFill>
              </a:rPr>
            </a:br>
            <a:r>
              <a:rPr lang="en-US" altLang="zh-CN" sz="1877" dirty="0" smtClean="0"/>
              <a:t/>
            </a:r>
            <a:br>
              <a:rPr lang="en-US" altLang="zh-CN" sz="1877" dirty="0" smtClean="0"/>
            </a:br>
            <a:r>
              <a:rPr lang="en-US" altLang="zh-CN" sz="1877" dirty="0" smtClean="0"/>
              <a:t/>
            </a:r>
            <a:br>
              <a:rPr lang="en-US" altLang="zh-CN" sz="1877" dirty="0" smtClean="0"/>
            </a:br>
            <a:endParaRPr lang="zh-CN" altLang="en-US" sz="1877" dirty="0"/>
          </a:p>
        </p:txBody>
      </p:sp>
    </p:spTree>
    <p:extLst>
      <p:ext uri="{BB962C8B-B14F-4D97-AF65-F5344CB8AC3E}">
        <p14:creationId xmlns:p14="http://schemas.microsoft.com/office/powerpoint/2010/main" val="1381430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defRPr/>
            </a:pPr>
            <a:r>
              <a:rPr lang="en-US" altLang="zh-CN" sz="3036" smtClean="0"/>
              <a:t>Design of The House</a:t>
            </a:r>
            <a:endParaRPr lang="zh-CN" altLang="en-US" sz="3036" smtClean="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187575"/>
            <a:ext cx="8890489"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16" y="1916114"/>
            <a:ext cx="927881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700214"/>
            <a:ext cx="9271489"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1. Introduction</a:t>
            </a:r>
            <a:endParaRPr lang="zh-CN" altLang="en-US" dirty="0">
              <a:latin typeface="华文隶书" panose="02010800040101010101" pitchFamily="2" charset="-122"/>
              <a:ea typeface="华文隶书" panose="02010800040101010101" pitchFamily="2" charset="-122"/>
            </a:endParaRPr>
          </a:p>
        </p:txBody>
      </p:sp>
      <p:sp>
        <p:nvSpPr>
          <p:cNvPr id="9" name="Rectangle 6"/>
          <p:cNvSpPr txBox="1">
            <a:spLocks noChangeArrowheads="1"/>
          </p:cNvSpPr>
          <p:nvPr/>
        </p:nvSpPr>
        <p:spPr>
          <a:xfrm>
            <a:off x="0" y="620688"/>
            <a:ext cx="9144000"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smtClean="0">
                <a:solidFill>
                  <a:srgbClr val="DDDDDD"/>
                </a:solidFill>
                <a:latin typeface="Cambria" panose="02040503050406030204" pitchFamily="18" charset="0"/>
                <a:ea typeface="Cambria" panose="02040503050406030204" pitchFamily="18" charset="0"/>
              </a:rPr>
              <a:t>Design Example</a:t>
            </a:r>
            <a:endParaRPr lang="en-US" altLang="zh-CN" sz="3036" dirty="0" smtClean="0">
              <a:solidFill>
                <a:srgbClr val="DDDDDD"/>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211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1. Introduction</a:t>
            </a:r>
            <a:endParaRPr lang="zh-CN" altLang="en-US" dirty="0">
              <a:latin typeface="华文隶书" panose="02010800040101010101" pitchFamily="2" charset="-122"/>
              <a:ea typeface="华文隶书" panose="02010800040101010101" pitchFamily="2" charset="-122"/>
            </a:endParaRPr>
          </a:p>
        </p:txBody>
      </p:sp>
      <p:sp>
        <p:nvSpPr>
          <p:cNvPr id="7" name="Rectangle 6"/>
          <p:cNvSpPr txBox="1">
            <a:spLocks noChangeArrowheads="1"/>
          </p:cNvSpPr>
          <p:nvPr/>
        </p:nvSpPr>
        <p:spPr>
          <a:xfrm>
            <a:off x="0" y="620688"/>
            <a:ext cx="9144000"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solidFill>
                  <a:srgbClr val="DDDDDD"/>
                </a:solidFill>
                <a:latin typeface="Cambria" panose="02040503050406030204" pitchFamily="18" charset="0"/>
                <a:ea typeface="Cambria" panose="02040503050406030204" pitchFamily="18" charset="0"/>
              </a:rPr>
              <a:t>Design Example</a:t>
            </a:r>
          </a:p>
        </p:txBody>
      </p:sp>
      <p:graphicFrame>
        <p:nvGraphicFramePr>
          <p:cNvPr id="10" name="对象 9"/>
          <p:cNvGraphicFramePr>
            <a:graphicFrameLocks noChangeAspect="1"/>
          </p:cNvGraphicFramePr>
          <p:nvPr>
            <p:extLst>
              <p:ext uri="{D42A27DB-BD31-4B8C-83A1-F6EECF244321}">
                <p14:modId xmlns:p14="http://schemas.microsoft.com/office/powerpoint/2010/main" val="143152027"/>
              </p:ext>
            </p:extLst>
          </p:nvPr>
        </p:nvGraphicFramePr>
        <p:xfrm>
          <a:off x="-491867" y="2204864"/>
          <a:ext cx="9635867" cy="2088232"/>
        </p:xfrm>
        <a:graphic>
          <a:graphicData uri="http://schemas.openxmlformats.org/presentationml/2006/ole">
            <mc:AlternateContent xmlns:mc="http://schemas.openxmlformats.org/markup-compatibility/2006">
              <mc:Choice xmlns:v="urn:schemas-microsoft-com:vml" Requires="v">
                <p:oleObj spid="_x0000_s60496" name="文档" r:id="rId4" imgW="6629729" imgH="1436888" progId="Word.Document.12">
                  <p:embed/>
                </p:oleObj>
              </mc:Choice>
              <mc:Fallback>
                <p:oleObj name="文档" r:id="rId4" imgW="6629729" imgH="1436888" progId="Word.Document.12">
                  <p:embed/>
                  <p:pic>
                    <p:nvPicPr>
                      <p:cNvPr id="0" name=""/>
                      <p:cNvPicPr/>
                      <p:nvPr/>
                    </p:nvPicPr>
                    <p:blipFill>
                      <a:blip r:embed="rId5"/>
                      <a:stretch>
                        <a:fillRect/>
                      </a:stretch>
                    </p:blipFill>
                    <p:spPr>
                      <a:xfrm>
                        <a:off x="-491867" y="2204864"/>
                        <a:ext cx="9635867" cy="2088232"/>
                      </a:xfrm>
                      <a:prstGeom prst="rect">
                        <a:avLst/>
                      </a:prstGeom>
                    </p:spPr>
                  </p:pic>
                </p:oleObj>
              </mc:Fallback>
            </mc:AlternateContent>
          </a:graphicData>
        </a:graphic>
      </p:graphicFrame>
    </p:spTree>
    <p:extLst>
      <p:ext uri="{BB962C8B-B14F-4D97-AF65-F5344CB8AC3E}">
        <p14:creationId xmlns:p14="http://schemas.microsoft.com/office/powerpoint/2010/main" val="20611817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txBox="1">
            <a:spLocks noChangeArrowheads="1"/>
          </p:cNvSpPr>
          <p:nvPr/>
        </p:nvSpPr>
        <p:spPr bwMode="auto">
          <a:xfrm>
            <a:off x="0" y="6370638"/>
            <a:ext cx="3600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bg1"/>
                </a:solidFill>
                <a:latin typeface="Verdana" panose="020B0604030504040204" pitchFamily="34" charset="0"/>
                <a:ea typeface="Gulim"/>
                <a:cs typeface="Gulim"/>
              </a:defRPr>
            </a:lvl1pPr>
            <a:lvl2pPr marL="742950" indent="-285750">
              <a:defRPr sz="3200">
                <a:solidFill>
                  <a:schemeClr val="bg1"/>
                </a:solidFill>
                <a:latin typeface="Verdana" panose="020B0604030504040204" pitchFamily="34" charset="0"/>
                <a:ea typeface="Gulim"/>
                <a:cs typeface="Gulim"/>
              </a:defRPr>
            </a:lvl2pPr>
            <a:lvl3pPr marL="1143000" indent="-228600">
              <a:defRPr sz="3200">
                <a:solidFill>
                  <a:schemeClr val="bg1"/>
                </a:solidFill>
                <a:latin typeface="Verdana" panose="020B0604030504040204" pitchFamily="34" charset="0"/>
                <a:ea typeface="Gulim"/>
                <a:cs typeface="Gulim"/>
              </a:defRPr>
            </a:lvl3pPr>
            <a:lvl4pPr marL="1600200" indent="-228600">
              <a:defRPr sz="3200">
                <a:solidFill>
                  <a:schemeClr val="bg1"/>
                </a:solidFill>
                <a:latin typeface="Verdana" panose="020B0604030504040204" pitchFamily="34" charset="0"/>
                <a:ea typeface="Gulim"/>
                <a:cs typeface="Gulim"/>
              </a:defRPr>
            </a:lvl4pPr>
            <a:lvl5pPr marL="2057400" indent="-228600">
              <a:defRPr sz="3200">
                <a:solidFill>
                  <a:schemeClr val="bg1"/>
                </a:solidFill>
                <a:latin typeface="Verdana" panose="020B0604030504040204" pitchFamily="34" charset="0"/>
                <a:ea typeface="Gulim"/>
                <a:cs typeface="Gulim"/>
              </a:defRPr>
            </a:lvl5pPr>
            <a:lvl6pPr marL="25146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6pPr>
            <a:lvl7pPr marL="29718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7pPr>
            <a:lvl8pPr marL="34290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8pPr>
            <a:lvl9pPr marL="3886200" indent="-228600" eaLnBrk="0" fontAlgn="base" hangingPunct="0">
              <a:spcBef>
                <a:spcPct val="0"/>
              </a:spcBef>
              <a:spcAft>
                <a:spcPct val="0"/>
              </a:spcAft>
              <a:defRPr sz="3200">
                <a:solidFill>
                  <a:schemeClr val="bg1"/>
                </a:solidFill>
                <a:latin typeface="Verdana" panose="020B0604030504040204" pitchFamily="34" charset="0"/>
                <a:ea typeface="Gulim"/>
                <a:cs typeface="Gulim"/>
              </a:defRPr>
            </a:lvl9pPr>
          </a:lstStyle>
          <a:p>
            <a:pPr eaLnBrk="1" hangingPunct="1"/>
            <a:r>
              <a:rPr lang="en-US" altLang="zh-CN" dirty="0" smtClean="0">
                <a:latin typeface="华文隶书" panose="02010800040101010101" pitchFamily="2" charset="-122"/>
                <a:ea typeface="华文隶书" panose="02010800040101010101" pitchFamily="2" charset="-122"/>
              </a:rPr>
              <a:t>1. Introduction</a:t>
            </a:r>
            <a:endParaRPr lang="zh-CN" altLang="en-US" dirty="0">
              <a:latin typeface="华文隶书" panose="02010800040101010101" pitchFamily="2" charset="-122"/>
              <a:ea typeface="华文隶书" panose="02010800040101010101" pitchFamily="2" charset="-122"/>
            </a:endParaRPr>
          </a:p>
        </p:txBody>
      </p:sp>
      <p:sp>
        <p:nvSpPr>
          <p:cNvPr id="7" name="Rectangle 6"/>
          <p:cNvSpPr txBox="1">
            <a:spLocks noChangeArrowheads="1"/>
          </p:cNvSpPr>
          <p:nvPr/>
        </p:nvSpPr>
        <p:spPr>
          <a:xfrm>
            <a:off x="0" y="620688"/>
            <a:ext cx="9144000"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lstStyle>
            <a:lvl1pPr algn="r" rtl="0" eaLnBrk="0" fontAlgn="base" hangingPunct="0">
              <a:spcBef>
                <a:spcPct val="0"/>
              </a:spcBef>
              <a:spcAft>
                <a:spcPct val="0"/>
              </a:spcAft>
              <a:defRPr sz="3200" kern="1200">
                <a:solidFill>
                  <a:schemeClr val="lt1"/>
                </a:solidFill>
                <a:latin typeface="+mn-lt"/>
                <a:ea typeface="+mn-ea"/>
                <a:cs typeface="+mn-cs"/>
              </a:defRPr>
            </a:lvl1pPr>
            <a:lvl2pPr algn="r" rtl="0" eaLnBrk="0" fontAlgn="base" hangingPunct="0">
              <a:spcBef>
                <a:spcPct val="0"/>
              </a:spcBef>
              <a:spcAft>
                <a:spcPct val="0"/>
              </a:spcAft>
              <a:defRPr sz="3200">
                <a:solidFill>
                  <a:schemeClr val="lt1"/>
                </a:solidFill>
                <a:latin typeface="+mn-lt"/>
                <a:ea typeface="+mn-ea"/>
                <a:cs typeface="+mn-cs"/>
              </a:defRPr>
            </a:lvl2pPr>
            <a:lvl3pPr algn="r" rtl="0" eaLnBrk="0" fontAlgn="base" hangingPunct="0">
              <a:spcBef>
                <a:spcPct val="0"/>
              </a:spcBef>
              <a:spcAft>
                <a:spcPct val="0"/>
              </a:spcAft>
              <a:defRPr sz="3200">
                <a:solidFill>
                  <a:schemeClr val="lt1"/>
                </a:solidFill>
                <a:latin typeface="+mn-lt"/>
                <a:ea typeface="+mn-ea"/>
                <a:cs typeface="+mn-cs"/>
              </a:defRPr>
            </a:lvl3pPr>
            <a:lvl4pPr algn="r" rtl="0" eaLnBrk="0" fontAlgn="base" hangingPunct="0">
              <a:spcBef>
                <a:spcPct val="0"/>
              </a:spcBef>
              <a:spcAft>
                <a:spcPct val="0"/>
              </a:spcAft>
              <a:defRPr sz="3200">
                <a:solidFill>
                  <a:schemeClr val="lt1"/>
                </a:solidFill>
                <a:latin typeface="+mn-lt"/>
                <a:ea typeface="+mn-ea"/>
                <a:cs typeface="+mn-cs"/>
              </a:defRPr>
            </a:lvl4pPr>
            <a:lvl5pPr algn="r" rtl="0" eaLnBrk="0" fontAlgn="base" hangingPunct="0">
              <a:spcBef>
                <a:spcPct val="0"/>
              </a:spcBef>
              <a:spcAft>
                <a:spcPct val="0"/>
              </a:spcAft>
              <a:defRPr sz="3200">
                <a:solidFill>
                  <a:schemeClr val="lt1"/>
                </a:solidFill>
                <a:latin typeface="+mn-lt"/>
                <a:ea typeface="+mn-ea"/>
                <a:cs typeface="+mn-cs"/>
              </a:defRPr>
            </a:lvl5pPr>
            <a:lvl6pPr marL="457200" algn="r" rtl="0" eaLnBrk="0" fontAlgn="base" hangingPunct="0">
              <a:spcBef>
                <a:spcPct val="0"/>
              </a:spcBef>
              <a:spcAft>
                <a:spcPct val="0"/>
              </a:spcAft>
              <a:defRPr sz="3200">
                <a:solidFill>
                  <a:schemeClr val="lt1"/>
                </a:solidFill>
                <a:latin typeface="+mn-lt"/>
                <a:ea typeface="+mn-ea"/>
                <a:cs typeface="+mn-cs"/>
              </a:defRPr>
            </a:lvl6pPr>
            <a:lvl7pPr marL="914400" algn="r" rtl="0" eaLnBrk="0" fontAlgn="base" hangingPunct="0">
              <a:spcBef>
                <a:spcPct val="0"/>
              </a:spcBef>
              <a:spcAft>
                <a:spcPct val="0"/>
              </a:spcAft>
              <a:defRPr sz="3200">
                <a:solidFill>
                  <a:schemeClr val="lt1"/>
                </a:solidFill>
                <a:latin typeface="+mn-lt"/>
                <a:ea typeface="+mn-ea"/>
                <a:cs typeface="+mn-cs"/>
              </a:defRPr>
            </a:lvl7pPr>
            <a:lvl8pPr marL="1371600" algn="r" rtl="0" eaLnBrk="0" fontAlgn="base" hangingPunct="0">
              <a:spcBef>
                <a:spcPct val="0"/>
              </a:spcBef>
              <a:spcAft>
                <a:spcPct val="0"/>
              </a:spcAft>
              <a:defRPr sz="3200">
                <a:solidFill>
                  <a:schemeClr val="lt1"/>
                </a:solidFill>
                <a:latin typeface="+mn-lt"/>
                <a:ea typeface="+mn-ea"/>
                <a:cs typeface="+mn-cs"/>
              </a:defRPr>
            </a:lvl8pPr>
            <a:lvl9pPr marL="1828800" algn="r" rtl="0" eaLnBrk="0" fontAlgn="base" hangingPunct="0">
              <a:spcBef>
                <a:spcPct val="0"/>
              </a:spcBef>
              <a:spcAft>
                <a:spcPct val="0"/>
              </a:spcAft>
              <a:defRPr sz="3200">
                <a:solidFill>
                  <a:schemeClr val="lt1"/>
                </a:solidFill>
                <a:latin typeface="+mn-lt"/>
                <a:ea typeface="+mn-ea"/>
                <a:cs typeface="+mn-cs"/>
              </a:defRPr>
            </a:lvl9pPr>
          </a:lstStyle>
          <a:p>
            <a:pPr algn="l" eaLnBrk="1" hangingPunct="1">
              <a:defRPr/>
            </a:pPr>
            <a:r>
              <a:rPr lang="en-US" altLang="zh-CN" sz="3036" dirty="0" smtClean="0">
                <a:solidFill>
                  <a:srgbClr val="DDDDDD"/>
                </a:solidFill>
                <a:latin typeface="Cambria" panose="02040503050406030204" pitchFamily="18" charset="0"/>
                <a:ea typeface="Cambria" panose="02040503050406030204" pitchFamily="18" charset="0"/>
              </a:rPr>
              <a:t>Design Types</a:t>
            </a:r>
          </a:p>
        </p:txBody>
      </p:sp>
      <p:grpSp>
        <p:nvGrpSpPr>
          <p:cNvPr id="42" name="Group 3"/>
          <p:cNvGrpSpPr>
            <a:grpSpLocks/>
          </p:cNvGrpSpPr>
          <p:nvPr/>
        </p:nvGrpSpPr>
        <p:grpSpPr bwMode="auto">
          <a:xfrm>
            <a:off x="106940" y="1862162"/>
            <a:ext cx="6661006" cy="4005239"/>
            <a:chOff x="-157" y="1104"/>
            <a:chExt cx="4525" cy="2736"/>
          </a:xfrm>
        </p:grpSpPr>
        <p:sp>
          <p:nvSpPr>
            <p:cNvPr id="43" name="Oval 4"/>
            <p:cNvSpPr>
              <a:spLocks noChangeArrowheads="1"/>
            </p:cNvSpPr>
            <p:nvPr/>
          </p:nvSpPr>
          <p:spPr bwMode="auto">
            <a:xfrm>
              <a:off x="1632" y="1344"/>
              <a:ext cx="2544" cy="2496"/>
            </a:xfrm>
            <a:prstGeom prst="ellipse">
              <a:avLst/>
            </a:prstGeom>
            <a:gradFill rotWithShape="1">
              <a:gsLst>
                <a:gs pos="0">
                  <a:schemeClr val="accent1"/>
                </a:gs>
                <a:gs pos="100000">
                  <a:schemeClr val="accent1">
                    <a:gamma/>
                    <a:tint val="0"/>
                    <a:invGamma/>
                  </a:schemeClr>
                </a:gs>
              </a:gsLst>
              <a:lin ang="5400000" scaled="1"/>
            </a:gradFill>
            <a:ln w="9525" algn="ctr">
              <a:solidFill>
                <a:schemeClr val="tx1"/>
              </a:solidFill>
              <a:round/>
              <a:headEnd/>
              <a:tailEnd/>
            </a:ln>
            <a:effectLst/>
          </p:spPr>
          <p:txBody>
            <a:bodyPr wrap="none" anchor="ctr"/>
            <a:lstStyle/>
            <a:p>
              <a:pPr>
                <a:defRPr/>
              </a:pPr>
              <a:endParaRPr lang="zh-CN" altLang="en-US">
                <a:latin typeface="Arial" charset="0"/>
              </a:endParaRPr>
            </a:p>
          </p:txBody>
        </p:sp>
        <p:grpSp>
          <p:nvGrpSpPr>
            <p:cNvPr id="44" name="Group 5"/>
            <p:cNvGrpSpPr>
              <a:grpSpLocks/>
            </p:cNvGrpSpPr>
            <p:nvPr/>
          </p:nvGrpSpPr>
          <p:grpSpPr bwMode="auto">
            <a:xfrm>
              <a:off x="2256" y="1968"/>
              <a:ext cx="1296" cy="1344"/>
              <a:chOff x="2016" y="1920"/>
              <a:chExt cx="1680" cy="1680"/>
            </a:xfrm>
          </p:grpSpPr>
          <p:sp>
            <p:nvSpPr>
              <p:cNvPr id="89" name="Oval 6"/>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90" name="Freeform 7"/>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45" name="Text Box 8"/>
            <p:cNvSpPr txBox="1">
              <a:spLocks noChangeArrowheads="1"/>
            </p:cNvSpPr>
            <p:nvPr/>
          </p:nvSpPr>
          <p:spPr bwMode="gray">
            <a:xfrm>
              <a:off x="2453" y="2496"/>
              <a:ext cx="950" cy="310"/>
            </a:xfrm>
            <a:prstGeom prst="rect">
              <a:avLst/>
            </a:prstGeom>
            <a:noFill/>
            <a:ln w="9525">
              <a:noFill/>
              <a:miter lim="800000"/>
              <a:headEnd/>
              <a:tailEnd/>
            </a:ln>
            <a:effectLst/>
          </p:spPr>
          <p:txBody>
            <a:bodyPr wrap="none">
              <a:spAutoFit/>
            </a:bodyPr>
            <a:lstStyle/>
            <a:p>
              <a:pPr algn="ctr" eaLnBrk="0" hangingPunct="0">
                <a:defRPr/>
              </a:pPr>
              <a:r>
                <a:rPr lang="en-US" altLang="zh-CN" sz="2400" b="1">
                  <a:solidFill>
                    <a:srgbClr val="FFFF00"/>
                  </a:solidFill>
                  <a:effectLst>
                    <a:outerShdw blurRad="38100" dist="38100" dir="2700000" algn="tl">
                      <a:srgbClr val="C0C0C0"/>
                    </a:outerShdw>
                  </a:effectLst>
                  <a:latin typeface="Arial" charset="0"/>
                </a:rPr>
                <a:t>Concept</a:t>
              </a:r>
            </a:p>
          </p:txBody>
        </p:sp>
        <p:grpSp>
          <p:nvGrpSpPr>
            <p:cNvPr id="46" name="Group 9"/>
            <p:cNvGrpSpPr>
              <a:grpSpLocks/>
            </p:cNvGrpSpPr>
            <p:nvPr/>
          </p:nvGrpSpPr>
          <p:grpSpPr bwMode="auto">
            <a:xfrm>
              <a:off x="2640" y="1104"/>
              <a:ext cx="432" cy="415"/>
              <a:chOff x="2640" y="1088"/>
              <a:chExt cx="432" cy="415"/>
            </a:xfrm>
          </p:grpSpPr>
          <p:grpSp>
            <p:nvGrpSpPr>
              <p:cNvPr id="85" name="Group 10"/>
              <p:cNvGrpSpPr>
                <a:grpSpLocks/>
              </p:cNvGrpSpPr>
              <p:nvPr/>
            </p:nvGrpSpPr>
            <p:grpSpPr bwMode="auto">
              <a:xfrm>
                <a:off x="2640" y="1088"/>
                <a:ext cx="432" cy="415"/>
                <a:chOff x="2016" y="1920"/>
                <a:chExt cx="1680" cy="1680"/>
              </a:xfrm>
            </p:grpSpPr>
            <p:sp>
              <p:nvSpPr>
                <p:cNvPr id="87" name="Oval 11"/>
                <p:cNvSpPr>
                  <a:spLocks noChangeArrowheads="1"/>
                </p:cNvSpPr>
                <p:nvPr/>
              </p:nvSpPr>
              <p:spPr bwMode="gray">
                <a:xfrm>
                  <a:off x="2016" y="1920"/>
                  <a:ext cx="1682" cy="1681"/>
                </a:xfrm>
                <a:prstGeom prst="ellipse">
                  <a:avLst/>
                </a:prstGeom>
                <a:gradFill rotWithShape="1">
                  <a:gsLst>
                    <a:gs pos="0">
                      <a:schemeClr val="accent2"/>
                    </a:gs>
                    <a:gs pos="100000">
                      <a:schemeClr val="accent2">
                        <a:gamma/>
                        <a:shade val="42353"/>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88" name="Freeform 12"/>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86" name="Text Box 13"/>
              <p:cNvSpPr txBox="1">
                <a:spLocks noChangeArrowheads="1"/>
              </p:cNvSpPr>
              <p:nvPr/>
            </p:nvSpPr>
            <p:spPr bwMode="gray">
              <a:xfrm>
                <a:off x="2725" y="1152"/>
                <a:ext cx="285" cy="312"/>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b="1">
                    <a:solidFill>
                      <a:srgbClr val="FFFFFF"/>
                    </a:solidFill>
                    <a:effectLst>
                      <a:outerShdw blurRad="38100" dist="38100" dir="2700000" algn="tl">
                        <a:srgbClr val="C0C0C0"/>
                      </a:outerShdw>
                    </a:effectLst>
                    <a:latin typeface="Verdana" pitchFamily="34" charset="0"/>
                  </a:rPr>
                  <a:t>B</a:t>
                </a:r>
              </a:p>
            </p:txBody>
          </p:sp>
        </p:grpSp>
        <p:grpSp>
          <p:nvGrpSpPr>
            <p:cNvPr id="47" name="Group 14"/>
            <p:cNvGrpSpPr>
              <a:grpSpLocks/>
            </p:cNvGrpSpPr>
            <p:nvPr/>
          </p:nvGrpSpPr>
          <p:grpSpPr bwMode="auto">
            <a:xfrm>
              <a:off x="2236" y="3191"/>
              <a:ext cx="201" cy="176"/>
              <a:chOff x="2236" y="3191"/>
              <a:chExt cx="201" cy="176"/>
            </a:xfrm>
          </p:grpSpPr>
          <p:sp>
            <p:nvSpPr>
              <p:cNvPr id="83" name="Oval 15"/>
              <p:cNvSpPr>
                <a:spLocks noChangeArrowheads="1"/>
              </p:cNvSpPr>
              <p:nvPr/>
            </p:nvSpPr>
            <p:spPr bwMode="gray">
              <a:xfrm rot="18227093">
                <a:off x="2239" y="3283"/>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84" name="Oval 16"/>
              <p:cNvSpPr>
                <a:spLocks noChangeArrowheads="1"/>
              </p:cNvSpPr>
              <p:nvPr/>
            </p:nvSpPr>
            <p:spPr bwMode="gray">
              <a:xfrm rot="18227093">
                <a:off x="2355" y="3190"/>
                <a:ext cx="78"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grpSp>
        <p:grpSp>
          <p:nvGrpSpPr>
            <p:cNvPr id="48" name="Group 17"/>
            <p:cNvGrpSpPr>
              <a:grpSpLocks/>
            </p:cNvGrpSpPr>
            <p:nvPr/>
          </p:nvGrpSpPr>
          <p:grpSpPr bwMode="auto">
            <a:xfrm>
              <a:off x="1824" y="3357"/>
              <a:ext cx="432" cy="432"/>
              <a:chOff x="1824" y="3357"/>
              <a:chExt cx="432" cy="432"/>
            </a:xfrm>
          </p:grpSpPr>
          <p:grpSp>
            <p:nvGrpSpPr>
              <p:cNvPr id="79" name="Group 18"/>
              <p:cNvGrpSpPr>
                <a:grpSpLocks/>
              </p:cNvGrpSpPr>
              <p:nvPr/>
            </p:nvGrpSpPr>
            <p:grpSpPr bwMode="auto">
              <a:xfrm>
                <a:off x="1824" y="3357"/>
                <a:ext cx="432" cy="432"/>
                <a:chOff x="2016" y="1920"/>
                <a:chExt cx="1680" cy="1680"/>
              </a:xfrm>
            </p:grpSpPr>
            <p:sp>
              <p:nvSpPr>
                <p:cNvPr id="81" name="Oval 19"/>
                <p:cNvSpPr>
                  <a:spLocks noChangeArrowheads="1"/>
                </p:cNvSpPr>
                <p:nvPr/>
              </p:nvSpPr>
              <p:spPr bwMode="gray">
                <a:xfrm>
                  <a:off x="2015" y="1922"/>
                  <a:ext cx="1682" cy="1678"/>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82" name="Freeform 20"/>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80" name="Text Box 21"/>
              <p:cNvSpPr txBox="1">
                <a:spLocks noChangeArrowheads="1"/>
              </p:cNvSpPr>
              <p:nvPr/>
            </p:nvSpPr>
            <p:spPr bwMode="gray">
              <a:xfrm>
                <a:off x="1900" y="3440"/>
                <a:ext cx="265" cy="311"/>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b="1">
                    <a:solidFill>
                      <a:srgbClr val="FFFFFF"/>
                    </a:solidFill>
                    <a:effectLst>
                      <a:outerShdw blurRad="38100" dist="38100" dir="2700000" algn="tl">
                        <a:srgbClr val="C0C0C0"/>
                      </a:outerShdw>
                    </a:effectLst>
                    <a:latin typeface="Verdana" pitchFamily="34" charset="0"/>
                  </a:rPr>
                  <a:t>E</a:t>
                </a:r>
              </a:p>
            </p:txBody>
          </p:sp>
        </p:grpSp>
        <p:grpSp>
          <p:nvGrpSpPr>
            <p:cNvPr id="49" name="Group 22"/>
            <p:cNvGrpSpPr>
              <a:grpSpLocks/>
            </p:cNvGrpSpPr>
            <p:nvPr/>
          </p:nvGrpSpPr>
          <p:grpSpPr bwMode="auto">
            <a:xfrm>
              <a:off x="3938" y="1968"/>
              <a:ext cx="430" cy="437"/>
              <a:chOff x="3938" y="1968"/>
              <a:chExt cx="430" cy="437"/>
            </a:xfrm>
          </p:grpSpPr>
          <p:grpSp>
            <p:nvGrpSpPr>
              <p:cNvPr id="75" name="Group 23"/>
              <p:cNvGrpSpPr>
                <a:grpSpLocks/>
              </p:cNvGrpSpPr>
              <p:nvPr/>
            </p:nvGrpSpPr>
            <p:grpSpPr bwMode="auto">
              <a:xfrm>
                <a:off x="3938" y="1968"/>
                <a:ext cx="430" cy="437"/>
                <a:chOff x="2016" y="1920"/>
                <a:chExt cx="1680" cy="1680"/>
              </a:xfrm>
            </p:grpSpPr>
            <p:sp>
              <p:nvSpPr>
                <p:cNvPr id="77" name="Oval 24"/>
                <p:cNvSpPr>
                  <a:spLocks noChangeArrowheads="1"/>
                </p:cNvSpPr>
                <p:nvPr/>
              </p:nvSpPr>
              <p:spPr bwMode="gray">
                <a:xfrm>
                  <a:off x="2018" y="1921"/>
                  <a:ext cx="1677" cy="1680"/>
                </a:xfrm>
                <a:prstGeom prst="ellipse">
                  <a:avLst/>
                </a:prstGeom>
                <a:gradFill rotWithShape="1">
                  <a:gsLst>
                    <a:gs pos="0">
                      <a:schemeClr val="hlink"/>
                    </a:gs>
                    <a:gs pos="100000">
                      <a:schemeClr val="hlink">
                        <a:gamma/>
                        <a:shade val="62353"/>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78" name="Freeform 25"/>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76" name="Text Box 26"/>
              <p:cNvSpPr txBox="1">
                <a:spLocks noChangeArrowheads="1"/>
              </p:cNvSpPr>
              <p:nvPr/>
            </p:nvSpPr>
            <p:spPr bwMode="gray">
              <a:xfrm>
                <a:off x="4012" y="2028"/>
                <a:ext cx="274" cy="312"/>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b="1">
                    <a:solidFill>
                      <a:srgbClr val="FFFFFF"/>
                    </a:solidFill>
                    <a:effectLst>
                      <a:outerShdw blurRad="38100" dist="38100" dir="2700000" algn="tl">
                        <a:srgbClr val="C0C0C0"/>
                      </a:outerShdw>
                    </a:effectLst>
                    <a:latin typeface="Verdana" pitchFamily="34" charset="0"/>
                  </a:rPr>
                  <a:t>C</a:t>
                </a:r>
              </a:p>
            </p:txBody>
          </p:sp>
        </p:grpSp>
        <p:grpSp>
          <p:nvGrpSpPr>
            <p:cNvPr id="50" name="Group 27"/>
            <p:cNvGrpSpPr>
              <a:grpSpLocks/>
            </p:cNvGrpSpPr>
            <p:nvPr/>
          </p:nvGrpSpPr>
          <p:grpSpPr bwMode="auto">
            <a:xfrm>
              <a:off x="3552" y="3360"/>
              <a:ext cx="412" cy="392"/>
              <a:chOff x="3552" y="3339"/>
              <a:chExt cx="412" cy="392"/>
            </a:xfrm>
          </p:grpSpPr>
          <p:grpSp>
            <p:nvGrpSpPr>
              <p:cNvPr id="71" name="Group 28"/>
              <p:cNvGrpSpPr>
                <a:grpSpLocks/>
              </p:cNvGrpSpPr>
              <p:nvPr/>
            </p:nvGrpSpPr>
            <p:grpSpPr bwMode="auto">
              <a:xfrm>
                <a:off x="3552" y="3339"/>
                <a:ext cx="412" cy="392"/>
                <a:chOff x="2016" y="1920"/>
                <a:chExt cx="1680" cy="1680"/>
              </a:xfrm>
            </p:grpSpPr>
            <p:sp>
              <p:nvSpPr>
                <p:cNvPr id="73" name="Oval 29"/>
                <p:cNvSpPr>
                  <a:spLocks noChangeArrowheads="1"/>
                </p:cNvSpPr>
                <p:nvPr/>
              </p:nvSpPr>
              <p:spPr bwMode="gray">
                <a:xfrm>
                  <a:off x="2018" y="1918"/>
                  <a:ext cx="1680" cy="1682"/>
                </a:xfrm>
                <a:prstGeom prst="ellipse">
                  <a:avLst/>
                </a:prstGeom>
                <a:gradFill rotWithShape="1">
                  <a:gsLst>
                    <a:gs pos="0">
                      <a:schemeClr val="bg2"/>
                    </a:gs>
                    <a:gs pos="100000">
                      <a:schemeClr val="bg2">
                        <a:gamma/>
                        <a:shade val="45490"/>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74" name="Freeform 30"/>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72" name="Text Box 31"/>
              <p:cNvSpPr txBox="1">
                <a:spLocks noChangeArrowheads="1"/>
              </p:cNvSpPr>
              <p:nvPr/>
            </p:nvSpPr>
            <p:spPr bwMode="gray">
              <a:xfrm>
                <a:off x="3632" y="3358"/>
                <a:ext cx="298" cy="313"/>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b="1">
                    <a:solidFill>
                      <a:srgbClr val="FFFFFF"/>
                    </a:solidFill>
                    <a:effectLst>
                      <a:outerShdw blurRad="38100" dist="38100" dir="2700000" algn="tl">
                        <a:srgbClr val="C0C0C0"/>
                      </a:outerShdw>
                    </a:effectLst>
                    <a:latin typeface="Verdana" pitchFamily="34" charset="0"/>
                  </a:rPr>
                  <a:t>D</a:t>
                </a:r>
              </a:p>
            </p:txBody>
          </p:sp>
        </p:grpSp>
        <p:grpSp>
          <p:nvGrpSpPr>
            <p:cNvPr id="51" name="Group 32"/>
            <p:cNvGrpSpPr>
              <a:grpSpLocks/>
            </p:cNvGrpSpPr>
            <p:nvPr/>
          </p:nvGrpSpPr>
          <p:grpSpPr bwMode="auto">
            <a:xfrm>
              <a:off x="1488" y="1968"/>
              <a:ext cx="432" cy="432"/>
              <a:chOff x="1488" y="1968"/>
              <a:chExt cx="432" cy="432"/>
            </a:xfrm>
          </p:grpSpPr>
          <p:grpSp>
            <p:nvGrpSpPr>
              <p:cNvPr id="67" name="Group 33"/>
              <p:cNvGrpSpPr>
                <a:grpSpLocks/>
              </p:cNvGrpSpPr>
              <p:nvPr/>
            </p:nvGrpSpPr>
            <p:grpSpPr bwMode="auto">
              <a:xfrm>
                <a:off x="1488" y="1968"/>
                <a:ext cx="432" cy="432"/>
                <a:chOff x="2016" y="1920"/>
                <a:chExt cx="1680" cy="1680"/>
              </a:xfrm>
            </p:grpSpPr>
            <p:sp>
              <p:nvSpPr>
                <p:cNvPr id="69" name="Oval 34"/>
                <p:cNvSpPr>
                  <a:spLocks noChangeArrowheads="1"/>
                </p:cNvSpPr>
                <p:nvPr/>
              </p:nvSpPr>
              <p:spPr bwMode="gray">
                <a:xfrm>
                  <a:off x="2017" y="1921"/>
                  <a:ext cx="1678" cy="1678"/>
                </a:xfrm>
                <a:prstGeom prst="ellipse">
                  <a:avLst/>
                </a:prstGeom>
                <a:gradFill rotWithShape="1">
                  <a:gsLst>
                    <a:gs pos="0">
                      <a:schemeClr val="accent1"/>
                    </a:gs>
                    <a:gs pos="100000">
                      <a:schemeClr val="accent1">
                        <a:gamma/>
                        <a:shade val="45490"/>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70" name="Freeform 35"/>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pSp>
          <p:sp>
            <p:nvSpPr>
              <p:cNvPr id="68" name="Text Box 36"/>
              <p:cNvSpPr txBox="1">
                <a:spLocks noChangeArrowheads="1"/>
              </p:cNvSpPr>
              <p:nvPr/>
            </p:nvSpPr>
            <p:spPr bwMode="gray">
              <a:xfrm>
                <a:off x="1569" y="2016"/>
                <a:ext cx="286" cy="312"/>
              </a:xfrm>
              <a:prstGeom prst="rect">
                <a:avLst/>
              </a:prstGeom>
              <a:noFill/>
              <a:ln w="9525" algn="ctr">
                <a:noFill/>
                <a:miter lim="800000"/>
                <a:headEnd/>
                <a:tailEnd/>
              </a:ln>
              <a:effec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b="1">
                    <a:solidFill>
                      <a:srgbClr val="FFFFFF"/>
                    </a:solidFill>
                    <a:effectLst>
                      <a:outerShdw blurRad="38100" dist="38100" dir="2700000" algn="tl">
                        <a:srgbClr val="C0C0C0"/>
                      </a:outerShdw>
                    </a:effectLst>
                    <a:latin typeface="Verdana" pitchFamily="34" charset="0"/>
                  </a:rPr>
                  <a:t>A</a:t>
                </a:r>
              </a:p>
            </p:txBody>
          </p:sp>
        </p:grpSp>
        <p:sp>
          <p:nvSpPr>
            <p:cNvPr id="52" name="Oval 37"/>
            <p:cNvSpPr>
              <a:spLocks noChangeArrowheads="1"/>
            </p:cNvSpPr>
            <p:nvPr/>
          </p:nvSpPr>
          <p:spPr bwMode="gray">
            <a:xfrm rot="18227093">
              <a:off x="3507" y="3261"/>
              <a:ext cx="81" cy="87"/>
            </a:xfrm>
            <a:prstGeom prst="ellipse">
              <a:avLst/>
            </a:prstGeom>
            <a:gradFill rotWithShape="1">
              <a:gsLst>
                <a:gs pos="0">
                  <a:schemeClr val="bg2"/>
                </a:gs>
                <a:gs pos="100000">
                  <a:schemeClr val="bg2">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53" name="Oval 38"/>
            <p:cNvSpPr>
              <a:spLocks noChangeArrowheads="1"/>
            </p:cNvSpPr>
            <p:nvPr/>
          </p:nvSpPr>
          <p:spPr bwMode="gray">
            <a:xfrm rot="18227093">
              <a:off x="3407" y="3165"/>
              <a:ext cx="82" cy="87"/>
            </a:xfrm>
            <a:prstGeom prst="ellipse">
              <a:avLst/>
            </a:prstGeom>
            <a:gradFill rotWithShape="1">
              <a:gsLst>
                <a:gs pos="0">
                  <a:schemeClr val="bg2"/>
                </a:gs>
                <a:gs pos="100000">
                  <a:schemeClr val="bg2">
                    <a:gamma/>
                    <a:shade val="6666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grpSp>
          <p:nvGrpSpPr>
            <p:cNvPr id="54" name="Group 39"/>
            <p:cNvGrpSpPr>
              <a:grpSpLocks/>
            </p:cNvGrpSpPr>
            <p:nvPr/>
          </p:nvGrpSpPr>
          <p:grpSpPr bwMode="auto">
            <a:xfrm>
              <a:off x="1968" y="2256"/>
              <a:ext cx="231" cy="130"/>
              <a:chOff x="2016" y="2304"/>
              <a:chExt cx="231" cy="130"/>
            </a:xfrm>
          </p:grpSpPr>
          <p:sp>
            <p:nvSpPr>
              <p:cNvPr id="65" name="Oval 40"/>
              <p:cNvSpPr>
                <a:spLocks noChangeArrowheads="1"/>
              </p:cNvSpPr>
              <p:nvPr/>
            </p:nvSpPr>
            <p:spPr bwMode="gray">
              <a:xfrm rot="18227093">
                <a:off x="2019" y="2301"/>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66" name="Oval 41"/>
              <p:cNvSpPr>
                <a:spLocks noChangeArrowheads="1"/>
              </p:cNvSpPr>
              <p:nvPr/>
            </p:nvSpPr>
            <p:spPr bwMode="gray">
              <a:xfrm rot="18227093">
                <a:off x="2160" y="2349"/>
                <a:ext cx="82" cy="85"/>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grpSp>
        <p:grpSp>
          <p:nvGrpSpPr>
            <p:cNvPr id="55" name="Group 42"/>
            <p:cNvGrpSpPr>
              <a:grpSpLocks/>
            </p:cNvGrpSpPr>
            <p:nvPr/>
          </p:nvGrpSpPr>
          <p:grpSpPr bwMode="auto">
            <a:xfrm>
              <a:off x="2832" y="1612"/>
              <a:ext cx="87" cy="260"/>
              <a:chOff x="2832" y="1612"/>
              <a:chExt cx="87" cy="260"/>
            </a:xfrm>
          </p:grpSpPr>
          <p:sp>
            <p:nvSpPr>
              <p:cNvPr id="63" name="Oval 43"/>
              <p:cNvSpPr>
                <a:spLocks noChangeArrowheads="1"/>
              </p:cNvSpPr>
              <p:nvPr/>
            </p:nvSpPr>
            <p:spPr bwMode="gray">
              <a:xfrm rot="18227093">
                <a:off x="2831"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64" name="Oval 44"/>
              <p:cNvSpPr>
                <a:spLocks noChangeArrowheads="1"/>
              </p:cNvSpPr>
              <p:nvPr/>
            </p:nvSpPr>
            <p:spPr bwMode="gray">
              <a:xfrm rot="18227093">
                <a:off x="2831"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grpSp>
        <p:sp>
          <p:nvSpPr>
            <p:cNvPr id="56" name="Oval 45"/>
            <p:cNvSpPr>
              <a:spLocks noChangeArrowheads="1"/>
            </p:cNvSpPr>
            <p:nvPr/>
          </p:nvSpPr>
          <p:spPr bwMode="gray">
            <a:xfrm rot="18227093">
              <a:off x="3758" y="2272"/>
              <a:ext cx="82" cy="86"/>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57" name="Oval 46"/>
            <p:cNvSpPr>
              <a:spLocks noChangeArrowheads="1"/>
            </p:cNvSpPr>
            <p:nvPr/>
          </p:nvSpPr>
          <p:spPr bwMode="gray">
            <a:xfrm rot="18227093">
              <a:off x="3603" y="2349"/>
              <a:ext cx="81" cy="87"/>
            </a:xfrm>
            <a:prstGeom prst="ellipse">
              <a:avLst/>
            </a:prstGeom>
            <a:gradFill rotWithShape="1">
              <a:gsLst>
                <a:gs pos="0">
                  <a:schemeClr val="hlink"/>
                </a:gs>
                <a:gs pos="100000">
                  <a:schemeClr val="hlink">
                    <a:gamma/>
                    <a:shade val="44314"/>
                    <a:invGamma/>
                  </a:schemeClr>
                </a:gs>
              </a:gsLst>
              <a:path path="shape">
                <a:fillToRect l="50000" t="50000" r="50000" b="50000"/>
              </a:path>
            </a:gradFill>
            <a:ln w="9525">
              <a:noFill/>
              <a:round/>
              <a:headEnd/>
              <a:tailEnd/>
            </a:ln>
            <a:effectLst/>
          </p:spPr>
          <p:txBody>
            <a:bodyPr wrap="none" anchor="ctr"/>
            <a:lstStyle/>
            <a:p>
              <a:pPr>
                <a:defRPr/>
              </a:pPr>
              <a:endParaRPr lang="zh-CN" altLang="en-US">
                <a:latin typeface="Arial" charset="0"/>
              </a:endParaRPr>
            </a:p>
          </p:txBody>
        </p:sp>
        <p:sp>
          <p:nvSpPr>
            <p:cNvPr id="59" name="Text Box 48"/>
            <p:cNvSpPr txBox="1">
              <a:spLocks noChangeArrowheads="1"/>
            </p:cNvSpPr>
            <p:nvPr/>
          </p:nvSpPr>
          <p:spPr bwMode="auto">
            <a:xfrm>
              <a:off x="-157" y="1975"/>
              <a:ext cx="192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dirty="0" smtClean="0"/>
                <a:t>System Design</a:t>
              </a:r>
              <a:endParaRPr lang="en-US" altLang="zh-CN" sz="2400" dirty="0"/>
            </a:p>
          </p:txBody>
        </p:sp>
      </p:grpSp>
      <p:sp>
        <p:nvSpPr>
          <p:cNvPr id="91" name="Text Box 48"/>
          <p:cNvSpPr txBox="1">
            <a:spLocks noChangeArrowheads="1"/>
          </p:cNvSpPr>
          <p:nvPr/>
        </p:nvSpPr>
        <p:spPr bwMode="auto">
          <a:xfrm>
            <a:off x="3430872" y="1404848"/>
            <a:ext cx="2205197" cy="46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dirty="0" smtClean="0"/>
              <a:t>Object Design</a:t>
            </a:r>
            <a:endParaRPr lang="en-US" altLang="zh-CN" sz="2400" dirty="0"/>
          </a:p>
        </p:txBody>
      </p:sp>
      <p:sp>
        <p:nvSpPr>
          <p:cNvPr id="92" name="Text Box 48"/>
          <p:cNvSpPr txBox="1">
            <a:spLocks noChangeArrowheads="1"/>
          </p:cNvSpPr>
          <p:nvPr/>
        </p:nvSpPr>
        <p:spPr bwMode="auto">
          <a:xfrm>
            <a:off x="6788356" y="3206397"/>
            <a:ext cx="2205197" cy="46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dirty="0" smtClean="0"/>
              <a:t>GUI Design</a:t>
            </a:r>
            <a:endParaRPr lang="en-US" altLang="zh-CN" sz="2400" dirty="0"/>
          </a:p>
        </p:txBody>
      </p:sp>
      <p:sp>
        <p:nvSpPr>
          <p:cNvPr id="93" name="Text Box 48"/>
          <p:cNvSpPr txBox="1">
            <a:spLocks noChangeArrowheads="1"/>
          </p:cNvSpPr>
          <p:nvPr/>
        </p:nvSpPr>
        <p:spPr bwMode="auto">
          <a:xfrm>
            <a:off x="6300192" y="5246350"/>
            <a:ext cx="22051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dirty="0" smtClean="0"/>
              <a:t>Database Design</a:t>
            </a:r>
            <a:endParaRPr lang="en-US" altLang="zh-CN" sz="2400" dirty="0"/>
          </a:p>
        </p:txBody>
      </p:sp>
      <p:sp>
        <p:nvSpPr>
          <p:cNvPr id="94" name="Text Box 48"/>
          <p:cNvSpPr txBox="1">
            <a:spLocks noChangeArrowheads="1"/>
          </p:cNvSpPr>
          <p:nvPr/>
        </p:nvSpPr>
        <p:spPr bwMode="auto">
          <a:xfrm>
            <a:off x="747194" y="5200571"/>
            <a:ext cx="220519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en-US" altLang="zh-CN" sz="2400" dirty="0" smtClean="0"/>
              <a:t>Infrastructure Design</a:t>
            </a:r>
            <a:endParaRPr lang="en-US" altLang="zh-CN" sz="2400" dirty="0"/>
          </a:p>
        </p:txBody>
      </p:sp>
    </p:spTree>
    <p:extLst>
      <p:ext uri="{BB962C8B-B14F-4D97-AF65-F5344CB8AC3E}">
        <p14:creationId xmlns:p14="http://schemas.microsoft.com/office/powerpoint/2010/main" val="3799098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008TGp_BizCom_light">
  <a:themeElements>
    <a:clrScheme name="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fontScheme name="008TGp_BizCom_lig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bg1"/>
            </a:solidFill>
            <a:effectLst/>
            <a:latin typeface="Verdana" panose="020B0604030504040204" pitchFamily="34" charset="0"/>
            <a:ea typeface="Gulim" pitchFamily="2"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bg1"/>
            </a:solidFill>
            <a:effectLst/>
            <a:latin typeface="Verdana" panose="020B0604030504040204" pitchFamily="34" charset="0"/>
            <a:ea typeface="Gulim" pitchFamily="2" charset="-127"/>
          </a:defRPr>
        </a:defPPr>
      </a:lstStyle>
    </a:lnDef>
  </a:objectDefaults>
  <a:extraClrSchemeLst>
    <a:extraClrScheme>
      <a:clrScheme name="008TGp_BizCom_light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008TGp_BizCom_light 2">
        <a:dk1>
          <a:srgbClr val="29698D"/>
        </a:dk1>
        <a:lt1>
          <a:srgbClr val="FFFFFF"/>
        </a:lt1>
        <a:dk2>
          <a:srgbClr val="000000"/>
        </a:dk2>
        <a:lt2>
          <a:srgbClr val="D6E1E2"/>
        </a:lt2>
        <a:accent1>
          <a:srgbClr val="458F8F"/>
        </a:accent1>
        <a:accent2>
          <a:srgbClr val="CCCC00"/>
        </a:accent2>
        <a:accent3>
          <a:srgbClr val="FFFFFF"/>
        </a:accent3>
        <a:accent4>
          <a:srgbClr val="215978"/>
        </a:accent4>
        <a:accent5>
          <a:srgbClr val="B0C6C6"/>
        </a:accent5>
        <a:accent6>
          <a:srgbClr val="B9B900"/>
        </a:accent6>
        <a:hlink>
          <a:srgbClr val="33CC33"/>
        </a:hlink>
        <a:folHlink>
          <a:srgbClr val="83A6A7"/>
        </a:folHlink>
      </a:clrScheme>
      <a:clrMap bg1="lt1" tx1="dk1" bg2="lt2" tx2="dk2" accent1="accent1" accent2="accent2" accent3="accent3" accent4="accent4" accent5="accent5" accent6="accent6" hlink="hlink" folHlink="folHlink"/>
    </a:extraClrScheme>
    <a:extraClrScheme>
      <a:clrScheme name="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008TGp_BizCom_light">
  <a:themeElements>
    <a:clrScheme name="1_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fontScheme name="1_008TGp_BizCom_lig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bg1"/>
            </a:solidFill>
            <a:effectLst/>
            <a:latin typeface="Verdana" panose="020B0604030504040204" pitchFamily="34" charset="0"/>
            <a:ea typeface="Gulim" pitchFamily="2"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bg1"/>
            </a:solidFill>
            <a:effectLst/>
            <a:latin typeface="Verdana" panose="020B0604030504040204" pitchFamily="34" charset="0"/>
            <a:ea typeface="Gulim" pitchFamily="2" charset="-127"/>
          </a:defRPr>
        </a:defPPr>
      </a:lstStyle>
    </a:lnDef>
  </a:objectDefaults>
  <a:extraClrSchemeLst>
    <a:extraClrScheme>
      <a:clrScheme name="1_008TGp_BizCom_light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1_008TGp_BizCom_light 2">
        <a:dk1>
          <a:srgbClr val="29698D"/>
        </a:dk1>
        <a:lt1>
          <a:srgbClr val="FFFFFF"/>
        </a:lt1>
        <a:dk2>
          <a:srgbClr val="000000"/>
        </a:dk2>
        <a:lt2>
          <a:srgbClr val="D6E1E2"/>
        </a:lt2>
        <a:accent1>
          <a:srgbClr val="458F8F"/>
        </a:accent1>
        <a:accent2>
          <a:srgbClr val="CCCC00"/>
        </a:accent2>
        <a:accent3>
          <a:srgbClr val="FFFFFF"/>
        </a:accent3>
        <a:accent4>
          <a:srgbClr val="215978"/>
        </a:accent4>
        <a:accent5>
          <a:srgbClr val="B0C6C6"/>
        </a:accent5>
        <a:accent6>
          <a:srgbClr val="B9B900"/>
        </a:accent6>
        <a:hlink>
          <a:srgbClr val="33CC33"/>
        </a:hlink>
        <a:folHlink>
          <a:srgbClr val="83A6A7"/>
        </a:folHlink>
      </a:clrScheme>
      <a:clrMap bg1="lt1" tx1="dk1" bg2="lt2" tx2="dk2" accent1="accent1" accent2="accent2" accent3="accent3" accent4="accent4" accent5="accent5" accent6="accent6" hlink="hlink" folHlink="folHlink"/>
    </a:extraClrScheme>
    <a:extraClrScheme>
      <a:clrScheme name="1_008TGp_BizCom_light 3">
        <a:dk1>
          <a:srgbClr val="1D528D"/>
        </a:dk1>
        <a:lt1>
          <a:srgbClr val="FFFFFF"/>
        </a:lt1>
        <a:dk2>
          <a:srgbClr val="000000"/>
        </a:dk2>
        <a:lt2>
          <a:srgbClr val="DDDDDD"/>
        </a:lt2>
        <a:accent1>
          <a:srgbClr val="2CA3C8"/>
        </a:accent1>
        <a:accent2>
          <a:srgbClr val="FF9900"/>
        </a:accent2>
        <a:accent3>
          <a:srgbClr val="FFFFFF"/>
        </a:accent3>
        <a:accent4>
          <a:srgbClr val="174578"/>
        </a:accent4>
        <a:accent5>
          <a:srgbClr val="ACCE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1186</TotalTime>
  <Pages>0</Pages>
  <Words>2182</Words>
  <Characters>0</Characters>
  <Application>Microsoft Office PowerPoint</Application>
  <DocSecurity>0</DocSecurity>
  <PresentationFormat>全屏显示(4:3)</PresentationFormat>
  <Lines>0</Lines>
  <Paragraphs>353</Paragraphs>
  <Slides>49</Slides>
  <Notes>4</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49</vt:i4>
      </vt:variant>
    </vt:vector>
  </HeadingPairs>
  <TitlesOfParts>
    <vt:vector size="52" baseType="lpstr">
      <vt:lpstr>008TGp_BizCom_light</vt:lpstr>
      <vt:lpstr>1_008TGp_BizCom_light</vt:lpstr>
      <vt:lpstr>文档</vt:lpstr>
      <vt:lpstr>Lecture Design Goals</vt:lpstr>
      <vt:lpstr>PowerPoint 演示文稿</vt:lpstr>
      <vt:lpstr>PowerPoint 演示文稿</vt:lpstr>
      <vt:lpstr>PowerPoint 演示文稿</vt:lpstr>
      <vt:lpstr>Why is Design so Difficult?</vt:lpstr>
      <vt:lpstr>Design Example</vt:lpstr>
      <vt:lpstr>Design of The House</vt:lpstr>
      <vt:lpstr>PowerPoint 演示文稿</vt:lpstr>
      <vt:lpstr>PowerPoint 演示文稿</vt:lpstr>
      <vt:lpstr>Bridge  the gap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Typical Design Trade-offs</vt:lpstr>
      <vt:lpstr>Package Diagram</vt:lpstr>
      <vt:lpstr>Package Diagram - Definition</vt:lpstr>
      <vt:lpstr>Package Diagram - Purpose</vt:lpstr>
      <vt:lpstr>Package Diagram - Position</vt:lpstr>
      <vt:lpstr>Package Diagram - Syntax</vt:lpstr>
      <vt:lpstr>Package Diagram - Package</vt:lpstr>
      <vt:lpstr>Package Diagram - Dependency</vt:lpstr>
      <vt:lpstr>Package Diagram - Syntax</vt:lpstr>
      <vt:lpstr>Package Diagram – At a glance</vt:lpstr>
      <vt:lpstr>Package Diagram - Modeling Complex Grouping</vt:lpstr>
      <vt:lpstr>Package Diagram – Example1</vt:lpstr>
      <vt:lpstr>Package Diagram – Example2</vt:lpstr>
      <vt:lpstr>Package Diagram – Steps</vt:lpstr>
      <vt:lpstr>Package Diagram – Your turn</vt:lpstr>
      <vt:lpstr>Package Diagram – Solution</vt:lpstr>
      <vt:lpstr>Component Diagram - Definition</vt:lpstr>
      <vt:lpstr>Component Diagram - Position</vt:lpstr>
      <vt:lpstr>Component Diagram - Component</vt:lpstr>
      <vt:lpstr>Component Diagram - Interface</vt:lpstr>
      <vt:lpstr>Component Diagram– Interface Example（Order system）</vt:lpstr>
      <vt:lpstr>Component Diagram - Subsystems</vt:lpstr>
      <vt:lpstr>Component Diagram - Port</vt:lpstr>
      <vt:lpstr>Component Diagram - Relationships</vt:lpstr>
      <vt:lpstr>Component Diagram– At a glance</vt:lpstr>
      <vt:lpstr>Component Diagram– Modeling Source Code</vt:lpstr>
      <vt:lpstr>Component Diagram– Modeling an Executable Release</vt:lpstr>
      <vt:lpstr>Component Diagram– Modeling a Physical Database</vt:lpstr>
      <vt:lpstr>PowerPoint 演示文稿</vt:lpstr>
    </vt:vector>
  </TitlesOfParts>
  <Manager/>
  <Company>旮鸽摐</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
  <dc:creator>free</dc:creator>
  <cp:keywords>PPT</cp:keywords>
  <dc:description/>
  <cp:lastModifiedBy>xb21cn</cp:lastModifiedBy>
  <cp:revision>510</cp:revision>
  <dcterms:created xsi:type="dcterms:W3CDTF">2003-10-01T02:02:31Z</dcterms:created>
  <dcterms:modified xsi:type="dcterms:W3CDTF">2023-08-28T13:02:49Z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0x01010019CE07BEA92A144B88FD4AF3FD34ABF10003221B2122589B478D9CE4740E6311AB</vt:lpwstr>
  </property>
  <property fmtid="{D5CDD505-2E9C-101B-9397-08002B2CF9AE}" pid="3" name="KnowledgeSpecialist">
    <vt:lpwstr/>
  </property>
  <property fmtid="{D5CDD505-2E9C-101B-9397-08002B2CF9AE}" pid="4" name="Summary">
    <vt:lpwstr/>
  </property>
  <property fmtid="{D5CDD505-2E9C-101B-9397-08002B2CF9AE}" pid="5" name="MainBody">
    <vt:lpwstr/>
  </property>
  <property fmtid="{D5CDD505-2E9C-101B-9397-08002B2CF9AE}" pid="6" name="ITSystemIdPath">
    <vt:lpwstr/>
  </property>
  <property fmtid="{D5CDD505-2E9C-101B-9397-08002B2CF9AE}" pid="7" name="KnowledgeVersionId">
    <vt:lpwstr>7524</vt:lpwstr>
  </property>
  <property fmtid="{D5CDD505-2E9C-101B-9397-08002B2CF9AE}" pid="8" name="KnowledgeCode">
    <vt:lpwstr>2012TYZ05748</vt:lpwstr>
  </property>
  <property fmtid="{D5CDD505-2E9C-101B-9397-08002B2CF9AE}" pid="9" name="ExtPublishUnit">
    <vt:lpwstr/>
  </property>
  <property fmtid="{D5CDD505-2E9C-101B-9397-08002B2CF9AE}" pid="10" name="PublishedOn">
    <vt:lpwstr>2012-07-10T09:01:00Z</vt:lpwstr>
  </property>
  <property fmtid="{D5CDD505-2E9C-101B-9397-08002B2CF9AE}" pid="11" name="SourceType">
    <vt:lpwstr>2</vt:lpwstr>
  </property>
  <property fmtid="{D5CDD505-2E9C-101B-9397-08002B2CF9AE}" pid="12" name="IndustryIdPath">
    <vt:lpwstr/>
  </property>
  <property fmtid="{D5CDD505-2E9C-101B-9397-08002B2CF9AE}" pid="13" name="SecurityClassificationId">
    <vt:lpwstr>3</vt:lpwstr>
  </property>
  <property fmtid="{D5CDD505-2E9C-101B-9397-08002B2CF9AE}" pid="14" name="Status">
    <vt:lpwstr>4</vt:lpwstr>
  </property>
  <property fmtid="{D5CDD505-2E9C-101B-9397-08002B2CF9AE}" pid="15" name="ExternalAuthors">
    <vt:lpwstr>鍩硅鏈烘瀯</vt:lpwstr>
  </property>
  <property fmtid="{D5CDD505-2E9C-101B-9397-08002B2CF9AE}" pid="16" name="Encrypted">
    <vt:lpwstr>False</vt:lpwstr>
  </property>
  <property fmtid="{D5CDD505-2E9C-101B-9397-08002B2CF9AE}" pid="17" name="WorkflowIdPath">
    <vt:lpwstr/>
  </property>
  <property fmtid="{D5CDD505-2E9C-101B-9397-08002B2CF9AE}" pid="18" name="ExtPublishDocumentNumber">
    <vt:lpwstr/>
  </property>
  <property fmtid="{D5CDD505-2E9C-101B-9397-08002B2CF9AE}" pid="19" name="ExtExpiryDate">
    <vt:lpwstr/>
  </property>
  <property fmtid="{D5CDD505-2E9C-101B-9397-08002B2CF9AE}" pid="20" name="UUVOrgIdPath">
    <vt:lpwstr>1/2/3/</vt:lpwstr>
  </property>
  <property fmtid="{D5CDD505-2E9C-101B-9397-08002B2CF9AE}" pid="21" name="ValueChainId">
    <vt:lpwstr/>
  </property>
  <property fmtid="{D5CDD505-2E9C-101B-9397-08002B2CF9AE}" pid="22" name="ExtPublishDate">
    <vt:lpwstr/>
  </property>
  <property fmtid="{D5CDD505-2E9C-101B-9397-08002B2CF9AE}" pid="23" name="PostIdPath">
    <vt:lpwstr/>
  </property>
  <property fmtid="{D5CDD505-2E9C-101B-9397-08002B2CF9AE}" pid="24" name="KMSTitle">
    <vt:lpwstr>濡備綍鍒朵綔婕備寒鐨凱PT</vt:lpwstr>
  </property>
  <property fmtid="{D5CDD505-2E9C-101B-9397-08002B2CF9AE}" pid="25" name="KnowledgeLevel">
    <vt:lpwstr>70</vt:lpwstr>
  </property>
  <property fmtid="{D5CDD505-2E9C-101B-9397-08002B2CF9AE}" pid="26" name="PeriodOfValidity">
    <vt:lpwstr>36500</vt:lpwstr>
  </property>
  <property fmtid="{D5CDD505-2E9C-101B-9397-08002B2CF9AE}" pid="27" name="ExtEffectiveDate">
    <vt:lpwstr/>
  </property>
  <property fmtid="{D5CDD505-2E9C-101B-9397-08002B2CF9AE}" pid="28" name="BusinessActivityIdPath">
    <vt:lpwstr>1/2/19/23/</vt:lpwstr>
  </property>
  <property fmtid="{D5CDD505-2E9C-101B-9397-08002B2CF9AE}" pid="29" name="Authors">
    <vt:lpwstr/>
  </property>
  <property fmtid="{D5CDD505-2E9C-101B-9397-08002B2CF9AE}" pid="30" name="PublisherId">
    <vt:lpwstr>liuzb1</vt:lpwstr>
  </property>
  <property fmtid="{D5CDD505-2E9C-101B-9397-08002B2CF9AE}" pid="31" name="KnowledgeTypeIdPath">
    <vt:lpwstr>1/47/51/</vt:lpwstr>
  </property>
  <property fmtid="{D5CDD505-2E9C-101B-9397-08002B2CF9AE}" pid="32" name="ExternalOrganizationIdPath">
    <vt:lpwstr/>
  </property>
  <property fmtid="{D5CDD505-2E9C-101B-9397-08002B2CF9AE}" pid="33" name="KSOProductBuildVer">
    <vt:lpwstr>2052-8.1.0.3483</vt:lpwstr>
  </property>
</Properties>
</file>