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6"/>
  </p:notesMasterIdLst>
  <p:sldIdLst>
    <p:sldId id="365" r:id="rId3"/>
    <p:sldId id="356" r:id="rId4"/>
    <p:sldId id="357" r:id="rId5"/>
    <p:sldId id="318" r:id="rId6"/>
    <p:sldId id="258" r:id="rId7"/>
    <p:sldId id="401" r:id="rId8"/>
    <p:sldId id="359" r:id="rId9"/>
    <p:sldId id="444" r:id="rId10"/>
    <p:sldId id="445" r:id="rId11"/>
    <p:sldId id="442" r:id="rId12"/>
    <p:sldId id="441" r:id="rId13"/>
    <p:sldId id="448" r:id="rId14"/>
    <p:sldId id="447" r:id="rId15"/>
    <p:sldId id="403" r:id="rId16"/>
    <p:sldId id="265" r:id="rId17"/>
    <p:sldId id="404" r:id="rId18"/>
    <p:sldId id="405" r:id="rId19"/>
    <p:sldId id="450" r:id="rId20"/>
    <p:sldId id="305" r:id="rId21"/>
    <p:sldId id="406" r:id="rId22"/>
    <p:sldId id="332" r:id="rId23"/>
    <p:sldId id="309" r:id="rId24"/>
    <p:sldId id="409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052" userDrawn="1">
          <p15:clr>
            <a:srgbClr val="A4A3A4"/>
          </p15:clr>
        </p15:guide>
        <p15:guide id="4" pos="452" userDrawn="1">
          <p15:clr>
            <a:srgbClr val="A4A3A4"/>
          </p15:clr>
        </p15:guide>
        <p15:guide id="6" orient="horz" pos="1440" userDrawn="1">
          <p15:clr>
            <a:srgbClr val="A4A3A4"/>
          </p15:clr>
        </p15:guide>
        <p15:guide id="7" pos="7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14" autoAdjust="0"/>
  </p:normalViewPr>
  <p:slideViewPr>
    <p:cSldViewPr snapToGrid="0" showGuides="1">
      <p:cViewPr varScale="1">
        <p:scale>
          <a:sx n="90" d="100"/>
          <a:sy n="90" d="100"/>
        </p:scale>
        <p:origin x="316" y="68"/>
      </p:cViewPr>
      <p:guideLst>
        <p:guide pos="4052"/>
        <p:guide pos="452"/>
        <p:guide orient="horz" pos="1440"/>
        <p:guide pos="72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36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PPP-B2b时间同步方法将PPP-B2b钟差解算与时钟控制相结合，实时调节接收机外接10 MHz铷钟频率，并驯服输出同步到时间基准的1PPS信号。具体原理如下：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302" y="2790394"/>
            <a:ext cx="7053116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NTP网络时间协议实验汇报</a:t>
            </a: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533265" y="4061460"/>
            <a:ext cx="3125470" cy="4705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卜欣然 何晨蕊 文柳懿</a:t>
            </a:r>
            <a:endParaRPr lang="en-US" altLang="zh-CN" sz="2000" dirty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87350" y="978500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159802" y="530825"/>
                <a:ext cx="1813907" cy="18139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472591" y="827607"/>
                <a:ext cx="1209821" cy="1209822"/>
              </a:xfrm>
              <a:prstGeom prst="ellipse">
                <a:avLst/>
              </a:pr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590" y="1108075"/>
            <a:ext cx="1179195" cy="11791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1843362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362966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NTP</a:t>
            </a:r>
            <a:r>
              <a:rPr lang="zh-CN" altLang="en-US" sz="2800" dirty="0"/>
              <a:t>客户端程序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1764654" y="2955925"/>
            <a:ext cx="2640330" cy="546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  <p:grpSp>
        <p:nvGrpSpPr>
          <p:cNvPr id="11" name="画布 1"/>
          <p:cNvGrpSpPr/>
          <p:nvPr/>
        </p:nvGrpSpPr>
        <p:grpSpPr>
          <a:xfrm>
            <a:off x="2072312" y="1546860"/>
            <a:ext cx="6491605" cy="3746500"/>
            <a:chOff x="268605" y="197485"/>
            <a:chExt cx="6491605" cy="3746500"/>
          </a:xfrm>
          <a:solidFill>
            <a:schemeClr val="accent3"/>
          </a:solidFill>
        </p:grpSpPr>
        <p:sp>
          <p:nvSpPr>
            <p:cNvPr id="16" name="文本框 3"/>
            <p:cNvSpPr txBox="1"/>
            <p:nvPr/>
          </p:nvSpPr>
          <p:spPr>
            <a:xfrm>
              <a:off x="1358900" y="197485"/>
              <a:ext cx="1465580" cy="55181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创建套接字</a:t>
              </a:r>
            </a:p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CreateSocket()方法</a:t>
              </a:r>
            </a:p>
          </p:txBody>
        </p:sp>
        <p:sp>
          <p:nvSpPr>
            <p:cNvPr id="17" name="文本框 4"/>
            <p:cNvSpPr txBox="1"/>
            <p:nvPr/>
          </p:nvSpPr>
          <p:spPr>
            <a:xfrm>
              <a:off x="268605" y="1111885"/>
              <a:ext cx="3634105" cy="7429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设置时间服务器地址</a:t>
              </a:r>
            </a:p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解析URL，获取服务器IP地址</a:t>
              </a:r>
            </a:p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SetUp_TimeService_AddressStruct(sURL)</a:t>
              </a:r>
              <a:r>
                <a:rPr lang="en-US" altLang="zh-CN" sz="12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方法</a:t>
              </a:r>
            </a:p>
          </p:txBody>
        </p:sp>
        <p:sp>
          <p:nvSpPr>
            <p:cNvPr id="18" name="文本框 5"/>
            <p:cNvSpPr txBox="1"/>
            <p:nvPr/>
          </p:nvSpPr>
          <p:spPr>
            <a:xfrm>
              <a:off x="671830" y="2285365"/>
              <a:ext cx="2799080" cy="54737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获取NTP时间戳</a:t>
              </a:r>
            </a:p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Get_NTP_Timestamp()方法</a:t>
              </a:r>
            </a:p>
          </p:txBody>
        </p:sp>
        <p:sp>
          <p:nvSpPr>
            <p:cNvPr id="19" name="文本框 6"/>
            <p:cNvSpPr txBox="1"/>
            <p:nvPr/>
          </p:nvSpPr>
          <p:spPr>
            <a:xfrm>
              <a:off x="3961130" y="3396615"/>
              <a:ext cx="2799080" cy="54737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发送 NTP 请求Send_TimeService_Request()方法</a:t>
              </a:r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4495800" y="2465705"/>
              <a:ext cx="1751330" cy="46672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接收 NTP 响应</a:t>
              </a:r>
            </a:p>
            <a:p>
              <a:pPr algn="ctr"/>
              <a:r>
                <a:rPr lang="en-US" altLang="zh-CN" sz="12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Receive()方法</a:t>
              </a:r>
            </a:p>
          </p:txBody>
        </p:sp>
      </p:grpSp>
      <p:sp>
        <p:nvSpPr>
          <p:cNvPr id="22" name="下箭头 21"/>
          <p:cNvSpPr/>
          <p:nvPr/>
        </p:nvSpPr>
        <p:spPr>
          <a:xfrm>
            <a:off x="3832214" y="2110105"/>
            <a:ext cx="188595" cy="34798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832214" y="3216910"/>
            <a:ext cx="188595" cy="393065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832214" y="4206875"/>
            <a:ext cx="188595" cy="33020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832214" y="5393690"/>
            <a:ext cx="188595" cy="3149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2845424" y="4561840"/>
            <a:ext cx="2163445" cy="83693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62924" y="4751070"/>
            <a:ext cx="1494790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NTP 服务器地址</a:t>
            </a:r>
          </a:p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是否已设置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45424" y="5718175"/>
            <a:ext cx="2146300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返回错误码</a:t>
            </a: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NTP_ServerAddressNotSet</a:t>
            </a:r>
            <a:endParaRPr lang="en-US" altLang="zh-CN" sz="1200" b="1" kern="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42399" y="5390515"/>
            <a:ext cx="362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否</a:t>
            </a:r>
          </a:p>
        </p:txBody>
      </p:sp>
      <p:sp>
        <p:nvSpPr>
          <p:cNvPr id="31" name="右箭头 30"/>
          <p:cNvSpPr/>
          <p:nvPr/>
        </p:nvSpPr>
        <p:spPr>
          <a:xfrm>
            <a:off x="5006329" y="4875530"/>
            <a:ext cx="647700" cy="20955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99824" y="5718810"/>
            <a:ext cx="1625600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返回错误码</a:t>
            </a:r>
          </a:p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NTP_SendFailed</a:t>
            </a:r>
          </a:p>
        </p:txBody>
      </p:sp>
      <p:sp>
        <p:nvSpPr>
          <p:cNvPr id="33" name="下箭头 32"/>
          <p:cNvSpPr/>
          <p:nvPr/>
        </p:nvSpPr>
        <p:spPr>
          <a:xfrm>
            <a:off x="7020549" y="5299710"/>
            <a:ext cx="188595" cy="4127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090149" y="4612640"/>
            <a:ext cx="362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204699" y="5352415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请求失败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204699" y="4378960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请求成功</a:t>
            </a:r>
          </a:p>
        </p:txBody>
      </p:sp>
      <p:sp>
        <p:nvSpPr>
          <p:cNvPr id="37" name="上箭头 36"/>
          <p:cNvSpPr/>
          <p:nvPr/>
        </p:nvSpPr>
        <p:spPr>
          <a:xfrm>
            <a:off x="7020549" y="4291330"/>
            <a:ext cx="184150" cy="444500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6035029" y="2458085"/>
            <a:ext cx="2163445" cy="83693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372214" y="2703830"/>
            <a:ext cx="149479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检查接收到的时间戳是否有效</a:t>
            </a:r>
          </a:p>
        </p:txBody>
      </p:sp>
      <p:sp>
        <p:nvSpPr>
          <p:cNvPr id="40" name="上箭头 39"/>
          <p:cNvSpPr/>
          <p:nvPr/>
        </p:nvSpPr>
        <p:spPr>
          <a:xfrm>
            <a:off x="7020549" y="3301365"/>
            <a:ext cx="184150" cy="50482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3"/>
          <p:cNvSpPr txBox="1"/>
          <p:nvPr/>
        </p:nvSpPr>
        <p:spPr>
          <a:xfrm>
            <a:off x="5960099" y="1558290"/>
            <a:ext cx="2409190" cy="551815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2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返回包含时间戳数据和结果代码的 NTP_Timestamp 对象</a:t>
            </a:r>
          </a:p>
        </p:txBody>
      </p:sp>
      <p:sp>
        <p:nvSpPr>
          <p:cNvPr id="42" name="上箭头 41"/>
          <p:cNvSpPr/>
          <p:nvPr/>
        </p:nvSpPr>
        <p:spPr>
          <a:xfrm>
            <a:off x="7020549" y="2110105"/>
            <a:ext cx="184150" cy="336550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8198474" y="2771775"/>
            <a:ext cx="720725" cy="209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928724" y="2458085"/>
            <a:ext cx="1775460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返回包含失败结果的 NTP_Timestamp 对象</a:t>
            </a:r>
          </a:p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返回错误码</a:t>
            </a:r>
          </a:p>
          <a:p>
            <a:pPr algn="ctr">
              <a:buClrTx/>
              <a:buSzTx/>
              <a:buNone/>
            </a:pPr>
            <a:r>
              <a:rPr lang="en-US" altLang="zh-CN" sz="12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NTP_ReceiveFailed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285979" y="2154555"/>
            <a:ext cx="581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有效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231494" y="2465070"/>
            <a:ext cx="581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无效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1546860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5785" y="5524500"/>
            <a:ext cx="9939020" cy="6419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构造并发送一个NTP请求数据包：</a:t>
            </a:r>
            <a:br>
              <a:rPr lang="zh-CN" altLang="en-US" sz="1800" dirty="0"/>
            </a:br>
            <a:r>
              <a:rPr lang="zh-CN" altLang="en-US" sz="1800" dirty="0"/>
              <a:t>Send_TimeService_Request()方法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706755"/>
            <a:ext cx="6920230" cy="4690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109980"/>
            <a:ext cx="5591175" cy="5686425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6341745" y="230505"/>
            <a:ext cx="9939020" cy="6419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从 NTP 服务器接收响应数据包，解析时间戳：</a:t>
            </a:r>
            <a:br>
              <a:rPr lang="zh-CN" altLang="en-US" sz="1800" dirty="0"/>
            </a:br>
            <a:r>
              <a:rPr lang="zh-CN" altLang="en-US" sz="1800" dirty="0"/>
              <a:t>Receive(NTP_Timestamp_Data NTP_Timestamp)方法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1896628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1407160" y="753110"/>
            <a:ext cx="3629660" cy="680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/>
              <a:t>NTP</a:t>
            </a:r>
            <a:r>
              <a:rPr lang="zh-CN" altLang="en-US" sz="2800" dirty="0"/>
              <a:t>客户端</a:t>
            </a:r>
            <a:r>
              <a:rPr lang="en-US" altLang="zh-CN" sz="2800" dirty="0"/>
              <a:t>GUI</a:t>
            </a:r>
            <a:r>
              <a:rPr lang="zh-CN" altLang="en-US" sz="2800" dirty="0"/>
              <a:t>界面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433195"/>
            <a:ext cx="6638925" cy="45910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71750" y="1744980"/>
            <a:ext cx="2402205" cy="1781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5615" y="2109359"/>
            <a:ext cx="2092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NTP 服务器选择面板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显示 NTP 服务器 URL 列表和对应的服务器位置或描述。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578735" y="3572510"/>
            <a:ext cx="2365375" cy="2426335"/>
          </a:xfrm>
          <a:prstGeom prst="rect">
            <a:avLst/>
          </a:prstGeom>
          <a:noFill/>
          <a:ln w="25400">
            <a:solidFill>
              <a:srgbClr val="4E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1650" y="4043927"/>
            <a:ext cx="2092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</a:rPr>
              <a:t>时间和状态面板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显示 NTP 客户端的状态信息，包括 UNIX 时间、UTC 时间、请求发送次数和响应接收次数。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997450" y="1707515"/>
            <a:ext cx="4192905" cy="35255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12910" y="2804659"/>
            <a:ext cx="2403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NTP 服务器地址面板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显示与 NTP 服务器相关的信息，包括 URL、端口和 IP 地址。</a:t>
            </a:r>
          </a:p>
        </p:txBody>
      </p:sp>
      <p:sp>
        <p:nvSpPr>
          <p:cNvPr id="17" name="矩形 16"/>
          <p:cNvSpPr/>
          <p:nvPr/>
        </p:nvSpPr>
        <p:spPr>
          <a:xfrm>
            <a:off x="5012690" y="5308600"/>
            <a:ext cx="4222750" cy="69786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43695" y="5233035"/>
            <a:ext cx="269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C000"/>
                </a:solidFill>
              </a:rPr>
              <a:t>控制面板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一个用于启动/停止 NTP 请求 ，另一个用于退出程序 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1909446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362966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NTP</a:t>
            </a:r>
            <a:r>
              <a:rPr lang="zh-CN" altLang="en-US" sz="2800" dirty="0"/>
              <a:t>客户端</a:t>
            </a:r>
            <a:r>
              <a:rPr lang="en-US" altLang="zh-CN" sz="2800" dirty="0"/>
              <a:t>GUI</a:t>
            </a:r>
            <a:r>
              <a:rPr lang="zh-CN" altLang="en-US" sz="2800" dirty="0"/>
              <a:t>界面</a:t>
            </a:r>
          </a:p>
        </p:txBody>
      </p:sp>
      <p:sp>
        <p:nvSpPr>
          <p:cNvPr id="14" name="矩形 13"/>
          <p:cNvSpPr/>
          <p:nvPr/>
        </p:nvSpPr>
        <p:spPr>
          <a:xfrm>
            <a:off x="841375" y="2955925"/>
            <a:ext cx="2640330" cy="546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  <p:grpSp>
        <p:nvGrpSpPr>
          <p:cNvPr id="11" name="画布 1"/>
          <p:cNvGrpSpPr/>
          <p:nvPr/>
        </p:nvGrpSpPr>
        <p:grpSpPr>
          <a:xfrm>
            <a:off x="1481773" y="1604010"/>
            <a:ext cx="4156710" cy="4221480"/>
            <a:chOff x="601345" y="254635"/>
            <a:chExt cx="4156710" cy="4221480"/>
          </a:xfrm>
          <a:solidFill>
            <a:schemeClr val="accent3"/>
          </a:solidFill>
        </p:grpSpPr>
        <p:sp>
          <p:nvSpPr>
            <p:cNvPr id="16" name="文本框 3"/>
            <p:cNvSpPr txBox="1"/>
            <p:nvPr/>
          </p:nvSpPr>
          <p:spPr>
            <a:xfrm>
              <a:off x="714375" y="254635"/>
              <a:ext cx="3930015" cy="93726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6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1. </a:t>
              </a:r>
              <a:r>
                <a:rPr lang="zh-CN" altLang="en-US" sz="16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应用启动</a:t>
              </a:r>
            </a:p>
            <a:p>
              <a:pPr algn="ctr"/>
              <a:r>
                <a:rPr lang="zh-CN" altLang="en-US" sz="16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调用</a:t>
              </a:r>
              <a:r>
                <a:rPr lang="en-US" altLang="zh-CN" sz="1600" b="1" kern="10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TimeServiceClient_GUI_uses_library 类的构造函数</a:t>
              </a:r>
            </a:p>
          </p:txBody>
        </p:sp>
        <p:sp>
          <p:nvSpPr>
            <p:cNvPr id="17" name="文本框 4"/>
            <p:cNvSpPr txBox="1"/>
            <p:nvPr/>
          </p:nvSpPr>
          <p:spPr>
            <a:xfrm>
              <a:off x="601345" y="1904365"/>
              <a:ext cx="4156710" cy="88201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2.</a:t>
              </a:r>
              <a:r>
                <a:rPr lang="zh-CN" altLang="en-US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初始化</a:t>
              </a:r>
              <a:endParaRPr lang="en-US" altLang="zh-CN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ctr"/>
              <a:r>
                <a:rPr lang="en-US" altLang="zh-CN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初始化 NTP 客户端对象（m_NTP_Client）</a:t>
              </a:r>
              <a:r>
                <a:rPr lang="zh-CN" altLang="en-US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；</a:t>
              </a:r>
              <a:endParaRPr lang="en-US" altLang="zh-CN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ctr"/>
              <a:r>
                <a:rPr lang="en-US" altLang="zh-CN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创建 UDP 套接字与 NTP 服务器通信</a:t>
              </a:r>
            </a:p>
          </p:txBody>
        </p:sp>
        <p:sp>
          <p:nvSpPr>
            <p:cNvPr id="18" name="文本框 5"/>
            <p:cNvSpPr txBox="1"/>
            <p:nvPr/>
          </p:nvSpPr>
          <p:spPr>
            <a:xfrm>
              <a:off x="789305" y="3386455"/>
              <a:ext cx="3968750" cy="108966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3.填充 NTP 服务器列表</a:t>
              </a:r>
              <a:endParaRPr lang="zh-CN" altLang="en-US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ctr"/>
              <a:r>
                <a:rPr lang="zh-CN" altLang="en-US" sz="1600" b="1" kern="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调用 Populate_NTP_Server_List() 方法；将 NTP 服务器的 URL 和位置加载到 JList 控件中</a:t>
              </a:r>
            </a:p>
          </p:txBody>
        </p:sp>
      </p:grpSp>
      <p:sp>
        <p:nvSpPr>
          <p:cNvPr id="22" name="下箭头 21"/>
          <p:cNvSpPr/>
          <p:nvPr/>
        </p:nvSpPr>
        <p:spPr>
          <a:xfrm>
            <a:off x="3580765" y="2622550"/>
            <a:ext cx="188595" cy="58166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580765" y="4185285"/>
            <a:ext cx="188595" cy="50419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703570" y="5175885"/>
            <a:ext cx="869950" cy="20955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8894445" y="4250055"/>
            <a:ext cx="184150" cy="48577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箭头 39"/>
          <p:cNvSpPr/>
          <p:nvPr/>
        </p:nvSpPr>
        <p:spPr>
          <a:xfrm>
            <a:off x="8894445" y="2451100"/>
            <a:ext cx="184150" cy="43751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3"/>
          <p:cNvSpPr txBox="1"/>
          <p:nvPr/>
        </p:nvSpPr>
        <p:spPr>
          <a:xfrm>
            <a:off x="7040245" y="1604010"/>
            <a:ext cx="3785870" cy="860425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6. 更新统计信息: </a:t>
            </a:r>
          </a:p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每当 NTP 请求和响应成功时，</a:t>
            </a:r>
          </a:p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统计信息会更新显示在 UI 上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6903085" y="2955925"/>
            <a:ext cx="4165600" cy="129413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5.定时任务</a:t>
            </a:r>
          </a:p>
          <a:p>
            <a:pPr algn="ctr"/>
            <a:r>
              <a:rPr lang="zh-CN" altLang="en-US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每次定时器触发时，调用 Get_NTP_Timestamp 来获取 NTP 时间；并根据返回的结果更新 GUI 上的 UNIX 时间、UTC 时间以及请求/响应的统计信息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6638290" y="4803775"/>
            <a:ext cx="4695825" cy="953135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4.启动定时器</a:t>
            </a:r>
          </a:p>
          <a:p>
            <a:pPr algn="ctr"/>
            <a:r>
              <a:rPr lang="zh-CN" altLang="en-US" sz="1600" b="1" kern="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定时器启动后，每隔 10 秒钟发送一次 NTP 请求；首次请求在 100 毫秒后发送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7092950" y="808355"/>
            <a:ext cx="3785870" cy="37592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7. 停止定时器或关闭应用程序</a:t>
            </a:r>
          </a:p>
        </p:txBody>
      </p:sp>
      <p:sp>
        <p:nvSpPr>
          <p:cNvPr id="7" name="上箭头 6"/>
          <p:cNvSpPr/>
          <p:nvPr/>
        </p:nvSpPr>
        <p:spPr>
          <a:xfrm>
            <a:off x="8894445" y="1199515"/>
            <a:ext cx="184150" cy="43751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564101" y="2443843"/>
            <a:ext cx="228600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725" y="3116580"/>
            <a:ext cx="47256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改进方案介绍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同侧圆角矩形 30"/>
          <p:cNvSpPr/>
          <p:nvPr/>
        </p:nvSpPr>
        <p:spPr>
          <a:xfrm rot="5400000">
            <a:off x="6889655" y="-810131"/>
            <a:ext cx="862138" cy="552129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9" name="同侧圆角矩形 28"/>
          <p:cNvSpPr/>
          <p:nvPr/>
        </p:nvSpPr>
        <p:spPr>
          <a:xfrm rot="5400000">
            <a:off x="7258061" y="989622"/>
            <a:ext cx="827913" cy="4950318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0947" y="2328007"/>
            <a:ext cx="3392170" cy="2843380"/>
            <a:chOff x="523961" y="2512168"/>
            <a:chExt cx="4155082" cy="3482867"/>
          </a:xfrm>
        </p:grpSpPr>
        <p:sp>
          <p:nvSpPr>
            <p:cNvPr id="22" name="椭圆 21"/>
            <p:cNvSpPr/>
            <p:nvPr/>
          </p:nvSpPr>
          <p:spPr>
            <a:xfrm>
              <a:off x="1912979" y="2829835"/>
              <a:ext cx="2439946" cy="2439942"/>
            </a:xfrm>
            <a:prstGeom prst="ellipse">
              <a:avLst/>
            </a:prstGeom>
            <a:noFill/>
            <a:ln w="19050">
              <a:solidFill>
                <a:srgbClr val="313D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4800" b="1" dirty="0">
                <a:solidFill>
                  <a:srgbClr val="244C89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" name="椭圆 4"/>
            <p:cNvSpPr/>
            <p:nvPr/>
          </p:nvSpPr>
          <p:spPr>
            <a:xfrm>
              <a:off x="1596918" y="2512168"/>
              <a:ext cx="3082125" cy="3082122"/>
            </a:xfrm>
            <a:prstGeom prst="donut">
              <a:avLst>
                <a:gd name="adj" fmla="val 7853"/>
              </a:avLst>
            </a:pr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1196175" y="4777057"/>
              <a:ext cx="545764" cy="1890191"/>
            </a:xfrm>
            <a:custGeom>
              <a:avLst/>
              <a:gdLst>
                <a:gd name="connsiteX0" fmla="*/ 0 w 545764"/>
                <a:gd name="connsiteY0" fmla="*/ 474744 h 1890191"/>
                <a:gd name="connsiteX1" fmla="*/ 545764 w 545764"/>
                <a:gd name="connsiteY1" fmla="*/ 474744 h 1890191"/>
                <a:gd name="connsiteX2" fmla="*/ 545764 w 545764"/>
                <a:gd name="connsiteY2" fmla="*/ 1617309 h 1890191"/>
                <a:gd name="connsiteX3" fmla="*/ 272882 w 545764"/>
                <a:gd name="connsiteY3" fmla="*/ 1890191 h 1890191"/>
                <a:gd name="connsiteX4" fmla="*/ 0 w 545764"/>
                <a:gd name="connsiteY4" fmla="*/ 1617309 h 1890191"/>
                <a:gd name="connsiteX5" fmla="*/ 79925 w 545764"/>
                <a:gd name="connsiteY5" fmla="*/ 79925 h 1890191"/>
                <a:gd name="connsiteX6" fmla="*/ 272882 w 545764"/>
                <a:gd name="connsiteY6" fmla="*/ 0 h 1890191"/>
                <a:gd name="connsiteX7" fmla="*/ 545764 w 545764"/>
                <a:gd name="connsiteY7" fmla="*/ 272882 h 1890191"/>
                <a:gd name="connsiteX8" fmla="*/ 545764 w 545764"/>
                <a:gd name="connsiteY8" fmla="*/ 409430 h 1890191"/>
                <a:gd name="connsiteX9" fmla="*/ 0 w 545764"/>
                <a:gd name="connsiteY9" fmla="*/ 409430 h 1890191"/>
                <a:gd name="connsiteX10" fmla="*/ 0 w 545764"/>
                <a:gd name="connsiteY10" fmla="*/ 272882 h 1890191"/>
                <a:gd name="connsiteX11" fmla="*/ 79925 w 545764"/>
                <a:gd name="connsiteY11" fmla="*/ 79925 h 189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764" h="1890191">
                  <a:moveTo>
                    <a:pt x="0" y="474744"/>
                  </a:moveTo>
                  <a:lnTo>
                    <a:pt x="545764" y="474744"/>
                  </a:lnTo>
                  <a:lnTo>
                    <a:pt x="545764" y="1617309"/>
                  </a:lnTo>
                  <a:cubicBezTo>
                    <a:pt x="545764" y="1768018"/>
                    <a:pt x="423591" y="1890191"/>
                    <a:pt x="272882" y="1890191"/>
                  </a:cubicBezTo>
                  <a:cubicBezTo>
                    <a:pt x="122173" y="1890191"/>
                    <a:pt x="0" y="1768018"/>
                    <a:pt x="0" y="1617309"/>
                  </a:cubicBezTo>
                  <a:close/>
                  <a:moveTo>
                    <a:pt x="79925" y="79925"/>
                  </a:moveTo>
                  <a:cubicBezTo>
                    <a:pt x="129307" y="30543"/>
                    <a:pt x="197528" y="0"/>
                    <a:pt x="272882" y="0"/>
                  </a:cubicBezTo>
                  <a:cubicBezTo>
                    <a:pt x="423591" y="0"/>
                    <a:pt x="545764" y="122173"/>
                    <a:pt x="545764" y="272882"/>
                  </a:cubicBezTo>
                  <a:lnTo>
                    <a:pt x="545764" y="409430"/>
                  </a:lnTo>
                  <a:lnTo>
                    <a:pt x="0" y="409430"/>
                  </a:lnTo>
                  <a:lnTo>
                    <a:pt x="0" y="272882"/>
                  </a:lnTo>
                  <a:cubicBezTo>
                    <a:pt x="0" y="197528"/>
                    <a:pt x="30543" y="129307"/>
                    <a:pt x="79925" y="79925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1717862" y="4927522"/>
              <a:ext cx="726640" cy="358129"/>
            </a:xfrm>
            <a:prstGeom prst="roundRect">
              <a:avLst/>
            </a:pr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4951294" y="1661066"/>
            <a:ext cx="454607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提升时间精度至毫秒级</a:t>
            </a:r>
          </a:p>
        </p:txBody>
      </p:sp>
      <p:sp>
        <p:nvSpPr>
          <p:cNvPr id="35" name="椭圆 34"/>
          <p:cNvSpPr/>
          <p:nvPr/>
        </p:nvSpPr>
        <p:spPr>
          <a:xfrm>
            <a:off x="4033218" y="1550587"/>
            <a:ext cx="795729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3957300" y="1474060"/>
            <a:ext cx="951074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731267" y="3178804"/>
            <a:ext cx="390985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增加向北京时间校准</a:t>
            </a:r>
          </a:p>
        </p:txBody>
      </p:sp>
      <p:sp>
        <p:nvSpPr>
          <p:cNvPr id="40" name="椭圆 39"/>
          <p:cNvSpPr/>
          <p:nvPr/>
        </p:nvSpPr>
        <p:spPr>
          <a:xfrm>
            <a:off x="4806071" y="3050825"/>
            <a:ext cx="795729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椭圆 4"/>
          <p:cNvSpPr/>
          <p:nvPr/>
        </p:nvSpPr>
        <p:spPr>
          <a:xfrm>
            <a:off x="4730153" y="2974298"/>
            <a:ext cx="951074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86839" y="1200785"/>
            <a:ext cx="1977797" cy="54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79725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改进方案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962150" y="3177540"/>
            <a:ext cx="2242820" cy="14439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4400" dirty="0"/>
              <a:t>HOW?</a:t>
            </a:r>
          </a:p>
        </p:txBody>
      </p:sp>
      <p:sp>
        <p:nvSpPr>
          <p:cNvPr id="18" name="同侧圆角矩形 30">
            <a:extLst>
              <a:ext uri="{FF2B5EF4-FFF2-40B4-BE49-F238E27FC236}">
                <a16:creationId xmlns:a16="http://schemas.microsoft.com/office/drawing/2014/main" id="{A89E5703-7346-46FB-9F80-D3B65C4E1D47}"/>
              </a:ext>
            </a:extLst>
          </p:cNvPr>
          <p:cNvSpPr/>
          <p:nvPr/>
        </p:nvSpPr>
        <p:spPr>
          <a:xfrm rot="5400000">
            <a:off x="7712672" y="3109431"/>
            <a:ext cx="862138" cy="3875257"/>
          </a:xfrm>
          <a:prstGeom prst="round2SameRect">
            <a:avLst>
              <a:gd name="adj1" fmla="val 47941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3FAF1C-8307-4EA3-B8D7-E4982B372F39}"/>
              </a:ext>
            </a:extLst>
          </p:cNvPr>
          <p:cNvSpPr/>
          <p:nvPr/>
        </p:nvSpPr>
        <p:spPr>
          <a:xfrm>
            <a:off x="6597327" y="4757612"/>
            <a:ext cx="313259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减少网络延迟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845846E-F05B-460A-A968-85C4199F0F37}"/>
              </a:ext>
            </a:extLst>
          </p:cNvPr>
          <p:cNvSpPr/>
          <p:nvPr/>
        </p:nvSpPr>
        <p:spPr>
          <a:xfrm>
            <a:off x="5679251" y="4647133"/>
            <a:ext cx="795729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椭圆 4">
            <a:extLst>
              <a:ext uri="{FF2B5EF4-FFF2-40B4-BE49-F238E27FC236}">
                <a16:creationId xmlns:a16="http://schemas.microsoft.com/office/drawing/2014/main" id="{C488B1C8-BF81-4DCE-A90D-FBE177086413}"/>
              </a:ext>
            </a:extLst>
          </p:cNvPr>
          <p:cNvSpPr/>
          <p:nvPr/>
        </p:nvSpPr>
        <p:spPr>
          <a:xfrm>
            <a:off x="5603333" y="4570606"/>
            <a:ext cx="951074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8098274" y="6051754"/>
            <a:ext cx="99568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核心代码</a:t>
            </a:r>
          </a:p>
        </p:txBody>
      </p:sp>
      <p:pic>
        <p:nvPicPr>
          <p:cNvPr id="3" name="图片 2" descr="/private/var/folders/qs/psqztqyd26dgn5wvbwkqqpf00000gn/T/com.kingsoft.wpsoffice.mac/photoedit2/20241114000810/temp.png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95" y="208598"/>
            <a:ext cx="5603875" cy="5909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23670" y="1223645"/>
            <a:ext cx="2225052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132" y="829645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提高时间精度</a:t>
            </a:r>
          </a:p>
        </p:txBody>
      </p:sp>
      <p:sp>
        <p:nvSpPr>
          <p:cNvPr id="18" name="矩形 17"/>
          <p:cNvSpPr/>
          <p:nvPr/>
        </p:nvSpPr>
        <p:spPr>
          <a:xfrm>
            <a:off x="765175" y="1466850"/>
            <a:ext cx="5111115" cy="40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原代码仅处理了NTP数据包中的秒数部分，而分数部分则被用来表示秒的小数部分。为了提升精度，我们进一步处理了分数部分，将其转换为毫秒值。</a:t>
            </a:r>
            <a:endParaRPr lang="en-US" altLang="zh-CN" b="1" dirty="0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具体实现</a:t>
            </a:r>
            <a:r>
              <a:rPr lang="zh-CN" altLang="en-US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通过将 NTP 数据包中的分数部分（由 4 个字节组成）解析为一个 long 类型值，接着将其转化为秒的小数部分，并乘以 1000 得到毫秒数。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通过 Math.round()方法对结果进行四舍五入，将其赋值给 lMillisecond属性。同时，将计算出的毫秒数转换为秒并加回到lUnixTime`中，确保 Unix 时间戳精度达到毫秒级。</a:t>
            </a:r>
          </a:p>
        </p:txBody>
      </p:sp>
      <p:pic>
        <p:nvPicPr>
          <p:cNvPr id="5" name="图片 4" descr="截屏2024-11-14 00.12.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35" y="1501436"/>
            <a:ext cx="8884920" cy="422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8659614" y="6051754"/>
            <a:ext cx="99568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核心代码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1423670" y="1223645"/>
            <a:ext cx="1825557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132" y="829645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增加向北京时间校准</a:t>
            </a:r>
          </a:p>
        </p:txBody>
      </p:sp>
      <p:sp>
        <p:nvSpPr>
          <p:cNvPr id="18" name="矩形 17"/>
          <p:cNvSpPr/>
          <p:nvPr/>
        </p:nvSpPr>
        <p:spPr>
          <a:xfrm>
            <a:off x="765175" y="1466850"/>
            <a:ext cx="5111115" cy="8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为了更好的判断同步是否</a:t>
            </a:r>
            <a:r>
              <a:rPr lang="zh-CN" altLang="en-US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正确</a:t>
            </a:r>
            <a:r>
              <a:rPr lang="en-US" altLang="zh-CN" sz="1600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rPr>
              <a:t>，将UTC转换为CST（北京时间）。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截屏2024-11-14 13.18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2223135"/>
            <a:ext cx="7592060" cy="3010535"/>
          </a:xfrm>
          <a:prstGeom prst="rect">
            <a:avLst/>
          </a:prstGeom>
        </p:spPr>
      </p:pic>
      <p:pic>
        <p:nvPicPr>
          <p:cNvPr id="6" name="图片 5" descr="/private/var/folders/qs/psqztqyd26dgn5wvbwkqqpf00000gn/T/com.kingsoft.wpsoffice.mac/photoedit2/20241114131744/temp.png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115888"/>
            <a:ext cx="5343525" cy="593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3670" y="1223645"/>
            <a:ext cx="1825557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132" y="829645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减小网络延迟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F81D65-C0D5-47F5-8BEB-1EFDAAD1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2" y="1454809"/>
            <a:ext cx="5000625" cy="4371975"/>
          </a:xfrm>
          <a:prstGeom prst="rect">
            <a:avLst/>
          </a:prstGeom>
        </p:spPr>
      </p:pic>
      <p:sp>
        <p:nvSpPr>
          <p:cNvPr id="16" name="标题 2">
            <a:extLst>
              <a:ext uri="{FF2B5EF4-FFF2-40B4-BE49-F238E27FC236}">
                <a16:creationId xmlns:a16="http://schemas.microsoft.com/office/drawing/2014/main" id="{0CFEE64F-0B3B-42E8-B725-9692489DDBAB}"/>
              </a:ext>
            </a:extLst>
          </p:cNvPr>
          <p:cNvSpPr txBox="1">
            <a:spLocks/>
          </p:cNvSpPr>
          <p:nvPr/>
        </p:nvSpPr>
        <p:spPr>
          <a:xfrm>
            <a:off x="1576072" y="5893505"/>
            <a:ext cx="3056304" cy="497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向</a:t>
            </a:r>
            <a:r>
              <a:rPr lang="en-US" altLang="zh-CN" sz="1800" dirty="0"/>
              <a:t>NTP</a:t>
            </a:r>
            <a:r>
              <a:rPr lang="zh-CN" altLang="en-US" sz="1800" dirty="0"/>
              <a:t>服务器发送时记录</a:t>
            </a:r>
            <a:r>
              <a:rPr lang="en-US" altLang="zh-CN" sz="1800" dirty="0"/>
              <a:t>T1</a:t>
            </a:r>
            <a:endParaRPr lang="zh-CN" altLang="en-US" sz="1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BC8C66-DB48-467A-B2A1-4EC442727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8"/>
          <a:stretch/>
        </p:blipFill>
        <p:spPr>
          <a:xfrm>
            <a:off x="5698123" y="1454809"/>
            <a:ext cx="6020402" cy="2105025"/>
          </a:xfrm>
          <a:prstGeom prst="rect">
            <a:avLst/>
          </a:prstGeom>
        </p:spPr>
      </p:pic>
      <p:sp>
        <p:nvSpPr>
          <p:cNvPr id="19" name="标题 2">
            <a:extLst>
              <a:ext uri="{FF2B5EF4-FFF2-40B4-BE49-F238E27FC236}">
                <a16:creationId xmlns:a16="http://schemas.microsoft.com/office/drawing/2014/main" id="{3A601804-0F9A-4DF7-BD5D-A6D21E5A92A1}"/>
              </a:ext>
            </a:extLst>
          </p:cNvPr>
          <p:cNvSpPr txBox="1">
            <a:spLocks/>
          </p:cNvSpPr>
          <p:nvPr/>
        </p:nvSpPr>
        <p:spPr>
          <a:xfrm>
            <a:off x="7614367" y="3550845"/>
            <a:ext cx="3056304" cy="497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客户端接收时间</a:t>
            </a:r>
            <a:r>
              <a:rPr lang="en-US" altLang="zh-CN" sz="1800" dirty="0"/>
              <a:t>T4</a:t>
            </a:r>
            <a:endParaRPr lang="zh-CN" altLang="en-US" sz="18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15B95AF-70E5-4F96-8D13-1CFCFDA8E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122" y="4201450"/>
            <a:ext cx="6031573" cy="867700"/>
          </a:xfrm>
          <a:prstGeom prst="rect">
            <a:avLst/>
          </a:prstGeom>
        </p:spPr>
      </p:pic>
      <p:sp>
        <p:nvSpPr>
          <p:cNvPr id="22" name="标题 2">
            <a:extLst>
              <a:ext uri="{FF2B5EF4-FFF2-40B4-BE49-F238E27FC236}">
                <a16:creationId xmlns:a16="http://schemas.microsoft.com/office/drawing/2014/main" id="{FDE84CE5-ADE9-492D-AA26-3C6D75EC5189}"/>
              </a:ext>
            </a:extLst>
          </p:cNvPr>
          <p:cNvSpPr txBox="1">
            <a:spLocks/>
          </p:cNvSpPr>
          <p:nvPr/>
        </p:nvSpPr>
        <p:spPr>
          <a:xfrm>
            <a:off x="7287373" y="5149620"/>
            <a:ext cx="3056304" cy="497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由于</a:t>
            </a:r>
            <a:r>
              <a:rPr lang="en-US" altLang="zh-CN" sz="1800" dirty="0"/>
              <a:t>T3-T2&lt;&lt;offset</a:t>
            </a:r>
            <a:r>
              <a:rPr lang="zh-CN" altLang="en-US" sz="1800" dirty="0"/>
              <a:t>，所以</a:t>
            </a:r>
            <a:r>
              <a:rPr lang="en-US" altLang="zh-CN" sz="1800" dirty="0" err="1"/>
              <a:t>UnixTime</a:t>
            </a:r>
            <a:r>
              <a:rPr lang="zh-CN" altLang="en-US" sz="1800" dirty="0"/>
              <a:t>直接加上</a:t>
            </a:r>
            <a:r>
              <a:rPr lang="en-US" altLang="zh-CN" sz="1800" dirty="0"/>
              <a:t>offset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53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55741" y="866278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改进分析</a:t>
            </a:r>
            <a:r>
              <a:rPr lang="en-US" altLang="zh-CN" dirty="0"/>
              <a:t>-</a:t>
            </a:r>
            <a:r>
              <a:rPr lang="zh-CN" altLang="en-US" dirty="0"/>
              <a:t>误差来源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21523" y="2007927"/>
            <a:ext cx="2619669" cy="3846585"/>
            <a:chOff x="1474030" y="1802903"/>
            <a:chExt cx="2935782" cy="4310749"/>
          </a:xfrm>
        </p:grpSpPr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474030" y="1802903"/>
              <a:ext cx="2935782" cy="4310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1474030" y="1802903"/>
              <a:ext cx="1139938" cy="1334560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lnSpc>
                  <a:spcPct val="120000"/>
                </a:lnSpc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1696039" y="2045551"/>
              <a:ext cx="945313" cy="785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01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07478" y="4235411"/>
              <a:ext cx="2668885" cy="65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rPr>
                <a:t>应从返回数据包中获取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rPr>
                <a:t>T2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rPr>
                <a:t>T3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rPr>
                <a:t>，根据公式弥补偏差。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216"/>
            <p:cNvGrpSpPr/>
            <p:nvPr/>
          </p:nvGrpSpPr>
          <p:grpSpPr bwMode="auto">
            <a:xfrm>
              <a:off x="3419075" y="2282206"/>
              <a:ext cx="614951" cy="465338"/>
              <a:chOff x="3192968" y="2571029"/>
              <a:chExt cx="1012825" cy="766763"/>
            </a:xfrm>
            <a:solidFill>
              <a:srgbClr val="0B2C4F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518519" y="3415737"/>
              <a:ext cx="2827950" cy="482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244C8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Offset</a:t>
              </a:r>
              <a:r>
                <a:rPr lang="zh-CN" altLang="en-US" sz="2000" b="1" dirty="0">
                  <a:solidFill>
                    <a:srgbClr val="244C8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计算不够精确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613968" y="4028610"/>
              <a:ext cx="586432" cy="0"/>
            </a:xfrm>
            <a:prstGeom prst="line">
              <a:avLst/>
            </a:prstGeom>
            <a:ln w="38100">
              <a:solidFill>
                <a:srgbClr val="244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830573" y="2007927"/>
            <a:ext cx="2619669" cy="3846585"/>
            <a:chOff x="4736414" y="1765832"/>
            <a:chExt cx="2935782" cy="4310749"/>
          </a:xfrm>
        </p:grpSpPr>
        <p:grpSp>
          <p:nvGrpSpPr>
            <p:cNvPr id="13" name="组合 12"/>
            <p:cNvGrpSpPr/>
            <p:nvPr/>
          </p:nvGrpSpPr>
          <p:grpSpPr>
            <a:xfrm>
              <a:off x="4736414" y="1765832"/>
              <a:ext cx="2935782" cy="4310749"/>
              <a:chOff x="4711700" y="1802903"/>
              <a:chExt cx="2935782" cy="4310749"/>
            </a:xfrm>
          </p:grpSpPr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4711700" y="1802903"/>
                <a:ext cx="2935782" cy="43107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>
                  <a:prstClr val="black"/>
                </a:innerShdw>
              </a:effec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zh-CN"/>
              </a:p>
            </p:txBody>
          </p:sp>
          <p:sp>
            <p:nvSpPr>
              <p:cNvPr id="54" name="Freeform 25"/>
              <p:cNvSpPr/>
              <p:nvPr/>
            </p:nvSpPr>
            <p:spPr bwMode="auto">
              <a:xfrm>
                <a:off x="4711700" y="1802903"/>
                <a:ext cx="1139938" cy="1334560"/>
              </a:xfrm>
              <a:custGeom>
                <a:avLst/>
                <a:gdLst>
                  <a:gd name="T0" fmla="*/ 64 w 64"/>
                  <a:gd name="T1" fmla="*/ 21 h 75"/>
                  <a:gd name="T2" fmla="*/ 59 w 64"/>
                  <a:gd name="T3" fmla="*/ 0 h 75"/>
                  <a:gd name="T4" fmla="*/ 0 w 64"/>
                  <a:gd name="T5" fmla="*/ 0 h 75"/>
                  <a:gd name="T6" fmla="*/ 0 w 64"/>
                  <a:gd name="T7" fmla="*/ 74 h 75"/>
                  <a:gd name="T8" fmla="*/ 10 w 64"/>
                  <a:gd name="T9" fmla="*/ 75 h 75"/>
                  <a:gd name="T10" fmla="*/ 64 w 64"/>
                  <a:gd name="T11" fmla="*/ 2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75">
                    <a:moveTo>
                      <a:pt x="64" y="21"/>
                    </a:moveTo>
                    <a:cubicBezTo>
                      <a:pt x="64" y="14"/>
                      <a:pt x="62" y="7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" y="75"/>
                      <a:pt x="7" y="75"/>
                      <a:pt x="10" y="75"/>
                    </a:cubicBezTo>
                    <a:cubicBezTo>
                      <a:pt x="40" y="75"/>
                      <a:pt x="64" y="51"/>
                      <a:pt x="64" y="21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/>
              <a:lstStyle/>
              <a:p>
                <a:pPr fontAlgn="auto">
                  <a:lnSpc>
                    <a:spcPct val="120000"/>
                  </a:lnSpc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5" name="TextBox 18"/>
              <p:cNvSpPr txBox="1"/>
              <p:nvPr/>
            </p:nvSpPr>
            <p:spPr>
              <a:xfrm>
                <a:off x="4933709" y="2045551"/>
                <a:ext cx="945313" cy="7856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02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45148" y="4235411"/>
                <a:ext cx="2668885" cy="123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anose="02020603050405020304" pitchFamily="18" charset="0"/>
                  </a:rPr>
                  <a:t>程序自身的运行时间也会影响时间的同步，所以程序本身应当减少调用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anose="02020603050405020304" pitchFamily="18" charset="0"/>
                  </a:rPr>
                  <a:t>IO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anose="02020603050405020304" pitchFamily="18" charset="0"/>
                  </a:rPr>
                  <a:t>等消耗时间的服务。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916971" y="3415737"/>
                <a:ext cx="2506389" cy="48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244C8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程序自身运行时间</a:t>
                </a: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5851638" y="4028610"/>
                <a:ext cx="586432" cy="0"/>
              </a:xfrm>
              <a:prstGeom prst="line">
                <a:avLst/>
              </a:prstGeom>
              <a:ln w="38100">
                <a:solidFill>
                  <a:srgbClr val="244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221"/>
            <p:cNvGrpSpPr/>
            <p:nvPr/>
          </p:nvGrpSpPr>
          <p:grpSpPr bwMode="auto">
            <a:xfrm>
              <a:off x="6629100" y="2256464"/>
              <a:ext cx="640086" cy="420193"/>
              <a:chOff x="165605" y="4160117"/>
              <a:chExt cx="962026" cy="631825"/>
            </a:xfrm>
            <a:solidFill>
              <a:srgbClr val="0B2C4F"/>
            </a:solidFill>
          </p:grpSpPr>
          <p:sp>
            <p:nvSpPr>
              <p:cNvPr id="81" name="Freeform 113"/>
              <p:cNvSpPr/>
              <p:nvPr/>
            </p:nvSpPr>
            <p:spPr bwMode="auto">
              <a:xfrm>
                <a:off x="171329" y="4674430"/>
                <a:ext cx="956844" cy="117404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14"/>
              <p:cNvSpPr>
                <a:spLocks noEditPoints="1"/>
              </p:cNvSpPr>
              <p:nvPr/>
            </p:nvSpPr>
            <p:spPr bwMode="auto">
              <a:xfrm>
                <a:off x="165311" y="4159666"/>
                <a:ext cx="466385" cy="568950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115"/>
              <p:cNvSpPr/>
              <p:nvPr/>
            </p:nvSpPr>
            <p:spPr bwMode="auto">
              <a:xfrm>
                <a:off x="926573" y="4237934"/>
                <a:ext cx="132394" cy="135464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116"/>
              <p:cNvSpPr>
                <a:spLocks noEditPoints="1"/>
              </p:cNvSpPr>
              <p:nvPr/>
            </p:nvSpPr>
            <p:spPr bwMode="auto">
              <a:xfrm>
                <a:off x="661786" y="4168696"/>
                <a:ext cx="466387" cy="568952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8039622" y="2007927"/>
            <a:ext cx="2619669" cy="3846585"/>
            <a:chOff x="8163192" y="1765832"/>
            <a:chExt cx="2935782" cy="4310749"/>
          </a:xfrm>
        </p:grpSpPr>
        <p:grpSp>
          <p:nvGrpSpPr>
            <p:cNvPr id="12" name="组合 11"/>
            <p:cNvGrpSpPr/>
            <p:nvPr/>
          </p:nvGrpSpPr>
          <p:grpSpPr>
            <a:xfrm>
              <a:off x="8163192" y="1765832"/>
              <a:ext cx="2935782" cy="4310749"/>
              <a:chOff x="8150835" y="1802903"/>
              <a:chExt cx="2935782" cy="4310749"/>
            </a:xfrm>
          </p:grpSpPr>
          <p:sp>
            <p:nvSpPr>
              <p:cNvPr id="67" name="Rectangle 24"/>
              <p:cNvSpPr>
                <a:spLocks noChangeArrowheads="1"/>
              </p:cNvSpPr>
              <p:nvPr/>
            </p:nvSpPr>
            <p:spPr bwMode="auto">
              <a:xfrm>
                <a:off x="8150835" y="1802903"/>
                <a:ext cx="2935782" cy="43107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>
                  <a:prstClr val="black"/>
                </a:innerShdw>
              </a:effec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zh-CN"/>
              </a:p>
            </p:txBody>
          </p:sp>
          <p:sp>
            <p:nvSpPr>
              <p:cNvPr id="68" name="Freeform 25"/>
              <p:cNvSpPr/>
              <p:nvPr/>
            </p:nvSpPr>
            <p:spPr bwMode="auto">
              <a:xfrm>
                <a:off x="8150835" y="1802903"/>
                <a:ext cx="1139938" cy="1334560"/>
              </a:xfrm>
              <a:custGeom>
                <a:avLst/>
                <a:gdLst>
                  <a:gd name="T0" fmla="*/ 64 w 64"/>
                  <a:gd name="T1" fmla="*/ 21 h 75"/>
                  <a:gd name="T2" fmla="*/ 59 w 64"/>
                  <a:gd name="T3" fmla="*/ 0 h 75"/>
                  <a:gd name="T4" fmla="*/ 0 w 64"/>
                  <a:gd name="T5" fmla="*/ 0 h 75"/>
                  <a:gd name="T6" fmla="*/ 0 w 64"/>
                  <a:gd name="T7" fmla="*/ 74 h 75"/>
                  <a:gd name="T8" fmla="*/ 10 w 64"/>
                  <a:gd name="T9" fmla="*/ 75 h 75"/>
                  <a:gd name="T10" fmla="*/ 64 w 64"/>
                  <a:gd name="T11" fmla="*/ 2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75">
                    <a:moveTo>
                      <a:pt x="64" y="21"/>
                    </a:moveTo>
                    <a:cubicBezTo>
                      <a:pt x="64" y="14"/>
                      <a:pt x="62" y="7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" y="75"/>
                      <a:pt x="7" y="75"/>
                      <a:pt x="10" y="75"/>
                    </a:cubicBezTo>
                    <a:cubicBezTo>
                      <a:pt x="40" y="75"/>
                      <a:pt x="64" y="51"/>
                      <a:pt x="64" y="21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/>
              <a:lstStyle/>
              <a:p>
                <a:pPr fontAlgn="auto">
                  <a:lnSpc>
                    <a:spcPct val="120000"/>
                  </a:lnSpc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69" name="TextBox 18"/>
              <p:cNvSpPr txBox="1"/>
              <p:nvPr/>
            </p:nvSpPr>
            <p:spPr>
              <a:xfrm>
                <a:off x="8372844" y="2045551"/>
                <a:ext cx="945313" cy="7856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03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284283" y="4235411"/>
                <a:ext cx="2668885" cy="9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anose="02020603050405020304" pitchFamily="18" charset="0"/>
                  </a:rPr>
                  <a:t>同时并发访问多个服务器，抛弃请求失败的服务器数据，将其余数据求平均值。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643534" y="3415737"/>
                <a:ext cx="1931529" cy="48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244C8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服务器不稳定</a:t>
                </a: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9290773" y="4028610"/>
                <a:ext cx="586432" cy="0"/>
              </a:xfrm>
              <a:prstGeom prst="line">
                <a:avLst/>
              </a:prstGeom>
              <a:ln w="38100">
                <a:solidFill>
                  <a:srgbClr val="244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10308271" y="2256164"/>
              <a:ext cx="528026" cy="493514"/>
              <a:chOff x="7132549" y="4412456"/>
              <a:chExt cx="485775" cy="454025"/>
            </a:xfrm>
            <a:solidFill>
              <a:srgbClr val="0B2C4F"/>
            </a:solidFill>
          </p:grpSpPr>
          <p:sp>
            <p:nvSpPr>
              <p:cNvPr id="86" name="Rectangle 18"/>
              <p:cNvSpPr>
                <a:spLocks noChangeArrowheads="1"/>
              </p:cNvSpPr>
              <p:nvPr/>
            </p:nvSpPr>
            <p:spPr bwMode="auto">
              <a:xfrm>
                <a:off x="7199224" y="4525168"/>
                <a:ext cx="236538" cy="22225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Rectangle 19"/>
              <p:cNvSpPr>
                <a:spLocks noChangeArrowheads="1"/>
              </p:cNvSpPr>
              <p:nvPr/>
            </p:nvSpPr>
            <p:spPr bwMode="auto">
              <a:xfrm>
                <a:off x="7497674" y="4706143"/>
                <a:ext cx="0" cy="15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20"/>
              <p:cNvSpPr>
                <a:spLocks noEditPoints="1"/>
              </p:cNvSpPr>
              <p:nvPr/>
            </p:nvSpPr>
            <p:spPr bwMode="auto">
              <a:xfrm>
                <a:off x="7132549" y="4412456"/>
                <a:ext cx="365125" cy="425450"/>
              </a:xfrm>
              <a:custGeom>
                <a:avLst/>
                <a:gdLst>
                  <a:gd name="T0" fmla="*/ 158 w 184"/>
                  <a:gd name="T1" fmla="*/ 186 h 213"/>
                  <a:gd name="T2" fmla="*/ 151 w 184"/>
                  <a:gd name="T3" fmla="*/ 190 h 213"/>
                  <a:gd name="T4" fmla="*/ 122 w 184"/>
                  <a:gd name="T5" fmla="*/ 196 h 213"/>
                  <a:gd name="T6" fmla="*/ 85 w 184"/>
                  <a:gd name="T7" fmla="*/ 184 h 213"/>
                  <a:gd name="T8" fmla="*/ 22 w 184"/>
                  <a:gd name="T9" fmla="*/ 184 h 213"/>
                  <a:gd name="T10" fmla="*/ 18 w 184"/>
                  <a:gd name="T11" fmla="*/ 181 h 213"/>
                  <a:gd name="T12" fmla="*/ 18 w 184"/>
                  <a:gd name="T13" fmla="*/ 21 h 213"/>
                  <a:gd name="T14" fmla="*/ 22 w 184"/>
                  <a:gd name="T15" fmla="*/ 17 h 213"/>
                  <a:gd name="T16" fmla="*/ 163 w 184"/>
                  <a:gd name="T17" fmla="*/ 17 h 213"/>
                  <a:gd name="T18" fmla="*/ 166 w 184"/>
                  <a:gd name="T19" fmla="*/ 21 h 213"/>
                  <a:gd name="T20" fmla="*/ 166 w 184"/>
                  <a:gd name="T21" fmla="*/ 85 h 213"/>
                  <a:gd name="T22" fmla="*/ 179 w 184"/>
                  <a:gd name="T23" fmla="*/ 102 h 213"/>
                  <a:gd name="T24" fmla="*/ 184 w 184"/>
                  <a:gd name="T25" fmla="*/ 116 h 213"/>
                  <a:gd name="T26" fmla="*/ 184 w 184"/>
                  <a:gd name="T27" fmla="*/ 21 h 213"/>
                  <a:gd name="T28" fmla="*/ 163 w 184"/>
                  <a:gd name="T29" fmla="*/ 0 h 213"/>
                  <a:gd name="T30" fmla="*/ 22 w 184"/>
                  <a:gd name="T31" fmla="*/ 0 h 213"/>
                  <a:gd name="T32" fmla="*/ 0 w 184"/>
                  <a:gd name="T33" fmla="*/ 21 h 213"/>
                  <a:gd name="T34" fmla="*/ 0 w 184"/>
                  <a:gd name="T35" fmla="*/ 192 h 213"/>
                  <a:gd name="T36" fmla="*/ 22 w 184"/>
                  <a:gd name="T37" fmla="*/ 213 h 213"/>
                  <a:gd name="T38" fmla="*/ 163 w 184"/>
                  <a:gd name="T39" fmla="*/ 213 h 213"/>
                  <a:gd name="T40" fmla="*/ 181 w 184"/>
                  <a:gd name="T41" fmla="*/ 203 h 213"/>
                  <a:gd name="T42" fmla="*/ 158 w 184"/>
                  <a:gd name="T43" fmla="*/ 186 h 213"/>
                  <a:gd name="T44" fmla="*/ 92 w 184"/>
                  <a:gd name="T45" fmla="*/ 206 h 213"/>
                  <a:gd name="T46" fmla="*/ 84 w 184"/>
                  <a:gd name="T47" fmla="*/ 199 h 213"/>
                  <a:gd name="T48" fmla="*/ 92 w 184"/>
                  <a:gd name="T49" fmla="*/ 191 h 213"/>
                  <a:gd name="T50" fmla="*/ 100 w 184"/>
                  <a:gd name="T51" fmla="*/ 199 h 213"/>
                  <a:gd name="T52" fmla="*/ 92 w 184"/>
                  <a:gd name="T53" fmla="*/ 20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13">
                    <a:moveTo>
                      <a:pt x="158" y="186"/>
                    </a:moveTo>
                    <a:cubicBezTo>
                      <a:pt x="155" y="187"/>
                      <a:pt x="153" y="189"/>
                      <a:pt x="151" y="190"/>
                    </a:cubicBezTo>
                    <a:cubicBezTo>
                      <a:pt x="142" y="194"/>
                      <a:pt x="132" y="196"/>
                      <a:pt x="122" y="196"/>
                    </a:cubicBezTo>
                    <a:cubicBezTo>
                      <a:pt x="109" y="196"/>
                      <a:pt x="96" y="192"/>
                      <a:pt x="85" y="184"/>
                    </a:cubicBezTo>
                    <a:cubicBezTo>
                      <a:pt x="22" y="184"/>
                      <a:pt x="22" y="184"/>
                      <a:pt x="22" y="184"/>
                    </a:cubicBezTo>
                    <a:cubicBezTo>
                      <a:pt x="20" y="184"/>
                      <a:pt x="18" y="183"/>
                      <a:pt x="18" y="18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19"/>
                      <a:pt x="20" y="17"/>
                      <a:pt x="22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5" y="17"/>
                      <a:pt x="166" y="19"/>
                      <a:pt x="166" y="21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71" y="90"/>
                      <a:pt x="175" y="95"/>
                      <a:pt x="179" y="102"/>
                    </a:cubicBezTo>
                    <a:cubicBezTo>
                      <a:pt x="181" y="107"/>
                      <a:pt x="183" y="111"/>
                      <a:pt x="184" y="116"/>
                    </a:cubicBezTo>
                    <a:cubicBezTo>
                      <a:pt x="184" y="21"/>
                      <a:pt x="184" y="21"/>
                      <a:pt x="184" y="21"/>
                    </a:cubicBezTo>
                    <a:cubicBezTo>
                      <a:pt x="184" y="9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4"/>
                      <a:pt x="10" y="213"/>
                      <a:pt x="22" y="213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71" y="213"/>
                      <a:pt x="177" y="209"/>
                      <a:pt x="181" y="203"/>
                    </a:cubicBezTo>
                    <a:cubicBezTo>
                      <a:pt x="158" y="186"/>
                      <a:pt x="158" y="186"/>
                      <a:pt x="158" y="186"/>
                    </a:cubicBezTo>
                    <a:close/>
                    <a:moveTo>
                      <a:pt x="92" y="206"/>
                    </a:moveTo>
                    <a:cubicBezTo>
                      <a:pt x="88" y="206"/>
                      <a:pt x="84" y="203"/>
                      <a:pt x="84" y="199"/>
                    </a:cubicBezTo>
                    <a:cubicBezTo>
                      <a:pt x="84" y="194"/>
                      <a:pt x="88" y="191"/>
                      <a:pt x="92" y="191"/>
                    </a:cubicBezTo>
                    <a:cubicBezTo>
                      <a:pt x="96" y="191"/>
                      <a:pt x="100" y="194"/>
                      <a:pt x="100" y="199"/>
                    </a:cubicBezTo>
                    <a:cubicBezTo>
                      <a:pt x="100" y="203"/>
                      <a:pt x="96" y="206"/>
                      <a:pt x="92" y="20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21"/>
              <p:cNvSpPr/>
              <p:nvPr/>
            </p:nvSpPr>
            <p:spPr bwMode="auto">
              <a:xfrm>
                <a:off x="7302412" y="4683918"/>
                <a:ext cx="130175" cy="22225"/>
              </a:xfrm>
              <a:custGeom>
                <a:avLst/>
                <a:gdLst>
                  <a:gd name="T0" fmla="*/ 3 w 65"/>
                  <a:gd name="T1" fmla="*/ 10 h 11"/>
                  <a:gd name="T2" fmla="*/ 4 w 65"/>
                  <a:gd name="T3" fmla="*/ 11 h 11"/>
                  <a:gd name="T4" fmla="*/ 65 w 65"/>
                  <a:gd name="T5" fmla="*/ 11 h 11"/>
                  <a:gd name="T6" fmla="*/ 65 w 65"/>
                  <a:gd name="T7" fmla="*/ 0 h 11"/>
                  <a:gd name="T8" fmla="*/ 0 w 65"/>
                  <a:gd name="T9" fmla="*/ 0 h 11"/>
                  <a:gd name="T10" fmla="*/ 3 w 6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">
                    <a:moveTo>
                      <a:pt x="3" y="1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3" y="1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22"/>
              <p:cNvSpPr/>
              <p:nvPr/>
            </p:nvSpPr>
            <p:spPr bwMode="auto">
              <a:xfrm>
                <a:off x="7196049" y="4683918"/>
                <a:ext cx="52388" cy="22225"/>
              </a:xfrm>
              <a:custGeom>
                <a:avLst/>
                <a:gdLst>
                  <a:gd name="T0" fmla="*/ 0 w 27"/>
                  <a:gd name="T1" fmla="*/ 0 h 11"/>
                  <a:gd name="T2" fmla="*/ 0 w 27"/>
                  <a:gd name="T3" fmla="*/ 11 h 11"/>
                  <a:gd name="T4" fmla="*/ 27 w 27"/>
                  <a:gd name="T5" fmla="*/ 11 h 11"/>
                  <a:gd name="T6" fmla="*/ 25 w 27"/>
                  <a:gd name="T7" fmla="*/ 0 h 11"/>
                  <a:gd name="T8" fmla="*/ 0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7"/>
                      <a:pt x="25" y="4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23"/>
              <p:cNvSpPr/>
              <p:nvPr/>
            </p:nvSpPr>
            <p:spPr bwMode="auto">
              <a:xfrm>
                <a:off x="7302412" y="4629943"/>
                <a:ext cx="131762" cy="25400"/>
              </a:xfrm>
              <a:custGeom>
                <a:avLst/>
                <a:gdLst>
                  <a:gd name="T0" fmla="*/ 5 w 66"/>
                  <a:gd name="T1" fmla="*/ 0 h 12"/>
                  <a:gd name="T2" fmla="*/ 1 w 66"/>
                  <a:gd name="T3" fmla="*/ 9 h 12"/>
                  <a:gd name="T4" fmla="*/ 0 w 66"/>
                  <a:gd name="T5" fmla="*/ 12 h 12"/>
                  <a:gd name="T6" fmla="*/ 66 w 66"/>
                  <a:gd name="T7" fmla="*/ 12 h 12"/>
                  <a:gd name="T8" fmla="*/ 66 w 66"/>
                  <a:gd name="T9" fmla="*/ 5 h 12"/>
                  <a:gd name="T10" fmla="*/ 63 w 66"/>
                  <a:gd name="T11" fmla="*/ 0 h 12"/>
                  <a:gd name="T12" fmla="*/ 5 w 6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5" y="0"/>
                    </a:moveTo>
                    <a:cubicBezTo>
                      <a:pt x="3" y="3"/>
                      <a:pt x="2" y="6"/>
                      <a:pt x="1" y="9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5" y="4"/>
                      <a:pt x="64" y="2"/>
                      <a:pt x="63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24"/>
              <p:cNvSpPr/>
              <p:nvPr/>
            </p:nvSpPr>
            <p:spPr bwMode="auto">
              <a:xfrm>
                <a:off x="7197637" y="4629943"/>
                <a:ext cx="50800" cy="25400"/>
              </a:xfrm>
              <a:custGeom>
                <a:avLst/>
                <a:gdLst>
                  <a:gd name="T0" fmla="*/ 0 w 26"/>
                  <a:gd name="T1" fmla="*/ 0 h 12"/>
                  <a:gd name="T2" fmla="*/ 0 w 26"/>
                  <a:gd name="T3" fmla="*/ 12 h 12"/>
                  <a:gd name="T4" fmla="*/ 24 w 26"/>
                  <a:gd name="T5" fmla="*/ 12 h 12"/>
                  <a:gd name="T6" fmla="*/ 26 w 26"/>
                  <a:gd name="T7" fmla="*/ 0 h 12"/>
                  <a:gd name="T8" fmla="*/ 0 w 2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25"/>
              <p:cNvSpPr/>
              <p:nvPr/>
            </p:nvSpPr>
            <p:spPr bwMode="auto">
              <a:xfrm>
                <a:off x="7197637" y="4577556"/>
                <a:ext cx="85725" cy="22225"/>
              </a:xfrm>
              <a:custGeom>
                <a:avLst/>
                <a:gdLst>
                  <a:gd name="T0" fmla="*/ 43 w 43"/>
                  <a:gd name="T1" fmla="*/ 0 h 12"/>
                  <a:gd name="T2" fmla="*/ 0 w 43"/>
                  <a:gd name="T3" fmla="*/ 0 h 12"/>
                  <a:gd name="T4" fmla="*/ 0 w 43"/>
                  <a:gd name="T5" fmla="*/ 12 h 12"/>
                  <a:gd name="T6" fmla="*/ 34 w 43"/>
                  <a:gd name="T7" fmla="*/ 12 h 12"/>
                  <a:gd name="T8" fmla="*/ 43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9" y="4"/>
                      <a:pt x="43" y="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26"/>
              <p:cNvSpPr>
                <a:spLocks noEditPoints="1"/>
              </p:cNvSpPr>
              <p:nvPr/>
            </p:nvSpPr>
            <p:spPr bwMode="auto">
              <a:xfrm>
                <a:off x="7237324" y="4534693"/>
                <a:ext cx="381000" cy="331788"/>
              </a:xfrm>
              <a:custGeom>
                <a:avLst/>
                <a:gdLst>
                  <a:gd name="T0" fmla="*/ 184 w 192"/>
                  <a:gd name="T1" fmla="*/ 132 h 166"/>
                  <a:gd name="T2" fmla="*/ 129 w 192"/>
                  <a:gd name="T3" fmla="*/ 92 h 166"/>
                  <a:gd name="T4" fmla="*/ 125 w 192"/>
                  <a:gd name="T5" fmla="*/ 90 h 166"/>
                  <a:gd name="T6" fmla="*/ 121 w 192"/>
                  <a:gd name="T7" fmla="*/ 43 h 166"/>
                  <a:gd name="T8" fmla="*/ 41 w 192"/>
                  <a:gd name="T9" fmla="*/ 15 h 166"/>
                  <a:gd name="T10" fmla="*/ 15 w 192"/>
                  <a:gd name="T11" fmla="*/ 96 h 166"/>
                  <a:gd name="T12" fmla="*/ 95 w 192"/>
                  <a:gd name="T13" fmla="*/ 124 h 166"/>
                  <a:gd name="T14" fmla="*/ 105 w 192"/>
                  <a:gd name="T15" fmla="*/ 118 h 166"/>
                  <a:gd name="T16" fmla="*/ 108 w 192"/>
                  <a:gd name="T17" fmla="*/ 121 h 166"/>
                  <a:gd name="T18" fmla="*/ 163 w 192"/>
                  <a:gd name="T19" fmla="*/ 161 h 166"/>
                  <a:gd name="T20" fmla="*/ 184 w 192"/>
                  <a:gd name="T21" fmla="*/ 157 h 166"/>
                  <a:gd name="T22" fmla="*/ 188 w 192"/>
                  <a:gd name="T23" fmla="*/ 153 h 166"/>
                  <a:gd name="T24" fmla="*/ 184 w 192"/>
                  <a:gd name="T25" fmla="*/ 132 h 166"/>
                  <a:gd name="T26" fmla="*/ 87 w 192"/>
                  <a:gd name="T27" fmla="*/ 107 h 166"/>
                  <a:gd name="T28" fmla="*/ 32 w 192"/>
                  <a:gd name="T29" fmla="*/ 88 h 166"/>
                  <a:gd name="T30" fmla="*/ 49 w 192"/>
                  <a:gd name="T31" fmla="*/ 32 h 166"/>
                  <a:gd name="T32" fmla="*/ 104 w 192"/>
                  <a:gd name="T33" fmla="*/ 52 h 166"/>
                  <a:gd name="T34" fmla="*/ 87 w 192"/>
                  <a:gd name="T35" fmla="*/ 10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66">
                    <a:moveTo>
                      <a:pt x="184" y="132"/>
                    </a:moveTo>
                    <a:cubicBezTo>
                      <a:pt x="129" y="92"/>
                      <a:pt x="129" y="92"/>
                      <a:pt x="129" y="92"/>
                    </a:cubicBezTo>
                    <a:cubicBezTo>
                      <a:pt x="128" y="91"/>
                      <a:pt x="126" y="90"/>
                      <a:pt x="125" y="90"/>
                    </a:cubicBezTo>
                    <a:cubicBezTo>
                      <a:pt x="130" y="75"/>
                      <a:pt x="129" y="58"/>
                      <a:pt x="121" y="43"/>
                    </a:cubicBezTo>
                    <a:cubicBezTo>
                      <a:pt x="106" y="13"/>
                      <a:pt x="70" y="0"/>
                      <a:pt x="41" y="15"/>
                    </a:cubicBezTo>
                    <a:cubicBezTo>
                      <a:pt x="11" y="30"/>
                      <a:pt x="0" y="66"/>
                      <a:pt x="15" y="96"/>
                    </a:cubicBezTo>
                    <a:cubicBezTo>
                      <a:pt x="30" y="126"/>
                      <a:pt x="66" y="139"/>
                      <a:pt x="95" y="124"/>
                    </a:cubicBezTo>
                    <a:cubicBezTo>
                      <a:pt x="99" y="122"/>
                      <a:pt x="102" y="120"/>
                      <a:pt x="105" y="118"/>
                    </a:cubicBezTo>
                    <a:cubicBezTo>
                      <a:pt x="106" y="119"/>
                      <a:pt x="107" y="120"/>
                      <a:pt x="108" y="121"/>
                    </a:cubicBezTo>
                    <a:cubicBezTo>
                      <a:pt x="163" y="161"/>
                      <a:pt x="163" y="161"/>
                      <a:pt x="163" y="161"/>
                    </a:cubicBezTo>
                    <a:cubicBezTo>
                      <a:pt x="170" y="166"/>
                      <a:pt x="179" y="164"/>
                      <a:pt x="184" y="15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2" y="146"/>
                      <a:pt x="191" y="137"/>
                      <a:pt x="184" y="132"/>
                    </a:cubicBezTo>
                    <a:close/>
                    <a:moveTo>
                      <a:pt x="87" y="107"/>
                    </a:moveTo>
                    <a:cubicBezTo>
                      <a:pt x="67" y="117"/>
                      <a:pt x="42" y="108"/>
                      <a:pt x="32" y="88"/>
                    </a:cubicBezTo>
                    <a:cubicBezTo>
                      <a:pt x="22" y="67"/>
                      <a:pt x="29" y="42"/>
                      <a:pt x="49" y="32"/>
                    </a:cubicBezTo>
                    <a:cubicBezTo>
                      <a:pt x="69" y="22"/>
                      <a:pt x="94" y="31"/>
                      <a:pt x="104" y="52"/>
                    </a:cubicBezTo>
                    <a:cubicBezTo>
                      <a:pt x="114" y="72"/>
                      <a:pt x="107" y="97"/>
                      <a:pt x="87" y="107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09726" y="1938089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anose="02010609030101010101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NTP</a:t>
                </a: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协议技术原理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31307" y="3001224"/>
            <a:ext cx="5184140" cy="576263"/>
            <a:chOff x="5714354" y="2522443"/>
            <a:chExt cx="5184140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5184140" cy="576263"/>
              <a:chOff x="4753236" y="2862001"/>
              <a:chExt cx="518414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anose="02010609030101010101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337121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客户端程序技术方案及实现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3941430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anose="02010609030101010101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+mn-ea"/>
                  </a:rPr>
                  <a:t>改进方案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4927952"/>
            <a:ext cx="5659755" cy="578188"/>
            <a:chOff x="5714354" y="4244369"/>
            <a:chExt cx="5659755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5659755" cy="576263"/>
              <a:chOff x="4753236" y="4446326"/>
              <a:chExt cx="5659755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anose="02010609030101010101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384683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anose="02010609030101010101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北斗三号全球时间同步方案调研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564101" y="2443843"/>
            <a:ext cx="228600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02757" y="2444115"/>
            <a:ext cx="480925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PPP-B2b 全球时间同步方案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8430" y="1102995"/>
            <a:ext cx="2435601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960" y="847725"/>
            <a:ext cx="6217285" cy="4559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北斗三号 PPP-B2b 全球时间同步方案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6628660" y="2770410"/>
            <a:ext cx="4646881" cy="1446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PPP-B2b时间同步方法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将 PPP-B2b 钟差解算与时钟控制相结合，实时调节接收机外接10MHz铷钟频率，并驯服输出同步到时间基准的 1PPS 信号。</a:t>
            </a:r>
          </a:p>
        </p:txBody>
      </p:sp>
      <p:pic>
        <p:nvPicPr>
          <p:cNvPr id="1026" name="Picture 2" descr="image-20241113234151222">
            <a:extLst>
              <a:ext uri="{FF2B5EF4-FFF2-40B4-BE49-F238E27FC236}">
                <a16:creationId xmlns:a16="http://schemas.microsoft.com/office/drawing/2014/main" id="{C0D4CAFF-4D9E-4E80-8422-A61BF2591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"/>
          <a:stretch/>
        </p:blipFill>
        <p:spPr bwMode="auto">
          <a:xfrm>
            <a:off x="559293" y="1697798"/>
            <a:ext cx="5912528" cy="3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407795" y="1703070"/>
            <a:ext cx="4264025" cy="4056339"/>
            <a:chOff x="1823648" y="2061912"/>
            <a:chExt cx="3835748" cy="3743352"/>
          </a:xfrm>
        </p:grpSpPr>
        <p:sp>
          <p:nvSpPr>
            <p:cNvPr id="58" name="矩形 57"/>
            <p:cNvSpPr/>
            <p:nvPr/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95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62961" y="2215205"/>
              <a:ext cx="3143885" cy="424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chemeClr val="bg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B2b精密轨道与钟差恢复</a:t>
              </a:r>
            </a:p>
          </p:txBody>
        </p:sp>
        <p:sp>
          <p:nvSpPr>
            <p:cNvPr id="97" name="TextBox 10"/>
            <p:cNvSpPr txBox="1"/>
            <p:nvPr/>
          </p:nvSpPr>
          <p:spPr>
            <a:xfrm>
              <a:off x="2203505" y="2926526"/>
              <a:ext cx="3097147" cy="130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</a:t>
              </a:r>
              <a:r>
                <a:rPr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通过使用PPP-B2b轨道改正参数结合广播星历计算出的位置向量，可以计算出校正后的卫星精密位置：</a:t>
              </a:r>
              <a:endPara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07125" y="1203960"/>
            <a:ext cx="4958715" cy="5165449"/>
            <a:chOff x="1823648" y="2061912"/>
            <a:chExt cx="3835748" cy="3958802"/>
          </a:xfrm>
        </p:grpSpPr>
        <p:sp>
          <p:nvSpPr>
            <p:cNvPr id="99" name="矩形 98"/>
            <p:cNvSpPr/>
            <p:nvPr/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01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27404" y="2198211"/>
              <a:ext cx="3014980" cy="352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spc="300" dirty="0">
                  <a:solidFill>
                    <a:schemeClr val="bg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PPP-B2b时间同步方法</a:t>
              </a:r>
            </a:p>
          </p:txBody>
        </p:sp>
        <p:sp>
          <p:nvSpPr>
            <p:cNvPr id="103" name="TextBox 10"/>
            <p:cNvSpPr txBox="1"/>
            <p:nvPr/>
          </p:nvSpPr>
          <p:spPr>
            <a:xfrm>
              <a:off x="1890471" y="2781964"/>
              <a:ext cx="3703244" cy="32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1. GNSS接收机输出原始卫星观测值、广播星历、PPP-B2b改正数。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2. 将广播星历与PPP-B2b轨道、钟差改正数结合恢复出B2b精密星历。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3. 将恢复出的卫星精密位置、接收机观测值输入PPP-B2b解算模块。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4. PPP-B2b解算模块进行数据预处理，剔除高度角和信噪比不符合要求的卫星。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5. 通过接收机实时观测数据和B2b精密星历解算PPP观测方程，输出接收机实时钟差。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6. GNSS接收机将自身晶振锁定在外置10 MHz铷钟上，与铷钟具有相同的频率特性和固定的相位差。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7. 通过测量10 MHz铷钟输出1PPS与接收机输出1PPS的相位差，结合接收机钟差，生成10 MHz铷钟的频率控制量和1PPS相位调整量，调节铷钟频率和输出1PPS相位。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408430" y="1215390"/>
            <a:ext cx="2551011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68" y="82646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B2b精密轨道与钟差恢复</a:t>
            </a: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80" y="3711575"/>
            <a:ext cx="2917190" cy="325755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1868805" y="4167505"/>
            <a:ext cx="3442970" cy="713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卫星钟差改正数用于校正广播星历计算出的卫星钟差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10" y="5025390"/>
            <a:ext cx="3351530" cy="40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3511550" y="2845435"/>
            <a:ext cx="512127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谢谢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87350" y="978500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159802" y="530825"/>
                <a:ext cx="1813907" cy="18139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472591" y="827607"/>
                <a:ext cx="1209821" cy="1209822"/>
              </a:xfrm>
              <a:prstGeom prst="ellipse">
                <a:avLst/>
              </a:pr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0" y="1108075"/>
            <a:ext cx="1179195" cy="11791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41545" y="3168015"/>
            <a:ext cx="483044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NTP</a:t>
            </a:r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协议技术原理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4420351" y="3062925"/>
            <a:ext cx="1440160" cy="1440160"/>
            <a:chOff x="4066364" y="1514966"/>
            <a:chExt cx="1757290" cy="1757290"/>
          </a:xfrm>
        </p:grpSpPr>
        <p:sp>
          <p:nvSpPr>
            <p:cNvPr id="85" name="泪滴形 84"/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3791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6420" y="3062925"/>
            <a:ext cx="1440160" cy="1440160"/>
            <a:chOff x="6027167" y="1514966"/>
            <a:chExt cx="1757290" cy="1757290"/>
          </a:xfrm>
        </p:grpSpPr>
        <p:sp>
          <p:nvSpPr>
            <p:cNvPr id="89" name="泪滴形 88"/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02838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420351" y="4736806"/>
            <a:ext cx="1440160" cy="1440160"/>
            <a:chOff x="4066364" y="3439143"/>
            <a:chExt cx="1757290" cy="1757290"/>
          </a:xfrm>
        </p:grpSpPr>
        <p:sp>
          <p:nvSpPr>
            <p:cNvPr id="93" name="泪滴形 92"/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600838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096420" y="4736806"/>
            <a:ext cx="1440160" cy="1440160"/>
            <a:chOff x="6027167" y="3439143"/>
            <a:chExt cx="1757290" cy="1757290"/>
          </a:xfrm>
        </p:grpSpPr>
        <p:sp>
          <p:nvSpPr>
            <p:cNvPr id="97" name="泪滴形 96"/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593735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42946" y="3029116"/>
            <a:ext cx="3019553" cy="1350041"/>
            <a:chOff x="914599" y="1378199"/>
            <a:chExt cx="3000483" cy="1350041"/>
          </a:xfrm>
        </p:grpSpPr>
        <p:sp>
          <p:nvSpPr>
            <p:cNvPr id="101" name="TextBox 52"/>
            <p:cNvSpPr txBox="1"/>
            <p:nvPr/>
          </p:nvSpPr>
          <p:spPr>
            <a:xfrm>
              <a:off x="1460089" y="1378199"/>
              <a:ext cx="2435826" cy="42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目的</a:t>
              </a:r>
            </a:p>
          </p:txBody>
        </p:sp>
        <p:sp>
          <p:nvSpPr>
            <p:cNvPr id="102" name="TextBox 53"/>
            <p:cNvSpPr txBox="1"/>
            <p:nvPr/>
          </p:nvSpPr>
          <p:spPr>
            <a:xfrm>
              <a:off x="914599" y="1752245"/>
              <a:ext cx="3000483" cy="97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将参与计算机的协调时间时（UTC）时间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同步到几毫秒误差内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784878" y="3029116"/>
            <a:ext cx="3346441" cy="1350041"/>
            <a:chOff x="7879058" y="1378199"/>
            <a:chExt cx="3013581" cy="1350041"/>
          </a:xfrm>
        </p:grpSpPr>
        <p:sp>
          <p:nvSpPr>
            <p:cNvPr id="104" name="TextBox 52"/>
            <p:cNvSpPr txBox="1"/>
            <p:nvPr/>
          </p:nvSpPr>
          <p:spPr>
            <a:xfrm>
              <a:off x="7879058" y="1378199"/>
              <a:ext cx="2023219" cy="42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效果</a:t>
              </a:r>
            </a:p>
          </p:txBody>
        </p:sp>
        <p:sp>
          <p:nvSpPr>
            <p:cNvPr id="105" name="TextBox 53"/>
            <p:cNvSpPr txBox="1"/>
            <p:nvPr/>
          </p:nvSpPr>
          <p:spPr>
            <a:xfrm>
              <a:off x="7892156" y="1752245"/>
              <a:ext cx="3000483" cy="97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在公共互联网保持几十毫秒的误差，在理想的局域网环境中实现超过1毫秒的精度；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042947" y="5005679"/>
            <a:ext cx="3019552" cy="1350041"/>
            <a:chOff x="914599" y="4025146"/>
            <a:chExt cx="3000483" cy="1350041"/>
          </a:xfrm>
        </p:grpSpPr>
        <p:sp>
          <p:nvSpPr>
            <p:cNvPr id="107" name="TextBox 52"/>
            <p:cNvSpPr txBox="1"/>
            <p:nvPr/>
          </p:nvSpPr>
          <p:spPr>
            <a:xfrm>
              <a:off x="1828450" y="4025146"/>
              <a:ext cx="2076422" cy="42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设计</a:t>
              </a:r>
            </a:p>
          </p:txBody>
        </p:sp>
        <p:sp>
          <p:nvSpPr>
            <p:cNvPr id="108" name="TextBox 53"/>
            <p:cNvSpPr txBox="1"/>
            <p:nvPr/>
          </p:nvSpPr>
          <p:spPr>
            <a:xfrm>
              <a:off x="914599" y="4399192"/>
              <a:ext cx="3000483" cy="97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使用Marzullo算法的修改版，选择准确的时间服务器，减轻可变网络延迟造成的影响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838668" y="5005679"/>
            <a:ext cx="3346443" cy="1055401"/>
            <a:chOff x="7879058" y="4025146"/>
            <a:chExt cx="3013583" cy="1055401"/>
          </a:xfrm>
        </p:grpSpPr>
        <p:sp>
          <p:nvSpPr>
            <p:cNvPr id="110" name="TextBox 52"/>
            <p:cNvSpPr txBox="1"/>
            <p:nvPr/>
          </p:nvSpPr>
          <p:spPr>
            <a:xfrm>
              <a:off x="7879058" y="4025146"/>
              <a:ext cx="1974779" cy="423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版本</a:t>
              </a:r>
            </a:p>
          </p:txBody>
        </p:sp>
        <p:sp>
          <p:nvSpPr>
            <p:cNvPr id="111" name="TextBox 53"/>
            <p:cNvSpPr txBox="1"/>
            <p:nvPr/>
          </p:nvSpPr>
          <p:spPr>
            <a:xfrm>
              <a:off x="7892158" y="4399192"/>
              <a:ext cx="3000483" cy="6813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NTPv4，是RFC 5905文档中的建议标准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33830" y="1028576"/>
            <a:ext cx="1806520" cy="52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433830" y="344928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技术原理概述</a:t>
            </a:r>
          </a:p>
        </p:txBody>
      </p:sp>
      <p:sp>
        <p:nvSpPr>
          <p:cNvPr id="2912" name="矩形 47"/>
          <p:cNvSpPr>
            <a:spLocks noChangeArrowheads="1"/>
          </p:cNvSpPr>
          <p:nvPr/>
        </p:nvSpPr>
        <p:spPr bwMode="auto">
          <a:xfrm>
            <a:off x="990369" y="1329949"/>
            <a:ext cx="10140950" cy="15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网络时间协议（NTP）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位于OSI模型的应用层，其在数据网络潜伏时间可变的计算机系统之间，通过分组交换实现客户端和服务器之间的时间同步，NTP服务器从权威时钟源（例如原子钟、GPS）接收精确的协调世界时UTC，客户端再从服务器请求和接收时间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 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方正兰亭黑_GBK" panose="02000000000000000000" pitchFamily="2" charset="-122"/>
              </a:rPr>
              <a:t>NTP基于UDP报文进行传输，使用的端口号为123。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8"/>
          <p:cNvSpPr txBox="1"/>
          <p:nvPr/>
        </p:nvSpPr>
        <p:spPr>
          <a:xfrm>
            <a:off x="6677378" y="1046787"/>
            <a:ext cx="2253331" cy="8488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NTP</a:t>
            </a:r>
            <a:r>
              <a:rPr lang="zh-CN" altLang="en-US" sz="24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时钟层级</a:t>
            </a:r>
          </a:p>
          <a:p>
            <a:pPr algn="l">
              <a:lnSpc>
                <a:spcPct val="120000"/>
              </a:lnSpc>
            </a:pPr>
            <a:endParaRPr lang="zh-CN" altLang="en-US" sz="2400" b="1" dirty="0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7378" y="1650520"/>
            <a:ext cx="4733290" cy="163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NTP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以层级来组织模型结构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通常将从权威时钟获得时钟同步的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NTP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服务器的层数设置为阶层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，并将其作为主时间服务器，为网络中其他的设备提供时钟同步。每一层都从上一层获取时间。层数越小，时钟准确度越高。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7378" y="1478674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8109" y="1199515"/>
            <a:ext cx="2553575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屏2024-11-13 23.40.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432560"/>
            <a:ext cx="6018530" cy="40195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362966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技术细节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6677378" y="3399462"/>
            <a:ext cx="2253331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z="24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时间戳</a:t>
            </a:r>
          </a:p>
        </p:txBody>
      </p:sp>
      <p:sp>
        <p:nvSpPr>
          <p:cNvPr id="12" name="矩形 11"/>
          <p:cNvSpPr/>
          <p:nvPr/>
        </p:nvSpPr>
        <p:spPr>
          <a:xfrm>
            <a:off x="6677660" y="4031615"/>
            <a:ext cx="4733290" cy="1301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NTP使用64比特的时间戳，其中32位表示秒，32位表示秒的小数，给出一个每232秒（136年）才会翻转的时间尺度，理论分辨率2−32秒。NTP以1900年1月1日作为开始时间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677378" y="383134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1896628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362966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时间同步算法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2914" t="13190" r="3952" b="12330"/>
          <a:stretch>
            <a:fillRect/>
          </a:stretch>
        </p:blipFill>
        <p:spPr>
          <a:xfrm>
            <a:off x="1275335" y="1906791"/>
            <a:ext cx="9694545" cy="30899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3347" y="1305763"/>
            <a:ext cx="3882189" cy="10699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</a:t>
            </a: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客户端向服务端发送一个NTP请求报文，包含发送时间戳</a:t>
            </a:r>
            <a:r>
              <a:rPr lang="en-US" altLang="zh-CN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T1</a:t>
            </a: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4253" y="4930026"/>
            <a:ext cx="2569732" cy="8204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服务器收到请求报文，将接收时间</a:t>
            </a:r>
            <a:r>
              <a:rPr lang="en-US" altLang="zh-CN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T2</a:t>
            </a: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写入消息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0" y="4952251"/>
            <a:ext cx="2439925" cy="10699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服务端发出应答报文，并将发送时间</a:t>
            </a:r>
            <a:r>
              <a:rPr lang="en-US" altLang="zh-CN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T3</a:t>
            </a: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写入</a:t>
            </a:r>
          </a:p>
        </p:txBody>
      </p:sp>
      <p:sp>
        <p:nvSpPr>
          <p:cNvPr id="14" name="矩形 13"/>
          <p:cNvSpPr/>
          <p:nvPr/>
        </p:nvSpPr>
        <p:spPr>
          <a:xfrm>
            <a:off x="8081867" y="1306138"/>
            <a:ext cx="2640330" cy="546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</a:t>
            </a:r>
            <a:r>
              <a:rPr lang="zh-CN" altLang="en-US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客户端接收到响应报文，时间为</a:t>
            </a:r>
            <a:r>
              <a:rPr lang="en-US" altLang="zh-CN" dirty="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rPr>
              <a:t>T4</a:t>
            </a: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E3E039-81C6-4B95-88D1-3F1A7C4FB145}"/>
                  </a:ext>
                </a:extLst>
              </p:cNvPr>
              <p:cNvSpPr txBox="1"/>
              <p:nvPr/>
            </p:nvSpPr>
            <p:spPr>
              <a:xfrm>
                <a:off x="4181437" y="5763450"/>
                <a:ext cx="3893245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往返延迟</m:t>
                      </m:r>
                      <m:r>
                        <a:rPr lang="zh-CN" altLang="en-US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：</m:t>
                      </m:r>
                      <m:r>
                        <a:rPr lang="zh-CN" altLang="en-US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𝜃</m:t>
                      </m:r>
                      <m:r>
                        <a:rPr lang="en-US" altLang="zh-CN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E3E039-81C6-4B95-88D1-3F1A7C4FB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37" y="5763450"/>
                <a:ext cx="3893245" cy="289888"/>
              </a:xfrm>
              <a:prstGeom prst="rect">
                <a:avLst/>
              </a:prstGeom>
              <a:blipFill>
                <a:blip r:embed="rId4"/>
                <a:stretch>
                  <a:fillRect l="-782" t="-12500" r="-93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B5DD8CF-86D3-420C-B839-39205DD16632}"/>
                  </a:ext>
                </a:extLst>
              </p:cNvPr>
              <p:cNvSpPr txBox="1"/>
              <p:nvPr/>
            </p:nvSpPr>
            <p:spPr>
              <a:xfrm>
                <a:off x="4410151" y="6267635"/>
                <a:ext cx="3424912" cy="3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时间差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B5DD8CF-86D3-420C-B839-39205DD1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151" y="6267635"/>
                <a:ext cx="3424912" cy="369845"/>
              </a:xfrm>
              <a:prstGeom prst="rect">
                <a:avLst/>
              </a:prstGeom>
              <a:blipFill>
                <a:blip r:embed="rId5"/>
                <a:stretch>
                  <a:fillRect l="-4093" t="-14754" r="-195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725" y="3116580"/>
            <a:ext cx="47256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技术方案与实现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09" y="1199515"/>
            <a:ext cx="2074181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502412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2800" dirty="0">
                <a:sym typeface="+mn-ea"/>
              </a:rPr>
              <a:t>NTP_Client 类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14705" y="1433195"/>
            <a:ext cx="10501630" cy="11118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ea typeface="思源黑体" panose="020B0500000000000000" pitchFamily="34" charset="-122"/>
              </a:rPr>
              <a:t>1. </a:t>
            </a:r>
            <a:r>
              <a:rPr b="1" dirty="0">
                <a:ea typeface="思源黑体" panose="020B0500000000000000" pitchFamily="34" charset="-122"/>
              </a:rPr>
              <a:t>成员变量: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NTP_Port: 默认的 NTP 端口号 123。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NTP_PACKET_SIZE: NTP 数据包的大小（48字节）。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SeventyYears: 用于时间戳转换，表示从 1900 年到 Unix 时间 1970 年之间的秒数。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m_TimeService_Socket: 用于客户端和 NTP 服务器之间的 UDP 套接字。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m_TimeService_IPAddress: 存储 NTP 服务器的 IP 地址。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m_bNTP_Client_Started: 用于表示 NTP 客户端是否已启动。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m_bTimeServiceAddressSet: 用于标识是否已经设置了时间服务的地址。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NTP_Timestamp_Data 类: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包含时间戳相关的数据：eResultCode（返回的状态码）、</a:t>
            </a:r>
            <a:r>
              <a:rPr dirty="0" err="1">
                <a:ea typeface="思源黑体" panose="020B0500000000000000" pitchFamily="34" charset="-122"/>
              </a:rPr>
              <a:t>lUnixTime（Unix时间戳</a:t>
            </a:r>
            <a:r>
              <a:rPr dirty="0">
                <a:ea typeface="思源黑体" panose="020B0500000000000000" pitchFamily="34" charset="-122"/>
              </a:rPr>
              <a:t>）、lHour、lMinute、lSecond。</a:t>
            </a:r>
          </a:p>
          <a:p>
            <a:pPr algn="just">
              <a:lnSpc>
                <a:spcPct val="120000"/>
              </a:lnSpc>
            </a:pPr>
            <a:endParaRPr dirty="0"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构造函数: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NTP_Client()：初始化一些标志变量，表示客户端未启动且没有设置时间服务地址。</a:t>
            </a:r>
          </a:p>
          <a:p>
            <a:pPr algn="just">
              <a:lnSpc>
                <a:spcPct val="120000"/>
              </a:lnSpc>
            </a:pPr>
            <a:endParaRPr dirty="0">
              <a:ea typeface="思源黑体" panose="020B05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5875" y="1940560"/>
            <a:ext cx="2640330" cy="546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8110" y="1199515"/>
            <a:ext cx="2526942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08025"/>
            <a:ext cx="5024120" cy="6800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2800" dirty="0">
                <a:sym typeface="+mn-ea"/>
              </a:rPr>
              <a:t>NTP_Client 类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234341" y="1199515"/>
            <a:ext cx="10229215" cy="10699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2. 重要方法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CreateSocket(): 创建一个 UDP 套接字，并设置超时时间为 500 毫秒。若失败则返回 false。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SetUp_TimeService_AddressStruct(String sURL): 设置时间服务的 IP 地址，解析给定的 URL。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GetPort(): 返回 NTP 端口号 123</a:t>
            </a:r>
            <a:r>
              <a:rPr lang="zh-CN" dirty="0">
                <a:ea typeface="思源黑体" panose="020B0500000000000000" pitchFamily="34" charset="-122"/>
              </a:rPr>
              <a:t>。</a:t>
            </a:r>
            <a:endParaRPr dirty="0"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Get_NTP_Timestamp(): 获取当前的 NTP 时间戳，依次执行发送请求、接收响应、解析时间戳的操作。根据不同的情况返回相应的状态码。</a:t>
            </a:r>
          </a:p>
          <a:p>
            <a:pPr algn="just">
              <a:lnSpc>
                <a:spcPct val="120000"/>
              </a:lnSpc>
            </a:pPr>
            <a:r>
              <a:rPr b="1" dirty="0">
                <a:solidFill>
                  <a:srgbClr val="FFC000"/>
                </a:solidFill>
                <a:ea typeface="思源黑体" panose="020B0500000000000000" pitchFamily="34" charset="-122"/>
              </a:rPr>
              <a:t>Send_TimeService_Request()</a:t>
            </a:r>
            <a:r>
              <a:rPr dirty="0">
                <a:ea typeface="思源黑体" panose="020B0500000000000000" pitchFamily="34" charset="-122"/>
              </a:rPr>
              <a:t>: 向 NTP 服务器发送请求数据包。</a:t>
            </a:r>
          </a:p>
          <a:p>
            <a:pPr algn="just">
              <a:lnSpc>
                <a:spcPct val="120000"/>
              </a:lnSpc>
            </a:pPr>
            <a:r>
              <a:rPr b="1" dirty="0">
                <a:solidFill>
                  <a:srgbClr val="FFC000"/>
                </a:solidFill>
                <a:ea typeface="思源黑体" panose="020B0500000000000000" pitchFamily="34" charset="-122"/>
              </a:rPr>
              <a:t>Receive(NTP_Timestamp_Data NTP_Timestamp)</a:t>
            </a:r>
            <a:r>
              <a:rPr dirty="0">
                <a:ea typeface="思源黑体" panose="020B0500000000000000" pitchFamily="34" charset="-122"/>
              </a:rPr>
              <a:t>: 接收来自 NTP 服务器的响应，并解析时间戳数据。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Get_ClientStarted_Flag(): 获取客户端启动状态标志。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Set_ClientStarted_Flag(Boolean bClient_Started): 设置客户端启动状态标志。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CloseSocket(): 关闭套接字。</a:t>
            </a:r>
          </a:p>
          <a:p>
            <a:pPr algn="just">
              <a:lnSpc>
                <a:spcPct val="120000"/>
              </a:lnSpc>
            </a:pPr>
            <a:endParaRPr dirty="0"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3. 返回的结果和错误处理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NTP_Timestamp_Data 中的 eResultCode 表示操作的结果，可以是以下几种：</a:t>
            </a: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NTP_Success: 成功获取时间戳</a:t>
            </a:r>
            <a:r>
              <a:rPr lang="zh-CN" dirty="0">
                <a:ea typeface="思源黑体" panose="020B0500000000000000" pitchFamily="34" charset="-122"/>
              </a:rPr>
              <a:t>；</a:t>
            </a:r>
            <a:r>
              <a:rPr dirty="0">
                <a:ea typeface="思源黑体" panose="020B0500000000000000" pitchFamily="34" charset="-122"/>
              </a:rPr>
              <a:t>NTP_ServerAddressNotSet: 未设置服务器地址</a:t>
            </a:r>
            <a:r>
              <a:rPr lang="zh-CN" dirty="0">
                <a:ea typeface="思源黑体" panose="020B0500000000000000" pitchFamily="34" charset="-122"/>
              </a:rPr>
              <a:t>；</a:t>
            </a:r>
            <a:endParaRPr dirty="0"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dirty="0">
                <a:ea typeface="思源黑体" panose="020B0500000000000000" pitchFamily="34" charset="-122"/>
              </a:rPr>
              <a:t>NTP_SendFailed: 发送请求失败</a:t>
            </a:r>
            <a:r>
              <a:rPr lang="zh-CN" dirty="0">
                <a:ea typeface="思源黑体" panose="020B0500000000000000" pitchFamily="34" charset="-122"/>
              </a:rPr>
              <a:t>；</a:t>
            </a:r>
            <a:r>
              <a:rPr dirty="0">
                <a:ea typeface="思源黑体" panose="020B0500000000000000" pitchFamily="34" charset="-122"/>
              </a:rPr>
              <a:t>NTP_ReceiveFailed: 接收响应失败。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635875" y="1940560"/>
            <a:ext cx="2640330" cy="546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rgbClr val="244C89"/>
              </a:solidFill>
              <a:latin typeface="+mj-lt"/>
              <a:ea typeface="思源黑体" panose="020B0500000000000000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Tg2YWRmZGU0MDUxMGY0NWQyMTNhNjJiOTc3NzFiM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klDUllYMDhnUFNCWVgzdGljbVJqZlNBcklGeGtaV3gwWVNCWUpBPT0iLAoJIkxhdGV4SW1nQmFzZTY0IiA6ICJpVkJPUncwS0dnb0FBQUFOU1VoRVVnQUFBb1lBQUFCSUJBTUFBQUNaMlNtbkFBQUFNRkJNVkVYLy8vOEFBQUFBQUFBQUFBQUFBQUFBQUFBQUFBQUFBQUFBQUFBQUFBQUFBQUFBQUFBQUFBQUFBQUFBQUFBQUFBQXYzYUI3QUFBQUQzUlNUbE1BcSsvZHpUSlVSSFptaVptN0VDS1NJcW5kQUFBQUNYQklXWE1BQUE3RUFBQU94QUdWS3c0YkFBQU9Ca2xFUVZSNEFlMWNUMmhrU1JsL3ZmazN5YVM3SXc1NFVPaVlHVDNJNnNza0k0Szc2OHZPQkFRZDZZQUg5OWJOZ0xlRmppSjRzM1B3SmtObndjTWlLeDFaWkErN2tpaTZvT0oyV0FZWFJPMHdNNGQxV2VobVprSFdTNUxPNkl4dVpzdGYvWDFWcit2VmU1MTB2K3hoMzZGZjFWZGYxVmYxcTYrKyt1cDdsWGpleDQ4RmdiYy82ZmYrOGwxTHdjZWt0QWpNRVBZYy96eHRCY2FYSTcyTFYxWlhsNWNXeU9jTXdnS3BEdFRRUU14bkl6VzVpK1dqdi9vVXhWNVg4WmJJd3ZMcTZyWGxCYiszeG9pQ3NPVC9SL0lVT2ZMMDl5R2poWVFOeVRQOGR5Z2tTNm1KNDhnOTZIb1RKWXJGcHVLbE9mR3NNNkxNa1VlU1ovclZ6ekRrQ1htcXltalRiYzUwNmZlU1pRVHZzNUdhT0pES0lsaW1BZ0RBNGFJVmZ2YnJOemtnUjYveitpL3hiTytiSWM2b3hFQzh5VG53MndMVGNWVmxSNVE0RzZudXdaUVlMTk0rZVdEd2ZaK2k5bWhQMHM3VDdKOWxUcnhyb0gwWTBvcUVmS0FxaE9SaHA4NUdxbk1VL2hvcmZtZHB4MkNicEtCMVF4Snlmd3B6UERVRzRrRklIQ05IM1RBM3N0VFpTSFVPUjF2Q0JsOEFnRFJDUUw2bTVYanlIRmorRzFMM2lUa05ZY2xRVTJjajFUV0VQTm15RnpjQTBLWXFLcEFQVkZvbDhtQTVVam12YkdFSlM0ZVdPaHVwenU2VGVYdHhCd0F0cXFKeHE0NjF3TE11ZVhKV0ZsazZ4SGZHVXFmZlNPeDdvTndWazVYdUl0enpvL1NTVmNmMndUTW5xN1VPWldyRTc0eWxWbzRUeDlQdTdWbDVDc0JIb1hJK2hFcG5IZ2ZQWTBFNFIzYjFvaEdtTTVaYTA4eFZ6S2kyNHd4aUdRQkplQnYydWFDYjkvOUV1MDA3UzR6VTA1QXpsdHJzSlhaMlgzZnhkTzRhQU5yaWhPazRIZk54Uk9Rc2syU0ZKekw0elZacUNnemgxZG1IL1FRd25PZEZOZFAvRHZtM3dWTmwyWG9jUzhnOHRGUzJVbE5naUxETmxuVjBOSjdEUXd4VHNUcldBYzhLclQxQm5yRTJNaEppdGxKVFlBaDNLOXgrOVNGVFA0d3JWK1ZJMmtXOW5LWno0UGszVGR5TFphR2xRMzZ5bFpvQ1E0UUtZbmJtRWdCYXcvQUxmcXlPVFlDRmVqMEYvMHREeHNuVlhMWlMwMkM0TDVaalg2OHJBR2dIMUh0YVpESEtGSUFIU25ySHdSS3RNb1I4cGxMVFlJaVZZWFdnUFhxNGYreDUrY0NoWTAzd2JJQ0ZMZWdob0pPdWlVeWxwc0dRT3ROVlc5K25VWUJEekIyMm9HME1vTkhOZTlFYkQwOThNWHpESldjcU5RMkdYcHVRTDFySDZMT1FRdG0rNWZBYWRQTis2TFhWSndKck8wTW5aaW8xRllZMXVmOUd4N29OZ05abjdVb3FlS2tTSCtlMEFFKzBqWkhrTTVXYUFzUDhUd0VEYkpybDJVZkJia21MRUZwNDJ1QXB4WVF0TE94REltVXBOUm5EZklzY0F3YnNIZjNQTEFvTzdmQXE1anA0WXB4MHhUUDhSSlpTa3pGczRLTkpTWXZRNk9PZG92akltSUplb0tYcDVtM2Yxaldtb1NlemxKcUk0WDF5dU9mUk5kdTFqVE5BQWZVUUhVOGtNdS9nSEdaUmxsS1RNTVNIeGszUG8rSFdMZHNRR3loQXVldUpST1pkckgxbCtlLzhNTzdwOWpFYmhOTklOUnBLa1VuQ3NNbk95blNibTdlMTFrSEJvcTFBbzdYQXM2N2xCMGplUnRXWUoybVhhcUhlQ2FVTzBFSEdtb0Fob3BsTXpiRE5XWjFBODN1QVhYZ05vNW16RjRINjNBVy9kLzJYTWNWMVZJMTVrZ0s2TnFtRkYxKzl0VlNOa2FXUkoxNzh4YTNsTlkzZ1RpWmdXQmZSL2tyTXZrQWp4dXA3Z0YxU3dRZVBkVmNILzhUTGlOR0M0YkJyclp5amRlM1BWNndWRk5FcXRVaWJZanFoK0t5SmZjbzNMQXl4aGhlWkZKeWRyQ0hVZTFUYW5yVWprbmlIc3NTc3ZPbUFmT0ZIbnZkK2UrajNINnhTYzFmUmxhN3NXUHo3M1NYd3hSZEhTOXg2aUk4N2ZEcm9tbzFXUlQ0ZmdPNzJEL1BCUTdEWXZ6amdFczlick5XSnNyaGZaNUZ4SWxLYzFMR1lua1NGZEVpU3JkQnF1REZzeUlWSzE2eFdTeWJ2a0RvSzVtWFc5a2Ewb1FXZXFxV3MwQ1pmRm1TY2J6Y3RIQ2NteFVrdHlnRWx0TnlKV3ptMmVrNE1zWlEvRkpVQWcyWEpsaDlTQlhYR0V4QnRvT1psMXlLOHBybm4yL1k5eTFJckZTbE9ha1cvdXVKb3FUWklkNXdZNGlnM0p3VDVOa09DYUFNNzNEczZrOE5LcDU5NzVWeG9yRE5FM1Ara3RGbjlocWpHZExKa3JOU21yU01XR2R2NlZTdEx1ZUc0dG5xNkU5czEyYUZBM0J4Nlh0bW1oeVZzRlNod21la1dUb0xVRUZoT2UyM2RCbUl1Vmt6aHA4bkZTaTI1RFkrU1dVN29UWHJIdFJSK0ZXMWI3T0Y1ZW5hcEFhQWRKVHVhbUdGbFBuaWlKZEJPVFExeDEyU1ExZFBYbUVtSWwrcGJqWXBabStaaWptV0tzWTRSeFR6bVpvVHprdkpKV2hZVXRxbHkwWWp4Z1dvN211RFhIeHJnMll3V3RmbjNQa211MjUwbldUelFPMVlxdEgwalRVdUlwYXc3K1ZJN3JnajFLek9HYjN2UlJ2bjlHZWZoWHR4dDZBRER4VWgxYkVZR3JFV25TWWhVZG1manBjS3FyTG5yOGxLNENXbllCSTlyVDhHM0tEWHlVci9EeE84Mk9BLzM0bTZEK3R5cmRXdzcwaUEybmcydCtEVEplS21ZdUZRTmp3KzBLRndZWXBudVNKRmx6US9oTkhtM29RUWxpNWxjZWJlQmZ1Nk5uQWl4V3N6ekgzeUFYU25zZEcrSDFMSEl4TVVKS3ZhTk5vNlQwbDBZN211dXNkOW44dVhkaGdvQW1yT0xxTWh2K3dGNDlnd2V4RWkzREFKVVpONGduRGpqa0pyV2RhNzNqZGJWR3hlRzlkQkVZY1dhYW9QN00rSlRINDBZUjhxRXdQQnVReE04RzBZM3NNMllvQUxEQTRPRFpVNFFQM1JKclpuN1dMODhRZG1PR1pHOWdndERqRnhXd3RKYmxHbitWbmNieEVkbXM1VGx3cnNOZFBPZTF6bXdRZEpOWFh1d2x2dG5JcjBiRnJia2tPcTFNRS9QQjVmRVg4eThFenkxaGpQL1M3NGtvSkhDYThIbGRUaTk0V2p6TDF6dGZRTjg4WThMdzBib0htS2oyakFhMGU0MitERWhCZTF1QS8vY3F6V0FYVVp0K1p5TVBhVWZ3enF3ajNsTU55eHMyaVhWQzhqdURYSTk0QjVCUHJoT2ZiY0dlYmFzWElTSk5uS0hjQTkzWkl1Z1hMcmdIM1ZsM3ZKMlk2ZzZDaTNaTTJwcmR4dTJNY3AxbzVCbnRMc05mU2RDbU5vVnN3cFU5Y0NrSUpmYURRdHJ1cVRDSXIzV3U0bHpFMXNEczQ5d1FOaVk3VzE2WGx2ZVpOa21iM2lGOWx2aFJsQW8wZERTVk5seEc4YTVwelREemJRWTNleTF1dzNBdzdxbDZuY2IydURwaGdQMWdQdUdsa1d5WThQUVpFbVZjMG1GUlNKL1F5czFwbmYxT2E5SUhwZS9SUy80Q2NOeWw4VlB4bzlDamFtUnoxT3h0eU51aGRFVmx4N1dRZ3hya2VDTWZyY0JPaHBkbUZSRVRvOTMxY0d6cFFuMlRVaFJBbzVGamVHa1NhZFVtQlNHeFJnekc2VXVEbGs5dXRRYXd1WEpCMnhCWWRYSW03L25DTHMyT1UzNlRoaGFCMTBZN29jWXRpTURMR254TGpxN2lDeEVubnhablJOUlFqZnYrWkFEdll4MkNwbzVGektjTk9XVVNnTklUTVlNN1c4ZWdma2luempwL0k2SmNaU2tYbUs5c0VXOEgrNnVscDY1TUh4Q0xXQVlrcXBlK2E2eEVvTitST2hsTUIyU3lJa1FXV1ZxUmJ2bHlObFBGNWMrN1pRS3lMaCtUZFAzRE9hNHc1ZERXNnlqa3RDVXBseDE4RG5XcVBDR1FzTFdGUmVHNGNub3ZObEdQakRNUXdOS3RobHB2QkFZaWtaUGhOb0hHV3pMRWMybERIdVJOZ2JQdXFYQ1h2RGxnMlB6bmpjR3g2RE9GZTY5Qnd3cGlSZ2dFeTZDS1BlYXp0Q3RDME9zT05ZMm5TKzVjYkZ4M2RmWEpadk42QzdyM1FqdEFLdFNBa2FpTWVTeHREVmpRQm5RZncxalZ1VUVQMjZwV0prSHJGRUdWbWZSQTBIM3B6cXlDMUlmNFF2eDh0elJwcU0zTGd5OWtuU1RXb2FlVGZyR09zWHVJZTZ0aDNMZWkwTFNCcyt1S29jakUzRVArMUZWek9rVENWTGhPcSt3eG1CSzFyMzdnRVgzcFNtaVltTGwrTUMzbFVLNkU4UGJZcVNUaGxJVllMcDRYMFQ3ZEdNMnpCdS9iVmZWeFA4QUxNcFFNMXV1S3dBWTY4YWVvOVZNbjB5VXFpS3JtUFIxMXE3bVMyT1RrZDRWMWg5WHUySTYrK0xFY0Vvbzk3Nk8yVDhBb1p3dzFwRXBTcEFhQzhyYnYvVXBnZlErSmNmL3J6Y1pnVHo0OUIvMkdBMmRPNUNGL0YySzdGcG1hWXBjQ3FrSUgxVlpTMUQ2TGswb0FxTmloZS9LUkpjbGFuSnhzMXpzanhORDJGTHFrazc2YWd2Si8rUXFoK096ZkNMcEFaTWpScDc5NDYrNEZNREJIK2xrd2F5b1o0UHhZQkFtaHRDQlU1ckRraFFSTHhWTFUwMGhTeWdDNnhTVzB5Wkw0UCs3c0RmdVVPditHYWRaZnQwWVR2azRHaFZhb1pKUjA4ZWZSZEVZNEpDUEVMamR1N2k4ZWczLzFrWjFvRTBXUUZwZFhwQ2ZVTWFqaDJPNEFCRURhZW1yazVSQzZxeDBuZXNDSkVWZ0xXTnhkRm5pQ1dtNlVuYktqYUVIei82aVQvNnVlaitELzJ0ekJXRDR5a0hFUjAxS3VyYms2NS9wVkFWN0FsTmhRbFpKWjczdHJhV2xLbXkyaFdrdWFpYmE4OUFIM3RLKzhHUmdGdy9TdEoyQW9UZDV3Yi8wdXpRTkRjUUQwMk5lSXl1ZmRpbW5FVitVWGw0Z3BGY011MTZYZldpS0NjWUJiQ1ZOdTBrWXBtbGpjQjZZUDhQSGhyby9NM2dyZzlib0NPZ2dmWjdWYlJydVlWUDJxU1dLTWRNN2FXU2NEWWF3MXNZV1VodnFMWWU0Y2NzL3hNYU1iVEFlNVV1em5EcU1CTlQ5ZlpuZExkaGlKUWsvWjRRaGJFODM3QmtXalhFT0NrdUdtdW9JODRab0RXOVgrdEk4SjJOVFVOTk56L09aNjRORTh0TlVya0F5N3hBNTRFZGdydVdEZlhKTnBrZjRMZ29NSlZqS2wrWXlLMktwczVQZ0JGMG4ya2FYYzNTd2JxeXBFUTdBYkJyWFZNTk5CU0VBQkVKSC84d0s4eGNJTXdld3VwclVvdGhoY0JEMXZIUFVNV3VIRTEzZTBqZ2p5WEVXcG8wUU04aFd0TCtKYmhrdXh1aUVUM09MTVNOdHNmS2x1Y2p6d3FGdDA2VStUcytpRlJVMXZTdS84bzZ1ZDRPM0ROMlRueWh1a0tQcTRBMmNwSWJQUXY1TnFmWEtYK1J0RmZpaEg3NHI3RnVGbXBxYzlIMG1NdjBMOXRSRCs3YmNISjhudlkzVXRVN0hXS05yZDFMRlJ6clNYeFN0Tm1na29sRCtPdFhETnBLNEtzM1ZyMUE2M2p1ZDVOSFV6cmRJNzVVOTc1Ky9JVVNjczBjalIyOTFCcnFQQzh3YmdsYUxISlp5T0dubEc0Y0krYTNQOERqVVhVTC8vT0Q5ZHE4cXFuekVYZ0NSRU1RclZQUWlnLzQxeWVVZ1BMazJsYmtUb2h2a2NybTNqcjhLTzZaZisralRJRTkrQW1lb1RaNzdDUDQrZDh2dlBmMUtsaDNMLzloLytxWVNtSHV5cTlJc2dlTExWYVMrNTM5VkZPUmZXT3BkZVQzemhmeC9nMC9OTXY3cjNRNEFBQUFBU1VWT1JLNUNZSUk9Igp9Cg==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kpGeGtaV3gwWVNCMFgzTWtJRDBnSkhSZmUySnlaR045SkNBcklDUmNSR1ZzZEdFZ2RDUT0iLAoJIkxhdGV4SW1nQmFzZTY0IiA6ICJpVkJPUncwS0dnb0FBQUFOU1VoRVVnQUFBbGdBQUFCSkJBTUFBQUFUWFVYNEFBQUFNRkJNVkVYLy8vOEFBQUFBQUFBQUFBQUFBQUFBQUFBQUFBQUFBQUFBQUFBQUFBQUFBQUFBQUFBQUFBQUFBQUFBQUFBQUFBQXYzYUI3QUFBQUQzUlNUbE1BRUhhcjNlKzdpVlF5WnMwaVJKbjhkWk05QUFBQUNYQklXWE1BQUE3RUFBQU94QUdWS3c0YkFBQU0yVWxFUVZSNEFlMWNYWWhrUnhXdW5wNy9uNTFoM1JqSnkvUStpUWoyUEdTRHNraVBTQUtLcGljUWYySWlkOFdvRDFGNm5vSjV5YlNJZ3ZqUTgySWVGT2xXY0gwUTdBbnI3b09JM1pBUXdUek1nS0FQb2owK2lhZzdtODMwdXJ2ajd2R3JxbHQxcTZydlQvWFB6WWJCKzlEM1ZOV3BjODQ5VmVlNzUxVDNER1AvdjdRSGZ0blNaQVp4OXRHZy83WHZaVENkNnVFcHV1djVmSE1rcmxzLzhlUS9oV3d6MVBkOHFzN3hWd1B1cm43WGM4THBZeXNUbGJ5ZXFualNaUXNWN3EyV0YvOXBaQXFJdHJ5ZXE3a0p0cFVxbkhYZ3hYOEttYWJ3OERlOW5xdlM0bXlMQVoxNHNaOUdwaGs0eXcrMGdsM3gvQTgvZm5nYS9lRDFUSUFzVDlDS2liNUM1ZE5lU2taaXlsWDRTQmF4Z0RzckFiVGVjMnlnVTRHMkJ6Uk1FdzMwVGF3alYrRWpXVGxGbCtHc2hFeXJTamNNb1RFdWJSQ3RHUnlUSlhNVlBwS3BNLzBWT0NzZXRPYUozaktFVmdmZkF6VTZOaGdtVE9ZcVhObTYrQzlGZWR6TGQxa0gzbXJGc2M0U2JScjl0ZjdBTGlLNmJ6Qk1tTXhWdUxLMWVVdFJIdmRnaS9YZ3JLMDQxbFdpUTZOL1p3QzBGb2h1R3d5VEpYTVZyazF0REJFYVU4amVsK0NzV05CcUV0VzFWTWIyNmI5R2k1UEkwY3c0ZFViSGJPWXFYTnZXamtjZ1BXNFNNK0JOQkMxa0ZXYmdUUThBbEJPbnB1RHg2VnlGYS9PR2NWYVpnM1lIVzZ1bHAwZUVnN0E0ZE5pT0Jqbmx4S2s5T0c0clYrSGF1R0djQmNoaWlhRGxJR3lCNko1V0lnZ25UdTNCY1Z1NUN0ZkdEZUVzRGxrc0NiUUdFUGFJblBlaEU2ZmFnb2tRdVFyWEZnN2hMQTVaaWFBMWdMRDdSSHRhQ3llY09MWEd4bTdrS2x4Yk40U3oyakxQakFldEFZUXRPbkdKVWluSE5DdFg0YU00UzBCV0VtamhQT0pRQytYRU1sNEVkYU5uSUU2TnNiSEpYSVZIMXZudnJFVUJXVW1nTllpd05hS25JajJuSWMxaS9zNlNrQ1ZCYXpDVEhVVFlCbGtIZndOeGFqaHliREpYNFpGMS9zNEtJU3NoMDNJUnR2QUxoR0c0RjRzQnArWFYzNDEwVDRUS1ZiaGpvYit6UXNoaURGdkdxcGt2S0VmZy9rd292bkJFdDlDVTljMnF3UkJ6S09oWU5HUXpWK0dPTGQ3T1VwREZHTTdaclBMUWRJVktSTXQwYzYxQzlMYlF0dmp5OWV2WE8wVDR2UDVOUi8vWXpWeUZPOVo1TzB0QkZtTTR1YklLdjUvREIvOUVvb0RiMyt0Uy9PdjA5aHBxYWFLdVZ1ZkdxUjZZQkpHcjhNaEFiMmRweUdLc0NpL1VJeEdjc2hGMkplRGw0eG13UmZXaG0zYlo4OGRzNVNvOHNzM2JXUnF5QmtFTDBvQWNoNFpRVVJmeVRJdFhrK0lhSmhNcS9QZ3ZTVmMzRkdmZmhoRnV6eHl1NWV1c0NMSWthRG5uZUUxenJ5Rk9XOXlLbWxGTUQ1UkRLV1krQkM4blhJT0gxVnpPTU1KVDlHWU8rVHByMmpqM2NrRUxTc3JtYVZZdkJQYW1FUjEybkthYjFVdndGTHJqejNVdDRjcy9mZm1GeCt2cEd2am9EOS8vMks4K2tjMW1jdmc2eTRDc09OQXlFUmJodHlsVW9BVFMzMGZiY1dwYU1FaWJxWlBqdC9odkhpM2hhTVNmdU5tS09FalFIYnN2cStYcnJLcEdIMGhzUU0rbUpkbllRL3dRUjJhZUhPRVZWOU9NVTlVNXFic2x2SGdWYXJ1Wm9ndlBCMlI5ZVpjNWcvbVdPeVpreFlDV2hiRGxNQXBGanFGTUtKdHhxam9uZFhlRVR5ZDhXK2Vvdy9ua0phY3JvK201czZiMUZ1SHlCa0RMUkZqc2IvVmRCWlo0TGRSdnhtbUdTY01QTzhKWDFXcWxTNEt6U3VrYzdxaW5zeHIvc1NaVzRZYTYwV01pTE9pTmNBZ2J2YXZKZCs0MHEya1ZHSWFaTm9rbFA3QjdzbHFlenFyYTMySzE0YXhOUTdSNW1yV3ZJRXVVM09IT3N1TFVtRGdSMGhYZTFsczdWVHkrVTBrZEY0Tld6bmZVTi9PL2JzTHNlU01WNXl5OFBEUXpyYWF4MFNwUkxWVFQ1cGh4bXFCajlHNVhlQ1hLaGRPRUxrWHY2bVMyb1hNKzdoeUZQVkxzSXB4bG5tbVZJM0FDRXVqTThVZzd5NHpUWk10R0hIR0ZCMzdBdlVvMnRzUnE3K0ZKRTY3NG5BKzVnaXUyQ2dIMVNMcUJzUENqd25lR2IzaENIak5PbzJrVG9oemhlTU9VZkNUM1JGR1d3VmtNRWx4RkZKL3pJUXUxSVFzWkIwUnNSbnFDNk1zSWZGR2hCeW82NDk2M2ZCdE5uQWpsQ0FkdzcvckkzUmsyemZMTHMxeklZZ3lMYVlBVzFsSWptTG5NSGIzUjRWdzdrSDJleHBmSEVZNWMyR3RteC9tdUxudVMxOXZRaFN6OHNoYk8wcVVNYittdFp5NXpvRGU2Z2ZyWk5nM0w0UWlmMXZzNVhaQjVnSlRPcVVhOW5EVUFXWXdGOE5hQkVtS0dYaS9LcllEMXlvZEduS3BKazdzN3d0ZWpOMHlhRHZ6RVJUOUFHcDh4NXVXc0FjaVNvTFduNUppaGg1aFEzVEJuVTlKbW5LclJsUHR3NTFtdThJWmZmWXcwYTFoazhISFdJR1JKMExxbm50Y012WEtVVThDY2ttUXhYNUZxMHJldjlxL0VMKzJRdVkwci9BakEvZDNxcytlbG9vZXJUKzR5VnJnY3FBNTAvKzc1NDQraTNqZVNuMGN1QnMrK3BDeEx2UHM0YXhDeUhORENidW9xRGVVSU1aRC9oR3VIT04wU0RGT0hpbStIbm5pczJxK3JwbmxISkNkZGNibU5LN3hLbDc1RDE2cnlBTEpRdmNhanNreFhPdnFYVXEvUXlVWGFXSTNlNE93VjZsKzVTcDh5allpamZad1ZBMWsyYUZWVVB2VWhIcC95S3gwb1c5WHZBTVRwaHREZWxENWo3Qno5RFYveEgrbk5hZG8yWkc3akNBZFN2dGcvajJKZkZLT3pOM0dnVkpydHQzQndlMGNxbWFQN1hmYkdyVjcwQm4rTmJoMHc5dWZNdjhueWNWWU1aTm1nRllRT1drQU8yb2ljMWREbUlFNWhMYTdhdHJpeFFsWGtHbk5HSk1pQkVUNGQ0ZnkzaVYrQ21JWlEyZHZBbXIzVmVaV3hZcmlUQ2gyUlRuZXErdTB6VDJLSEY0S05ETzBlem9xRExBdTBnTEIzaFpwWkpQcjdrYk5xQ3QvNWFXR1hjeXlyY0MxS05IdER0Y1gwRVQ4YzRVQktzYmVuaFRNcVhlU0VmUjY5Q2gvT3lYd0dMdDRNRlpicFk1eHFaNWFVSHM1YVVzZ1R5cFkzVks4cXlwQXl5d3BuSDdjWjFjc1FEL1Z3aXFwN2lpSTAwTmtUVzZvUStPWGFvWlNFbXlNY0I3VmloOHp4akxpQVpIQlZ1a1ZseUZWNUtBQ2tPNVFDNTBqRUg1YjhSb0lHMWUzaHJKNWJHTXE1QWJ4MUlFaWt6RnVDcUJ5S2J3dmxPTDQzMUdsckxkeHVUWlYzVmNUaXc4c2g3emczUi9ocStKWmI1UGM1Z1B1NjNOWTF1YUpGUGF5V3NrMTN1SHFzL2w2R0dSN082cWdudEVXVjRTd3BIVys5RFQ2MndMY2dGbWhYTXE1TEkzaERyV3FuSklkWUlQeTRZTHlRd29FUmJvNXdCZHhZaVRVMmpiM2VrMXJlUEJGMmhhN2h2b0cxdUlCeGgveU9ES1RGN3lsWHRyTlc2QnZta1plbUFSVXkrdmszRk50Y3haSTRtNm1vN1gwVUthL0lwSHBPYlRWRWFJblArR3VMZjQ1NU9jSlZmWXlIMzJYcm00enRDUEFLbFVEem5pRFZEdU5uYzlKcmxVOW1HWkx0TExnaThaSVBqL0F2Y1QwN3dveUhRZ0NiRDBPUGorQjNJdnpXZUk1LzhndDQ5d0ZKamYvcENGZjFNYmJPQVh1OXhiZjFacVFFOEY4WHJSbGxYbGxYK3hGWEFwWHRyRjZpcXpCd3dNWENyQkp1OHpKUFdRbWhhdCtBZ0gxaDBFcFVqSFV3OStUZmZQTDRseU5jMWNkWVFtRWRGdVl3VXJLdVlISS9mSU5qT0I1bW9qbWF5bllXZjY3RVMrd2x3TlEyQlBidVNhbHRrZWJNQndMRFpWZFJPTEI4VzZ2bE1VejBPZDBlaDdDRjQwQytMcVFodkxxYzBCMml0NjBLREhWUUQyZ1REeUZHTXo0eW5jVnp2T1JMK3FmQzlVMkZScktWQUFuMDhwRzVub1VxMVF2Zk4zNzFoMmpnVjJhQmtXRzlHTGFGYStCR3hyREd4M1dIWUs2cERhVU82dkYyS29rUmo0OU1aNlZCbHZydHdUbTZ6ZDdYZVVhcGd5ZWVEdWpycXNudjc2Vit3QXNjZmYxTU9NdjV1d0k5T2h4aENaOE5Vd084Qk9XWnR1NFFRbFZLeUFMNUJ1ZFpXTmRYWGFhelVIbWxYTktlUW8wK1EvZkZPZ3E5ODZqaC8yRmI4SWZnMlA3THhqOTloWXZkdHJsR2JKbkNOWER2MEgwaHppeVllVXplRUwyQWpwWWc5aFdJaVZiNlI2YXowcWVIb3lzWDZNbXVGNmZCOVB1YVNtYU56ckhKVlJWbjFUQ3hhV0xiNnd1Z3NpY2FTQ3k2Z3VpRjd5UE5ra0pNeGxrcENsS0dGdXcvcTA3aEhHSm9QZlFSRXFvdE1hMXR2dTNnSTdtWno2aURrbmE0QVgxVVBCQm4vZWhrVGRpMm5sbU4rVHlDemFQK0toVEFXUklqRlRQTjBtbjZORSt6NWpiNTRVUjhOV2RMbGEwSDRTemd4YUhRWGpTZkk4NjZFZnJVQXVoL01hU1FYTWhDb2xBWHhEcVAxcGtiakhuK01FSk1hay9pUkVsSTh2OUF1cmdodUl0bWV1RS9QNVZ6TmR5dDZqQk5JN21ZQllBL0VJUW9FWnQ3L0V3aTJsa2ZTWldNVFBJa2d5R0hZYVNMTFNGMlJ0WGNFMVF5RzBKVU5Wd0lqZVJTaDlwWkFmZHB1Y1IvWjYyVDU2WEliZkVHTFgwK3ZqL1AzbW1GcVdWdDUrVFVMY3F6ampuMWtpc3FKSmNxamlTU0lSWGRRdFc0eGhOOEZWdUZ6bE9UTTJOaWtzNGM3d3BaQzlhZmpVMUtmQ0RTcXphOUtnWHF2RXMyOStrU0p5b0V1RndRYTFWUmxjY1ArbDArOUM2N0ZzTFhkOE9vZnlabllvTW5VUE9xQkdRQ3lTUHBVeUt6ZVBPa2g1MDFLNHExYytHU3ZTWksyb2p6M1VLMVR3NWd5aC9wTjNrWU5FZlBzZVZhbURmdzFBRG5mOFpWd1FxZHBZMGluTFp6aWZjWE92dy9EaTFmcGdjQVNJWmRpU1QrWTl1MXh6cjBoVVNHc1FiYTlQRnFWSm0ybmZSa2lvNHYwaGNaZmc3MVFwanRUVkgveXhlSmZqMlcwaHduTDd4NHRYL3RwWndVRkQ0WVBIRmV5eTUrdHF0cFFaeTlldnhoRUNzWGpyZkRnVWNlRFo3KzdiZHNybmVrOVQvL01lL2pyV2QrVmdBQUFBQkpSVTVFcmtKZ2dnPT0iCn0K"/>
    </extobj>
  </extobjs>
</s:customData>
</file>

<file path=customXml/itemProps1.xml><?xml version="1.0" encoding="utf-8"?>
<ds:datastoreItem xmlns:ds="http://schemas.openxmlformats.org/officeDocument/2006/customXml" ds:itemID="{9B244DEC-2CA6-48A7-97FD-6FE32281C974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宽屏</PresentationFormat>
  <Paragraphs>202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思源黑体</vt:lpstr>
      <vt:lpstr>宋体</vt:lpstr>
      <vt:lpstr>Agency FB</vt:lpstr>
      <vt:lpstr>Arial</vt:lpstr>
      <vt:lpstr>Calibri</vt:lpstr>
      <vt:lpstr>Cambria Math</vt:lpstr>
      <vt:lpstr>Segoe UI</vt:lpstr>
      <vt:lpstr>Office 主题</vt:lpstr>
      <vt:lpstr>PowerPoint 演示文稿</vt:lpstr>
      <vt:lpstr>PowerPoint 演示文稿</vt:lpstr>
      <vt:lpstr>PowerPoint 演示文稿</vt:lpstr>
      <vt:lpstr>技术原理概述</vt:lpstr>
      <vt:lpstr>技术细节</vt:lpstr>
      <vt:lpstr>时间同步算法</vt:lpstr>
      <vt:lpstr>PowerPoint 演示文稿</vt:lpstr>
      <vt:lpstr>NTP_Client 类</vt:lpstr>
      <vt:lpstr>NTP_Client 类</vt:lpstr>
      <vt:lpstr>NTP客户端程序</vt:lpstr>
      <vt:lpstr>构造并发送一个NTP请求数据包： Send_TimeService_Request()方法</vt:lpstr>
      <vt:lpstr>PowerPoint 演示文稿</vt:lpstr>
      <vt:lpstr>NTP客户端GUI界面</vt:lpstr>
      <vt:lpstr>PowerPoint 演示文稿</vt:lpstr>
      <vt:lpstr>改进方案</vt:lpstr>
      <vt:lpstr>提高时间精度</vt:lpstr>
      <vt:lpstr>增加向北京时间校准</vt:lpstr>
      <vt:lpstr>减小网络延迟</vt:lpstr>
      <vt:lpstr>改进分析-误差来源</vt:lpstr>
      <vt:lpstr>PowerPoint 演示文稿</vt:lpstr>
      <vt:lpstr>北斗三号 PPP-B2b 全球时间同步方案</vt:lpstr>
      <vt:lpstr>B2b精密轨道与钟差恢复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5</cp:revision>
  <dcterms:created xsi:type="dcterms:W3CDTF">2024-11-14T06:09:00Z</dcterms:created>
  <dcterms:modified xsi:type="dcterms:W3CDTF">2024-11-14T11:27:59Z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9B09C58F6206646DDDD034674BDEDC4A_43</vt:lpwstr>
  </property>
  <property fmtid="{D5CDD505-2E9C-101B-9397-08002B2CF9AE}" pid="3" name="KSOProductBuildVer">
    <vt:lpwstr>2052-12.1.0.18608</vt:lpwstr>
  </property>
</Properties>
</file>