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Montserrat"/>
      <p:bold r:id="rId15"/>
      <p:boldItalic r:id="rId16"/>
    </p:embeddedFont>
    <p:embeddedFont>
      <p:font typeface="Montserrat Ligh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hqE/cbF2vwwTpd/qk62NygsFBo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Italic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slide" Target="slides/slide9.xml"/><Relationship Id="rId17" Type="http://schemas.openxmlformats.org/officeDocument/2006/relationships/font" Target="fonts/MontserratLight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MontserratLight-italic.fntdata"/><Relationship Id="rId18" Type="http://schemas.openxmlformats.org/officeDocument/2006/relationships/font" Target="fonts/Montserrat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3943750" y="3990065"/>
            <a:ext cx="10523698" cy="3390249"/>
            <a:chOff x="0" y="-19050"/>
            <a:chExt cx="2032297" cy="654712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2032297" cy="635662"/>
            </a:xfrm>
            <a:custGeom>
              <a:rect b="b" l="l" r="r" t="t"/>
              <a:pathLst>
                <a:path extrusionOk="0" h="635662" w="2032297">
                  <a:moveTo>
                    <a:pt x="0" y="0"/>
                  </a:moveTo>
                  <a:lnTo>
                    <a:pt x="2032297" y="0"/>
                  </a:lnTo>
                  <a:lnTo>
                    <a:pt x="2032297" y="635662"/>
                  </a:lnTo>
                  <a:lnTo>
                    <a:pt x="0" y="635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19050"/>
              <a:ext cx="2032297" cy="654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16796100" y="514331"/>
            <a:ext cx="926399" cy="1769166"/>
          </a:xfrm>
          <a:custGeom>
            <a:rect b="b" l="l" r="r" t="t"/>
            <a:pathLst>
              <a:path extrusionOk="0" h="1769166" w="926399">
                <a:moveTo>
                  <a:pt x="0" y="0"/>
                </a:moveTo>
                <a:lnTo>
                  <a:pt x="926400" y="0"/>
                </a:lnTo>
                <a:lnTo>
                  <a:pt x="926400" y="1769166"/>
                </a:lnTo>
                <a:lnTo>
                  <a:pt x="0" y="1769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4236347" y="4412905"/>
            <a:ext cx="9815307" cy="2426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0" u="none" cap="none" strike="noStrike">
                <a:solidFill>
                  <a:srgbClr val="B83143"/>
                </a:solidFill>
                <a:latin typeface="Oswald"/>
                <a:ea typeface="Oswald"/>
                <a:cs typeface="Oswald"/>
                <a:sym typeface="Oswald"/>
              </a:rPr>
              <a:t>FROM CHEMISTRY TO QUALITY:PREDICTING WINE QUALITY USING CHEMICAL PROPERTIES</a:t>
            </a:r>
            <a:r>
              <a:rPr b="0" i="0" lang="en-US" sz="47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4297946" y="3171991"/>
            <a:ext cx="9815307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INDIVIDUAL PROJECT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781195" y="7732740"/>
            <a:ext cx="12848809" cy="44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53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WENDY MARTINEZ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97" name="Google Shape;97;p2"/>
          <p:cNvGrpSpPr/>
          <p:nvPr/>
        </p:nvGrpSpPr>
        <p:grpSpPr>
          <a:xfrm>
            <a:off x="13662994" y="265144"/>
            <a:ext cx="4296549" cy="9642576"/>
            <a:chOff x="0" y="-19050"/>
            <a:chExt cx="1131601" cy="2539609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1131601" cy="2520559"/>
            </a:xfrm>
            <a:custGeom>
              <a:rect b="b" l="l" r="r" t="t"/>
              <a:pathLst>
                <a:path extrusionOk="0"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/>
          <p:nvPr/>
        </p:nvSpPr>
        <p:spPr>
          <a:xfrm>
            <a:off x="1572398" y="6439733"/>
            <a:ext cx="7982030" cy="1032847"/>
          </a:xfrm>
          <a:custGeom>
            <a:rect b="b" l="l" r="r" t="t"/>
            <a:pathLst>
              <a:path extrusionOk="0" h="1032847" w="7982030">
                <a:moveTo>
                  <a:pt x="0" y="0"/>
                </a:moveTo>
                <a:lnTo>
                  <a:pt x="7982030" y="0"/>
                </a:lnTo>
                <a:lnTo>
                  <a:pt x="7982030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22185" t="-86494"/>
            </a:stretch>
          </a:blipFill>
          <a:ln>
            <a:noFill/>
          </a:ln>
        </p:spPr>
      </p:sp>
      <p:sp>
        <p:nvSpPr>
          <p:cNvPr id="101" name="Google Shape;101;p2"/>
          <p:cNvSpPr/>
          <p:nvPr/>
        </p:nvSpPr>
        <p:spPr>
          <a:xfrm>
            <a:off x="10758785" y="1049603"/>
            <a:ext cx="6176060" cy="8208697"/>
          </a:xfrm>
          <a:custGeom>
            <a:rect b="b" l="l" r="r" t="t"/>
            <a:pathLst>
              <a:path extrusionOk="0"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49741" r="-49743" t="0"/>
            </a:stretch>
          </a:blipFill>
          <a:ln>
            <a:noFill/>
          </a:ln>
        </p:spPr>
      </p:sp>
      <p:grpSp>
        <p:nvGrpSpPr>
          <p:cNvPr id="102" name="Google Shape;102;p2"/>
          <p:cNvGrpSpPr/>
          <p:nvPr/>
        </p:nvGrpSpPr>
        <p:grpSpPr>
          <a:xfrm>
            <a:off x="1746162" y="3609331"/>
            <a:ext cx="7808265" cy="3222645"/>
            <a:chOff x="0" y="-19050"/>
            <a:chExt cx="2991684" cy="1234735"/>
          </a:xfrm>
        </p:grpSpPr>
        <p:sp>
          <p:nvSpPr>
            <p:cNvPr id="103" name="Google Shape;103;p2"/>
            <p:cNvSpPr/>
            <p:nvPr/>
          </p:nvSpPr>
          <p:spPr>
            <a:xfrm>
              <a:off x="0" y="0"/>
              <a:ext cx="2991684" cy="1215685"/>
            </a:xfrm>
            <a:custGeom>
              <a:rect b="b" l="l" r="r" t="t"/>
              <a:pathLst>
                <a:path extrusionOk="0" h="1215685" w="2991684">
                  <a:moveTo>
                    <a:pt x="0" y="0"/>
                  </a:moveTo>
                  <a:lnTo>
                    <a:pt x="2991684" y="0"/>
                  </a:lnTo>
                  <a:lnTo>
                    <a:pt x="2991684" y="1215685"/>
                  </a:lnTo>
                  <a:lnTo>
                    <a:pt x="0" y="1215685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04" name="Google Shape;104;p2"/>
            <p:cNvSpPr txBox="1"/>
            <p:nvPr/>
          </p:nvSpPr>
          <p:spPr>
            <a:xfrm>
              <a:off x="0" y="-19050"/>
              <a:ext cx="2991684" cy="1234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2"/>
          <p:cNvSpPr txBox="1"/>
          <p:nvPr/>
        </p:nvSpPr>
        <p:spPr>
          <a:xfrm>
            <a:off x="1028700" y="824138"/>
            <a:ext cx="9280319" cy="1686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8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2199467" y="3920614"/>
            <a:ext cx="7132181" cy="266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aim of this research is to </a:t>
            </a:r>
            <a:r>
              <a:rPr b="1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predict</a:t>
            </a: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the </a:t>
            </a:r>
            <a:r>
              <a:rPr b="1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quality of wine based on past customer ratings</a:t>
            </a: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and</a:t>
            </a: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using the following wine </a:t>
            </a:r>
            <a:r>
              <a:rPr b="1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chemical properties</a:t>
            </a: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: fixed acidity, volatile acidity, citric acid, residual sugar, chlorides, free sulphur dioxide, total sulphur dioxide, density, pH, sulphates, and alcohol.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12" name="Google Shape;112;p3"/>
          <p:cNvGrpSpPr/>
          <p:nvPr/>
        </p:nvGrpSpPr>
        <p:grpSpPr>
          <a:xfrm>
            <a:off x="4229810" y="7267221"/>
            <a:ext cx="2932415" cy="899049"/>
            <a:chOff x="0" y="-19050"/>
            <a:chExt cx="1075555" cy="329755"/>
          </a:xfrm>
        </p:grpSpPr>
        <p:sp>
          <p:nvSpPr>
            <p:cNvPr id="113" name="Google Shape;113;p3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9070732" y="7690776"/>
            <a:ext cx="2932415" cy="899049"/>
            <a:chOff x="0" y="-19050"/>
            <a:chExt cx="1075555" cy="329755"/>
          </a:xfrm>
        </p:grpSpPr>
        <p:sp>
          <p:nvSpPr>
            <p:cNvPr id="116" name="Google Shape;116;p3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13046312" y="6105396"/>
            <a:ext cx="3379009" cy="899049"/>
            <a:chOff x="0" y="-19050"/>
            <a:chExt cx="1239358" cy="329755"/>
          </a:xfrm>
        </p:grpSpPr>
        <p:sp>
          <p:nvSpPr>
            <p:cNvPr id="119" name="Google Shape;119;p3"/>
            <p:cNvSpPr/>
            <p:nvPr/>
          </p:nvSpPr>
          <p:spPr>
            <a:xfrm>
              <a:off x="0" y="0"/>
              <a:ext cx="1239358" cy="310705"/>
            </a:xfrm>
            <a:custGeom>
              <a:rect b="b" l="l" r="r" t="t"/>
              <a:pathLst>
                <a:path extrusionOk="0" h="310705" w="1239358">
                  <a:moveTo>
                    <a:pt x="71027" y="0"/>
                  </a:moveTo>
                  <a:lnTo>
                    <a:pt x="1168331" y="0"/>
                  </a:lnTo>
                  <a:cubicBezTo>
                    <a:pt x="1187169" y="0"/>
                    <a:pt x="1205234" y="7483"/>
                    <a:pt x="1218555" y="20803"/>
                  </a:cubicBezTo>
                  <a:cubicBezTo>
                    <a:pt x="1231875" y="34123"/>
                    <a:pt x="1239358" y="52189"/>
                    <a:pt x="1239358" y="71027"/>
                  </a:cubicBezTo>
                  <a:lnTo>
                    <a:pt x="1239358" y="239678"/>
                  </a:lnTo>
                  <a:cubicBezTo>
                    <a:pt x="1239358" y="258515"/>
                    <a:pt x="1231875" y="276581"/>
                    <a:pt x="1218555" y="289901"/>
                  </a:cubicBezTo>
                  <a:cubicBezTo>
                    <a:pt x="1205234" y="303221"/>
                    <a:pt x="1187169" y="310705"/>
                    <a:pt x="1168331" y="310705"/>
                  </a:cubicBezTo>
                  <a:lnTo>
                    <a:pt x="71027" y="310705"/>
                  </a:lnTo>
                  <a:cubicBezTo>
                    <a:pt x="52189" y="310705"/>
                    <a:pt x="34123" y="303221"/>
                    <a:pt x="20803" y="289901"/>
                  </a:cubicBezTo>
                  <a:cubicBezTo>
                    <a:pt x="7483" y="276581"/>
                    <a:pt x="0" y="258515"/>
                    <a:pt x="0" y="239678"/>
                  </a:cubicBezTo>
                  <a:lnTo>
                    <a:pt x="0" y="71027"/>
                  </a:lnTo>
                  <a:cubicBezTo>
                    <a:pt x="0" y="52189"/>
                    <a:pt x="7483" y="34123"/>
                    <a:pt x="20803" y="20803"/>
                  </a:cubicBezTo>
                  <a:cubicBezTo>
                    <a:pt x="34123" y="7483"/>
                    <a:pt x="52189" y="0"/>
                    <a:pt x="71027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0" y="-19050"/>
              <a:ext cx="1239358" cy="329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3"/>
          <p:cNvSpPr/>
          <p:nvPr/>
        </p:nvSpPr>
        <p:spPr>
          <a:xfrm rot="-1885381">
            <a:off x="12158125" y="7633280"/>
            <a:ext cx="1776375" cy="501826"/>
          </a:xfrm>
          <a:custGeom>
            <a:rect b="b" l="l" r="r" t="t"/>
            <a:pathLst>
              <a:path extrusionOk="0" h="501826" w="1776375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3"/>
          <p:cNvSpPr txBox="1"/>
          <p:nvPr/>
        </p:nvSpPr>
        <p:spPr>
          <a:xfrm>
            <a:off x="1836286" y="2844075"/>
            <a:ext cx="10651877" cy="1897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86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are working with two datasets: winequality_red and winequality_white. Both datasets contain the same chemical properties and quality scores, but they correspond to red and white wines, respectively. These datasets were obtained from the UCI Machine Learning Repository.</a:t>
            </a:r>
            <a:endParaRPr/>
          </a:p>
          <a:p>
            <a:pPr indent="0" lvl="0" marL="0" marR="0" rtl="0" algn="l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86" u="none" cap="none" strike="noStrike">
              <a:solidFill>
                <a:srgbClr val="100F0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23" name="Google Shape;123;p3"/>
          <p:cNvGrpSpPr/>
          <p:nvPr/>
        </p:nvGrpSpPr>
        <p:grpSpPr>
          <a:xfrm>
            <a:off x="4229810" y="5112785"/>
            <a:ext cx="2932415" cy="2096695"/>
            <a:chOff x="0" y="-19050"/>
            <a:chExt cx="1075555" cy="769029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1075555" cy="749979"/>
            </a:xfrm>
            <a:custGeom>
              <a:rect b="b" l="l" r="r" t="t"/>
              <a:pathLst>
                <a:path extrusionOk="0" h="749979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668135"/>
                  </a:lnTo>
                  <a:cubicBezTo>
                    <a:pt x="1075555" y="713336"/>
                    <a:pt x="1038913" y="749979"/>
                    <a:pt x="993712" y="749979"/>
                  </a:cubicBezTo>
                  <a:lnTo>
                    <a:pt x="81844" y="749979"/>
                  </a:lnTo>
                  <a:cubicBezTo>
                    <a:pt x="60137" y="749979"/>
                    <a:pt x="39320" y="741356"/>
                    <a:pt x="23971" y="726007"/>
                  </a:cubicBezTo>
                  <a:cubicBezTo>
                    <a:pt x="8623" y="710659"/>
                    <a:pt x="0" y="689842"/>
                    <a:pt x="0" y="668135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0" y="-19050"/>
              <a:ext cx="1075555" cy="76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/>
          <p:cNvSpPr/>
          <p:nvPr/>
        </p:nvSpPr>
        <p:spPr>
          <a:xfrm>
            <a:off x="7725479" y="7102193"/>
            <a:ext cx="782000" cy="782000"/>
          </a:xfrm>
          <a:custGeom>
            <a:rect b="b" l="l" r="r" t="t"/>
            <a:pathLst>
              <a:path extrusionOk="0" h="782000" w="782000">
                <a:moveTo>
                  <a:pt x="0" y="0"/>
                </a:moveTo>
                <a:lnTo>
                  <a:pt x="782000" y="0"/>
                </a:lnTo>
                <a:lnTo>
                  <a:pt x="782000" y="782000"/>
                </a:lnTo>
                <a:lnTo>
                  <a:pt x="0" y="78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3"/>
          <p:cNvSpPr txBox="1"/>
          <p:nvPr/>
        </p:nvSpPr>
        <p:spPr>
          <a:xfrm>
            <a:off x="1200092" y="1040387"/>
            <a:ext cx="13678036" cy="1594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43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ABOUT THE DATASETS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4417726" y="7556024"/>
            <a:ext cx="2556583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RED WINE DATASET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3234228" y="6327076"/>
            <a:ext cx="3033977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MERGED DATASET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9280843" y="7979580"/>
            <a:ext cx="2556583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WHITE WINE DATASET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4417726" y="5467110"/>
            <a:ext cx="2556583" cy="1537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1926" lvl="1" marL="323853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SHAPE: 1359 ROWS AND 13 COLUMNS (AFTER CLEANING)</a:t>
            </a:r>
            <a:endParaRPr/>
          </a:p>
          <a:p>
            <a:pPr indent="-161926" lvl="1" marL="323853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NO MISSING VALUES </a:t>
            </a:r>
            <a:endParaRPr/>
          </a:p>
          <a:p>
            <a:pPr indent="-161926" lvl="1" marL="323853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240 DUPLICATED THAT WERE REMOVED  </a:t>
            </a:r>
            <a:endParaRPr/>
          </a:p>
        </p:txBody>
      </p:sp>
      <p:grpSp>
        <p:nvGrpSpPr>
          <p:cNvPr id="132" name="Google Shape;132;p3"/>
          <p:cNvGrpSpPr/>
          <p:nvPr/>
        </p:nvGrpSpPr>
        <p:grpSpPr>
          <a:xfrm>
            <a:off x="9069454" y="5506573"/>
            <a:ext cx="2932415" cy="2096695"/>
            <a:chOff x="0" y="-19050"/>
            <a:chExt cx="1075555" cy="769029"/>
          </a:xfrm>
        </p:grpSpPr>
        <p:sp>
          <p:nvSpPr>
            <p:cNvPr id="133" name="Google Shape;133;p3"/>
            <p:cNvSpPr/>
            <p:nvPr/>
          </p:nvSpPr>
          <p:spPr>
            <a:xfrm>
              <a:off x="0" y="0"/>
              <a:ext cx="1075555" cy="749979"/>
            </a:xfrm>
            <a:custGeom>
              <a:rect b="b" l="l" r="r" t="t"/>
              <a:pathLst>
                <a:path extrusionOk="0" h="749979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668135"/>
                  </a:lnTo>
                  <a:cubicBezTo>
                    <a:pt x="1075555" y="713336"/>
                    <a:pt x="1038913" y="749979"/>
                    <a:pt x="993712" y="749979"/>
                  </a:cubicBezTo>
                  <a:lnTo>
                    <a:pt x="81844" y="749979"/>
                  </a:lnTo>
                  <a:cubicBezTo>
                    <a:pt x="60137" y="749979"/>
                    <a:pt x="39320" y="741356"/>
                    <a:pt x="23971" y="726007"/>
                  </a:cubicBezTo>
                  <a:cubicBezTo>
                    <a:pt x="8623" y="710659"/>
                    <a:pt x="0" y="689842"/>
                    <a:pt x="0" y="668135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0" y="-19050"/>
              <a:ext cx="1075555" cy="76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3"/>
          <p:cNvSpPr txBox="1"/>
          <p:nvPr/>
        </p:nvSpPr>
        <p:spPr>
          <a:xfrm>
            <a:off x="9257370" y="5781824"/>
            <a:ext cx="2556583" cy="1537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1926" lvl="1" marL="323853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SHAPE: 3961 ROWS AND 13 COLUMNS (AFTER CLEANING)</a:t>
            </a:r>
            <a:endParaRPr/>
          </a:p>
          <a:p>
            <a:pPr indent="-161926" lvl="1" marL="323853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NO MISSING VALUES </a:t>
            </a:r>
            <a:endParaRPr/>
          </a:p>
          <a:p>
            <a:pPr indent="-161926" lvl="1" marL="323853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937 DUPLICATED THAT WERE REMOVED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4"/>
          <p:cNvGrpSpPr/>
          <p:nvPr/>
        </p:nvGrpSpPr>
        <p:grpSpPr>
          <a:xfrm>
            <a:off x="5019320" y="2829367"/>
            <a:ext cx="1400485" cy="6565508"/>
            <a:chOff x="0" y="-19050"/>
            <a:chExt cx="368852" cy="1729188"/>
          </a:xfrm>
        </p:grpSpPr>
        <p:sp>
          <p:nvSpPr>
            <p:cNvPr id="141" name="Google Shape;141;p4"/>
            <p:cNvSpPr/>
            <p:nvPr/>
          </p:nvSpPr>
          <p:spPr>
            <a:xfrm>
              <a:off x="0" y="0"/>
              <a:ext cx="368852" cy="1710137"/>
            </a:xfrm>
            <a:custGeom>
              <a:rect b="b" l="l" r="r" t="t"/>
              <a:pathLst>
                <a:path extrusionOk="0"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42" name="Google Shape;142;p4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4"/>
          <p:cNvSpPr txBox="1"/>
          <p:nvPr/>
        </p:nvSpPr>
        <p:spPr>
          <a:xfrm>
            <a:off x="0" y="1185292"/>
            <a:ext cx="18028538" cy="117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EXPLORATORY DATA ANALYSIS (EDA)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5250954" y="7803015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6607430" y="3333137"/>
            <a:ext cx="8133575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EXPLORE DESCRIPTIVE STATISTICS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CHECK FOR OUTLIERS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6607430" y="5047445"/>
            <a:ext cx="11231851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EXPLORE THE DISTRIBUTION OF THE CHEMICAL PROPERTIES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6607430" y="5841663"/>
            <a:ext cx="932981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EXPLORE HOW COSTUMERS RATED THE WINES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6607430" y="6642507"/>
            <a:ext cx="10651870" cy="856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EXPLORE THE RELATIONSHIP BETWEEN THE CHEMICAL PROPERTIES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6607430" y="7869966"/>
            <a:ext cx="10782136" cy="856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EXPLORE HOW THE CHEMICAL PROPERTIES ARE RELATED WITH WINE QUALITY.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61" name="Google Shape;161;p5"/>
          <p:cNvSpPr/>
          <p:nvPr/>
        </p:nvSpPr>
        <p:spPr>
          <a:xfrm>
            <a:off x="4994936" y="7891202"/>
            <a:ext cx="1268693" cy="1211025"/>
          </a:xfrm>
          <a:custGeom>
            <a:rect b="b" l="l" r="r" t="t"/>
            <a:pathLst>
              <a:path extrusionOk="0"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5"/>
          <p:cNvSpPr txBox="1"/>
          <p:nvPr/>
        </p:nvSpPr>
        <p:spPr>
          <a:xfrm>
            <a:off x="1277890" y="914400"/>
            <a:ext cx="14771538" cy="1166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47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FINDINGS AND INSIGHTS FROM EDA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2171344" y="8637903"/>
            <a:ext cx="14876208" cy="1032847"/>
          </a:xfrm>
          <a:custGeom>
            <a:rect b="b" l="l" r="r" t="t"/>
            <a:pathLst>
              <a:path extrusionOk="0" h="1032847" w="14876208">
                <a:moveTo>
                  <a:pt x="0" y="0"/>
                </a:moveTo>
                <a:lnTo>
                  <a:pt x="14876208" y="0"/>
                </a:lnTo>
                <a:lnTo>
                  <a:pt x="14876208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6260" l="0" r="0" t="-158186"/>
            </a:stretch>
          </a:blipFill>
          <a:ln>
            <a:noFill/>
          </a:ln>
        </p:spPr>
      </p:sp>
      <p:grpSp>
        <p:nvGrpSpPr>
          <p:cNvPr id="164" name="Google Shape;164;p5"/>
          <p:cNvGrpSpPr/>
          <p:nvPr/>
        </p:nvGrpSpPr>
        <p:grpSpPr>
          <a:xfrm>
            <a:off x="1920440" y="2824820"/>
            <a:ext cx="14876208" cy="6277408"/>
            <a:chOff x="0" y="-19050"/>
            <a:chExt cx="5699719" cy="2405147"/>
          </a:xfrm>
        </p:grpSpPr>
        <p:sp>
          <p:nvSpPr>
            <p:cNvPr id="165" name="Google Shape;165;p5"/>
            <p:cNvSpPr/>
            <p:nvPr/>
          </p:nvSpPr>
          <p:spPr>
            <a:xfrm>
              <a:off x="0" y="0"/>
              <a:ext cx="5699719" cy="2386097"/>
            </a:xfrm>
            <a:custGeom>
              <a:rect b="b" l="l" r="r" t="t"/>
              <a:pathLst>
                <a:path extrusionOk="0" h="2386097" w="5699719">
                  <a:moveTo>
                    <a:pt x="0" y="0"/>
                  </a:moveTo>
                  <a:lnTo>
                    <a:pt x="5699719" y="0"/>
                  </a:lnTo>
                  <a:lnTo>
                    <a:pt x="5699719" y="2386097"/>
                  </a:lnTo>
                  <a:lnTo>
                    <a:pt x="0" y="238609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66" name="Google Shape;166;p5"/>
            <p:cNvSpPr txBox="1"/>
            <p:nvPr/>
          </p:nvSpPr>
          <p:spPr>
            <a:xfrm>
              <a:off x="0" y="-19050"/>
              <a:ext cx="5699719" cy="240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5"/>
          <p:cNvSpPr txBox="1"/>
          <p:nvPr/>
        </p:nvSpPr>
        <p:spPr>
          <a:xfrm>
            <a:off x="2171344" y="3092845"/>
            <a:ext cx="14374402" cy="5383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8614" lvl="1" marL="477229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210"/>
              <a:buFont typeface="Arial"/>
              <a:buChar char="•"/>
            </a:pP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Outliers were present and removed using  Zscore in order to improve model performance;</a:t>
            </a:r>
            <a:endParaRPr/>
          </a:p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10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38614" lvl="1" marL="477229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210"/>
              <a:buFont typeface="Arial"/>
              <a:buChar char="•"/>
            </a:pP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most common ratings  were 5 and 6 scores;</a:t>
            </a:r>
            <a:endParaRPr/>
          </a:p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10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38614" lvl="1" marL="477229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210"/>
              <a:buFont typeface="Arial"/>
              <a:buChar char="•"/>
            </a:pP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chemical properties that shows a positive relationship with quality are: </a:t>
            </a:r>
            <a:endParaRPr/>
          </a:p>
          <a:p>
            <a:pPr indent="0" lvl="0" marL="0" marR="0" rtl="0" algn="just">
              <a:lnSpc>
                <a:spcPct val="161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alcohol</a:t>
            </a:r>
            <a:endParaRPr/>
          </a:p>
          <a:p>
            <a:pPr indent="0" lvl="0" marL="0" marR="0" rtl="0" algn="just">
              <a:lnSpc>
                <a:spcPct val="161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residual sugar - </a:t>
            </a:r>
            <a:endParaRPr/>
          </a:p>
          <a:p>
            <a:pPr indent="0" lvl="0" marL="0" marR="0" rtl="0" algn="just">
              <a:lnSpc>
                <a:spcPct val="161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total sulfur dioxide</a:t>
            </a:r>
            <a:endParaRPr/>
          </a:p>
          <a:p>
            <a:pPr indent="0" lvl="0" marL="0" marR="0" rtl="0" algn="just">
              <a:lnSpc>
                <a:spcPct val="161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suplphate</a:t>
            </a:r>
            <a:endParaRPr/>
          </a:p>
          <a:p>
            <a:pPr indent="0" lvl="0" marL="0" marR="0" rtl="0" algn="just">
              <a:lnSpc>
                <a:spcPct val="161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ph</a:t>
            </a:r>
            <a:endParaRPr/>
          </a:p>
          <a:p>
            <a:pPr indent="0" lvl="0" marL="0" marR="0" rtl="0" algn="just">
              <a:lnSpc>
                <a:spcPct val="161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free sulfur dioxide</a:t>
            </a:r>
            <a:endParaRPr/>
          </a:p>
          <a:p>
            <a:pPr indent="0" lvl="0" marL="0" marR="0" rtl="0" algn="just">
              <a:lnSpc>
                <a:spcPct val="161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1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- citric acid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/>
          <p:nvPr/>
        </p:nvSpPr>
        <p:spPr>
          <a:xfrm>
            <a:off x="-8169367" y="-10264537"/>
            <a:ext cx="15841853" cy="16255633"/>
          </a:xfrm>
          <a:custGeom>
            <a:rect b="b" l="l" r="r" t="t"/>
            <a:pathLst>
              <a:path extrusionOk="0"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6"/>
          <p:cNvSpPr txBox="1"/>
          <p:nvPr/>
        </p:nvSpPr>
        <p:spPr>
          <a:xfrm>
            <a:off x="1966895" y="3116987"/>
            <a:ext cx="12057353" cy="3464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107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MODELS EXPERIMENTATION 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2426444" y="-3466273"/>
            <a:ext cx="15841853" cy="16255633"/>
          </a:xfrm>
          <a:custGeom>
            <a:rect b="b" l="l" r="r" t="t"/>
            <a:pathLst>
              <a:path extrusionOk="0"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80" name="Google Shape;180;p7"/>
          <p:cNvSpPr/>
          <p:nvPr/>
        </p:nvSpPr>
        <p:spPr>
          <a:xfrm>
            <a:off x="9367519" y="4439100"/>
            <a:ext cx="8524577" cy="3148231"/>
          </a:xfrm>
          <a:custGeom>
            <a:rect b="b" l="l" r="r" t="t"/>
            <a:pathLst>
              <a:path extrusionOk="0" h="3148231" w="8524577">
                <a:moveTo>
                  <a:pt x="0" y="0"/>
                </a:moveTo>
                <a:lnTo>
                  <a:pt x="8524577" y="0"/>
                </a:lnTo>
                <a:lnTo>
                  <a:pt x="8524577" y="3148230"/>
                </a:lnTo>
                <a:lnTo>
                  <a:pt x="0" y="31482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15790" t="0"/>
            </a:stretch>
          </a:blipFill>
          <a:ln>
            <a:noFill/>
          </a:ln>
        </p:spPr>
      </p:sp>
      <p:sp>
        <p:nvSpPr>
          <p:cNvPr id="181" name="Google Shape;181;p7"/>
          <p:cNvSpPr txBox="1"/>
          <p:nvPr/>
        </p:nvSpPr>
        <p:spPr>
          <a:xfrm>
            <a:off x="2558549" y="895350"/>
            <a:ext cx="13617940" cy="275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CLASSIFICATION MODELS AND THEIR PERFORMANCE 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709104" y="4107568"/>
            <a:ext cx="8658415" cy="3744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4867" lvl="1" marL="829734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843"/>
              <a:buFont typeface="Arial"/>
              <a:buChar char="•"/>
            </a:pPr>
            <a:r>
              <a:rPr b="0" i="0" lang="en-US" sz="3843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Logistic Regression</a:t>
            </a:r>
            <a:endParaRPr/>
          </a:p>
          <a:p>
            <a:pPr indent="-414867" lvl="1" marL="829734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843"/>
              <a:buFont typeface="Arial"/>
              <a:buChar char="•"/>
            </a:pPr>
            <a:r>
              <a:rPr b="0" i="0" lang="en-US" sz="3843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KNN</a:t>
            </a:r>
            <a:endParaRPr/>
          </a:p>
          <a:p>
            <a:pPr indent="-414867" lvl="1" marL="829734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843"/>
              <a:buFont typeface="Arial"/>
              <a:buChar char="•"/>
            </a:pPr>
            <a:r>
              <a:rPr b="0" i="0" lang="en-US" sz="3843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Decision Tree</a:t>
            </a:r>
            <a:endParaRPr/>
          </a:p>
          <a:p>
            <a:pPr indent="-414867" lvl="1" marL="829734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843"/>
              <a:buFont typeface="Arial"/>
              <a:buChar char="•"/>
            </a:pPr>
            <a:r>
              <a:rPr b="0" i="0" lang="en-US" sz="3843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SVD</a:t>
            </a:r>
            <a:endParaRPr/>
          </a:p>
          <a:p>
            <a:pPr indent="-414867" lvl="1" marL="829734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843"/>
              <a:buFont typeface="Arial"/>
              <a:buChar char="•"/>
            </a:pPr>
            <a:r>
              <a:rPr b="0" i="0" lang="en-US" sz="3843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Random Forest</a:t>
            </a:r>
            <a:endParaRPr/>
          </a:p>
          <a:p>
            <a:pPr indent="0" lvl="0" marL="0" marR="0" rtl="0" algn="l">
              <a:lnSpc>
                <a:spcPct val="83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43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88" name="Google Shape;188;p8"/>
          <p:cNvGrpSpPr/>
          <p:nvPr/>
        </p:nvGrpSpPr>
        <p:grpSpPr>
          <a:xfrm>
            <a:off x="0" y="-72330"/>
            <a:ext cx="18288000" cy="3158430"/>
            <a:chOff x="0" y="-19050"/>
            <a:chExt cx="4816593" cy="831850"/>
          </a:xfrm>
        </p:grpSpPr>
        <p:sp>
          <p:nvSpPr>
            <p:cNvPr id="189" name="Google Shape;189;p8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90" name="Google Shape;190;p8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8"/>
          <p:cNvSpPr/>
          <p:nvPr/>
        </p:nvSpPr>
        <p:spPr>
          <a:xfrm>
            <a:off x="13451022" y="-4729397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8"/>
          <p:cNvSpPr/>
          <p:nvPr/>
        </p:nvSpPr>
        <p:spPr>
          <a:xfrm>
            <a:off x="-2851369" y="-3442596"/>
            <a:ext cx="6709932" cy="6885191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8"/>
          <p:cNvSpPr/>
          <p:nvPr/>
        </p:nvSpPr>
        <p:spPr>
          <a:xfrm>
            <a:off x="685073" y="3811511"/>
            <a:ext cx="6687446" cy="5446789"/>
          </a:xfrm>
          <a:custGeom>
            <a:rect b="b" l="l" r="r" t="t"/>
            <a:pathLst>
              <a:path extrusionOk="0" h="5446789" w="6687446">
                <a:moveTo>
                  <a:pt x="0" y="0"/>
                </a:moveTo>
                <a:lnTo>
                  <a:pt x="6687446" y="0"/>
                </a:lnTo>
                <a:lnTo>
                  <a:pt x="6687446" y="5446789"/>
                </a:lnTo>
                <a:lnTo>
                  <a:pt x="0" y="5446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8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3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8253519" y="5105400"/>
            <a:ext cx="9005781" cy="16564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6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Random Forest model is the most effective in addressing our research question; however, improvements are necessary to mitigate bias towards certain classes.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01" name="Google Shape;201;p9"/>
          <p:cNvSpPr txBox="1"/>
          <p:nvPr/>
        </p:nvSpPr>
        <p:spPr>
          <a:xfrm>
            <a:off x="1109138" y="4665020"/>
            <a:ext cx="80976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43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