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463" r:id="rId2"/>
    <p:sldId id="464" r:id="rId3"/>
    <p:sldId id="46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3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079CB-E6C1-48C3-A528-D49E3AB237BF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ED882-D679-44ED-9376-4F74C91A6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8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通过三个部分，是什么，为什么，怎么样介绍我们的项目。从数据安全对个人、企业与社会提出的三个挑战来引出机器遗忘的研究，并介绍机器遗是什么与其方法。最后介绍了实验流程与实验结果。结果显示机器遗忘能够实现人工智能数据安全的降本增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001C6B-BD38-48B6-91DF-F5E5966519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91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通过三个部分，是什么，为什么，怎么样介绍我们的项目。从数据安全对个人、企业与社会提出的三个挑战来引出机器遗忘的研究，并介绍机器遗是什么与其方法。最后介绍了实验流程与实验结果。结果显示机器遗忘能够实现人工智能数据安全的降本增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001C6B-BD38-48B6-91DF-F5E5966519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12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通过三个部分，是什么，为什么，怎么样介绍我们的项目。从数据安全对个人、企业与社会提出的三个挑战来引出机器遗忘的研究，并介绍机器遗是什么与其方法。最后介绍了实验流程与实验结果。结果显示机器遗忘能够实现人工智能数据安全的降本增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001C6B-BD38-48B6-91DF-F5E5966519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80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6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4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2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1880-919F-47A2-81C6-0A6439E46F2C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7DB6-5830-4D42-9BDA-25752E47A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0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94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3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6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9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8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1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1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  <a:cs typeface="黑体" panose="02010609060101010101" charset="-122"/>
              </a:defRPr>
            </a:lvl1pPr>
          </a:lstStyle>
          <a:p>
            <a:fld id="{297C79FE-DCC0-4620-A566-16CA7A0CE41F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  <a:cs typeface="黑体" panose="02010609060101010101" charset="-122"/>
              </a:defRPr>
            </a:lvl1pPr>
          </a:lstStyle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4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黑体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黑体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黑体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黑体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黑体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 trans="32000" intensity="1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5EDE5A-B026-DF03-D4CF-B70E3DCD150F}"/>
              </a:ext>
            </a:extLst>
          </p:cNvPr>
          <p:cNvSpPr txBox="1"/>
          <p:nvPr/>
        </p:nvSpPr>
        <p:spPr>
          <a:xfrm>
            <a:off x="220765" y="368823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BE3F2">
                        <a:lumMod val="90000"/>
                      </a:srgbClr>
                    </a:gs>
                  </a:gsLst>
                  <a:lin ang="2700000" scaled="1"/>
                  <a:tileRect/>
                </a:gradFill>
                <a:latin typeface="优设标题黑" panose="02010600030101010101"/>
                <a:ea typeface="优设标题黑" panose="02010600030101010101"/>
              </a:rPr>
              <a:t>背景</a:t>
            </a:r>
            <a:r>
              <a:rPr lang="en-US" altLang="zh-CN" sz="40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BE3F2">
                        <a:lumMod val="90000"/>
                      </a:srgbClr>
                    </a:gs>
                  </a:gsLst>
                  <a:lin ang="2700000" scaled="1"/>
                  <a:tileRect/>
                </a:gradFill>
                <a:latin typeface="优设标题黑" panose="02010600030101010101"/>
                <a:ea typeface="优设标题黑" panose="02010600030101010101"/>
              </a:rPr>
              <a:t>·</a:t>
            </a:r>
            <a:r>
              <a:rPr lang="zh-CN" altLang="en-US" sz="32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BE3F2">
                        <a:lumMod val="90000"/>
                      </a:srgbClr>
                    </a:gs>
                  </a:gsLst>
                  <a:lin ang="2700000" scaled="1"/>
                  <a:tileRect/>
                </a:gradFill>
                <a:latin typeface="优设标题黑" panose="02010600030101010101"/>
                <a:ea typeface="优设标题黑" panose="02010600030101010101"/>
              </a:rPr>
              <a:t>毒性大、传播广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6E0F11-CF30-4B69-CA44-81F9C5A54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65" y="1131186"/>
            <a:ext cx="5274310" cy="40932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8FC6E3-30F5-5F1D-1005-D23000E5B349}"/>
              </a:ext>
            </a:extLst>
          </p:cNvPr>
          <p:cNvSpPr txBox="1"/>
          <p:nvPr/>
        </p:nvSpPr>
        <p:spPr>
          <a:xfrm flipH="1">
            <a:off x="464685" y="5333350"/>
            <a:ext cx="12025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毒性大，</a:t>
            </a:r>
            <a:r>
              <a:rPr lang="zh-CN" altLang="en-US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身为</a:t>
            </a:r>
            <a:r>
              <a:rPr lang="en-US" altLang="zh-CN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2017</a:t>
            </a:r>
            <a:r>
              <a:rPr lang="zh-CN" altLang="en-US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年爆发的病毒，到了</a:t>
            </a:r>
            <a:r>
              <a:rPr lang="en-US" altLang="zh-CN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2023</a:t>
            </a:r>
            <a:r>
              <a:rPr lang="zh-CN" altLang="en-US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年末仍</a:t>
            </a:r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没有恢复的办法，</a:t>
            </a:r>
            <a:r>
              <a:rPr lang="zh-CN" altLang="en-US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只有预防的办法。</a:t>
            </a:r>
            <a:endParaRPr lang="en-US" altLang="zh-CN" sz="2400" dirty="0">
              <a:latin typeface="优设标题黑" panose="00000500000000000000" pitchFamily="2" charset="-122"/>
              <a:ea typeface="优设标题黑" panose="00000500000000000000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远胜前人，</a:t>
            </a:r>
            <a:r>
              <a:rPr lang="zh-CN" altLang="en-US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熊猫烧香作者仅服刑</a:t>
            </a:r>
            <a:r>
              <a:rPr lang="en-US" altLang="zh-CN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2</a:t>
            </a:r>
            <a:r>
              <a:rPr lang="zh-CN" altLang="en-US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年，</a:t>
            </a:r>
            <a:r>
              <a:rPr lang="en-US" altLang="zh-CN" sz="2400" dirty="0" err="1">
                <a:latin typeface="优设标题黑" panose="00000500000000000000" pitchFamily="2" charset="-122"/>
                <a:ea typeface="优设标题黑" panose="00000500000000000000" pitchFamily="2" charset="-122"/>
              </a:rPr>
              <a:t>Wannacry</a:t>
            </a:r>
            <a:r>
              <a:rPr lang="zh-CN" altLang="en-US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作者已被</a:t>
            </a:r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判刑</a:t>
            </a:r>
            <a:r>
              <a:rPr lang="en-US" altLang="zh-CN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6</a:t>
            </a:r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年。</a:t>
            </a:r>
            <a:endParaRPr lang="en-US" altLang="zh-CN" sz="2400" dirty="0">
              <a:solidFill>
                <a:schemeClr val="bg1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传播范围广，</a:t>
            </a:r>
            <a:r>
              <a:rPr lang="en-US" altLang="zh-CN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150</a:t>
            </a:r>
            <a:r>
              <a:rPr lang="zh-CN" altLang="en-US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个国家、</a:t>
            </a:r>
            <a:r>
              <a:rPr lang="en-US" altLang="zh-CN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30</a:t>
            </a:r>
            <a:r>
              <a:rPr lang="zh-CN" altLang="en-US" sz="2400" dirty="0">
                <a:latin typeface="优设标题黑" panose="00000500000000000000" pitchFamily="2" charset="-122"/>
                <a:ea typeface="优设标题黑" panose="00000500000000000000" pitchFamily="2" charset="-122"/>
              </a:rPr>
              <a:t>万名用户、</a:t>
            </a:r>
            <a:r>
              <a:rPr lang="en-US" altLang="zh-CN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560</a:t>
            </a:r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亿人民币的损失。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17AD6D-DEEF-B9B8-240C-263D9AED5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131186"/>
            <a:ext cx="5419411" cy="40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8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 trans="32000" intensity="1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5EDE5A-B026-DF03-D4CF-B70E3DCD150F}"/>
              </a:ext>
            </a:extLst>
          </p:cNvPr>
          <p:cNvSpPr txBox="1"/>
          <p:nvPr/>
        </p:nvSpPr>
        <p:spPr>
          <a:xfrm>
            <a:off x="230195" y="324321"/>
            <a:ext cx="6961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/>
                    </a:gs>
                    <a:gs pos="100000">
                      <a:srgbClr val="BBE3F2">
                        <a:lumMod val="90000"/>
                      </a:srgb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优设标题黑" panose="02010600030101010101"/>
                <a:ea typeface="优设标题黑" panose="02010600030101010101"/>
                <a:cs typeface="+mn-cs"/>
              </a:rPr>
              <a:t>创新点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/>
                    </a:gs>
                    <a:gs pos="100000">
                      <a:srgbClr val="BBE3F2">
                        <a:lumMod val="90000"/>
                      </a:srgb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优设标题黑" panose="02010600030101010101"/>
                <a:ea typeface="优设标题黑" panose="02010600030101010101"/>
                <a:cs typeface="+mn-cs"/>
              </a:rPr>
              <a:t>·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/>
                    </a:gs>
                    <a:gs pos="100000">
                      <a:srgbClr val="BBE3F2">
                        <a:lumMod val="90000"/>
                      </a:srgb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优设标题黑" panose="02010600030101010101"/>
                <a:ea typeface="优设标题黑" panose="02010600030101010101"/>
                <a:cs typeface="+mn-cs"/>
              </a:rPr>
              <a:t>高难</a:t>
            </a:r>
            <a:r>
              <a:rPr lang="zh-CN" altLang="en-US" sz="32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BE3F2">
                        <a:lumMod val="90000"/>
                      </a:srgbClr>
                    </a:gs>
                  </a:gsLst>
                  <a:lin ang="2700000" scaled="1"/>
                  <a:tileRect/>
                </a:gradFill>
                <a:latin typeface="优设标题黑" panose="02010600030101010101"/>
                <a:ea typeface="优设标题黑" panose="02010600030101010101"/>
              </a:rPr>
              <a:t>度、多工具、工作量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8FC6E3-30F5-5F1D-1005-D23000E5B349}"/>
              </a:ext>
            </a:extLst>
          </p:cNvPr>
          <p:cNvSpPr txBox="1"/>
          <p:nvPr/>
        </p:nvSpPr>
        <p:spPr>
          <a:xfrm flipH="1">
            <a:off x="230196" y="5168685"/>
            <a:ext cx="11285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难度高，</a:t>
            </a:r>
            <a:r>
              <a:rPr lang="zh-CN" altLang="en-US" sz="2400" dirty="0">
                <a:solidFill>
                  <a:srgbClr val="000000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病毒需</a:t>
            </a:r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利用“永恒之蓝”</a:t>
            </a:r>
            <a:r>
              <a:rPr lang="zh-CN" altLang="en-US" sz="2400" dirty="0">
                <a:solidFill>
                  <a:srgbClr val="000000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进行攻击，且</a:t>
            </a:r>
            <a:r>
              <a:rPr lang="en-US" altLang="zh-CN" sz="2400" dirty="0" err="1">
                <a:solidFill>
                  <a:srgbClr val="000000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Wannacry</a:t>
            </a:r>
            <a:r>
              <a:rPr lang="zh-CN" altLang="en-US" sz="2400" dirty="0">
                <a:solidFill>
                  <a:srgbClr val="000000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仅</a:t>
            </a:r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核心加密函数就有八层循环嵌套，</a:t>
            </a:r>
            <a:r>
              <a:rPr lang="zh-CN" altLang="en-US" sz="2400" dirty="0">
                <a:solidFill>
                  <a:srgbClr val="000000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病毒极复杂。</a:t>
            </a:r>
            <a:endParaRPr lang="en-US" altLang="zh-CN" sz="2400" dirty="0">
              <a:solidFill>
                <a:srgbClr val="000000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工作量大，</a:t>
            </a:r>
            <a:r>
              <a:rPr lang="en-US" altLang="zh-CN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58</a:t>
            </a:r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页</a:t>
            </a:r>
            <a:r>
              <a:rPr lang="en-US" altLang="zh-CN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word</a:t>
            </a:r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6913</a:t>
            </a:r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字。</a:t>
            </a:r>
            <a:r>
              <a:rPr lang="zh-CN" altLang="en-US" sz="2400" dirty="0">
                <a:solidFill>
                  <a:srgbClr val="000000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从复现到防御再到深度分析。</a:t>
            </a:r>
            <a:endParaRPr lang="en-US" altLang="zh-CN" sz="2400" dirty="0">
              <a:solidFill>
                <a:srgbClr val="000000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工具多，深度分析。近十种逆向工具</a:t>
            </a:r>
            <a:r>
              <a:rPr lang="zh-CN" altLang="en-US" sz="2400" dirty="0">
                <a:solidFill>
                  <a:srgbClr val="000000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进行复现、防御与深度分析，实验全面。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E6EEDF-57B0-9126-7FD3-3272B711F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95" y="904485"/>
            <a:ext cx="11285217" cy="41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1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 trans="32000" intensity="1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5EDE5A-B026-DF03-D4CF-B70E3DCD150F}"/>
              </a:ext>
            </a:extLst>
          </p:cNvPr>
          <p:cNvSpPr txBox="1"/>
          <p:nvPr/>
        </p:nvSpPr>
        <p:spPr>
          <a:xfrm>
            <a:off x="70339" y="353943"/>
            <a:ext cx="6961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BE3F2">
                        <a:lumMod val="90000"/>
                      </a:srgbClr>
                    </a:gs>
                  </a:gsLst>
                  <a:lin ang="2700000" scaled="1"/>
                  <a:tileRect/>
                </a:gradFill>
                <a:latin typeface="优设标题黑" panose="02010600030101010101"/>
                <a:ea typeface="优设标题黑" panose="02010600030101010101"/>
              </a:rPr>
              <a:t>实验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/>
                    </a:gs>
                    <a:gs pos="100000">
                      <a:srgbClr val="BBE3F2">
                        <a:lumMod val="90000"/>
                      </a:srgb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优设标题黑" panose="02010600030101010101"/>
                <a:ea typeface="优设标题黑" panose="02010600030101010101"/>
                <a:cs typeface="+mn-cs"/>
              </a:rPr>
              <a:t>·</a:t>
            </a:r>
            <a:r>
              <a:rPr lang="zh-CN" altLang="en-US" sz="32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BE3F2">
                        <a:lumMod val="90000"/>
                      </a:srgbClr>
                    </a:gs>
                  </a:gsLst>
                  <a:lin ang="2700000" scaled="1"/>
                  <a:tileRect/>
                </a:gradFill>
                <a:latin typeface="优设标题黑" panose="02010600030101010101"/>
                <a:ea typeface="优设标题黑" panose="02010600030101010101"/>
              </a:rPr>
              <a:t>细节丰、参考多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FFFFFF"/>
                  </a:gs>
                  <a:gs pos="100000">
                    <a:srgbClr val="BBE3F2">
                      <a:lumMod val="90000"/>
                    </a:srgbClr>
                  </a:gs>
                </a:gsLst>
                <a:lin ang="2700000" scaled="1"/>
                <a:tileRect/>
              </a:gradFill>
              <a:effectLst/>
              <a:uLnTx/>
              <a:uFillTx/>
              <a:latin typeface="优设标题黑" panose="02010600030101010101"/>
              <a:ea typeface="优设标题黑" panose="02010600030101010101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05C4CC-3CC9-D617-055F-5F00B11DB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61" y="929273"/>
            <a:ext cx="4026139" cy="5647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A23F00-BBB8-F886-A94B-7482ED984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331" y="929273"/>
            <a:ext cx="3984406" cy="43504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5A6BFE-3B3D-EA19-9AFC-FD3FCB0E7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2865" y="5551770"/>
            <a:ext cx="3984406" cy="1037178"/>
          </a:xfrm>
          <a:prstGeom prst="rect">
            <a:avLst/>
          </a:prstGeom>
        </p:spPr>
      </p:pic>
      <p:sp>
        <p:nvSpPr>
          <p:cNvPr id="18" name="右大括号 17">
            <a:extLst>
              <a:ext uri="{FF2B5EF4-FFF2-40B4-BE49-F238E27FC236}">
                <a16:creationId xmlns:a16="http://schemas.microsoft.com/office/drawing/2014/main" id="{B2C02A32-433F-46AE-3302-8087CDE2C504}"/>
              </a:ext>
            </a:extLst>
          </p:cNvPr>
          <p:cNvSpPr/>
          <p:nvPr/>
        </p:nvSpPr>
        <p:spPr>
          <a:xfrm>
            <a:off x="4285722" y="1025395"/>
            <a:ext cx="562707" cy="2300609"/>
          </a:xfrm>
          <a:prstGeom prst="rightBrac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FDF40286-05EC-BD55-ED7A-8D23480D0B43}"/>
              </a:ext>
            </a:extLst>
          </p:cNvPr>
          <p:cNvSpPr/>
          <p:nvPr/>
        </p:nvSpPr>
        <p:spPr>
          <a:xfrm>
            <a:off x="4285722" y="3429000"/>
            <a:ext cx="562707" cy="891791"/>
          </a:xfrm>
          <a:prstGeom prst="rightBrac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04F005-B8FA-1B07-FAC9-58CF400CB66B}"/>
              </a:ext>
            </a:extLst>
          </p:cNvPr>
          <p:cNvSpPr txBox="1"/>
          <p:nvPr/>
        </p:nvSpPr>
        <p:spPr>
          <a:xfrm>
            <a:off x="5087279" y="24317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D62395-8C82-B3F8-B07F-F2C427AA82E3}"/>
              </a:ext>
            </a:extLst>
          </p:cNvPr>
          <p:cNvSpPr txBox="1"/>
          <p:nvPr/>
        </p:nvSpPr>
        <p:spPr>
          <a:xfrm>
            <a:off x="4779502" y="1778961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+mj-ea"/>
                <a:ea typeface="+mj-ea"/>
              </a:rPr>
              <a:t>复现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E9EF93-4B4D-E961-AB12-01B18EAF0BA6}"/>
              </a:ext>
            </a:extLst>
          </p:cNvPr>
          <p:cNvSpPr txBox="1"/>
          <p:nvPr/>
        </p:nvSpPr>
        <p:spPr>
          <a:xfrm>
            <a:off x="4764973" y="3453773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+mj-ea"/>
                <a:ea typeface="+mj-ea"/>
              </a:rPr>
              <a:t>防御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14C22400-812B-EA6E-CC18-B02144D3FC61}"/>
              </a:ext>
            </a:extLst>
          </p:cNvPr>
          <p:cNvSpPr/>
          <p:nvPr/>
        </p:nvSpPr>
        <p:spPr>
          <a:xfrm>
            <a:off x="4308959" y="4448560"/>
            <a:ext cx="562707" cy="2055497"/>
          </a:xfrm>
          <a:prstGeom prst="rightBrac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58E1F8-3F80-F52A-032A-99EC57AA7A27}"/>
              </a:ext>
            </a:extLst>
          </p:cNvPr>
          <p:cNvSpPr txBox="1"/>
          <p:nvPr/>
        </p:nvSpPr>
        <p:spPr>
          <a:xfrm>
            <a:off x="4786938" y="4711996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+mj-ea"/>
                <a:ea typeface="+mj-ea"/>
              </a:rPr>
              <a:t>深度分析</a:t>
            </a: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9146391C-1F3E-B9E2-AFCD-1ED6DE625F76}"/>
              </a:ext>
            </a:extLst>
          </p:cNvPr>
          <p:cNvSpPr/>
          <p:nvPr/>
        </p:nvSpPr>
        <p:spPr>
          <a:xfrm>
            <a:off x="9487272" y="929273"/>
            <a:ext cx="562707" cy="3782723"/>
          </a:xfrm>
          <a:prstGeom prst="rightBrac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5315CB-7CE1-5387-B6D2-2A43A0324EE5}"/>
              </a:ext>
            </a:extLst>
          </p:cNvPr>
          <p:cNvSpPr txBox="1"/>
          <p:nvPr/>
        </p:nvSpPr>
        <p:spPr>
          <a:xfrm>
            <a:off x="9972988" y="2224175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+mj-ea"/>
                <a:ea typeface="+mj-ea"/>
              </a:rPr>
              <a:t>深度分析</a:t>
            </a: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D946E894-567E-6C45-CE69-5E5B0BA0BAA1}"/>
              </a:ext>
            </a:extLst>
          </p:cNvPr>
          <p:cNvSpPr/>
          <p:nvPr/>
        </p:nvSpPr>
        <p:spPr>
          <a:xfrm rot="5400000">
            <a:off x="7368422" y="3420298"/>
            <a:ext cx="246757" cy="3990941"/>
          </a:xfrm>
          <a:prstGeom prst="rightBrac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BFB107-9536-0BFC-BE1A-59DBF837DFAF}"/>
              </a:ext>
            </a:extLst>
          </p:cNvPr>
          <p:cNvSpPr txBox="1"/>
          <p:nvPr/>
        </p:nvSpPr>
        <p:spPr>
          <a:xfrm>
            <a:off x="9587645" y="5406733"/>
            <a:ext cx="2338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因实验工作量大，十分钟演示不完，</a:t>
            </a:r>
            <a:endParaRPr lang="en-US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采取剪辑后加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倍速的视频进行演示。</a:t>
            </a:r>
          </a:p>
        </p:txBody>
      </p:sp>
    </p:spTree>
    <p:extLst>
      <p:ext uri="{BB962C8B-B14F-4D97-AF65-F5344CB8AC3E}">
        <p14:creationId xmlns:p14="http://schemas.microsoft.com/office/powerpoint/2010/main" val="16437960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新主题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BE3F2"/>
      </a:accent1>
      <a:accent2>
        <a:srgbClr val="1B279F"/>
      </a:accent2>
      <a:accent3>
        <a:srgbClr val="00AFEF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稻壳儿-黑体常规8">
      <a:majorFont>
        <a:latin typeface="Montserrat ExtraBold"/>
        <a:ea typeface="优设标题黑"/>
        <a:cs typeface=""/>
      </a:majorFont>
      <a:minorFont>
        <a:latin typeface="Montserra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DCD6CA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395</Words>
  <Application>Microsoft Office PowerPoint</Application>
  <PresentationFormat>宽屏</PresentationFormat>
  <Paragraphs>21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楷体</vt:lpstr>
      <vt:lpstr>优设标题黑</vt:lpstr>
      <vt:lpstr>Arial</vt:lpstr>
      <vt:lpstr>Montserrat</vt:lpstr>
      <vt:lpstr>Montserrat ExtraBold</vt:lpstr>
      <vt:lpstr>等线</vt:lpstr>
      <vt:lpstr>微软雅黑</vt:lpstr>
      <vt:lpstr>1_Office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文钦 李</dc:creator>
  <cp:lastModifiedBy>文钦 李</cp:lastModifiedBy>
  <cp:revision>3</cp:revision>
  <dcterms:created xsi:type="dcterms:W3CDTF">2023-11-21T06:34:35Z</dcterms:created>
  <dcterms:modified xsi:type="dcterms:W3CDTF">2024-07-05T12:08:36Z</dcterms:modified>
</cp:coreProperties>
</file>