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Robo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italic.fntdata"/><Relationship Id="rId30" Type="http://schemas.openxmlformats.org/officeDocument/2006/relationships/font" Target="fonts/Robot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a141a40712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a141a4071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a8d9d7136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a8d9d7136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a8d9d7136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a8d9d7136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a8d9d7136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a8d9d7136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141a40712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141a4071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a141a4071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a141a4071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a8d9d71366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a8d9d71366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a14667c11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a14667c11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a8d9d71366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a8d9d71366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a8d9d71366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a8d9d71366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8d9d71366_1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a8d9d71366_1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a14667c11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a14667c11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a8d9d71366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a8d9d71366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a8d9d71366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a8d9d71366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a8d9d71366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a8d9d71366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a8d9d71366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a8d9d7136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a8d9d71366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a8d9d71366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a8d9d71366_1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a8d9d71366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a8d9d71366_1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a8d9d71366_1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a141a4071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a141a4071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a89f7dd73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a89f7dd73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a8d9d7136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a8d9d7136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Relationship Id="rId4" Type="http://schemas.openxmlformats.org/officeDocument/2006/relationships/image" Target="../media/image31.png"/><Relationship Id="rId5" Type="http://schemas.openxmlformats.org/officeDocument/2006/relationships/image" Target="../media/image2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2.png"/><Relationship Id="rId4" Type="http://schemas.openxmlformats.org/officeDocument/2006/relationships/image" Target="../media/image2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3.png"/><Relationship Id="rId4" Type="http://schemas.openxmlformats.org/officeDocument/2006/relationships/image" Target="../media/image3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Relationship Id="rId4" Type="http://schemas.openxmlformats.org/officeDocument/2006/relationships/image" Target="../media/image1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jpg"/><Relationship Id="rId4" Type="http://schemas.openxmlformats.org/officeDocument/2006/relationships/image" Target="../media/image21.jpg"/><Relationship Id="rId5" Type="http://schemas.openxmlformats.org/officeDocument/2006/relationships/image" Target="../media/image4.jpg"/><Relationship Id="rId6" Type="http://schemas.openxmlformats.org/officeDocument/2006/relationships/image" Target="../media/image9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Relationship Id="rId4" Type="http://schemas.openxmlformats.org/officeDocument/2006/relationships/image" Target="../media/image7.jpg"/><Relationship Id="rId5" Type="http://schemas.openxmlformats.org/officeDocument/2006/relationships/image" Target="../media/image17.jpg"/><Relationship Id="rId6" Type="http://schemas.openxmlformats.org/officeDocument/2006/relationships/image" Target="../media/image1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Relationship Id="rId4" Type="http://schemas.openxmlformats.org/officeDocument/2006/relationships/image" Target="../media/image11.jpg"/><Relationship Id="rId5" Type="http://schemas.openxmlformats.org/officeDocument/2006/relationships/image" Target="../media/image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311700" y="744575"/>
            <a:ext cx="8520600" cy="120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波士頓房價預測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2076525" y="2834125"/>
            <a:ext cx="4365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隊員:407170290邱彥文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407170408蕭仲軒</a:t>
            </a:r>
            <a:endParaRPr/>
          </a:p>
        </p:txBody>
      </p:sp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拆分數據集</a:t>
            </a:r>
            <a:endParaRPr/>
          </a:p>
        </p:txBody>
      </p:sp>
      <p:sp>
        <p:nvSpPr>
          <p:cNvPr id="163" name="Google Shape;163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65" name="Google Shape;16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9863"/>
            <a:ext cx="8096250" cy="256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檢查遺漏值</a:t>
            </a:r>
            <a:endParaRPr/>
          </a:p>
        </p:txBody>
      </p:sp>
      <p:sp>
        <p:nvSpPr>
          <p:cNvPr id="171" name="Google Shape;171;p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73" name="Google Shape;17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599" y="1229875"/>
            <a:ext cx="2946236" cy="349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0550" y="1229875"/>
            <a:ext cx="2748240" cy="349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4"/>
          <p:cNvSpPr txBox="1"/>
          <p:nvPr>
            <p:ph type="title"/>
          </p:nvPr>
        </p:nvSpPr>
        <p:spPr>
          <a:xfrm>
            <a:off x="311700" y="4701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建立線性回歸並用最小平方法找R^2</a:t>
            </a:r>
            <a:endParaRPr/>
          </a:p>
        </p:txBody>
      </p:sp>
      <p:sp>
        <p:nvSpPr>
          <p:cNvPr id="180" name="Google Shape;180;p2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82" name="Google Shape;18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600" y="1229875"/>
            <a:ext cx="7629525" cy="313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特徵工程</a:t>
            </a:r>
            <a:endParaRPr/>
          </a:p>
        </p:txBody>
      </p:sp>
      <p:sp>
        <p:nvSpPr>
          <p:cNvPr id="188" name="Google Shape;188;p2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zh-TW"/>
              <a:t>由高到低排出特徵重要性</a:t>
            </a:r>
            <a:endParaRPr/>
          </a:p>
        </p:txBody>
      </p:sp>
      <p:sp>
        <p:nvSpPr>
          <p:cNvPr id="189" name="Google Shape;189;p2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90" name="Google Shape;19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105437"/>
            <a:ext cx="3221150" cy="220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66158" y="2155038"/>
            <a:ext cx="2871275" cy="210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17545" y="2161159"/>
            <a:ext cx="2871275" cy="20937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相關係數</a:t>
            </a:r>
            <a:endParaRPr/>
          </a:p>
        </p:txBody>
      </p:sp>
      <p:sp>
        <p:nvSpPr>
          <p:cNvPr id="198" name="Google Shape;198;p2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00" name="Google Shape;20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38313"/>
            <a:ext cx="6249976" cy="266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預測模型   評估</a:t>
            </a:r>
            <a:endParaRPr/>
          </a:p>
        </p:txBody>
      </p:sp>
      <p:sp>
        <p:nvSpPr>
          <p:cNvPr id="206" name="Google Shape;206;p2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08" name="Google Shape;20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1" y="1229876"/>
            <a:ext cx="5341111" cy="333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標準化</a:t>
            </a:r>
            <a:endParaRPr/>
          </a:p>
        </p:txBody>
      </p:sp>
      <p:sp>
        <p:nvSpPr>
          <p:cNvPr id="214" name="Google Shape;214;p2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16" name="Google Shape;21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63800"/>
            <a:ext cx="4825524" cy="281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3171" y="973496"/>
            <a:ext cx="3749599" cy="319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創建線性回歸模型</a:t>
            </a:r>
            <a:endParaRPr/>
          </a:p>
        </p:txBody>
      </p:sp>
      <p:sp>
        <p:nvSpPr>
          <p:cNvPr id="223" name="Google Shape;223;p2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25" name="Google Shape;22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222975"/>
            <a:ext cx="7305675" cy="335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排序特徵重要性</a:t>
            </a:r>
            <a:endParaRPr/>
          </a:p>
        </p:txBody>
      </p:sp>
      <p:sp>
        <p:nvSpPr>
          <p:cNvPr id="231" name="Google Shape;231;p3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標準化後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找到其相關係數和平均值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進而找出大於平均值的前七個變數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/>
              <a:t>並用線性回歸找到新的方程式的係數</a:t>
            </a:r>
            <a:endParaRPr/>
          </a:p>
        </p:txBody>
      </p:sp>
      <p:sp>
        <p:nvSpPr>
          <p:cNvPr id="232" name="Google Shape;232;p3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33" name="Google Shape;23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9149" y="1381800"/>
            <a:ext cx="4223707" cy="157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6450" y="3014763"/>
            <a:ext cx="4096551" cy="149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標準化後的</a:t>
            </a:r>
            <a:r>
              <a:rPr lang="zh-TW"/>
              <a:t>預測模型   評估</a:t>
            </a:r>
            <a:endParaRPr/>
          </a:p>
        </p:txBody>
      </p:sp>
      <p:sp>
        <p:nvSpPr>
          <p:cNvPr id="240" name="Google Shape;240;p3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3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42" name="Google Shape;24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9875"/>
            <a:ext cx="8265774" cy="333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流程圖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4251" y="108500"/>
            <a:ext cx="5099650" cy="4778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殘差圖</a:t>
            </a:r>
            <a:endParaRPr/>
          </a:p>
        </p:txBody>
      </p:sp>
      <p:sp>
        <p:nvSpPr>
          <p:cNvPr id="248" name="Google Shape;248;p3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3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50" name="Google Shape;25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800"/>
            <a:ext cx="5932276" cy="355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未來發展</a:t>
            </a:r>
            <a:endParaRPr/>
          </a:p>
        </p:txBody>
      </p:sp>
      <p:sp>
        <p:nvSpPr>
          <p:cNvPr id="256" name="Google Shape;256;p3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/>
              <a:t>打工 : </a:t>
            </a:r>
            <a:r>
              <a:rPr lang="zh-TW" sz="3000"/>
              <a:t>補習班助教</a:t>
            </a:r>
            <a:endParaRPr sz="30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zh-TW" sz="3000"/>
              <a:t>升學 : </a:t>
            </a:r>
            <a:r>
              <a:rPr lang="zh-TW" sz="3000"/>
              <a:t> 目前沒考慮</a:t>
            </a:r>
            <a:endParaRPr/>
          </a:p>
        </p:txBody>
      </p:sp>
      <p:sp>
        <p:nvSpPr>
          <p:cNvPr id="257" name="Google Shape;257;p3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3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3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3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圖表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/>
              <a:t>LSTAT                                                                DIS</a:t>
            </a:r>
            <a:endParaRPr/>
          </a:p>
        </p:txBody>
      </p:sp>
      <p:sp>
        <p:nvSpPr>
          <p:cNvPr id="102" name="Google Shape;102;p1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03" name="Google Shape;10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325" y="1229875"/>
            <a:ext cx="4250925" cy="201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6250" y="1229875"/>
            <a:ext cx="4319100" cy="207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311700" y="385950"/>
            <a:ext cx="8520600" cy="418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RAD                                                                         NOX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PTRATIO                                                                RM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11" name="Google Shape;11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550" y="706432"/>
            <a:ext cx="3855774" cy="18215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6676" y="743825"/>
            <a:ext cx="3777725" cy="178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2550" y="2837700"/>
            <a:ext cx="3855768" cy="184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62206" y="2867013"/>
            <a:ext cx="3766668" cy="178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20" name="Google Shape;120;p17"/>
          <p:cNvSpPr txBox="1"/>
          <p:nvPr>
            <p:ph idx="1" type="body"/>
          </p:nvPr>
        </p:nvSpPr>
        <p:spPr>
          <a:xfrm>
            <a:off x="311700" y="385950"/>
            <a:ext cx="8520600" cy="418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TAX</a:t>
            </a:r>
            <a:r>
              <a:rPr lang="zh-TW"/>
              <a:t>                                                                        ZN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CRIM                                                                      B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744975"/>
            <a:ext cx="3821350" cy="182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1600" y="744975"/>
            <a:ext cx="3766320" cy="182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2798429"/>
            <a:ext cx="3821351" cy="1852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71600" y="2769800"/>
            <a:ext cx="3999725" cy="193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30" name="Google Shape;130;p18"/>
          <p:cNvSpPr txBox="1"/>
          <p:nvPr>
            <p:ph idx="1" type="body"/>
          </p:nvPr>
        </p:nvSpPr>
        <p:spPr>
          <a:xfrm>
            <a:off x="311700" y="385950"/>
            <a:ext cx="8520600" cy="418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CHAS</a:t>
            </a:r>
            <a:r>
              <a:rPr lang="zh-TW"/>
              <a:t>                                                                       AGE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INDUS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0001" y="705876"/>
            <a:ext cx="3967426" cy="19113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050" y="2822175"/>
            <a:ext cx="3934122" cy="18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5550" y="705875"/>
            <a:ext cx="3967419" cy="186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相關分布圖</a:t>
            </a:r>
            <a:endParaRPr/>
          </a:p>
        </p:txBody>
      </p:sp>
      <p:sp>
        <p:nvSpPr>
          <p:cNvPr id="139" name="Google Shape;139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與 MEDVprice 的</a:t>
            </a:r>
            <a:r>
              <a:rPr lang="zh-TW"/>
              <a:t>相關係數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LSTAT         -0.737663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RM               0.695360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/>
              <a:t>PTRATIO    -0.507787</a:t>
            </a:r>
            <a:endParaRPr/>
          </a:p>
        </p:txBody>
      </p:sp>
      <p:sp>
        <p:nvSpPr>
          <p:cNvPr id="140" name="Google Shape;140;p1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41" name="Google Shape;14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7725" y="424550"/>
            <a:ext cx="4294375" cy="429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資料的常態檢定</a:t>
            </a:r>
            <a:endParaRPr/>
          </a:p>
        </p:txBody>
      </p:sp>
      <p:sp>
        <p:nvSpPr>
          <p:cNvPr id="147" name="Google Shape;147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rgbClr val="21212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NormaltestResult(statistic=90.9746873700967, 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rgbClr val="21212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pvalue=1.7583188871696095e-20)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rgbClr val="21212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                    1.104810822864635 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rgbClr val="21212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DescribeResult(nobs=506, 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rgbClr val="21212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minmax=(5.0, 50.0), 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rgbClr val="21212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mean=22.532806324110677, 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rgbClr val="21212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variance=84.58672359409856, 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rgbClr val="21212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skewness=1.104810822864635, 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sz="1050">
                <a:solidFill>
                  <a:srgbClr val="21212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kurtosis=1.4686287722747462)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49" name="Google Shape;14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8680" y="410000"/>
            <a:ext cx="3943020" cy="415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整理成數據集並顯示其相關係數</a:t>
            </a:r>
            <a:endParaRPr/>
          </a:p>
        </p:txBody>
      </p:sp>
      <p:sp>
        <p:nvSpPr>
          <p:cNvPr id="155" name="Google Shape;155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57" name="Google Shape;15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97150"/>
            <a:ext cx="8520599" cy="31830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