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8" r:id="rId6"/>
    <p:sldId id="260" r:id="rId7"/>
    <p:sldId id="257" r:id="rId8"/>
    <p:sldId id="259" r:id="rId9"/>
    <p:sldId id="261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165" autoAdjust="0"/>
  </p:normalViewPr>
  <p:slideViewPr>
    <p:cSldViewPr snapToGrid="0">
      <p:cViewPr varScale="1">
        <p:scale>
          <a:sx n="65" d="100"/>
          <a:sy n="65" d="100"/>
        </p:scale>
        <p:origin x="13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 Su" userId="ced03223-343c-463d-97b1-feaf48328fc7" providerId="ADAL" clId="{F8C60887-CAAD-CE4E-9F11-F50D1CCDEE61}"/>
    <pc:docChg chg="undo custSel modSld">
      <pc:chgData name="Wen Su" userId="ced03223-343c-463d-97b1-feaf48328fc7" providerId="ADAL" clId="{F8C60887-CAAD-CE4E-9F11-F50D1CCDEE61}" dt="2022-10-10T10:56:10.872" v="128" actId="20577"/>
      <pc:docMkLst>
        <pc:docMk/>
      </pc:docMkLst>
      <pc:sldChg chg="addSp delSp modSp">
        <pc:chgData name="Wen Su" userId="ced03223-343c-463d-97b1-feaf48328fc7" providerId="ADAL" clId="{F8C60887-CAAD-CE4E-9F11-F50D1CCDEE61}" dt="2022-10-10T10:56:10.872" v="128" actId="20577"/>
        <pc:sldMkLst>
          <pc:docMk/>
          <pc:sldMk cId="2506573449" sldId="256"/>
        </pc:sldMkLst>
        <pc:spChg chg="mod">
          <ac:chgData name="Wen Su" userId="ced03223-343c-463d-97b1-feaf48328fc7" providerId="ADAL" clId="{F8C60887-CAAD-CE4E-9F11-F50D1CCDEE61}" dt="2022-10-10T10:56:10.872" v="128" actId="20577"/>
          <ac:spMkLst>
            <pc:docMk/>
            <pc:sldMk cId="2506573449" sldId="256"/>
            <ac:spMk id="2" creationId="{00000000-0000-0000-0000-000000000000}"/>
          </ac:spMkLst>
        </pc:spChg>
        <pc:inkChg chg="add del">
          <ac:chgData name="Wen Su" userId="ced03223-343c-463d-97b1-feaf48328fc7" providerId="ADAL" clId="{F8C60887-CAAD-CE4E-9F11-F50D1CCDEE61}" dt="2022-10-10T10:54:25.660" v="115"/>
          <ac:inkMkLst>
            <pc:docMk/>
            <pc:sldMk cId="2506573449" sldId="256"/>
            <ac:inkMk id="5" creationId="{4D719AF8-9E54-0427-FB05-780B4BC4507B}"/>
          </ac:inkMkLst>
        </pc:inkChg>
      </pc:sldChg>
      <pc:sldChg chg="modSp">
        <pc:chgData name="Wen Su" userId="ced03223-343c-463d-97b1-feaf48328fc7" providerId="ADAL" clId="{F8C60887-CAAD-CE4E-9F11-F50D1CCDEE61}" dt="2022-10-10T10:50:35.422" v="102" actId="20577"/>
        <pc:sldMkLst>
          <pc:docMk/>
          <pc:sldMk cId="1646017601" sldId="257"/>
        </pc:sldMkLst>
        <pc:spChg chg="mod">
          <ac:chgData name="Wen Su" userId="ced03223-343c-463d-97b1-feaf48328fc7" providerId="ADAL" clId="{F8C60887-CAAD-CE4E-9F11-F50D1CCDEE61}" dt="2022-10-10T10:50:35.422" v="102" actId="20577"/>
          <ac:spMkLst>
            <pc:docMk/>
            <pc:sldMk cId="1646017601" sldId="257"/>
            <ac:spMk id="5" creationId="{00000000-0000-0000-0000-000000000000}"/>
          </ac:spMkLst>
        </pc:spChg>
        <pc:spChg chg="mod">
          <ac:chgData name="Wen Su" userId="ced03223-343c-463d-97b1-feaf48328fc7" providerId="ADAL" clId="{F8C60887-CAAD-CE4E-9F11-F50D1CCDEE61}" dt="2022-10-10T10:38:53.673" v="3" actId="20577"/>
          <ac:spMkLst>
            <pc:docMk/>
            <pc:sldMk cId="1646017601" sldId="257"/>
            <ac:spMk id="14" creationId="{00000000-0000-0000-0000-000000000000}"/>
          </ac:spMkLst>
        </pc:spChg>
      </pc:sldChg>
      <pc:sldChg chg="modSp">
        <pc:chgData name="Wen Su" userId="ced03223-343c-463d-97b1-feaf48328fc7" providerId="ADAL" clId="{F8C60887-CAAD-CE4E-9F11-F50D1CCDEE61}" dt="2022-10-10T10:49:46.914" v="89" actId="1076"/>
        <pc:sldMkLst>
          <pc:docMk/>
          <pc:sldMk cId="3252561516" sldId="258"/>
        </pc:sldMkLst>
        <pc:spChg chg="mod">
          <ac:chgData name="Wen Su" userId="ced03223-343c-463d-97b1-feaf48328fc7" providerId="ADAL" clId="{F8C60887-CAAD-CE4E-9F11-F50D1CCDEE61}" dt="2022-10-10T10:49:46.914" v="89" actId="1076"/>
          <ac:spMkLst>
            <pc:docMk/>
            <pc:sldMk cId="3252561516" sldId="258"/>
            <ac:spMk id="2" creationId="{00000000-0000-0000-0000-000000000000}"/>
          </ac:spMkLst>
        </pc:spChg>
      </pc:sldChg>
      <pc:sldChg chg="addSp delSp modSp modNotesTx">
        <pc:chgData name="Wen Su" userId="ced03223-343c-463d-97b1-feaf48328fc7" providerId="ADAL" clId="{F8C60887-CAAD-CE4E-9F11-F50D1CCDEE61}" dt="2022-10-10T10:53:36.145" v="113" actId="208"/>
        <pc:sldMkLst>
          <pc:docMk/>
          <pc:sldMk cId="543375641" sldId="260"/>
        </pc:sldMkLst>
        <pc:spChg chg="add mod">
          <ac:chgData name="Wen Su" userId="ced03223-343c-463d-97b1-feaf48328fc7" providerId="ADAL" clId="{F8C60887-CAAD-CE4E-9F11-F50D1CCDEE61}" dt="2022-10-10T10:53:36.145" v="113" actId="208"/>
          <ac:spMkLst>
            <pc:docMk/>
            <pc:sldMk cId="543375641" sldId="260"/>
            <ac:spMk id="3" creationId="{27D3CB95-170C-B5BB-52BA-C0958FB6DAC1}"/>
          </ac:spMkLst>
        </pc:spChg>
        <pc:spChg chg="mod">
          <ac:chgData name="Wen Su" userId="ced03223-343c-463d-97b1-feaf48328fc7" providerId="ADAL" clId="{F8C60887-CAAD-CE4E-9F11-F50D1CCDEE61}" dt="2022-10-10T10:53:08.523" v="108" actId="1076"/>
          <ac:spMkLst>
            <pc:docMk/>
            <pc:sldMk cId="543375641" sldId="260"/>
            <ac:spMk id="5" creationId="{00000000-0000-0000-0000-000000000000}"/>
          </ac:spMkLst>
        </pc:spChg>
        <pc:spChg chg="mod">
          <ac:chgData name="Wen Su" userId="ced03223-343c-463d-97b1-feaf48328fc7" providerId="ADAL" clId="{F8C60887-CAAD-CE4E-9F11-F50D1CCDEE61}" dt="2022-10-10T10:52:02.445" v="104" actId="1076"/>
          <ac:spMkLst>
            <pc:docMk/>
            <pc:sldMk cId="543375641" sldId="260"/>
            <ac:spMk id="6" creationId="{00000000-0000-0000-0000-000000000000}"/>
          </ac:spMkLst>
        </pc:spChg>
        <pc:spChg chg="mod">
          <ac:chgData name="Wen Su" userId="ced03223-343c-463d-97b1-feaf48328fc7" providerId="ADAL" clId="{F8C60887-CAAD-CE4E-9F11-F50D1CCDEE61}" dt="2022-10-10T10:52:07.304" v="105" actId="1076"/>
          <ac:spMkLst>
            <pc:docMk/>
            <pc:sldMk cId="543375641" sldId="260"/>
            <ac:spMk id="18" creationId="{00000000-0000-0000-0000-000000000000}"/>
          </ac:spMkLst>
        </pc:spChg>
        <pc:spChg chg="mod">
          <ac:chgData name="Wen Su" userId="ced03223-343c-463d-97b1-feaf48328fc7" providerId="ADAL" clId="{F8C60887-CAAD-CE4E-9F11-F50D1CCDEE61}" dt="2022-10-10T10:52:17.136" v="107" actId="1076"/>
          <ac:spMkLst>
            <pc:docMk/>
            <pc:sldMk cId="543375641" sldId="260"/>
            <ac:spMk id="19" creationId="{00000000-0000-0000-0000-000000000000}"/>
          </ac:spMkLst>
        </pc:spChg>
        <pc:inkChg chg="add del">
          <ac:chgData name="Wen Su" userId="ced03223-343c-463d-97b1-feaf48328fc7" providerId="ADAL" clId="{F8C60887-CAAD-CE4E-9F11-F50D1CCDEE61}" dt="2022-10-10T10:40:28.622" v="9"/>
          <ac:inkMkLst>
            <pc:docMk/>
            <pc:sldMk cId="543375641" sldId="260"/>
            <ac:inkMk id="2" creationId="{F97691B0-07C9-C465-F564-B198B0C80C76}"/>
          </ac:inkMkLst>
        </pc:inkChg>
      </pc:sldChg>
      <pc:sldChg chg="modSp">
        <pc:chgData name="Wen Su" userId="ced03223-343c-463d-97b1-feaf48328fc7" providerId="ADAL" clId="{F8C60887-CAAD-CE4E-9F11-F50D1CCDEE61}" dt="2022-10-10T10:46:43.926" v="79" actId="1076"/>
        <pc:sldMkLst>
          <pc:docMk/>
          <pc:sldMk cId="2860925531" sldId="261"/>
        </pc:sldMkLst>
        <pc:spChg chg="mod">
          <ac:chgData name="Wen Su" userId="ced03223-343c-463d-97b1-feaf48328fc7" providerId="ADAL" clId="{F8C60887-CAAD-CE4E-9F11-F50D1CCDEE61}" dt="2022-10-10T10:46:32.914" v="77" actId="1076"/>
          <ac:spMkLst>
            <pc:docMk/>
            <pc:sldMk cId="2860925531" sldId="261"/>
            <ac:spMk id="4" creationId="{00000000-0000-0000-0000-000000000000}"/>
          </ac:spMkLst>
        </pc:spChg>
        <pc:spChg chg="mod">
          <ac:chgData name="Wen Su" userId="ced03223-343c-463d-97b1-feaf48328fc7" providerId="ADAL" clId="{F8C60887-CAAD-CE4E-9F11-F50D1CCDEE61}" dt="2022-10-10T10:46:35.263" v="78" actId="1076"/>
          <ac:spMkLst>
            <pc:docMk/>
            <pc:sldMk cId="2860925531" sldId="261"/>
            <ac:spMk id="6" creationId="{00000000-0000-0000-0000-000000000000}"/>
          </ac:spMkLst>
        </pc:spChg>
        <pc:picChg chg="mod">
          <ac:chgData name="Wen Su" userId="ced03223-343c-463d-97b1-feaf48328fc7" providerId="ADAL" clId="{F8C60887-CAAD-CE4E-9F11-F50D1CCDEE61}" dt="2022-10-10T10:46:43.926" v="79" actId="1076"/>
          <ac:picMkLst>
            <pc:docMk/>
            <pc:sldMk cId="2860925531" sldId="261"/>
            <ac:picMk id="2" creationId="{00000000-0000-0000-0000-000000000000}"/>
          </ac:picMkLst>
        </pc:picChg>
      </pc:sldChg>
      <pc:sldChg chg="modSp">
        <pc:chgData name="Wen Su" userId="ced03223-343c-463d-97b1-feaf48328fc7" providerId="ADAL" clId="{F8C60887-CAAD-CE4E-9F11-F50D1CCDEE61}" dt="2022-10-10T10:49:35.778" v="87" actId="1076"/>
        <pc:sldMkLst>
          <pc:docMk/>
          <pc:sldMk cId="237518383" sldId="264"/>
        </pc:sldMkLst>
        <pc:spChg chg="mod">
          <ac:chgData name="Wen Su" userId="ced03223-343c-463d-97b1-feaf48328fc7" providerId="ADAL" clId="{F8C60887-CAAD-CE4E-9F11-F50D1CCDEE61}" dt="2022-10-10T10:49:35.778" v="87" actId="1076"/>
          <ac:spMkLst>
            <pc:docMk/>
            <pc:sldMk cId="237518383" sldId="264"/>
            <ac:spMk id="5" creationId="{00000000-0000-0000-0000-000000000000}"/>
          </ac:spMkLst>
        </pc:spChg>
        <pc:graphicFrameChg chg="mod modGraphic">
          <ac:chgData name="Wen Su" userId="ced03223-343c-463d-97b1-feaf48328fc7" providerId="ADAL" clId="{F8C60887-CAAD-CE4E-9F11-F50D1CCDEE61}" dt="2022-10-10T10:49:31.238" v="86" actId="1076"/>
          <ac:graphicFrameMkLst>
            <pc:docMk/>
            <pc:sldMk cId="237518383" sldId="264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373FB-123C-4991-9852-83FDD59CC9FA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07B1C-6B5A-4B10-979F-5141DDCC12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55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07B1C-6B5A-4B10-979F-5141DDCC12C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21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07B1C-6B5A-4B10-979F-5141DDCC12C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5583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Total</a:t>
            </a:r>
            <a:r>
              <a:rPr lang="en-AU" baseline="0" dirty="0"/>
              <a:t> -3.63, 0.30, -0.32 (-1.46, 0.08, 0.74)</a:t>
            </a:r>
          </a:p>
          <a:p>
            <a:r>
              <a:rPr lang="en-AU" baseline="0" dirty="0"/>
              <a:t>Blacks -2.96,-0.03,  -1.79 (-1.23, -0.25, 0.71)</a:t>
            </a:r>
          </a:p>
          <a:p>
            <a:r>
              <a:rPr lang="en-AU" baseline="0" dirty="0"/>
              <a:t>Non-Hispanic white -4.3, 0.53, 0.07 (-1.78, 0.16, 0.65)</a:t>
            </a:r>
          </a:p>
          <a:p>
            <a:r>
              <a:rPr lang="en-AU" baseline="0" dirty="0"/>
              <a:t>Native -3.26, -0.77, -1.07 (-1.84,-0.39,1.53)</a:t>
            </a:r>
          </a:p>
          <a:p>
            <a:endParaRPr lang="en-AU" baseline="0" dirty="0"/>
          </a:p>
          <a:p>
            <a:r>
              <a:rPr lang="en-AU" baseline="0" dirty="0"/>
              <a:t>background, compression, shift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07B1C-6B5A-4B10-979F-5141DDCC12C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75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10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79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720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6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54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54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12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54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746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58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70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96FD4-09ED-416D-B4DD-B5C8FAC89030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7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5776" y="0"/>
            <a:ext cx="9144000" cy="2387600"/>
          </a:xfrm>
        </p:spPr>
        <p:txBody>
          <a:bodyPr>
            <a:normAutofit/>
          </a:bodyPr>
          <a:lstStyle/>
          <a:p>
            <a:r>
              <a:rPr lang="en-AU" sz="3600" b="1" dirty="0"/>
              <a:t>What Changes in Life </a:t>
            </a:r>
            <a:r>
              <a:rPr lang="en-AU" sz="3600" b="1"/>
              <a:t>expectancy 2011-2020 reveal about </a:t>
            </a:r>
            <a:r>
              <a:rPr lang="en-AU" sz="3600" b="1" dirty="0"/>
              <a:t>US racial mortality inequality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5776" y="3141547"/>
            <a:ext cx="9881616" cy="1655762"/>
          </a:xfrm>
        </p:spPr>
        <p:txBody>
          <a:bodyPr>
            <a:normAutofit/>
          </a:bodyPr>
          <a:lstStyle/>
          <a:p>
            <a:pPr algn="l"/>
            <a:r>
              <a:rPr lang="en-AU" sz="2800" dirty="0"/>
              <a:t>Replication and extension of the paper: “Decomposing changes in life expectancy: Compression versus shifting mortality”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52560" y="4947753"/>
            <a:ext cx="2889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Wen Su </a:t>
            </a:r>
          </a:p>
          <a:p>
            <a:r>
              <a:rPr lang="en-AU" sz="2400" dirty="0"/>
              <a:t>U6897805</a:t>
            </a:r>
          </a:p>
          <a:p>
            <a:r>
              <a:rPr lang="en-AU" sz="2400" dirty="0"/>
              <a:t>EMET 8002</a:t>
            </a:r>
          </a:p>
        </p:txBody>
      </p:sp>
    </p:spTree>
    <p:extLst>
      <p:ext uri="{BB962C8B-B14F-4D97-AF65-F5344CB8AC3E}">
        <p14:creationId xmlns:p14="http://schemas.microsoft.com/office/powerpoint/2010/main" val="250657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709" y="0"/>
            <a:ext cx="10515600" cy="1325563"/>
          </a:xfrm>
        </p:spPr>
        <p:txBody>
          <a:bodyPr/>
          <a:lstStyle/>
          <a:p>
            <a:r>
              <a:rPr lang="en-AU" dirty="0"/>
              <a:t>Life expectancy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703" y="2365075"/>
            <a:ext cx="6743987" cy="44034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9709" y="1060628"/>
            <a:ext cx="1039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Geek Version: </a:t>
            </a:r>
            <a:r>
              <a:rPr lang="en-AU" sz="2800" dirty="0"/>
              <a:t>The average years of life a hypothetical population would live if they follow the mortality of a given year at each age</a:t>
            </a:r>
          </a:p>
          <a:p>
            <a:r>
              <a:rPr lang="en-AU" sz="2800" b="1" dirty="0"/>
              <a:t>Plain Version: </a:t>
            </a:r>
            <a:r>
              <a:rPr lang="en-AU" sz="2800" dirty="0"/>
              <a:t>Measures population health (mortality) at a given year in years</a:t>
            </a:r>
            <a:endParaRPr lang="en-A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713784" y="6399169"/>
            <a:ext cx="432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Source: Calculation based on HMD (2022) </a:t>
            </a:r>
          </a:p>
        </p:txBody>
      </p:sp>
    </p:spTree>
    <p:extLst>
      <p:ext uri="{BB962C8B-B14F-4D97-AF65-F5344CB8AC3E}">
        <p14:creationId xmlns:p14="http://schemas.microsoft.com/office/powerpoint/2010/main" val="325256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258568" y="829754"/>
                <a:ext cx="4974336" cy="115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  <m:e>
                          <m:sSub>
                            <m:sSubPr>
                              <m:ctrlP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  <m:e>
                              <m:acc>
                                <m:accPr>
                                  <m:chr m:val="̅"/>
                                  <m:ctrlPr>
                                    <a:rPr lang="en-AU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AU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AU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AU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68" y="829754"/>
                <a:ext cx="4974336" cy="1159485"/>
              </a:xfrm>
              <a:prstGeom prst="rect">
                <a:avLst/>
              </a:prstGeom>
              <a:blipFill>
                <a:blip r:embed="rId3"/>
                <a:stretch>
                  <a:fillRect l="-14796" t="-172826" r="-255" b="-25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258568" y="2387879"/>
                <a:ext cx="3986784" cy="115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32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nary>
                        <m:nary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b>
                            <m:sSubPr>
                              <m:ctrlP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68" y="2387879"/>
                <a:ext cx="3986784" cy="1159485"/>
              </a:xfrm>
              <a:prstGeom prst="rect">
                <a:avLst/>
              </a:prstGeom>
              <a:blipFill>
                <a:blip r:embed="rId4"/>
                <a:stretch>
                  <a:fillRect t="-172826" r="-635" b="-25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258568" y="4180988"/>
                <a:ext cx="5614416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AU" sz="32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68" y="4180988"/>
                <a:ext cx="5614416" cy="606384"/>
              </a:xfrm>
              <a:prstGeom prst="rect">
                <a:avLst/>
              </a:prstGeom>
              <a:blipFill>
                <a:blip r:embed="rId5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593466" y="5186012"/>
            <a:ext cx="8266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/>
              <a:t>Gompertz-Makeham Model</a:t>
            </a:r>
            <a:endParaRPr lang="en-AU" sz="3200" dirty="0"/>
          </a:p>
          <a:p>
            <a:r>
              <a:rPr lang="en-AU" sz="3200" dirty="0"/>
              <a:t>Parametric Fitting with Maximum Likelihood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3CB95-170C-B5BB-52BA-C0958FB6DAC1}"/>
              </a:ext>
            </a:extLst>
          </p:cNvPr>
          <p:cNvSpPr/>
          <p:nvPr/>
        </p:nvSpPr>
        <p:spPr>
          <a:xfrm>
            <a:off x="4897754" y="377605"/>
            <a:ext cx="2508484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4088" y="667512"/>
            <a:ext cx="108324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Changes in life expectancy can be traced to:</a:t>
            </a:r>
          </a:p>
          <a:p>
            <a:endParaRPr lang="en-AU" sz="3200" dirty="0"/>
          </a:p>
          <a:p>
            <a:pPr marL="514350" indent="-514350">
              <a:buFontTx/>
              <a:buAutoNum type="arabicPeriod"/>
            </a:pPr>
            <a:r>
              <a:rPr lang="en-AU" sz="3200" dirty="0"/>
              <a:t>the changes in age-independent mortality (Background)</a:t>
            </a:r>
          </a:p>
          <a:p>
            <a:pPr marL="514350" indent="-514350">
              <a:buAutoNum type="arabicPeriod"/>
            </a:pPr>
            <a:r>
              <a:rPr lang="en-AU" sz="3200" dirty="0"/>
              <a:t>the changes in the age-dependent mortality (Compression) </a:t>
            </a:r>
          </a:p>
          <a:p>
            <a:pPr marL="514350" indent="-514350">
              <a:buAutoNum type="arabicPeriod"/>
            </a:pPr>
            <a:r>
              <a:rPr lang="en-AU" sz="3200" dirty="0"/>
              <a:t>the changes in </a:t>
            </a:r>
            <a:r>
              <a:rPr lang="en-AU" sz="3200"/>
              <a:t>shift of mortality (</a:t>
            </a:r>
            <a:r>
              <a:rPr lang="en-AU" sz="3200" dirty="0"/>
              <a:t>Modal age at death)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088" y="3990204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002060"/>
                </a:solidFill>
              </a:rPr>
              <a:t>Question 1: For the United States, which </a:t>
            </a:r>
            <a:r>
              <a:rPr lang="en-AU" sz="3600">
                <a:solidFill>
                  <a:srgbClr val="002060"/>
                </a:solidFill>
              </a:rPr>
              <a:t>component takes </a:t>
            </a:r>
            <a:r>
              <a:rPr lang="en-AU" sz="3600" dirty="0">
                <a:solidFill>
                  <a:srgbClr val="002060"/>
                </a:solidFill>
              </a:rPr>
              <a:t>the lead over the years?</a:t>
            </a:r>
          </a:p>
        </p:txBody>
      </p:sp>
    </p:spTree>
    <p:extLst>
      <p:ext uri="{BB962C8B-B14F-4D97-AF65-F5344CB8AC3E}">
        <p14:creationId xmlns:p14="http://schemas.microsoft.com/office/powerpoint/2010/main" val="164601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9" t="843"/>
          <a:stretch/>
        </p:blipFill>
        <p:spPr>
          <a:xfrm>
            <a:off x="1278283" y="86678"/>
            <a:ext cx="8996759" cy="677132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250444" y="1200055"/>
            <a:ext cx="1024598" cy="4544568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/>
          <p:cNvSpPr txBox="1"/>
          <p:nvPr/>
        </p:nvSpPr>
        <p:spPr>
          <a:xfrm>
            <a:off x="8378717" y="6116645"/>
            <a:ext cx="381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Source: Calculation based HMD (2022)</a:t>
            </a:r>
          </a:p>
        </p:txBody>
      </p:sp>
    </p:spTree>
    <p:extLst>
      <p:ext uri="{BB962C8B-B14F-4D97-AF65-F5344CB8AC3E}">
        <p14:creationId xmlns:p14="http://schemas.microsoft.com/office/powerpoint/2010/main" val="250479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1624" y="481114"/>
            <a:ext cx="1058875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The latest 10 years has seen a significant decrease in life expectancy.</a:t>
            </a:r>
          </a:p>
          <a:p>
            <a:r>
              <a:rPr lang="en-AU" sz="4000" dirty="0">
                <a:solidFill>
                  <a:srgbClr val="002060"/>
                </a:solidFill>
              </a:rPr>
              <a:t>However, does it affect different races equally?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1624" y="2625352"/>
            <a:ext cx="10588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Mid-year smoothed population counts and </a:t>
            </a:r>
            <a:r>
              <a:rPr lang="en-AU" sz="3200"/>
              <a:t>deaths number from age 30 to age 100 from CDC Wonder database, </a:t>
            </a:r>
            <a:r>
              <a:rPr lang="en-AU" sz="3200" dirty="0"/>
              <a:t>and the use </a:t>
            </a:r>
            <a:r>
              <a:rPr lang="en-AU" sz="3200"/>
              <a:t>of the  decomposition using Gompartz-Makeham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181" y="4382420"/>
            <a:ext cx="8579637" cy="23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2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8096"/>
            <a:ext cx="6563237" cy="4937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765"/>
          <a:stretch/>
        </p:blipFill>
        <p:spPr>
          <a:xfrm>
            <a:off x="5554816" y="768094"/>
            <a:ext cx="6637184" cy="50017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6830" y="475707"/>
            <a:ext cx="236690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200" b="1" dirty="0"/>
              <a:t>US Average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37089" y="475707"/>
            <a:ext cx="16093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200" b="1" dirty="0"/>
              <a:t>Blacks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55169" y="6062253"/>
            <a:ext cx="453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Source: Calculation based on CDC WONDER</a:t>
            </a:r>
          </a:p>
        </p:txBody>
      </p:sp>
    </p:spTree>
    <p:extLst>
      <p:ext uri="{BB962C8B-B14F-4D97-AF65-F5344CB8AC3E}">
        <p14:creationId xmlns:p14="http://schemas.microsoft.com/office/powerpoint/2010/main" val="377260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85146"/>
              </p:ext>
            </p:extLst>
          </p:nvPr>
        </p:nvGraphicFramePr>
        <p:xfrm>
          <a:off x="153429" y="507404"/>
          <a:ext cx="11876903" cy="4426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82">
                  <a:extLst>
                    <a:ext uri="{9D8B030D-6E8A-4147-A177-3AD203B41FA5}">
                      <a16:colId xmlns:a16="http://schemas.microsoft.com/office/drawing/2014/main" val="1730332502"/>
                    </a:ext>
                  </a:extLst>
                </a:gridCol>
                <a:gridCol w="2198992">
                  <a:extLst>
                    <a:ext uri="{9D8B030D-6E8A-4147-A177-3AD203B41FA5}">
                      <a16:colId xmlns:a16="http://schemas.microsoft.com/office/drawing/2014/main" val="3788843588"/>
                    </a:ext>
                  </a:extLst>
                </a:gridCol>
                <a:gridCol w="2383752">
                  <a:extLst>
                    <a:ext uri="{9D8B030D-6E8A-4147-A177-3AD203B41FA5}">
                      <a16:colId xmlns:a16="http://schemas.microsoft.com/office/drawing/2014/main" val="1358785905"/>
                    </a:ext>
                  </a:extLst>
                </a:gridCol>
                <a:gridCol w="1752211">
                  <a:extLst>
                    <a:ext uri="{9D8B030D-6E8A-4147-A177-3AD203B41FA5}">
                      <a16:colId xmlns:a16="http://schemas.microsoft.com/office/drawing/2014/main" val="2714548382"/>
                    </a:ext>
                  </a:extLst>
                </a:gridCol>
                <a:gridCol w="1833466">
                  <a:extLst>
                    <a:ext uri="{9D8B030D-6E8A-4147-A177-3AD203B41FA5}">
                      <a16:colId xmlns:a16="http://schemas.microsoft.com/office/drawing/2014/main" val="3805824401"/>
                    </a:ext>
                  </a:extLst>
                </a:gridCol>
              </a:tblGrid>
              <a:tr h="833383">
                <a:tc>
                  <a:txBody>
                    <a:bodyPr/>
                    <a:lstStyle/>
                    <a:p>
                      <a:r>
                        <a:rPr lang="en-AU" sz="3200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Compression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/>
                        <a:t>database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835332"/>
                  </a:ext>
                </a:extLst>
              </a:tr>
              <a:tr h="833383">
                <a:tc>
                  <a:txBody>
                    <a:bodyPr/>
                    <a:lstStyle/>
                    <a:p>
                      <a:r>
                        <a:rPr lang="en-AU" sz="32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-1.5</a:t>
                      </a:r>
                      <a:r>
                        <a:rPr lang="en-AU" sz="3200" baseline="0" dirty="0"/>
                        <a:t> (-3.6)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0.1 (0.3)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0.7 (-0.3)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-0.6 (-3.7)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21634"/>
                  </a:ext>
                </a:extLst>
              </a:tr>
              <a:tr h="833383">
                <a:tc>
                  <a:txBody>
                    <a:bodyPr/>
                    <a:lstStyle/>
                    <a:p>
                      <a:r>
                        <a:rPr lang="en-AU" sz="3200" dirty="0"/>
                        <a:t>Blacks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-1.2 (-3.0)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-0.3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0.7 (-1.8)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-0.8 (-4.8)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531900"/>
                  </a:ext>
                </a:extLst>
              </a:tr>
              <a:tr h="1092694">
                <a:tc>
                  <a:txBody>
                    <a:bodyPr/>
                    <a:lstStyle/>
                    <a:p>
                      <a:r>
                        <a:rPr lang="en-AU" sz="3200" dirty="0"/>
                        <a:t>Non-Hispanic</a:t>
                      </a:r>
                      <a:r>
                        <a:rPr lang="en-AU" sz="3200" baseline="0" dirty="0"/>
                        <a:t> Whites 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-1.8</a:t>
                      </a:r>
                      <a:r>
                        <a:rPr lang="en-AU" sz="3200" baseline="0" dirty="0"/>
                        <a:t> (-4.3)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0.2 (0.5)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0.7 (0.1)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-1.0 (-3.7)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590997"/>
                  </a:ext>
                </a:extLst>
              </a:tr>
              <a:tr h="833383">
                <a:tc>
                  <a:txBody>
                    <a:bodyPr/>
                    <a:lstStyle/>
                    <a:p>
                      <a:r>
                        <a:rPr lang="en-AU" sz="3200" dirty="0"/>
                        <a:t>Native Americans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-1.8 (-3.3)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-0.4 (-0.8)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1.5 (-1.1)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-0.7 (-5.1)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3049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5095" y="5035198"/>
            <a:ext cx="115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* Parenthesis marks the 2011-2020 level, while the text marks 2011-2019 level</a:t>
            </a:r>
          </a:p>
        </p:txBody>
      </p:sp>
    </p:spTree>
    <p:extLst>
      <p:ext uri="{BB962C8B-B14F-4D97-AF65-F5344CB8AC3E}">
        <p14:creationId xmlns:p14="http://schemas.microsoft.com/office/powerpoint/2010/main" val="23751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462" y="427001"/>
            <a:ext cx="2861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Discussion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4462" y="1134887"/>
            <a:ext cx="1158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/>
              <a:t>Mortality inequalities across different races, especially during 1</a:t>
            </a:r>
            <a:r>
              <a:rPr lang="en-AU" sz="3200" baseline="30000" dirty="0"/>
              <a:t>st</a:t>
            </a:r>
            <a:r>
              <a:rPr lang="en-AU" sz="3200" dirty="0"/>
              <a:t> year of COVID-19 pandemic.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/>
              <a:t>Positive future for longevity growth (shift component), however, there are big setbacks from younger age mortality (age -independent).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462" y="3689432"/>
            <a:ext cx="3787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Shortcomings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462" y="4397318"/>
            <a:ext cx="118754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/>
              <a:t>Discrepancies caused by grouping of the race/ethnicity, and under counting of deaths in CDC compared to HMD (Categorical error)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/>
              <a:t>Relative simplistic parametric model, more complexity will infer more insights</a:t>
            </a:r>
          </a:p>
          <a:p>
            <a:pPr marL="514350" indent="-514350">
              <a:buFont typeface="+mj-lt"/>
              <a:buAutoNum type="arabicPeriod"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58223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E75B0658E82B49A38424242DBA1191" ma:contentTypeVersion="14" ma:contentTypeDescription="Create a new document." ma:contentTypeScope="" ma:versionID="75c26b3e762def0c1bc78da5381f0c60">
  <xsd:schema xmlns:xsd="http://www.w3.org/2001/XMLSchema" xmlns:xs="http://www.w3.org/2001/XMLSchema" xmlns:p="http://schemas.microsoft.com/office/2006/metadata/properties" xmlns:ns3="73f003a7-629a-4f02-8555-ef0b17be2ef2" xmlns:ns4="8aaeb60a-409c-4bd1-81ca-349a8d94c5f6" targetNamespace="http://schemas.microsoft.com/office/2006/metadata/properties" ma:root="true" ma:fieldsID="b1fa0f0691afdbca61c8135093e84c2e" ns3:_="" ns4:_="">
    <xsd:import namespace="73f003a7-629a-4f02-8555-ef0b17be2ef2"/>
    <xsd:import namespace="8aaeb60a-409c-4bd1-81ca-349a8d94c5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f003a7-629a-4f02-8555-ef0b17be2e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aeb60a-409c-4bd1-81ca-349a8d94c5f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6F0C34-6479-44C8-AEF6-48F52AA91938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C62200E5-ED34-4119-AD64-997F6468F5A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3f003a7-629a-4f02-8555-ef0b17be2ef2"/>
    <ds:schemaRef ds:uri="8aaeb60a-409c-4bd1-81ca-349a8d94c5f6"/>
  </ds:schemaRefs>
</ds:datastoreItem>
</file>

<file path=customXml/itemProps3.xml><?xml version="1.0" encoding="utf-8"?>
<ds:datastoreItem xmlns:ds="http://schemas.openxmlformats.org/officeDocument/2006/customXml" ds:itemID="{F81EA400-E582-420A-811E-F0629C6E4C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539</Words>
  <Application>Microsoft Office PowerPoint</Application>
  <PresentationFormat>Widescreen</PresentationFormat>
  <Paragraphs>67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What Changes in Life expectancy 2011-2020 reveal about US racial mortality inequality</vt:lpstr>
      <vt:lpstr>Life expectancy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Changes in Life expectancy reveals about US racial mortality inequality</dc:title>
  <dc:creator>Wen Su</dc:creator>
  <cp:lastModifiedBy>Wen Su</cp:lastModifiedBy>
  <cp:revision>18</cp:revision>
  <dcterms:created xsi:type="dcterms:W3CDTF">2022-10-09T05:31:07Z</dcterms:created>
  <dcterms:modified xsi:type="dcterms:W3CDTF">2022-10-10T10:56:21Z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0x01010012E75B0658E82B49A38424242DBA1191</vt:lpwstr>
  </property>
</Properties>
</file>