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7" r:id="rId9"/>
    <p:sldId id="258" r:id="rId10"/>
    <p:sldId id="263" r:id="rId11"/>
    <p:sldId id="265" r:id="rId12"/>
    <p:sldId id="266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9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267" y="497417"/>
            <a:ext cx="8160000" cy="528000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3780"/>
              </a:spcAft>
              <a:defRPr sz="8533" cap="all" baseline="0"/>
            </a:lvl1pPr>
            <a:lvl2pPr>
              <a:defRPr sz="24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D46DD6-3FEF-4E8E-852D-6AB87C9AEE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200" y="0"/>
            <a:ext cx="2315795" cy="68580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21003A7-996F-2041-9CFA-9950B9616914}"/>
              </a:ext>
            </a:extLst>
          </p:cNvPr>
          <p:cNvSpPr txBox="1">
            <a:spLocks/>
          </p:cNvSpPr>
          <p:nvPr/>
        </p:nvSpPr>
        <p:spPr>
          <a:xfrm>
            <a:off x="10362515" y="6739053"/>
            <a:ext cx="1380760" cy="118947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7" dirty="0">
                <a:solidFill>
                  <a:schemeClr val="bg2">
                    <a:lumMod val="75000"/>
                  </a:schemeClr>
                </a:solidFill>
              </a:rPr>
              <a:t>CRICOS Provider #00120C</a:t>
            </a:r>
            <a:endParaRPr lang="en-AU" sz="667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7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000" y="432000"/>
            <a:ext cx="7536000" cy="5568000"/>
          </a:xfrm>
        </p:spPr>
        <p:txBody>
          <a:bodyPr numCol="1" spcCol="180000">
            <a:noAutofit/>
          </a:bodyPr>
          <a:lstStyle>
            <a:lvl1pPr>
              <a:defRPr sz="1867">
                <a:solidFill>
                  <a:schemeClr val="accent1"/>
                </a:solidFill>
                <a:latin typeface="+mj-lt"/>
              </a:defRPr>
            </a:lvl1pPr>
            <a:lvl2pPr>
              <a:defRPr sz="1467"/>
            </a:lvl2pPr>
            <a:lvl3pPr marL="119997" indent="-119997">
              <a:defRPr sz="1467"/>
            </a:lvl3pPr>
            <a:lvl4pPr marL="239994" indent="-119997">
              <a:defRPr sz="1467"/>
            </a:lvl4pPr>
            <a:lvl5pPr marL="359991" indent="-119997">
              <a:defRPr sz="1467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31932D-C811-4ADE-9CBC-C6F97F473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432001"/>
            <a:ext cx="3360000" cy="4008967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400"/>
              </a:spcAft>
              <a:defRPr sz="48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768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000" y="432000"/>
            <a:ext cx="7536000" cy="5520000"/>
          </a:xfrm>
        </p:spPr>
        <p:txBody>
          <a:bodyPr numCol="2" spcCol="180000">
            <a:noAutofit/>
          </a:bodyPr>
          <a:lstStyle>
            <a:lvl1pPr>
              <a:defRPr sz="1067">
                <a:solidFill>
                  <a:schemeClr val="accent1"/>
                </a:solidFill>
                <a:latin typeface="+mj-lt"/>
              </a:defRPr>
            </a:lvl1pPr>
            <a:lvl2pPr>
              <a:defRPr sz="1067"/>
            </a:lvl2pPr>
            <a:lvl3pPr marL="119997" indent="-119997">
              <a:defRPr sz="1067"/>
            </a:lvl3pPr>
            <a:lvl4pPr marL="239994" indent="-119997">
              <a:defRPr sz="1067"/>
            </a:lvl4pPr>
            <a:lvl5pPr marL="359991" indent="-119997">
              <a:defRPr sz="1067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87F0A-3EF9-46A9-A8FF-9715CF092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432000"/>
            <a:ext cx="3360000" cy="5520000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accent1"/>
                </a:solidFill>
              </a:defRPr>
            </a:lvl1pPr>
            <a:lvl2pPr>
              <a:spcAft>
                <a:spcPts val="1600"/>
              </a:spcAft>
              <a:defRPr sz="2400">
                <a:solidFill>
                  <a:schemeClr val="tx1"/>
                </a:solidFill>
              </a:defRPr>
            </a:lvl2pPr>
            <a:lvl3pPr>
              <a:buNone/>
              <a:defRPr/>
            </a:lvl3pPr>
            <a:lvl4pPr marL="239178" indent="-239178">
              <a:buFont typeface="Arial" panose="020B0604020202020204" pitchFamily="34" charset="0"/>
              <a:buChar char="•"/>
              <a:defRPr/>
            </a:lvl4pPr>
            <a:lvl5pPr marL="476239" indent="-239178">
              <a:buFont typeface="Times New Roman" panose="02020603050405020304" pitchFamily="18" charset="0"/>
              <a:buChar char="–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0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maller left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000" y="432000"/>
            <a:ext cx="7536000" cy="5520000"/>
          </a:xfrm>
        </p:spPr>
        <p:txBody>
          <a:bodyPr numCol="2" spcCol="180000">
            <a:noAutofit/>
          </a:bodyPr>
          <a:lstStyle>
            <a:lvl1pPr>
              <a:defRPr sz="1067">
                <a:solidFill>
                  <a:schemeClr val="accent1"/>
                </a:solidFill>
                <a:latin typeface="+mj-lt"/>
              </a:defRPr>
            </a:lvl1pPr>
            <a:lvl2pPr>
              <a:defRPr sz="1067"/>
            </a:lvl2pPr>
            <a:lvl3pPr marL="119997" indent="-119997">
              <a:defRPr sz="1067"/>
            </a:lvl3pPr>
            <a:lvl4pPr marL="239994" indent="-119997">
              <a:defRPr sz="1067"/>
            </a:lvl4pPr>
            <a:lvl5pPr marL="359991" indent="-119997">
              <a:defRPr sz="1067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87F0A-3EF9-46A9-A8FF-9715CF092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432000"/>
            <a:ext cx="3360000" cy="5520000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  <a:lvl2pPr>
              <a:spcAft>
                <a:spcPts val="1600"/>
              </a:spcAft>
              <a:defRPr sz="2400">
                <a:solidFill>
                  <a:schemeClr val="accent1"/>
                </a:solidFill>
              </a:defRPr>
            </a:lvl2pPr>
            <a:lvl3pPr>
              <a:buNone/>
              <a:defRPr sz="1067"/>
            </a:lvl3pPr>
            <a:lvl4pPr marL="239178" indent="-239178">
              <a:buFont typeface="Arial" panose="020B0604020202020204" pitchFamily="34" charset="0"/>
              <a:buChar char="•"/>
              <a:defRPr sz="1067"/>
            </a:lvl4pPr>
            <a:lvl5pPr marL="476239" indent="-239178">
              <a:buFont typeface="Times New Roman" panose="02020603050405020304" pitchFamily="18" charset="0"/>
              <a:buChar char="–"/>
              <a:defRPr sz="1067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547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4117324-6B4D-4511-9A09-354F377011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432001"/>
            <a:ext cx="11279717" cy="2017183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3430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400000"/>
            <a:ext cx="4800000" cy="3600000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432001"/>
            <a:ext cx="4800000" cy="2017183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17CBD4-5DAE-4848-BC50-36416D91C4AD}"/>
              </a:ext>
            </a:extLst>
          </p:cNvPr>
          <p:cNvCxnSpPr/>
          <p:nvPr/>
        </p:nvCxnSpPr>
        <p:spPr>
          <a:xfrm>
            <a:off x="6096000" y="432000"/>
            <a:ext cx="0" cy="54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000" y="431800"/>
            <a:ext cx="4704000" cy="54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6000" y="840829"/>
            <a:ext cx="144000" cy="5062556"/>
          </a:xfrm>
        </p:spPr>
        <p:txBody>
          <a:bodyPr vert="vert270" anchor="t"/>
          <a:lstStyle>
            <a:lvl1pPr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922528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200" y="1440000"/>
            <a:ext cx="4800000" cy="4463384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0000" y="432001"/>
            <a:ext cx="4800000" cy="2017183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17CBD4-5DAE-4848-BC50-36416D91C4AD}"/>
              </a:ext>
            </a:extLst>
          </p:cNvPr>
          <p:cNvCxnSpPr/>
          <p:nvPr/>
        </p:nvCxnSpPr>
        <p:spPr>
          <a:xfrm>
            <a:off x="6096000" y="432000"/>
            <a:ext cx="0" cy="54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2000" y="431800"/>
            <a:ext cx="4704000" cy="54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80000" y="840829"/>
            <a:ext cx="144000" cy="5062556"/>
          </a:xfrm>
        </p:spPr>
        <p:txBody>
          <a:bodyPr vert="vert270" anchor="t"/>
          <a:lstStyle>
            <a:lvl1pPr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3022486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, larg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76000" y="431800"/>
            <a:ext cx="7536000" cy="54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6000" y="840829"/>
            <a:ext cx="144000" cy="5062556"/>
          </a:xfrm>
        </p:spPr>
        <p:txBody>
          <a:bodyPr vert="vert270" anchor="t"/>
          <a:lstStyle>
            <a:lvl1pPr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6B4478A-1BDA-4472-A289-4B0C4E795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432000"/>
            <a:ext cx="2880000" cy="5520000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  <a:lvl2pPr>
              <a:spcAft>
                <a:spcPts val="1600"/>
              </a:spcAft>
              <a:defRPr sz="2400">
                <a:solidFill>
                  <a:schemeClr val="accent1"/>
                </a:solidFill>
              </a:defRPr>
            </a:lvl2pPr>
            <a:lvl3pPr>
              <a:buNone/>
              <a:defRPr sz="1067"/>
            </a:lvl3pPr>
            <a:lvl4pPr marL="239178" indent="-239178">
              <a:buFont typeface="Arial" panose="020B0604020202020204" pitchFamily="34" charset="0"/>
              <a:buChar char="•"/>
              <a:defRPr sz="1067"/>
            </a:lvl4pPr>
            <a:lvl5pPr marL="476239" indent="-239178">
              <a:buFont typeface="Times New Roman" panose="02020603050405020304" pitchFamily="18" charset="0"/>
              <a:buChar char="–"/>
              <a:defRPr sz="1067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0356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307DB3-CBE2-4A55-BE8E-C26CBADA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800" y="432000"/>
            <a:ext cx="11280000" cy="54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F005714D-B845-45B5-AB70-7040C72172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0000" y="840829"/>
            <a:ext cx="144000" cy="5062556"/>
          </a:xfrm>
        </p:spPr>
        <p:txBody>
          <a:bodyPr vert="vert270" anchor="t"/>
          <a:lstStyle>
            <a:lvl1pPr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628785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307DB3-CBE2-4A55-BE8E-C26CBADA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800" y="432000"/>
            <a:ext cx="5472000" cy="54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5CD301A0-52A4-469E-ACAD-84A14A218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0000" y="840829"/>
            <a:ext cx="144000" cy="5062556"/>
          </a:xfrm>
        </p:spPr>
        <p:txBody>
          <a:bodyPr vert="vert270" anchor="t"/>
          <a:lstStyle>
            <a:lvl1pPr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6B417A0-A601-4DF8-833D-2F1065E5A8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40000" y="432000"/>
            <a:ext cx="5472000" cy="54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8112A07-2578-4C64-9E60-0E0913ABA1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48000" y="840829"/>
            <a:ext cx="144000" cy="5062556"/>
          </a:xfrm>
        </p:spPr>
        <p:txBody>
          <a:bodyPr vert="vert270" anchor="t"/>
          <a:lstStyle>
            <a:lvl1pPr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630327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stagger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307DB3-CBE2-4A55-BE8E-C26CBADA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800" y="432000"/>
            <a:ext cx="4704000" cy="54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5CD301A0-52A4-469E-ACAD-84A14A218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0000" y="840829"/>
            <a:ext cx="144000" cy="5062556"/>
          </a:xfrm>
        </p:spPr>
        <p:txBody>
          <a:bodyPr vert="vert270" anchor="t"/>
          <a:lstStyle>
            <a:lvl1pPr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6B417A0-A601-4DF8-833D-2F1065E5A8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432000"/>
            <a:ext cx="4704000" cy="30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8112A07-2578-4C64-9E60-0E0913ABA1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04000" y="432000"/>
            <a:ext cx="144000" cy="3072000"/>
          </a:xfrm>
        </p:spPr>
        <p:txBody>
          <a:bodyPr vert="vert270" anchor="t"/>
          <a:lstStyle>
            <a:lvl1pPr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5C4169D-51A2-418E-95CB-AE67319994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80000" y="3888000"/>
            <a:ext cx="2832000" cy="196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651BCC0A-46D4-42B0-987C-A33E38A571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8356" y="3888000"/>
            <a:ext cx="144000" cy="1968000"/>
          </a:xfrm>
        </p:spPr>
        <p:txBody>
          <a:bodyPr vert="vert270" anchor="t"/>
          <a:lstStyle>
            <a:lvl1pPr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53359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27999" y="497418"/>
            <a:ext cx="10031999" cy="4365369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3780"/>
              </a:spcAft>
              <a:defRPr sz="8533" cap="all" baseline="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A049C-4F69-43AF-8C8B-0B56DA46C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5999" y="2928000"/>
            <a:ext cx="5664000" cy="345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2CD92-94A0-4183-91AF-1A31B8F162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8" y="0"/>
            <a:ext cx="2315795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C636-BAFD-854B-9B7F-A267A335B9F2}"/>
              </a:ext>
            </a:extLst>
          </p:cNvPr>
          <p:cNvSpPr txBox="1">
            <a:spLocks/>
          </p:cNvSpPr>
          <p:nvPr/>
        </p:nvSpPr>
        <p:spPr>
          <a:xfrm>
            <a:off x="9840000" y="6739053"/>
            <a:ext cx="1380760" cy="118947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7" dirty="0">
                <a:solidFill>
                  <a:schemeClr val="bg2">
                    <a:lumMod val="75000"/>
                  </a:schemeClr>
                </a:solidFill>
              </a:rPr>
              <a:t>CRICOS Provider #00120C</a:t>
            </a:r>
            <a:endParaRPr lang="en-AU" sz="667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24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6000" y="431999"/>
            <a:ext cx="4416000" cy="2640000"/>
          </a:xfrm>
        </p:spPr>
        <p:txBody>
          <a:bodyPr/>
          <a:lstStyle>
            <a:lvl1pPr>
              <a:lnSpc>
                <a:spcPct val="80000"/>
              </a:lnSpc>
              <a:defRPr sz="2667">
                <a:solidFill>
                  <a:schemeClr val="tx1"/>
                </a:solidFill>
              </a:defRPr>
            </a:lvl1pPr>
            <a:lvl2pPr>
              <a:defRPr sz="2667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2000" y="431800"/>
            <a:ext cx="5472000" cy="54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0000" y="840829"/>
            <a:ext cx="144000" cy="5062556"/>
          </a:xfrm>
        </p:spPr>
        <p:txBody>
          <a:bodyPr vert="vert270" anchor="t"/>
          <a:lstStyle>
            <a:lvl1pPr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C956-62EE-4375-80BD-F88AA733C3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96001" y="4032000"/>
            <a:ext cx="4415367" cy="2014952"/>
          </a:xfrm>
        </p:spPr>
        <p:txBody>
          <a:bodyPr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12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9852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ld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000" y="431999"/>
            <a:ext cx="6360000" cy="3840000"/>
          </a:xfrm>
        </p:spPr>
        <p:txBody>
          <a:bodyPr/>
          <a:lstStyle>
            <a:lvl1pPr>
              <a:lnSpc>
                <a:spcPct val="80000"/>
              </a:lnSpc>
              <a:defRPr sz="3733">
                <a:solidFill>
                  <a:schemeClr val="tx1"/>
                </a:solidFill>
              </a:defRPr>
            </a:lvl1pPr>
            <a:lvl2pPr>
              <a:defRPr sz="2667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C956-62EE-4375-80BD-F88AA733C3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001" y="4032000"/>
            <a:ext cx="4415367" cy="2014952"/>
          </a:xfrm>
        </p:spPr>
        <p:txBody>
          <a:bodyPr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12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CBDA75-3AB1-4C8B-B29D-537B8B1FA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4400"/>
            <a:ext cx="12192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32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000" y="431999"/>
            <a:ext cx="6360000" cy="3840000"/>
          </a:xfrm>
        </p:spPr>
        <p:txBody>
          <a:bodyPr/>
          <a:lstStyle>
            <a:lvl1pPr>
              <a:lnSpc>
                <a:spcPct val="80000"/>
              </a:lnSpc>
              <a:defRPr sz="3733">
                <a:solidFill>
                  <a:schemeClr val="tx1"/>
                </a:solidFill>
              </a:defRPr>
            </a:lvl1pPr>
            <a:lvl2pPr>
              <a:defRPr sz="2667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C956-62EE-4375-80BD-F88AA733C3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0001" y="4032000"/>
            <a:ext cx="4415367" cy="2014952"/>
          </a:xfrm>
        </p:spPr>
        <p:txBody>
          <a:bodyPr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12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49A01F5-92DF-1D48-B3C0-D8F1FC50B6AB}"/>
              </a:ext>
            </a:extLst>
          </p:cNvPr>
          <p:cNvSpPr txBox="1">
            <a:spLocks/>
          </p:cNvSpPr>
          <p:nvPr/>
        </p:nvSpPr>
        <p:spPr>
          <a:xfrm>
            <a:off x="9840000" y="6739053"/>
            <a:ext cx="1380760" cy="118947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7" dirty="0">
                <a:solidFill>
                  <a:schemeClr val="tx2">
                    <a:lumMod val="75000"/>
                  </a:schemeClr>
                </a:solidFill>
              </a:rPr>
              <a:t>CRICOS Provider #00120C</a:t>
            </a:r>
            <a:endParaRPr lang="en-AU" sz="667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38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680000"/>
            <a:ext cx="5280000" cy="432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2000" y="1680000"/>
            <a:ext cx="5280000" cy="432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Date Placeholder 10">
            <a:extLst>
              <a:ext uri="{FF2B5EF4-FFF2-40B4-BE49-F238E27FC236}">
                <a16:creationId xmlns:a16="http://schemas.microsoft.com/office/drawing/2014/main" id="{CA85DCDF-C5A3-43A1-9E40-308CB7A5F96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CF810F9-EC51-4622-9468-3349A7AFA4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0" y="432001"/>
            <a:ext cx="11279717" cy="1248000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7240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681163"/>
            <a:ext cx="5280000" cy="720000"/>
          </a:xfrm>
        </p:spPr>
        <p:txBody>
          <a:bodyPr anchor="ctr">
            <a:normAutofit/>
          </a:bodyPr>
          <a:lstStyle>
            <a:lvl1pPr marL="0" indent="0">
              <a:buNone/>
              <a:defRPr sz="1867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" y="2400000"/>
            <a:ext cx="5280000" cy="360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2000" y="1681163"/>
            <a:ext cx="5280000" cy="720000"/>
          </a:xfrm>
        </p:spPr>
        <p:txBody>
          <a:bodyPr anchor="ctr">
            <a:normAutofit/>
          </a:bodyPr>
          <a:lstStyle>
            <a:lvl1pPr marL="0" indent="0">
              <a:buNone/>
              <a:defRPr sz="1867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2000" y="2400000"/>
            <a:ext cx="5280000" cy="360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4F034C-2451-4BE6-BB2F-13B71E82B30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FFA563F-7AE3-402E-9587-9C3CED7B3A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0" y="432001"/>
            <a:ext cx="11279717" cy="1249163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32706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8CE9A8DC-B386-48E5-A2B7-FF03052B9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515565A-8448-45B8-888E-3D8DE57354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432001"/>
            <a:ext cx="11279717" cy="2017183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80697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7180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9" y="497417"/>
            <a:ext cx="7483476" cy="2270307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3780"/>
              </a:spcAft>
              <a:defRPr sz="8533" cap="all" baseline="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2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B2C6D-31F3-4B5D-8AEA-D378B3F6B1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6184" y="1680000"/>
            <a:ext cx="7482416" cy="3894667"/>
          </a:xfrm>
        </p:spPr>
        <p:txBody>
          <a:bodyPr/>
          <a:lstStyle>
            <a:lvl1pPr>
              <a:spcAft>
                <a:spcPts val="3780"/>
              </a:spcAft>
              <a:defRPr sz="2400"/>
            </a:lvl1pPr>
            <a:lvl2pPr>
              <a:spcAft>
                <a:spcPts val="0"/>
              </a:spcAft>
              <a:defRPr sz="1600">
                <a:latin typeface="+mj-lt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E533D-B90B-4984-80AF-6A213C6C34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8" y="0"/>
            <a:ext cx="2315795" cy="68580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1CA678-19D7-8442-96F0-22E27EFC3DED}"/>
              </a:ext>
            </a:extLst>
          </p:cNvPr>
          <p:cNvSpPr txBox="1">
            <a:spLocks/>
          </p:cNvSpPr>
          <p:nvPr/>
        </p:nvSpPr>
        <p:spPr>
          <a:xfrm>
            <a:off x="1862949" y="6739053"/>
            <a:ext cx="1380760" cy="118947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7" dirty="0">
                <a:solidFill>
                  <a:schemeClr val="bg2">
                    <a:lumMod val="75000"/>
                  </a:schemeClr>
                </a:solidFill>
              </a:rPr>
              <a:t>CRICOS Provider #00120C</a:t>
            </a:r>
            <a:endParaRPr lang="en-AU" sz="667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8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4000" y="432001"/>
            <a:ext cx="8400000" cy="2852737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8533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432001"/>
            <a:ext cx="2440828" cy="2410884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8533">
                <a:solidFill>
                  <a:schemeClr val="accent1"/>
                </a:solidFill>
              </a:defRPr>
            </a:lvl1pPr>
            <a:lvl2pPr>
              <a:defRPr sz="8533">
                <a:solidFill>
                  <a:schemeClr val="accent1"/>
                </a:solidFill>
              </a:defRPr>
            </a:lvl2pPr>
            <a:lvl3pPr>
              <a:defRPr sz="8533">
                <a:solidFill>
                  <a:schemeClr val="accent1"/>
                </a:solidFill>
              </a:defRPr>
            </a:lvl3pPr>
            <a:lvl4pPr>
              <a:defRPr sz="8533">
                <a:solidFill>
                  <a:schemeClr val="accent1"/>
                </a:solidFill>
              </a:defRPr>
            </a:lvl4pPr>
            <a:lvl5pPr>
              <a:defRPr sz="8533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600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4000" y="432001"/>
            <a:ext cx="8400000" cy="2852737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8533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432001"/>
            <a:ext cx="2440828" cy="2410884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8533">
                <a:solidFill>
                  <a:schemeClr val="tx1"/>
                </a:solidFill>
              </a:defRPr>
            </a:lvl1pPr>
            <a:lvl2pPr>
              <a:defRPr sz="8533">
                <a:solidFill>
                  <a:schemeClr val="accent1"/>
                </a:solidFill>
              </a:defRPr>
            </a:lvl2pPr>
            <a:lvl3pPr>
              <a:defRPr sz="8533">
                <a:solidFill>
                  <a:schemeClr val="accent1"/>
                </a:solidFill>
              </a:defRPr>
            </a:lvl3pPr>
            <a:lvl4pPr>
              <a:defRPr sz="8533">
                <a:solidFill>
                  <a:schemeClr val="accent1"/>
                </a:solidFill>
              </a:defRPr>
            </a:lvl4pPr>
            <a:lvl5pPr>
              <a:defRPr sz="8533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5412E3-4376-4E7F-8689-900603DB69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4400"/>
            <a:ext cx="12192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3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Image_DarkImage">
    <p:bg>
      <p:bgPr>
        <a:solidFill>
          <a:schemeClr val="bg2">
            <a:alpha val="934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4000" y="432001"/>
            <a:ext cx="8400000" cy="2852737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8533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432001"/>
            <a:ext cx="2440828" cy="2410884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8533">
                <a:solidFill>
                  <a:schemeClr val="tx1"/>
                </a:solidFill>
              </a:defRPr>
            </a:lvl1pPr>
            <a:lvl2pPr>
              <a:defRPr sz="8533">
                <a:solidFill>
                  <a:schemeClr val="accent1"/>
                </a:solidFill>
              </a:defRPr>
            </a:lvl2pPr>
            <a:lvl3pPr>
              <a:defRPr sz="8533">
                <a:solidFill>
                  <a:schemeClr val="accent1"/>
                </a:solidFill>
              </a:defRPr>
            </a:lvl3pPr>
            <a:lvl4pPr>
              <a:defRPr sz="8533">
                <a:solidFill>
                  <a:schemeClr val="accent1"/>
                </a:solidFill>
              </a:defRPr>
            </a:lvl4pPr>
            <a:lvl5pPr>
              <a:defRPr sz="8533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64EA38-476C-CD49-A352-6F89EDE05656}"/>
              </a:ext>
            </a:extLst>
          </p:cNvPr>
          <p:cNvSpPr txBox="1">
            <a:spLocks/>
          </p:cNvSpPr>
          <p:nvPr/>
        </p:nvSpPr>
        <p:spPr>
          <a:xfrm>
            <a:off x="9840000" y="6739053"/>
            <a:ext cx="1380760" cy="118947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7" dirty="0">
                <a:solidFill>
                  <a:schemeClr val="tx2">
                    <a:lumMod val="75000"/>
                  </a:schemeClr>
                </a:solidFill>
              </a:rPr>
              <a:t>CRICOS Provider #00120C</a:t>
            </a:r>
            <a:endParaRPr lang="en-AU" sz="667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578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Image_Light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4000" y="432001"/>
            <a:ext cx="8400000" cy="2852737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8533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432001"/>
            <a:ext cx="2440828" cy="2410884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8533">
                <a:solidFill>
                  <a:schemeClr val="tx1"/>
                </a:solidFill>
              </a:defRPr>
            </a:lvl1pPr>
            <a:lvl2pPr>
              <a:defRPr sz="8533">
                <a:solidFill>
                  <a:schemeClr val="accent1"/>
                </a:solidFill>
              </a:defRPr>
            </a:lvl2pPr>
            <a:lvl3pPr>
              <a:defRPr sz="8533">
                <a:solidFill>
                  <a:schemeClr val="accent1"/>
                </a:solidFill>
              </a:defRPr>
            </a:lvl3pPr>
            <a:lvl4pPr>
              <a:defRPr sz="8533">
                <a:solidFill>
                  <a:schemeClr val="accent1"/>
                </a:solidFill>
              </a:defRPr>
            </a:lvl4pPr>
            <a:lvl5pPr>
              <a:defRPr sz="8533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63311-D81E-4290-8966-289EB731C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4400"/>
            <a:ext cx="12192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82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3840000" cy="4192552"/>
          </a:xfrm>
        </p:spPr>
        <p:txBody>
          <a:bodyPr/>
          <a:lstStyle>
            <a:lvl1pPr>
              <a:defRPr sz="6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000" y="432000"/>
            <a:ext cx="6576000" cy="552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38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3360000" cy="4192552"/>
          </a:xfrm>
        </p:spPr>
        <p:txBody>
          <a:bodyPr/>
          <a:lstStyle>
            <a:lvl1pPr>
              <a:defRPr sz="6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000" y="432000"/>
            <a:ext cx="7536000" cy="5520000"/>
          </a:xfrm>
        </p:spPr>
        <p:txBody>
          <a:bodyPr numCol="2" spcCol="180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58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000" y="432000"/>
            <a:ext cx="7536000" cy="5568000"/>
          </a:xfrm>
        </p:spPr>
        <p:txBody>
          <a:bodyPr numCol="2" spcCol="180000">
            <a:noAutofit/>
          </a:bodyPr>
          <a:lstStyle>
            <a:lvl1pPr>
              <a:defRPr sz="1333">
                <a:solidFill>
                  <a:schemeClr val="accent1"/>
                </a:solidFill>
                <a:latin typeface="+mj-lt"/>
              </a:defRPr>
            </a:lvl1pPr>
            <a:lvl2pPr>
              <a:defRPr sz="1067"/>
            </a:lvl2pPr>
            <a:lvl3pPr marL="119997" indent="-119997">
              <a:defRPr sz="1067"/>
            </a:lvl3pPr>
            <a:lvl4pPr marL="239994" indent="-119997">
              <a:defRPr sz="1067"/>
            </a:lvl4pPr>
            <a:lvl5pPr marL="359991" indent="-119997">
              <a:defRPr sz="1067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31932D-C811-4ADE-9CBC-C6F97F473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432001"/>
            <a:ext cx="3360000" cy="4008967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400"/>
              </a:spcAft>
              <a:defRPr sz="4800"/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280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1"/>
            <a:ext cx="11280000" cy="100965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400000"/>
            <a:ext cx="11280000" cy="360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000" y="6552000"/>
            <a:ext cx="72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0" y="6552000"/>
            <a:ext cx="48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E39174D-A331-4B70-8F3F-D378933E270D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A9F80-8DAB-4E35-8304-FAC3410EE5CB}"/>
              </a:ext>
            </a:extLst>
          </p:cNvPr>
          <p:cNvSpPr txBox="1"/>
          <p:nvPr/>
        </p:nvSpPr>
        <p:spPr>
          <a:xfrm>
            <a:off x="-2622931" y="14626"/>
            <a:ext cx="2544960" cy="5047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3681" indent="-163681" algn="l">
              <a:buFont typeface="+mj-lt"/>
              <a:buNone/>
            </a:pPr>
            <a:r>
              <a:rPr lang="en-US" sz="8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A SLIDE STYLE FROM 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Home tab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 Slide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layout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layout goes awry, select Reset</a:t>
            </a:r>
            <a:endParaRPr lang="en-US" sz="8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63681" indent="-163681" algn="l">
              <a:buFont typeface="+mj-lt"/>
              <a:buNone/>
            </a:pPr>
            <a:endParaRPr lang="en-US" sz="8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63681" indent="-163681" algn="l">
              <a:buFont typeface="+mj-lt"/>
              <a:buNone/>
            </a:pPr>
            <a:r>
              <a:rPr lang="en-US" sz="8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</a:t>
            </a:r>
          </a:p>
          <a:p>
            <a:pPr marL="0" indent="0" algn="l">
              <a:buFont typeface="+mj-lt"/>
              <a:buNone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are 5 levels of formatted text available.</a:t>
            </a:r>
          </a:p>
          <a:p>
            <a:pPr marL="0" indent="0" algn="l">
              <a:buFont typeface="+mj-lt"/>
              <a:buNone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move between text  levels using the increase/decrease button on the menu above.</a:t>
            </a:r>
          </a:p>
          <a:p>
            <a:pPr marL="163681" indent="-163681" algn="l">
              <a:buFont typeface="+mj-lt"/>
              <a:buNone/>
            </a:pPr>
            <a:endParaRPr lang="en-US" sz="8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63681" indent="-163681" algn="l">
              <a:buFont typeface="+mj-lt"/>
              <a:buNone/>
            </a:pPr>
            <a:endParaRPr lang="en-US" sz="8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63681" indent="-163681" algn="l">
              <a:buFont typeface="+mj-lt"/>
              <a:buNone/>
            </a:pPr>
            <a:endParaRPr lang="en-US" sz="8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63681" indent="-163681" algn="l">
              <a:buFont typeface="+mj-lt"/>
              <a:buNone/>
            </a:pPr>
            <a:r>
              <a:rPr lang="en-US" sz="8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SLIDE BACKGROUND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Design Menu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Background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Picture or Texture Fill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image </a:t>
            </a:r>
          </a:p>
          <a:p>
            <a:pPr marL="163681" indent="-163681" algn="l">
              <a:buFont typeface="+mj-lt"/>
              <a:buNone/>
            </a:pPr>
            <a:endParaRPr lang="en-US" sz="8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63681" indent="-163681" algn="l">
              <a:buFont typeface="+mj-lt"/>
              <a:buNone/>
            </a:pPr>
            <a:r>
              <a:rPr lang="en-US" sz="8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REPLACE IMAGE IN SHAPE OR ON PAGE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 click on image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Picture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 your image</a:t>
            </a:r>
          </a:p>
          <a:p>
            <a:pPr marL="0" indent="0" algn="l">
              <a:buFont typeface="+mj-lt"/>
              <a:buNone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icon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the new image</a:t>
            </a:r>
          </a:p>
          <a:p>
            <a:pPr marL="163681" indent="-163681" algn="l">
              <a:buFont typeface="+mj-lt"/>
              <a:buNone/>
            </a:pPr>
            <a:endParaRPr lang="en-US" sz="8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63681" indent="-163681" algn="l">
              <a:buFont typeface="+mj-lt"/>
              <a:buNone/>
            </a:pPr>
            <a:r>
              <a:rPr lang="en-US" sz="8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REPOSITION IMAGE WITHIN SHAPE 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image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menu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Crop button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fit the whole image inside select FIT</a:t>
            </a:r>
          </a:p>
          <a:p>
            <a:pPr marL="239178" indent="-239178" algn="l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use only a portion select FILL then crop, move or resize image to show properly within shape.</a:t>
            </a:r>
          </a:p>
          <a:p>
            <a:pPr marL="163681" indent="-163681" algn="l">
              <a:buFont typeface="+mj-lt"/>
              <a:buNone/>
            </a:pPr>
            <a:endParaRPr lang="en-US" sz="8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63681" indent="-163681" algn="l">
              <a:buFont typeface="+mj-lt"/>
              <a:buNone/>
            </a:pPr>
            <a:r>
              <a:rPr lang="en-US" sz="8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ADD/CHANGE FOOTER</a:t>
            </a:r>
          </a:p>
          <a:p>
            <a:pPr marL="239178" lvl="0" indent="-239178" algn="l" defTabSz="1219170" rtl="0" eaLnBrk="1" latinLnBrk="0" hangingPunct="1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Menu</a:t>
            </a:r>
          </a:p>
          <a:p>
            <a:pPr marL="239178" lvl="0" indent="-239178" algn="l" defTabSz="1219170" rtl="0" eaLnBrk="1" latinLnBrk="0" hangingPunct="1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Header &amp; Footer</a:t>
            </a:r>
          </a:p>
          <a:p>
            <a:pPr marL="239178" lvl="0" indent="-239178" algn="l" defTabSz="1219170" rtl="0" eaLnBrk="1" latinLnBrk="0" hangingPunct="1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Tick to activate/Untick to remove</a:t>
            </a:r>
          </a:p>
          <a:p>
            <a:pPr marL="239178" lvl="0" indent="-239178" algn="l" defTabSz="1219170" rtl="0" eaLnBrk="1" latinLnBrk="0" hangingPunct="1">
              <a:buFont typeface="+mj-lt"/>
              <a:buAutoNum type="arabicPeriod"/>
            </a:pPr>
            <a:r>
              <a:rPr lang="en-US" sz="8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2F70BC5-DBE8-42FB-9A35-2E8AC821B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000" y="6552000"/>
            <a:ext cx="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661CF4D-3133-4459-ABF0-61C0DC692119}" type="datetimeFigureOut">
              <a:rPr lang="en-AU" smtClean="0"/>
              <a:t>10/11/2022</a:t>
            </a:fld>
            <a:endParaRPr lang="en-A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DEE85A-4266-4E69-A969-DFA7B1E1413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2930" y="1263563"/>
            <a:ext cx="632972" cy="215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071D7-58A8-4D10-B668-7A37D63450FB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4400"/>
            <a:ext cx="12192000" cy="341376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F38DE2A-A10B-154D-A8BE-8E54C3DBFD94}"/>
              </a:ext>
            </a:extLst>
          </p:cNvPr>
          <p:cNvSpPr txBox="1">
            <a:spLocks/>
          </p:cNvSpPr>
          <p:nvPr/>
        </p:nvSpPr>
        <p:spPr>
          <a:xfrm>
            <a:off x="9840000" y="6739053"/>
            <a:ext cx="1380760" cy="118947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7" dirty="0">
                <a:solidFill>
                  <a:schemeClr val="bg2">
                    <a:lumMod val="75000"/>
                  </a:schemeClr>
                </a:solidFill>
              </a:rPr>
              <a:t>CRICOS Provider #00120C</a:t>
            </a:r>
            <a:endParaRPr lang="en-AU" sz="667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5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67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239994" indent="-239994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479988" indent="-239994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Font typeface="Times New Roman" panose="02020603050405020304" pitchFamily="18" charset="0"/>
        <a:buChar char="–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719982" indent="-239994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Font typeface="Sofia Pro Light" panose="020B0000000000000000" pitchFamily="34" charset="0"/>
        <a:buChar char="»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nSu221/Gompertz_Decomp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38986" y="2129886"/>
            <a:ext cx="9264890" cy="982768"/>
          </a:xfrm>
        </p:spPr>
        <p:txBody>
          <a:bodyPr>
            <a:normAutofit/>
          </a:bodyPr>
          <a:lstStyle/>
          <a:p>
            <a:r>
              <a:rPr lang="en-AU" sz="4000" cap="none" dirty="0" smtClean="0"/>
              <a:t>Mortality Shift &amp; Compression Decomposition – Two Applications</a:t>
            </a:r>
            <a:endParaRPr lang="en-AU" sz="400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538986" y="4804432"/>
            <a:ext cx="3837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Wen Su</a:t>
            </a:r>
          </a:p>
          <a:p>
            <a:r>
              <a:rPr lang="en-AU" sz="2400" dirty="0" smtClean="0"/>
              <a:t>Research Meeting 221109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823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6817" y="298482"/>
            <a:ext cx="12710474" cy="2226356"/>
          </a:xfrm>
        </p:spPr>
        <p:txBody>
          <a:bodyPr>
            <a:normAutofit/>
          </a:bodyPr>
          <a:lstStyle/>
          <a:p>
            <a:r>
              <a:rPr lang="en-AU" sz="3200" dirty="0" smtClean="0"/>
              <a:t>United States During COVID</a:t>
            </a:r>
            <a:endParaRPr lang="en-AU" sz="3200" dirty="0"/>
          </a:p>
        </p:txBody>
      </p:sp>
      <p:sp>
        <p:nvSpPr>
          <p:cNvPr id="3" name="Rectangle 2"/>
          <p:cNvSpPr/>
          <p:nvPr/>
        </p:nvSpPr>
        <p:spPr>
          <a:xfrm>
            <a:off x="216817" y="1411660"/>
            <a:ext cx="91094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A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1. Contributions from </a:t>
            </a:r>
            <a:r>
              <a:rPr lang="en-AU" sz="2000" i="1" dirty="0">
                <a:solidFill>
                  <a:srgbClr val="5B9BD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 mortality component (light blue)</a:t>
            </a:r>
            <a:r>
              <a:rPr lang="en-AU" sz="2000" i="1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2000" i="1" dirty="0">
                <a:solidFill>
                  <a:srgbClr val="1F4E7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mortality compression component (navy blue)</a:t>
            </a:r>
            <a:r>
              <a:rPr lang="en-AU" sz="2000" i="1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2000" i="1" dirty="0">
                <a:solidFill>
                  <a:srgbClr val="C459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mortality shift component (orange) </a:t>
            </a:r>
            <a:r>
              <a:rPr lang="en-A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changes in life expectancy for different races of males in the US, 2011-2020.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2" y="2771480"/>
            <a:ext cx="12260524" cy="364141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982227" y="2658359"/>
            <a:ext cx="989814" cy="3478490"/>
          </a:xfrm>
          <a:prstGeom prst="ellipse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344239" y="2922309"/>
            <a:ext cx="1131217" cy="295059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8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000" y="1781666"/>
            <a:ext cx="11280000" cy="2281287"/>
          </a:xfrm>
        </p:spPr>
        <p:txBody>
          <a:bodyPr>
            <a:no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AU" sz="3200" dirty="0" smtClean="0"/>
              <a:t>Discrepancies </a:t>
            </a:r>
            <a:r>
              <a:rPr lang="en-AU" sz="3200" dirty="0" smtClean="0"/>
              <a:t>(big) between CDC data and HMD. </a:t>
            </a:r>
          </a:p>
          <a:p>
            <a:pPr marL="697194" lvl="2" indent="-457200">
              <a:spcAft>
                <a:spcPts val="1800"/>
              </a:spcAft>
            </a:pPr>
            <a:r>
              <a:rPr lang="en-AU" sz="3200" b="1" dirty="0" smtClean="0">
                <a:solidFill>
                  <a:schemeClr val="accent1"/>
                </a:solidFill>
              </a:rPr>
              <a:t>Reweight to HMD?</a:t>
            </a:r>
          </a:p>
          <a:p>
            <a:pPr marL="697194" lvl="2" indent="-457200">
              <a:spcAft>
                <a:spcPts val="1800"/>
              </a:spcAft>
            </a:pPr>
            <a:r>
              <a:rPr lang="en-AU" sz="3200" b="1" dirty="0" smtClean="0">
                <a:solidFill>
                  <a:schemeClr val="accent1"/>
                </a:solidFill>
              </a:rPr>
              <a:t>Categorical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2000" y="827928"/>
            <a:ext cx="11279717" cy="425838"/>
          </a:xfrm>
        </p:spPr>
        <p:txBody>
          <a:bodyPr>
            <a:normAutofit fontScale="92500" lnSpcReduction="10000"/>
          </a:bodyPr>
          <a:lstStyle/>
          <a:p>
            <a:r>
              <a:rPr lang="en-AU" sz="3200" dirty="0"/>
              <a:t>United States During COVID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62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9" y="468977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1" y="2026763"/>
            <a:ext cx="11181823" cy="2441543"/>
          </a:xfrm>
        </p:spPr>
        <p:txBody>
          <a:bodyPr>
            <a:normAutofit/>
          </a:bodyPr>
          <a:lstStyle/>
          <a:p>
            <a:r>
              <a:rPr lang="en-AU" sz="3200" dirty="0" smtClean="0"/>
              <a:t>Bergeron-Boucher focused on low-mortality countries. </a:t>
            </a:r>
          </a:p>
          <a:p>
            <a:endParaRPr lang="en-AU" sz="3200" dirty="0"/>
          </a:p>
          <a:p>
            <a:r>
              <a:rPr lang="en-AU" sz="3200" dirty="0" smtClean="0"/>
              <a:t>Does Eastern European countries follow the same step?        </a:t>
            </a:r>
            <a:endParaRPr lang="en-AU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1801" y="432001"/>
            <a:ext cx="8240860" cy="642655"/>
          </a:xfrm>
        </p:spPr>
        <p:txBody>
          <a:bodyPr/>
          <a:lstStyle/>
          <a:p>
            <a:r>
              <a:rPr lang="en-AU" dirty="0" smtClean="0"/>
              <a:t>Eastern European Countries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74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8" y="98980"/>
            <a:ext cx="9375839" cy="6250561"/>
          </a:xfrm>
        </p:spPr>
      </p:pic>
    </p:spTree>
    <p:extLst>
      <p:ext uri="{BB962C8B-B14F-4D97-AF65-F5344CB8AC3E}">
        <p14:creationId xmlns:p14="http://schemas.microsoft.com/office/powerpoint/2010/main" val="396968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82" y="0"/>
            <a:ext cx="10250078" cy="6833386"/>
          </a:xfrm>
        </p:spPr>
      </p:pic>
    </p:spTree>
    <p:extLst>
      <p:ext uri="{BB962C8B-B14F-4D97-AF65-F5344CB8AC3E}">
        <p14:creationId xmlns:p14="http://schemas.microsoft.com/office/powerpoint/2010/main" val="14702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6013" y="429798"/>
            <a:ext cx="7335686" cy="66371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Next step, maybe lifespan variation?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5571" y="1753385"/>
                <a:ext cx="1471813" cy="1355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AU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8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en-AU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AU" sz="8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571" y="1753385"/>
                <a:ext cx="1471813" cy="1355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9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456" y="2794734"/>
            <a:ext cx="9709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hlinkClick r:id="rId2"/>
              </a:rPr>
              <a:t>https://</a:t>
            </a:r>
            <a:r>
              <a:rPr lang="en-AU" sz="3200" dirty="0" smtClean="0">
                <a:hlinkClick r:id="rId2"/>
              </a:rPr>
              <a:t>github.com/WenSu221/Gompertz_Decomp</a:t>
            </a:r>
            <a:r>
              <a:rPr lang="en-AU" sz="3200" dirty="0" smtClean="0"/>
              <a:t> 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1474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9453" y="1131027"/>
            <a:ext cx="96389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Rationale: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 a econometrics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paper by Bergeron-Boucher et al., (2015) in Demographic Research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 smtClean="0"/>
          </a:p>
          <a:p>
            <a:r>
              <a:rPr lang="en-AU" sz="3600" b="1" dirty="0" smtClean="0"/>
              <a:t>These are the extensions</a:t>
            </a:r>
          </a:p>
        </p:txBody>
      </p:sp>
    </p:spTree>
    <p:extLst>
      <p:ext uri="{BB962C8B-B14F-4D97-AF65-F5344CB8AC3E}">
        <p14:creationId xmlns:p14="http://schemas.microsoft.com/office/powerpoint/2010/main" val="21224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543" y="1206632"/>
            <a:ext cx="5863081" cy="47942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1801" y="432002"/>
            <a:ext cx="10512720" cy="774630"/>
          </a:xfrm>
        </p:spPr>
        <p:txBody>
          <a:bodyPr/>
          <a:lstStyle/>
          <a:p>
            <a:r>
              <a:rPr lang="en-AU" dirty="0" smtClean="0"/>
              <a:t>Methodology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21692" y="1442301"/>
                <a:ext cx="5619504" cy="1399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AU" sz="2400" dirty="0" smtClean="0"/>
                  <a:t> modal age at death.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AU" sz="2400" dirty="0" smtClean="0"/>
                  <a:t> mortality </a:t>
                </a:r>
                <a:r>
                  <a:rPr lang="en-AU" sz="2400" dirty="0" smtClean="0"/>
                  <a:t>intensity, or </a:t>
                </a:r>
                <a:r>
                  <a:rPr lang="en-AU" sz="2400" dirty="0" smtClean="0"/>
                  <a:t>variation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AU" sz="2400" dirty="0" smtClean="0"/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400" dirty="0"/>
                  <a:t>O</a:t>
                </a:r>
                <a:r>
                  <a:rPr lang="en-AU" sz="2400" dirty="0" smtClean="0"/>
                  <a:t>thers</a:t>
                </a:r>
                <a:endParaRPr lang="en-AU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692" y="1442301"/>
                <a:ext cx="5619504" cy="1399486"/>
              </a:xfrm>
              <a:prstGeom prst="rect">
                <a:avLst/>
              </a:prstGeom>
              <a:blipFill>
                <a:blip r:embed="rId3"/>
                <a:stretch>
                  <a:fillRect l="-1520" t="-3493" r="-1520" b="-91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21692" y="4992785"/>
            <a:ext cx="374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Bergeron-Boucher et al., (2015) </a:t>
            </a:r>
            <a:r>
              <a:rPr lang="en-AU" dirty="0" err="1" smtClean="0"/>
              <a:t>Basellini</a:t>
            </a:r>
            <a:r>
              <a:rPr lang="en-AU" dirty="0" smtClean="0"/>
              <a:t> et al., (2019)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40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1800" y="432002"/>
            <a:ext cx="9918831" cy="934886"/>
          </a:xfrm>
        </p:spPr>
        <p:txBody>
          <a:bodyPr/>
          <a:lstStyle/>
          <a:p>
            <a:r>
              <a:rPr lang="en-AU" dirty="0" smtClean="0"/>
              <a:t>Methodology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58219" y="1366888"/>
            <a:ext cx="554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Changes in Life expectancy </a:t>
            </a:r>
            <a:endParaRPr lang="en-AU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14" y="2886549"/>
            <a:ext cx="7591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1800" y="432002"/>
            <a:ext cx="9918831" cy="934886"/>
          </a:xfrm>
        </p:spPr>
        <p:txBody>
          <a:bodyPr/>
          <a:lstStyle/>
          <a:p>
            <a:r>
              <a:rPr lang="en-AU" dirty="0" smtClean="0"/>
              <a:t>Methodology 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31800" y="1366888"/>
            <a:ext cx="387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Mortality modelling</a:t>
            </a:r>
            <a:endParaRPr lang="en-AU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90" y="3821435"/>
            <a:ext cx="6267450" cy="904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28" y="2486499"/>
            <a:ext cx="4267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431800" y="432002"/>
            <a:ext cx="9918831" cy="9348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48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9994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9988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imes New Roman" panose="02020603050405020304" pitchFamily="18" charset="0"/>
              <a:buChar char="–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982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Sofia Pro Light" panose="020B0000000000000000" pitchFamily="34" charset="0"/>
              <a:buChar char="»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Methodology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19506" y="4041632"/>
                <a:ext cx="6476645" cy="1585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AU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AU" sz="40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AU" sz="40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AU" sz="4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4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AU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AU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4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4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AU" sz="4000" b="0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506" y="4041632"/>
                <a:ext cx="6476645" cy="1585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15" y="1821320"/>
            <a:ext cx="7591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2579109"/>
            <a:ext cx="11280000" cy="1804355"/>
          </a:xfrm>
        </p:spPr>
        <p:txBody>
          <a:bodyPr>
            <a:normAutofit/>
          </a:bodyPr>
          <a:lstStyle/>
          <a:p>
            <a:r>
              <a:rPr lang="en-AU" sz="2800" dirty="0" smtClean="0"/>
              <a:t>Human Mortality Database</a:t>
            </a:r>
          </a:p>
          <a:p>
            <a:endParaRPr lang="en-AU" sz="2800" dirty="0" smtClean="0"/>
          </a:p>
          <a:p>
            <a:r>
              <a:rPr lang="en-AU" sz="2800" dirty="0" smtClean="0"/>
              <a:t>National Centre of Health Statistics (CDC Wonder)</a:t>
            </a:r>
            <a:endParaRPr lang="en-AU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81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48" y="259207"/>
            <a:ext cx="5788058" cy="578805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297970" y="259207"/>
            <a:ext cx="2626937" cy="916031"/>
          </a:xfrm>
        </p:spPr>
        <p:txBody>
          <a:bodyPr>
            <a:normAutofit/>
          </a:bodyPr>
          <a:lstStyle/>
          <a:p>
            <a:r>
              <a:rPr lang="en-AU" sz="3200" dirty="0" smtClean="0"/>
              <a:t>United States During COVID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5543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949178" y="450856"/>
            <a:ext cx="3667028" cy="2226356"/>
          </a:xfrm>
        </p:spPr>
        <p:txBody>
          <a:bodyPr>
            <a:normAutofit/>
          </a:bodyPr>
          <a:lstStyle/>
          <a:p>
            <a:r>
              <a:rPr lang="en-AU" sz="3200" dirty="0" smtClean="0"/>
              <a:t>United States During COVID</a:t>
            </a:r>
            <a:endParaRPr lang="en-AU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8" y="107592"/>
            <a:ext cx="8235890" cy="61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U Light">
  <a:themeElements>
    <a:clrScheme name="AN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E830E"/>
      </a:accent1>
      <a:accent2>
        <a:srgbClr val="DFC187"/>
      </a:accent2>
      <a:accent3>
        <a:srgbClr val="F5EDDE"/>
      </a:accent3>
      <a:accent4>
        <a:srgbClr val="BE4E0E"/>
      </a:accent4>
      <a:accent5>
        <a:srgbClr val="CB7352"/>
      </a:accent5>
      <a:accent6>
        <a:srgbClr val="F2DCD4"/>
      </a:accent6>
      <a:hlink>
        <a:srgbClr val="BE830E"/>
      </a:hlink>
      <a:folHlink>
        <a:srgbClr val="BE4E0E"/>
      </a:folHlink>
    </a:clrScheme>
    <a:fontScheme name="ANU">
      <a:majorFont>
        <a:latin typeface="Public Sans"/>
        <a:ea typeface=""/>
        <a:cs typeface=""/>
      </a:majorFont>
      <a:minorFont>
        <a:latin typeface="Public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U_Powerpoint_Light Template" id="{43166963-5B46-DB42-A7C3-025985BDAAC7}" vid="{230ACE5D-2DB9-6342-AB7A-620B164954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ANU_Powerpoint_Light Template 2022</Template>
  <TotalTime>239</TotalTime>
  <Words>233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Public Sans</vt:lpstr>
      <vt:lpstr>Public Sans Light</vt:lpstr>
      <vt:lpstr>Sofia Pro Light</vt:lpstr>
      <vt:lpstr>Times New Roman</vt:lpstr>
      <vt:lpstr>ANU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Su</dc:creator>
  <cp:lastModifiedBy>Wen Su</cp:lastModifiedBy>
  <cp:revision>14</cp:revision>
  <dcterms:created xsi:type="dcterms:W3CDTF">2022-11-09T00:24:45Z</dcterms:created>
  <dcterms:modified xsi:type="dcterms:W3CDTF">2022-11-09T23:59:54Z</dcterms:modified>
</cp:coreProperties>
</file>