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56" r:id="rId5"/>
    <p:sldId id="258" r:id="rId6"/>
    <p:sldId id="260" r:id="rId7"/>
    <p:sldId id="257" r:id="rId8"/>
    <p:sldId id="259" r:id="rId9"/>
    <p:sldId id="261" r:id="rId10"/>
    <p:sldId id="262" r:id="rId11"/>
    <p:sldId id="264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4165" autoAdjust="0"/>
  </p:normalViewPr>
  <p:slideViewPr>
    <p:cSldViewPr snapToGrid="0">
      <p:cViewPr varScale="1">
        <p:scale>
          <a:sx n="65" d="100"/>
          <a:sy n="65" d="100"/>
        </p:scale>
        <p:origin x="13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373FB-123C-4991-9852-83FDD59CC9FA}" type="datetimeFigureOut">
              <a:rPr lang="en-AU" smtClean="0"/>
              <a:t>10/10/2022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C07B1C-6B5A-4B10-979F-5141DDCC12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7552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07B1C-6B5A-4B10-979F-5141DDCC12CD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5583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Total</a:t>
            </a:r>
            <a:r>
              <a:rPr lang="en-AU" baseline="0" dirty="0" smtClean="0"/>
              <a:t> -3.63, 0.30, -0.32 (-1.46, 0.08, 0.74)</a:t>
            </a:r>
          </a:p>
          <a:p>
            <a:r>
              <a:rPr lang="en-AU" baseline="0" dirty="0" smtClean="0"/>
              <a:t>Blacks -2.96,-0.03,  -1.79 (-1.23, -0.25, 0.71)</a:t>
            </a:r>
          </a:p>
          <a:p>
            <a:r>
              <a:rPr lang="en-AU" baseline="0" dirty="0" smtClean="0"/>
              <a:t>Non-Hispanic white -4.3, 0.53, 0.07 (-1.78, 0.16, 0.65)</a:t>
            </a:r>
          </a:p>
          <a:p>
            <a:r>
              <a:rPr lang="en-AU" baseline="0" dirty="0" smtClean="0"/>
              <a:t>Native -3.26, -0.77, -1.07 (-1.84,-0.39,1.53)</a:t>
            </a:r>
          </a:p>
          <a:p>
            <a:endParaRPr lang="en-AU" baseline="0" dirty="0" smtClean="0"/>
          </a:p>
          <a:p>
            <a:r>
              <a:rPr lang="en-AU" baseline="0" dirty="0" smtClean="0"/>
              <a:t>background, compression, shift</a:t>
            </a:r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07B1C-6B5A-4B10-979F-5141DDCC12CD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2756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6FD4-09ED-416D-B4DD-B5C8FAC89030}" type="datetimeFigureOut">
              <a:rPr lang="en-AU" smtClean="0"/>
              <a:t>10/10/2022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4C77-42BE-48E3-9CA6-1EAAA61ED3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4106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6FD4-09ED-416D-B4DD-B5C8FAC89030}" type="datetimeFigureOut">
              <a:rPr lang="en-AU" smtClean="0"/>
              <a:t>10/10/2022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4C77-42BE-48E3-9CA6-1EAAA61ED3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4796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6FD4-09ED-416D-B4DD-B5C8FAC89030}" type="datetimeFigureOut">
              <a:rPr lang="en-AU" smtClean="0"/>
              <a:t>10/10/2022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4C77-42BE-48E3-9CA6-1EAAA61ED3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7207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6FD4-09ED-416D-B4DD-B5C8FAC89030}" type="datetimeFigureOut">
              <a:rPr lang="en-AU" smtClean="0"/>
              <a:t>10/10/2022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4C77-42BE-48E3-9CA6-1EAAA61ED3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8604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6FD4-09ED-416D-B4DD-B5C8FAC89030}" type="datetimeFigureOut">
              <a:rPr lang="en-AU" smtClean="0"/>
              <a:t>10/10/2022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4C77-42BE-48E3-9CA6-1EAAA61ED3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8548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6FD4-09ED-416D-B4DD-B5C8FAC89030}" type="datetimeFigureOut">
              <a:rPr lang="en-AU" smtClean="0"/>
              <a:t>10/10/2022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4C77-42BE-48E3-9CA6-1EAAA61ED3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3549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6FD4-09ED-416D-B4DD-B5C8FAC89030}" type="datetimeFigureOut">
              <a:rPr lang="en-AU" smtClean="0"/>
              <a:t>10/10/2022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4C77-42BE-48E3-9CA6-1EAAA61ED3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7120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6FD4-09ED-416D-B4DD-B5C8FAC89030}" type="datetimeFigureOut">
              <a:rPr lang="en-AU" smtClean="0"/>
              <a:t>10/10/2022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4C77-42BE-48E3-9CA6-1EAAA61ED3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7541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6FD4-09ED-416D-B4DD-B5C8FAC89030}" type="datetimeFigureOut">
              <a:rPr lang="en-AU" smtClean="0"/>
              <a:t>10/10/2022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4C77-42BE-48E3-9CA6-1EAAA61ED3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7468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6FD4-09ED-416D-B4DD-B5C8FAC89030}" type="datetimeFigureOut">
              <a:rPr lang="en-AU" smtClean="0"/>
              <a:t>10/10/2022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4C77-42BE-48E3-9CA6-1EAAA61ED3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8589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6FD4-09ED-416D-B4DD-B5C8FAC89030}" type="datetimeFigureOut">
              <a:rPr lang="en-AU" smtClean="0"/>
              <a:t>10/10/2022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4C77-42BE-48E3-9CA6-1EAAA61ED3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7708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96FD4-09ED-416D-B4DD-B5C8FAC89030}" type="datetimeFigureOut">
              <a:rPr lang="en-AU" smtClean="0"/>
              <a:t>10/10/2022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94C77-42BE-48E3-9CA6-1EAAA61ED3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71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5776" y="0"/>
            <a:ext cx="9144000" cy="2387600"/>
          </a:xfrm>
        </p:spPr>
        <p:txBody>
          <a:bodyPr>
            <a:normAutofit/>
          </a:bodyPr>
          <a:lstStyle/>
          <a:p>
            <a:r>
              <a:rPr lang="en-AU" sz="3600" b="1" dirty="0" smtClean="0"/>
              <a:t>What Changes in Life expectancy reveals about US racial mortality inequality</a:t>
            </a:r>
            <a:endParaRPr lang="en-AU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5776" y="3141547"/>
            <a:ext cx="9881616" cy="1655762"/>
          </a:xfrm>
        </p:spPr>
        <p:txBody>
          <a:bodyPr>
            <a:normAutofit/>
          </a:bodyPr>
          <a:lstStyle/>
          <a:p>
            <a:pPr algn="l"/>
            <a:r>
              <a:rPr lang="en-AU" sz="2800" dirty="0" smtClean="0"/>
              <a:t>Replication and extension of the paper: “</a:t>
            </a:r>
            <a:r>
              <a:rPr lang="en-AU" sz="2800" dirty="0"/>
              <a:t>Decomposing changes in life </a:t>
            </a:r>
            <a:r>
              <a:rPr lang="en-AU" sz="2800" dirty="0" smtClean="0"/>
              <a:t>expectancy: Compression </a:t>
            </a:r>
            <a:r>
              <a:rPr lang="en-AU" sz="2800" dirty="0"/>
              <a:t>versus shifting mortality</a:t>
            </a:r>
            <a:r>
              <a:rPr lang="en-AU" sz="2800" dirty="0" smtClean="0"/>
              <a:t>”</a:t>
            </a:r>
            <a:endParaRPr lang="en-A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9052560" y="4947753"/>
            <a:ext cx="2889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Wen Su </a:t>
            </a:r>
          </a:p>
          <a:p>
            <a:r>
              <a:rPr lang="en-AU" sz="2400" dirty="0" smtClean="0"/>
              <a:t>U6897805</a:t>
            </a:r>
          </a:p>
          <a:p>
            <a:r>
              <a:rPr lang="en-AU" sz="2400" dirty="0" smtClean="0"/>
              <a:t>EMET 8002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50657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5829"/>
            <a:ext cx="10515600" cy="1325563"/>
          </a:xfrm>
        </p:spPr>
        <p:txBody>
          <a:bodyPr/>
          <a:lstStyle/>
          <a:p>
            <a:r>
              <a:rPr lang="en-AU" dirty="0" smtClean="0"/>
              <a:t>Life expectancy</a:t>
            </a:r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703" y="2365075"/>
            <a:ext cx="6743987" cy="44034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9709" y="1060628"/>
            <a:ext cx="103906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Geek Version: </a:t>
            </a:r>
            <a:r>
              <a:rPr lang="en-AU" sz="2800" dirty="0" smtClean="0"/>
              <a:t>The average years of life a hypothetical population would live if they follow the mortality of a given year at each age</a:t>
            </a:r>
          </a:p>
          <a:p>
            <a:r>
              <a:rPr lang="en-AU" sz="2800" b="1" dirty="0" smtClean="0"/>
              <a:t>Plain Version: </a:t>
            </a:r>
            <a:r>
              <a:rPr lang="en-AU" sz="2800" dirty="0" smtClean="0"/>
              <a:t>Measures population health (mortality) at a given year in years</a:t>
            </a:r>
            <a:endParaRPr lang="en-AU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713784" y="6399169"/>
            <a:ext cx="432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Source: Calculation based on HMD (2022)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5256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93776" y="667512"/>
                <a:ext cx="4974336" cy="1159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AU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sup>
                        <m:e>
                          <m:sSub>
                            <m:sSubPr>
                              <m:ctrlPr>
                                <a:rPr lang="en-AU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32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AU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trlPr>
                                <a:rPr lang="en-AU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AU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AU" sz="32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  <m:e>
                              <m:acc>
                                <m:accPr>
                                  <m:chr m:val="̅"/>
                                  <m:ctrlPr>
                                    <a:rPr lang="en-AU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AU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sSub>
                                <m:sSubPr>
                                  <m:ctrlPr>
                                    <a:rPr lang="en-AU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3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AU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AU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AU" sz="3200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AU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76" y="667512"/>
                <a:ext cx="4974336" cy="11594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51560" y="2400579"/>
                <a:ext cx="3986784" cy="1159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AU" sz="32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⁡(−</m:t>
                      </m:r>
                      <m:nary>
                        <m:naryPr>
                          <m:ctrlPr>
                            <a:rPr lang="en-AU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sSub>
                            <m:sSubPr>
                              <m:ctrlPr>
                                <a:rPr lang="en-AU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3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AU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𝑑𝑎</m:t>
                          </m:r>
                        </m:e>
                      </m:nary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3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560" y="2400579"/>
                <a:ext cx="3986784" cy="11594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645920" y="4106772"/>
                <a:ext cx="5614416" cy="606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AU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AU" sz="32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AU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AU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AU" sz="32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920" y="4106772"/>
                <a:ext cx="5614416" cy="6063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2606040" y="4846320"/>
            <a:ext cx="82661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 smtClean="0"/>
              <a:t>Gompertz-</a:t>
            </a:r>
            <a:r>
              <a:rPr lang="en-AU" sz="3200" dirty="0" err="1" smtClean="0"/>
              <a:t>Makeham</a:t>
            </a:r>
            <a:endParaRPr lang="en-AU" sz="3200" dirty="0" smtClean="0"/>
          </a:p>
          <a:p>
            <a:r>
              <a:rPr lang="en-AU" sz="3200" dirty="0" smtClean="0"/>
              <a:t>Parametric </a:t>
            </a:r>
            <a:r>
              <a:rPr lang="en-AU" sz="3200" dirty="0" smtClean="0"/>
              <a:t>Fitting with Maximum Likelihood 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54337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04088" y="667512"/>
            <a:ext cx="1083246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 smtClean="0"/>
              <a:t>Changes in </a:t>
            </a:r>
            <a:r>
              <a:rPr lang="en-AU" sz="3200" dirty="0"/>
              <a:t>l</a:t>
            </a:r>
            <a:r>
              <a:rPr lang="en-AU" sz="3200" dirty="0" smtClean="0"/>
              <a:t>ife expectancy can be traced to:</a:t>
            </a:r>
          </a:p>
          <a:p>
            <a:endParaRPr lang="en-AU" sz="3200" dirty="0" smtClean="0"/>
          </a:p>
          <a:p>
            <a:pPr marL="514350" indent="-514350">
              <a:buFontTx/>
              <a:buAutoNum type="arabicPeriod"/>
            </a:pPr>
            <a:r>
              <a:rPr lang="en-AU" sz="3200" dirty="0" smtClean="0"/>
              <a:t>the changes in age-independent mortality (Background)</a:t>
            </a:r>
          </a:p>
          <a:p>
            <a:pPr marL="514350" indent="-514350">
              <a:buAutoNum type="arabicPeriod"/>
            </a:pPr>
            <a:r>
              <a:rPr lang="en-AU" sz="3200" dirty="0" smtClean="0"/>
              <a:t>the changes in the age-dependent mortality (Compression) </a:t>
            </a:r>
          </a:p>
          <a:p>
            <a:pPr marL="514350" indent="-514350">
              <a:buAutoNum type="arabicPeriod"/>
            </a:pPr>
            <a:r>
              <a:rPr lang="en-AU" sz="3200" dirty="0" smtClean="0"/>
              <a:t>the changes in shift (Modal age at death)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4088" y="4078224"/>
            <a:ext cx="1005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solidFill>
                  <a:srgbClr val="002060"/>
                </a:solidFill>
              </a:rPr>
              <a:t>Question 1: For the United States, which component take the lead over the years?</a:t>
            </a:r>
            <a:endParaRPr lang="en-AU" sz="3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01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59" t="843"/>
          <a:stretch/>
        </p:blipFill>
        <p:spPr>
          <a:xfrm>
            <a:off x="1278283" y="86678"/>
            <a:ext cx="8996759" cy="677132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9250444" y="1200055"/>
            <a:ext cx="1024598" cy="4544568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/>
          <p:cNvSpPr txBox="1"/>
          <p:nvPr/>
        </p:nvSpPr>
        <p:spPr>
          <a:xfrm>
            <a:off x="8378717" y="6116645"/>
            <a:ext cx="3813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Source: Calculation based HMD (2022)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0479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4672" y="1044761"/>
            <a:ext cx="1058875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 smtClean="0"/>
              <a:t>The latest 10 years has seen a significant decrease in life </a:t>
            </a:r>
            <a:r>
              <a:rPr lang="en-AU" sz="3200" dirty="0" smtClean="0"/>
              <a:t>expectancy.</a:t>
            </a:r>
            <a:endParaRPr lang="en-AU" sz="3200" dirty="0" smtClean="0"/>
          </a:p>
          <a:p>
            <a:r>
              <a:rPr lang="en-AU" sz="4000" dirty="0" smtClean="0">
                <a:solidFill>
                  <a:srgbClr val="002060"/>
                </a:solidFill>
              </a:rPr>
              <a:t>However, does it affect different races equally?  </a:t>
            </a:r>
            <a:endParaRPr lang="en-AU" sz="4000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4672" y="3305673"/>
            <a:ext cx="105887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 smtClean="0"/>
              <a:t>Mid-year </a:t>
            </a:r>
            <a:r>
              <a:rPr lang="en-AU" sz="3200" dirty="0" smtClean="0"/>
              <a:t>smoothed population </a:t>
            </a:r>
            <a:r>
              <a:rPr lang="en-AU" sz="3200" dirty="0" smtClean="0"/>
              <a:t>counts and deaths number from </a:t>
            </a:r>
            <a:r>
              <a:rPr lang="en-AU" sz="3200" dirty="0" smtClean="0"/>
              <a:t>CDC, and the use of the decomposition method using </a:t>
            </a:r>
            <a:r>
              <a:rPr lang="en-AU" sz="3200" dirty="0" err="1" smtClean="0"/>
              <a:t>Gompartz-Makeham</a:t>
            </a:r>
            <a:r>
              <a:rPr lang="en-AU" sz="3200" dirty="0" smtClean="0"/>
              <a:t> Model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1" y="4749111"/>
            <a:ext cx="7338646" cy="199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92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8096"/>
            <a:ext cx="6563237" cy="49377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765"/>
          <a:stretch/>
        </p:blipFill>
        <p:spPr>
          <a:xfrm>
            <a:off x="5554816" y="768094"/>
            <a:ext cx="6637184" cy="500176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796830" y="475707"/>
            <a:ext cx="2366901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3200" b="1" dirty="0" smtClean="0"/>
              <a:t>US Average </a:t>
            </a:r>
            <a:endParaRPr lang="en-AU" sz="3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837089" y="475707"/>
            <a:ext cx="160934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3200" b="1" dirty="0" smtClean="0"/>
              <a:t>Blacks </a:t>
            </a:r>
            <a:endParaRPr lang="en-AU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655169" y="6062253"/>
            <a:ext cx="4536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Source: Calculation based on CDC WONDER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7260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778038"/>
              </p:ext>
            </p:extLst>
          </p:nvPr>
        </p:nvGraphicFramePr>
        <p:xfrm>
          <a:off x="444844" y="472530"/>
          <a:ext cx="11294076" cy="535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2772">
                  <a:extLst>
                    <a:ext uri="{9D8B030D-6E8A-4147-A177-3AD203B41FA5}">
                      <a16:colId xmlns:a16="http://schemas.microsoft.com/office/drawing/2014/main" val="1730332502"/>
                    </a:ext>
                  </a:extLst>
                </a:gridCol>
                <a:gridCol w="2262772">
                  <a:extLst>
                    <a:ext uri="{9D8B030D-6E8A-4147-A177-3AD203B41FA5}">
                      <a16:colId xmlns:a16="http://schemas.microsoft.com/office/drawing/2014/main" val="3788843588"/>
                    </a:ext>
                  </a:extLst>
                </a:gridCol>
                <a:gridCol w="2262772">
                  <a:extLst>
                    <a:ext uri="{9D8B030D-6E8A-4147-A177-3AD203B41FA5}">
                      <a16:colId xmlns:a16="http://schemas.microsoft.com/office/drawing/2014/main" val="1358785905"/>
                    </a:ext>
                  </a:extLst>
                </a:gridCol>
                <a:gridCol w="2252880">
                  <a:extLst>
                    <a:ext uri="{9D8B030D-6E8A-4147-A177-3AD203B41FA5}">
                      <a16:colId xmlns:a16="http://schemas.microsoft.com/office/drawing/2014/main" val="2714548382"/>
                    </a:ext>
                  </a:extLst>
                </a:gridCol>
                <a:gridCol w="2252880">
                  <a:extLst>
                    <a:ext uri="{9D8B030D-6E8A-4147-A177-3AD203B41FA5}">
                      <a16:colId xmlns:a16="http://schemas.microsoft.com/office/drawing/2014/main" val="3805824401"/>
                    </a:ext>
                  </a:extLst>
                </a:gridCol>
              </a:tblGrid>
              <a:tr h="833383">
                <a:tc>
                  <a:txBody>
                    <a:bodyPr/>
                    <a:lstStyle/>
                    <a:p>
                      <a:r>
                        <a:rPr lang="en-AU" sz="3200" dirty="0" smtClean="0"/>
                        <a:t>Population</a:t>
                      </a:r>
                      <a:endParaRPr lang="en-A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3200" dirty="0" smtClean="0"/>
                        <a:t>Background</a:t>
                      </a:r>
                      <a:endParaRPr lang="en-A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3200" dirty="0" smtClean="0"/>
                        <a:t>Compression</a:t>
                      </a:r>
                      <a:endParaRPr lang="en-A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3200" dirty="0" smtClean="0"/>
                        <a:t>Shift</a:t>
                      </a:r>
                      <a:endParaRPr lang="en-A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3200" dirty="0" smtClean="0"/>
                        <a:t>Total</a:t>
                      </a:r>
                      <a:endParaRPr lang="en-AU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835332"/>
                  </a:ext>
                </a:extLst>
              </a:tr>
              <a:tr h="833383">
                <a:tc>
                  <a:txBody>
                    <a:bodyPr/>
                    <a:lstStyle/>
                    <a:p>
                      <a:r>
                        <a:rPr lang="en-AU" sz="3200" dirty="0" smtClean="0"/>
                        <a:t>Average</a:t>
                      </a:r>
                      <a:endParaRPr lang="en-A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3200" dirty="0" smtClean="0"/>
                        <a:t>-</a:t>
                      </a:r>
                      <a:r>
                        <a:rPr lang="en-AU" sz="3200" dirty="0" smtClean="0"/>
                        <a:t>1.5</a:t>
                      </a:r>
                      <a:r>
                        <a:rPr lang="en-AU" sz="3200" baseline="0" dirty="0" smtClean="0"/>
                        <a:t> </a:t>
                      </a:r>
                      <a:r>
                        <a:rPr lang="en-AU" sz="3200" baseline="0" dirty="0" smtClean="0"/>
                        <a:t>(-</a:t>
                      </a:r>
                      <a:r>
                        <a:rPr lang="en-AU" sz="3200" baseline="0" dirty="0" smtClean="0"/>
                        <a:t>3.6)</a:t>
                      </a:r>
                      <a:endParaRPr lang="en-A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3200" dirty="0" smtClean="0"/>
                        <a:t>0.1 </a:t>
                      </a:r>
                      <a:r>
                        <a:rPr lang="en-AU" sz="3200" dirty="0" smtClean="0"/>
                        <a:t>(</a:t>
                      </a:r>
                      <a:r>
                        <a:rPr lang="en-AU" sz="3200" dirty="0" smtClean="0"/>
                        <a:t>0.3)</a:t>
                      </a:r>
                      <a:endParaRPr lang="en-A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3200" dirty="0" smtClean="0"/>
                        <a:t>0.7 </a:t>
                      </a:r>
                      <a:r>
                        <a:rPr lang="en-AU" sz="3200" dirty="0" smtClean="0"/>
                        <a:t>(-</a:t>
                      </a:r>
                      <a:r>
                        <a:rPr lang="en-AU" sz="3200" dirty="0" smtClean="0"/>
                        <a:t>0.3)</a:t>
                      </a:r>
                      <a:endParaRPr lang="en-A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3200" dirty="0" smtClean="0"/>
                        <a:t>-</a:t>
                      </a:r>
                      <a:r>
                        <a:rPr lang="en-AU" sz="3200" dirty="0" smtClean="0"/>
                        <a:t>0.6 </a:t>
                      </a:r>
                      <a:r>
                        <a:rPr lang="en-AU" sz="3200" dirty="0" smtClean="0"/>
                        <a:t>(-</a:t>
                      </a:r>
                      <a:r>
                        <a:rPr lang="en-AU" sz="3200" dirty="0" smtClean="0"/>
                        <a:t>3.7)</a:t>
                      </a:r>
                      <a:endParaRPr lang="en-AU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621634"/>
                  </a:ext>
                </a:extLst>
              </a:tr>
              <a:tr h="833383">
                <a:tc>
                  <a:txBody>
                    <a:bodyPr/>
                    <a:lstStyle/>
                    <a:p>
                      <a:r>
                        <a:rPr lang="en-AU" sz="3200" dirty="0" smtClean="0"/>
                        <a:t>Blacks</a:t>
                      </a:r>
                      <a:endParaRPr lang="en-A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3200" dirty="0" smtClean="0"/>
                        <a:t>-</a:t>
                      </a:r>
                      <a:r>
                        <a:rPr lang="en-AU" sz="3200" dirty="0" smtClean="0"/>
                        <a:t>1.2 (-3.0)</a:t>
                      </a:r>
                      <a:endParaRPr lang="en-A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3200" dirty="0" smtClean="0"/>
                        <a:t>-</a:t>
                      </a:r>
                      <a:r>
                        <a:rPr lang="en-AU" sz="3200" dirty="0" smtClean="0"/>
                        <a:t>0.3 (0)</a:t>
                      </a:r>
                      <a:endParaRPr lang="en-A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3200" dirty="0" smtClean="0"/>
                        <a:t>0.7 </a:t>
                      </a:r>
                      <a:r>
                        <a:rPr lang="en-AU" sz="3200" dirty="0" smtClean="0"/>
                        <a:t>(-</a:t>
                      </a:r>
                      <a:r>
                        <a:rPr lang="en-AU" sz="3200" dirty="0" smtClean="0"/>
                        <a:t>1.8)</a:t>
                      </a:r>
                      <a:endParaRPr lang="en-A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3200" dirty="0" smtClean="0"/>
                        <a:t>-</a:t>
                      </a:r>
                      <a:r>
                        <a:rPr lang="en-AU" sz="3200" dirty="0" smtClean="0"/>
                        <a:t>0.8 </a:t>
                      </a:r>
                      <a:r>
                        <a:rPr lang="en-AU" sz="3200" dirty="0" smtClean="0"/>
                        <a:t>(-</a:t>
                      </a:r>
                      <a:r>
                        <a:rPr lang="en-AU" sz="3200" dirty="0" smtClean="0"/>
                        <a:t>4.8)</a:t>
                      </a:r>
                      <a:endParaRPr lang="en-AU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531900"/>
                  </a:ext>
                </a:extLst>
              </a:tr>
              <a:tr h="1092694">
                <a:tc>
                  <a:txBody>
                    <a:bodyPr/>
                    <a:lstStyle/>
                    <a:p>
                      <a:r>
                        <a:rPr lang="en-AU" sz="3200" dirty="0" smtClean="0"/>
                        <a:t>Non-Hispanic</a:t>
                      </a:r>
                      <a:r>
                        <a:rPr lang="en-AU" sz="3200" baseline="0" dirty="0" smtClean="0"/>
                        <a:t> Whites </a:t>
                      </a:r>
                      <a:endParaRPr lang="en-A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3200" dirty="0" smtClean="0"/>
                        <a:t>-</a:t>
                      </a:r>
                      <a:r>
                        <a:rPr lang="en-AU" sz="3200" dirty="0" smtClean="0"/>
                        <a:t>1.8</a:t>
                      </a:r>
                      <a:r>
                        <a:rPr lang="en-AU" sz="3200" baseline="0" dirty="0" smtClean="0"/>
                        <a:t> </a:t>
                      </a:r>
                      <a:r>
                        <a:rPr lang="en-AU" sz="3200" baseline="0" dirty="0" smtClean="0"/>
                        <a:t>(-4.3)</a:t>
                      </a:r>
                      <a:endParaRPr lang="en-A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3200" dirty="0" smtClean="0"/>
                        <a:t>0.2 </a:t>
                      </a:r>
                      <a:r>
                        <a:rPr lang="en-AU" sz="3200" dirty="0" smtClean="0"/>
                        <a:t>(</a:t>
                      </a:r>
                      <a:r>
                        <a:rPr lang="en-AU" sz="3200" dirty="0" smtClean="0"/>
                        <a:t>0.5)</a:t>
                      </a:r>
                      <a:endParaRPr lang="en-A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3200" dirty="0" smtClean="0"/>
                        <a:t>0.7 </a:t>
                      </a:r>
                      <a:r>
                        <a:rPr lang="en-AU" sz="3200" dirty="0" smtClean="0"/>
                        <a:t>(</a:t>
                      </a:r>
                      <a:r>
                        <a:rPr lang="en-AU" sz="3200" dirty="0" smtClean="0"/>
                        <a:t>0.1)</a:t>
                      </a:r>
                      <a:endParaRPr lang="en-A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3200" dirty="0" smtClean="0"/>
                        <a:t>-1.0 </a:t>
                      </a:r>
                      <a:r>
                        <a:rPr lang="en-AU" sz="3200" dirty="0" smtClean="0"/>
                        <a:t>(-3.7)</a:t>
                      </a:r>
                      <a:endParaRPr lang="en-AU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590997"/>
                  </a:ext>
                </a:extLst>
              </a:tr>
              <a:tr h="833383">
                <a:tc>
                  <a:txBody>
                    <a:bodyPr/>
                    <a:lstStyle/>
                    <a:p>
                      <a:r>
                        <a:rPr lang="en-AU" sz="3200" dirty="0" smtClean="0"/>
                        <a:t>Native Americans</a:t>
                      </a:r>
                      <a:endParaRPr lang="en-A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3200" dirty="0" smtClean="0"/>
                        <a:t>-</a:t>
                      </a:r>
                      <a:r>
                        <a:rPr lang="en-AU" sz="3200" dirty="0" smtClean="0"/>
                        <a:t>1.8 </a:t>
                      </a:r>
                      <a:r>
                        <a:rPr lang="en-AU" sz="3200" dirty="0" smtClean="0"/>
                        <a:t>(-</a:t>
                      </a:r>
                      <a:r>
                        <a:rPr lang="en-AU" sz="3200" dirty="0" smtClean="0"/>
                        <a:t>3.3)</a:t>
                      </a:r>
                      <a:endParaRPr lang="en-A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3200" dirty="0" smtClean="0"/>
                        <a:t>-</a:t>
                      </a:r>
                      <a:r>
                        <a:rPr lang="en-AU" sz="3200" dirty="0" smtClean="0"/>
                        <a:t>0.4 </a:t>
                      </a:r>
                      <a:r>
                        <a:rPr lang="en-AU" sz="3200" dirty="0" smtClean="0"/>
                        <a:t>(-</a:t>
                      </a:r>
                      <a:r>
                        <a:rPr lang="en-AU" sz="3200" dirty="0" smtClean="0"/>
                        <a:t>0.8)</a:t>
                      </a:r>
                      <a:endParaRPr lang="en-A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3200" dirty="0" smtClean="0"/>
                        <a:t>1.5 </a:t>
                      </a:r>
                      <a:r>
                        <a:rPr lang="en-AU" sz="3200" dirty="0" smtClean="0"/>
                        <a:t>(-</a:t>
                      </a:r>
                      <a:r>
                        <a:rPr lang="en-AU" sz="3200" dirty="0" smtClean="0"/>
                        <a:t>1.1)</a:t>
                      </a:r>
                      <a:endParaRPr lang="en-A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3200" dirty="0" smtClean="0"/>
                        <a:t>-0.7 (-5.1)</a:t>
                      </a:r>
                      <a:endParaRPr lang="en-AU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30494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15097" y="5827376"/>
            <a:ext cx="11553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* Parenthesis marks the 2011-2020 level, while the text marks 2011-2019 level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23751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4462" y="427001"/>
            <a:ext cx="2861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 smtClean="0"/>
              <a:t>Discussion</a:t>
            </a:r>
            <a:endParaRPr lang="en-AU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234462" y="1134887"/>
            <a:ext cx="11582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3200" dirty="0" smtClean="0"/>
              <a:t>Mortality inequalities across different races, especially during 1</a:t>
            </a:r>
            <a:r>
              <a:rPr lang="en-AU" sz="3200" baseline="30000" dirty="0" smtClean="0"/>
              <a:t>st</a:t>
            </a:r>
            <a:r>
              <a:rPr lang="en-AU" sz="3200" dirty="0" smtClean="0"/>
              <a:t> year of COVID-19 pandemic.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3200" dirty="0" smtClean="0"/>
              <a:t>Positive future for longevity growth (shift component), however,</a:t>
            </a:r>
            <a:r>
              <a:rPr lang="en-AU" sz="3200" dirty="0"/>
              <a:t> </a:t>
            </a:r>
            <a:r>
              <a:rPr lang="en-AU" sz="3200" dirty="0" smtClean="0"/>
              <a:t>there are big setbacks from younger age mortality (age -independent).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4462" y="3689432"/>
            <a:ext cx="3787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 smtClean="0"/>
              <a:t>Shortcomings </a:t>
            </a:r>
            <a:endParaRPr lang="en-AU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234462" y="4397318"/>
            <a:ext cx="1187547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3200" dirty="0" smtClean="0"/>
              <a:t>Discrepancies caused by grouping of the race/ethnicity, and under counting of deaths in CDC compared to HMD (Categorical error)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3200" dirty="0" smtClean="0"/>
              <a:t>Relative simplistic parametric model, more complexity will infer more insights</a:t>
            </a:r>
          </a:p>
          <a:p>
            <a:pPr marL="514350" indent="-514350">
              <a:buFont typeface="+mj-lt"/>
              <a:buAutoNum type="arabicPeriod"/>
            </a:pP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158223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E75B0658E82B49A38424242DBA1191" ma:contentTypeVersion="14" ma:contentTypeDescription="Create a new document." ma:contentTypeScope="" ma:versionID="75c26b3e762def0c1bc78da5381f0c60">
  <xsd:schema xmlns:xsd="http://www.w3.org/2001/XMLSchema" xmlns:xs="http://www.w3.org/2001/XMLSchema" xmlns:p="http://schemas.microsoft.com/office/2006/metadata/properties" xmlns:ns3="73f003a7-629a-4f02-8555-ef0b17be2ef2" xmlns:ns4="8aaeb60a-409c-4bd1-81ca-349a8d94c5f6" targetNamespace="http://schemas.microsoft.com/office/2006/metadata/properties" ma:root="true" ma:fieldsID="b1fa0f0691afdbca61c8135093e84c2e" ns3:_="" ns4:_="">
    <xsd:import namespace="73f003a7-629a-4f02-8555-ef0b17be2ef2"/>
    <xsd:import namespace="8aaeb60a-409c-4bd1-81ca-349a8d94c5f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f003a7-629a-4f02-8555-ef0b17be2e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aeb60a-409c-4bd1-81ca-349a8d94c5f6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62200E5-ED34-4119-AD64-997F6468F5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3f003a7-629a-4f02-8555-ef0b17be2ef2"/>
    <ds:schemaRef ds:uri="8aaeb60a-409c-4bd1-81ca-349a8d94c5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B6F0C34-6479-44C8-AEF6-48F52AA91938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8aaeb60a-409c-4bd1-81ca-349a8d94c5f6"/>
    <ds:schemaRef ds:uri="http://purl.org/dc/terms/"/>
    <ds:schemaRef ds:uri="73f003a7-629a-4f02-8555-ef0b17be2ef2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81EA400-E582-420A-811E-F0629C6E4CE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539</Words>
  <Application>Microsoft Office PowerPoint</Application>
  <PresentationFormat>Widescreen</PresentationFormat>
  <Paragraphs>67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What Changes in Life expectancy reveals about US racial mortality inequality</vt:lpstr>
      <vt:lpstr>Life expectancy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Australian National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Changes in Life expectancy reveals about US racial mortality inequality</dc:title>
  <dc:creator>Wen Su</dc:creator>
  <cp:lastModifiedBy>Wen Su</cp:lastModifiedBy>
  <cp:revision>17</cp:revision>
  <dcterms:created xsi:type="dcterms:W3CDTF">2022-10-09T05:31:07Z</dcterms:created>
  <dcterms:modified xsi:type="dcterms:W3CDTF">2022-10-10T06:13:19Z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0x01010012E75B0658E82B49A38424242DBA1191</vt:lpwstr>
  </property>
</Properties>
</file>