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5"/>
  </p:notesMasterIdLst>
  <p:sldIdLst>
    <p:sldId id="641" r:id="rId2"/>
    <p:sldId id="259" r:id="rId3"/>
    <p:sldId id="729" r:id="rId4"/>
    <p:sldId id="793" r:id="rId5"/>
    <p:sldId id="799" r:id="rId6"/>
    <p:sldId id="794" r:id="rId7"/>
    <p:sldId id="789" r:id="rId8"/>
    <p:sldId id="802" r:id="rId9"/>
    <p:sldId id="791" r:id="rId10"/>
    <p:sldId id="727" r:id="rId11"/>
    <p:sldId id="800" r:id="rId12"/>
    <p:sldId id="801" r:id="rId13"/>
    <p:sldId id="772" r:id="rId14"/>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39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9933"/>
    <a:srgbClr val="7D110C"/>
    <a:srgbClr val="814E09"/>
    <a:srgbClr val="72BFC5"/>
    <a:srgbClr val="FF6600"/>
    <a:srgbClr val="008000"/>
    <a:srgbClr val="006600"/>
    <a:srgbClr val="F59787"/>
    <a:srgbClr val="EA9294"/>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67" autoAdjust="0"/>
    <p:restoredTop sz="72263" autoAdjust="0"/>
  </p:normalViewPr>
  <p:slideViewPr>
    <p:cSldViewPr snapToGrid="0" snapToObjects="1" showGuides="1">
      <p:cViewPr varScale="1">
        <p:scale>
          <a:sx n="79" d="100"/>
          <a:sy n="79" d="100"/>
        </p:scale>
        <p:origin x="2040" y="126"/>
      </p:cViewPr>
      <p:guideLst>
        <p:guide orient="horz" pos="3936"/>
        <p:guide pos="3840"/>
      </p:guideLst>
    </p:cSldViewPr>
  </p:slideViewPr>
  <p:outlineViewPr>
    <p:cViewPr>
      <p:scale>
        <a:sx n="33" d="100"/>
        <a:sy n="33" d="100"/>
      </p:scale>
      <p:origin x="0" y="-2136"/>
    </p:cViewPr>
  </p:outlineViewPr>
  <p:notesTextViewPr>
    <p:cViewPr>
      <p:scale>
        <a:sx n="125" d="100"/>
        <a:sy n="125" d="100"/>
      </p:scale>
      <p:origin x="0" y="0"/>
    </p:cViewPr>
  </p:notesTextViewPr>
  <p:sorterViewPr>
    <p:cViewPr>
      <p:scale>
        <a:sx n="66" d="100"/>
        <a:sy n="66" d="100"/>
      </p:scale>
      <p:origin x="0" y="-2220"/>
    </p:cViewPr>
  </p:sorterViewPr>
  <p:notesViewPr>
    <p:cSldViewPr snapToGrid="0" snapToObjects="1">
      <p:cViewPr varScale="1">
        <p:scale>
          <a:sx n="83" d="100"/>
          <a:sy n="83" d="100"/>
        </p:scale>
        <p:origin x="2766"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wrap="square" lIns="93173" tIns="46587" rIns="93173" bIns="46587" numCol="1" anchor="t" anchorCtr="0" compatLnSpc="1">
            <a:prstTxWarp prst="textNoShape">
              <a:avLst/>
            </a:prstTxWarp>
          </a:bodyPr>
          <a:lstStyle>
            <a:lvl1pPr>
              <a:defRPr sz="1300">
                <a:latin typeface="Calibri" pitchFamily="34" charset="0"/>
              </a:defRPr>
            </a:lvl1pPr>
          </a:lstStyle>
          <a:p>
            <a:pPr>
              <a:defRPr/>
            </a:pPr>
            <a:endParaRPr lang="zh-CN" altLang="zh-CN"/>
          </a:p>
        </p:txBody>
      </p:sp>
      <p:sp>
        <p:nvSpPr>
          <p:cNvPr id="3" name="Date Placeholder 2"/>
          <p:cNvSpPr>
            <a:spLocks noGrp="1"/>
          </p:cNvSpPr>
          <p:nvPr>
            <p:ph type="dt" idx="1"/>
          </p:nvPr>
        </p:nvSpPr>
        <p:spPr>
          <a:xfrm>
            <a:off x="3970938" y="1"/>
            <a:ext cx="3037840" cy="464820"/>
          </a:xfrm>
          <a:prstGeom prst="rect">
            <a:avLst/>
          </a:prstGeom>
        </p:spPr>
        <p:txBody>
          <a:bodyPr vert="horz" wrap="square" lIns="93173" tIns="46587" rIns="93173" bIns="46587" numCol="1" anchor="t" anchorCtr="0" compatLnSpc="1">
            <a:prstTxWarp prst="textNoShape">
              <a:avLst/>
            </a:prstTxWarp>
          </a:bodyPr>
          <a:lstStyle>
            <a:lvl1pPr algn="r">
              <a:defRPr sz="1300">
                <a:latin typeface="Calibri" pitchFamily="34" charset="0"/>
              </a:defRPr>
            </a:lvl1pPr>
          </a:lstStyle>
          <a:p>
            <a:pPr>
              <a:defRPr/>
            </a:pPr>
            <a:fld id="{3EA6FF3B-95DE-4CAF-9406-96F9F5283B13}" type="datetimeFigureOut">
              <a:rPr lang="en-US" altLang="zh-CN"/>
              <a:pPr>
                <a:defRPr/>
              </a:pPr>
              <a:t>10/25/2019</a:t>
            </a:fld>
            <a:endParaRPr lang="en-US" altLang="zh-CN" dirty="0"/>
          </a:p>
        </p:txBody>
      </p:sp>
      <p:sp>
        <p:nvSpPr>
          <p:cNvPr id="4" name="Slide Image Placeholder 3"/>
          <p:cNvSpPr>
            <a:spLocks noGrp="1" noRot="1" noChangeAspect="1"/>
          </p:cNvSpPr>
          <p:nvPr>
            <p:ph type="sldImg" idx="2"/>
          </p:nvPr>
        </p:nvSpPr>
        <p:spPr>
          <a:xfrm>
            <a:off x="406400" y="698500"/>
            <a:ext cx="6197600" cy="3486150"/>
          </a:xfrm>
          <a:prstGeom prst="rect">
            <a:avLst/>
          </a:prstGeom>
          <a:noFill/>
          <a:ln w="12700">
            <a:solidFill>
              <a:prstClr val="black"/>
            </a:solidFill>
          </a:ln>
        </p:spPr>
        <p:txBody>
          <a:bodyPr vert="horz" wrap="square" lIns="93173" tIns="46587" rIns="93173" bIns="46587" numCol="1" anchor="ctr" anchorCtr="0" compatLnSpc="1">
            <a:prstTxWarp prst="textNoShape">
              <a:avLst/>
            </a:prstTxWarp>
          </a:bodyPr>
          <a:lstStyle/>
          <a:p>
            <a:pPr lvl="0"/>
            <a:endParaRPr lang="zh-CN" altLang="zh-CN" noProof="0"/>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3173" tIns="46587" rIns="93173" bIns="4658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wrap="square" lIns="93173" tIns="46587" rIns="93173" bIns="46587" numCol="1" anchor="b" anchorCtr="0" compatLnSpc="1">
            <a:prstTxWarp prst="textNoShape">
              <a:avLst/>
            </a:prstTxWarp>
          </a:bodyPr>
          <a:lstStyle>
            <a:lvl1pPr>
              <a:defRPr sz="1300">
                <a:latin typeface="Calibri" pitchFamily="34" charset="0"/>
              </a:defRPr>
            </a:lvl1pPr>
          </a:lstStyle>
          <a:p>
            <a:pPr>
              <a:defRPr/>
            </a:pPr>
            <a:endParaRPr lang="zh-CN" altLang="zh-CN"/>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3" tIns="46587" rIns="93173" bIns="46587" numCol="1" anchor="b" anchorCtr="0" compatLnSpc="1">
            <a:prstTxWarp prst="textNoShape">
              <a:avLst/>
            </a:prstTxWarp>
          </a:bodyPr>
          <a:lstStyle>
            <a:lvl1pPr algn="r">
              <a:defRPr sz="1300">
                <a:latin typeface="Calibri" pitchFamily="34" charset="0"/>
              </a:defRPr>
            </a:lvl1pPr>
          </a:lstStyle>
          <a:p>
            <a:pPr>
              <a:defRPr/>
            </a:pPr>
            <a:fld id="{652657C6-002E-4F31-ACE0-1E6F1610B90B}" type="slidenum">
              <a:rPr lang="en-US" altLang="zh-CN"/>
              <a:pPr>
                <a:defRPr/>
              </a:pPr>
              <a:t>‹#›</a:t>
            </a:fld>
            <a:endParaRPr lang="en-US" altLang="zh-CN" dirty="0"/>
          </a:p>
        </p:txBody>
      </p:sp>
    </p:spTree>
    <p:extLst>
      <p:ext uri="{BB962C8B-B14F-4D97-AF65-F5344CB8AC3E}">
        <p14:creationId xmlns:p14="http://schemas.microsoft.com/office/powerpoint/2010/main" val="18494126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6400" y="698500"/>
            <a:ext cx="6197600" cy="3486150"/>
          </a:xfrm>
        </p:spPr>
      </p:sp>
      <p:sp>
        <p:nvSpPr>
          <p:cNvPr id="3" name="备注占位符 2"/>
          <p:cNvSpPr>
            <a:spLocks noGrp="1"/>
          </p:cNvSpPr>
          <p:nvPr>
            <p:ph type="body" idx="1"/>
          </p:nvPr>
        </p:nvSpPr>
        <p:spPr/>
        <p:txBody>
          <a:bodyPr>
            <a:normAutofit/>
          </a:bodyPr>
          <a:lstStyle/>
          <a:p>
            <a:pPr defTabSz="881401" eaLnBrk="1" fontAlgn="auto" hangingPunct="1">
              <a:spcBef>
                <a:spcPts val="0"/>
              </a:spcBef>
              <a:spcAft>
                <a:spcPts val="0"/>
              </a:spcAft>
              <a:defRPr/>
            </a:pPr>
            <a:endParaRPr lang="en-US" sz="1300" dirty="0"/>
          </a:p>
          <a:p>
            <a:pPr defTabSz="881401" eaLnBrk="1" fontAlgn="auto" hangingPunct="1">
              <a:spcBef>
                <a:spcPts val="0"/>
              </a:spcBef>
              <a:spcAft>
                <a:spcPts val="0"/>
              </a:spcAft>
              <a:defRPr/>
            </a:pPr>
            <a:endParaRPr lang="en-US" sz="1300" dirty="0"/>
          </a:p>
        </p:txBody>
      </p:sp>
      <p:sp>
        <p:nvSpPr>
          <p:cNvPr id="4" name="灯片编号占位符 3"/>
          <p:cNvSpPr>
            <a:spLocks noGrp="1"/>
          </p:cNvSpPr>
          <p:nvPr>
            <p:ph type="sldNum" sz="quarter" idx="10"/>
          </p:nvPr>
        </p:nvSpPr>
        <p:spPr/>
        <p:txBody>
          <a:bodyPr/>
          <a:lstStyle/>
          <a:p>
            <a:pPr>
              <a:defRPr/>
            </a:pPr>
            <a:fld id="{652657C6-002E-4F31-ACE0-1E6F1610B90B}" type="slidenum">
              <a:rPr lang="en-US" altLang="zh-CN" smtClean="0"/>
              <a:pPr>
                <a:defRPr/>
              </a:pPr>
              <a:t>1</a:t>
            </a:fld>
            <a:endParaRPr lang="en-US" altLang="zh-CN" dirty="0"/>
          </a:p>
        </p:txBody>
      </p:sp>
    </p:spTree>
    <p:extLst>
      <p:ext uri="{BB962C8B-B14F-4D97-AF65-F5344CB8AC3E}">
        <p14:creationId xmlns:p14="http://schemas.microsoft.com/office/powerpoint/2010/main" val="2445356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bwMode="auto">
          <a:xfrm>
            <a:off x="406400" y="698500"/>
            <a:ext cx="6197600" cy="3486150"/>
          </a:xfrm>
          <a:noFill/>
          <a:ln>
            <a:solidFill>
              <a:srgbClr val="000000"/>
            </a:solidFill>
            <a:miter lim="800000"/>
            <a:headEnd/>
            <a:tailEnd/>
          </a:ln>
        </p:spPr>
      </p:sp>
      <p:sp>
        <p:nvSpPr>
          <p:cNvPr id="12291" name="Rectangle 3"/>
          <p:cNvSpPr>
            <a:spLocks noGrp="1" noChangeArrowheads="1"/>
          </p:cNvSpPr>
          <p:nvPr>
            <p:ph type="body" idx="1"/>
          </p:nvPr>
        </p:nvSpPr>
        <p:spPr bwMode="auto">
          <a:noFill/>
        </p:spPr>
        <p:txBody>
          <a:bodyPr wrap="square" numCol="1" anchor="t" anchorCtr="0" compatLnSpc="1">
            <a:prstTxWarp prst="textNoShape">
              <a:avLst/>
            </a:prstTxWarp>
            <a:normAutofit/>
          </a:bodyPr>
          <a:lstStyle/>
          <a:p>
            <a:r>
              <a:rPr lang="en-US" baseline="0" dirty="0"/>
              <a:t>First, I’ll give you a high level executive summary.  </a:t>
            </a:r>
          </a:p>
          <a:p>
            <a:r>
              <a:rPr lang="en-US" baseline="0" dirty="0"/>
              <a:t>Our motivation is that CNN is </a:t>
            </a:r>
            <a:r>
              <a:rPr lang="en-US" b="1" baseline="0" dirty="0"/>
              <a:t>accurate</a:t>
            </a:r>
            <a:r>
              <a:rPr lang="en-US" baseline="0" dirty="0"/>
              <a:t> in mobile system. </a:t>
            </a:r>
          </a:p>
          <a:p>
            <a:r>
              <a:rPr lang="en-US" baseline="0" dirty="0"/>
              <a:t>Applications on mobile systems include </a:t>
            </a:r>
            <a:r>
              <a:rPr lang="en-US" b="1" baseline="0" dirty="0"/>
              <a:t>critical tasks </a:t>
            </a:r>
            <a:r>
              <a:rPr lang="en-US" baseline="0" dirty="0"/>
              <a:t>which focus more on </a:t>
            </a:r>
            <a:r>
              <a:rPr lang="en-US" b="1" baseline="0" dirty="0"/>
              <a:t>accuracy</a:t>
            </a:r>
            <a:r>
              <a:rPr lang="en-US" baseline="0" dirty="0"/>
              <a:t> and </a:t>
            </a:r>
            <a:r>
              <a:rPr lang="en-US" b="1" baseline="0" dirty="0"/>
              <a:t>non-critical tasks </a:t>
            </a:r>
            <a:r>
              <a:rPr lang="en-US" baseline="0" dirty="0"/>
              <a:t>which focus more on </a:t>
            </a:r>
            <a:r>
              <a:rPr lang="en-US" b="1" baseline="0" dirty="0"/>
              <a:t>real-time</a:t>
            </a:r>
            <a:r>
              <a:rPr lang="en-US" baseline="0" dirty="0"/>
              <a:t>. </a:t>
            </a:r>
          </a:p>
          <a:p>
            <a:r>
              <a:rPr lang="en-US" b="1" baseline="0" dirty="0"/>
              <a:t>QoS</a:t>
            </a:r>
            <a:r>
              <a:rPr lang="en-US" baseline="0" dirty="0"/>
              <a:t> is essential. </a:t>
            </a:r>
          </a:p>
          <a:p>
            <a:r>
              <a:rPr lang="en-US" baseline="0" dirty="0"/>
              <a:t>And Process In Memory is a good method to get energy-efficiency computation.</a:t>
            </a:r>
          </a:p>
          <a:p>
            <a:r>
              <a:rPr lang="en-US" baseline="0" dirty="0"/>
              <a:t>The </a:t>
            </a:r>
            <a:r>
              <a:rPr lang="en-US" b="1" baseline="0" dirty="0"/>
              <a:t>problem</a:t>
            </a:r>
            <a:r>
              <a:rPr lang="en-US" baseline="0" dirty="0"/>
              <a:t> is CNN is </a:t>
            </a:r>
            <a:r>
              <a:rPr lang="en-US" b="1" baseline="0" dirty="0"/>
              <a:t>slow</a:t>
            </a:r>
            <a:r>
              <a:rPr lang="en-US" baseline="0" dirty="0"/>
              <a:t> and costs too much </a:t>
            </a:r>
            <a:r>
              <a:rPr lang="en-US" b="1" baseline="0" dirty="0"/>
              <a:t>power</a:t>
            </a:r>
            <a:r>
              <a:rPr lang="en-US" baseline="0" dirty="0"/>
              <a:t>.</a:t>
            </a:r>
          </a:p>
          <a:p>
            <a:r>
              <a:rPr lang="en-US" baseline="0" dirty="0"/>
              <a:t>Our goal is to get a </a:t>
            </a:r>
            <a:r>
              <a:rPr lang="en-US" b="1" baseline="0" dirty="0"/>
              <a:t>QoS</a:t>
            </a:r>
            <a:r>
              <a:rPr lang="en-US" baseline="0" dirty="0"/>
              <a:t> capable </a:t>
            </a:r>
            <a:r>
              <a:rPr lang="en-US" b="1" baseline="0" dirty="0"/>
              <a:t>mobile</a:t>
            </a:r>
            <a:r>
              <a:rPr lang="en-US" baseline="0" dirty="0"/>
              <a:t> device to run deep CNN applications.</a:t>
            </a:r>
          </a:p>
          <a:p>
            <a:r>
              <a:rPr lang="en-US" baseline="0" dirty="0"/>
              <a:t>The </a:t>
            </a:r>
            <a:r>
              <a:rPr lang="en-US" b="1" baseline="0" dirty="0"/>
              <a:t>solution</a:t>
            </a:r>
            <a:r>
              <a:rPr lang="en-US" baseline="0" dirty="0"/>
              <a:t> is 3DICT. Firstly, Lookup-based CNN can reduce MAC </a:t>
            </a:r>
            <a:r>
              <a:rPr lang="en-US" altLang="zh-CN" baseline="0" dirty="0"/>
              <a:t>operations number; If we use 2d ReRAM MLC array to speedup LCNN, the endurance is a problem; </a:t>
            </a:r>
          </a:p>
          <a:p>
            <a:r>
              <a:rPr lang="en-US" baseline="0" dirty="0"/>
              <a:t>2D ReRAM SLC  can improve endurance, but it suffers from throughput problem. At last 3D ReRAM SLC solves </a:t>
            </a:r>
            <a:r>
              <a:rPr lang="en-US" b="1" baseline="0" dirty="0"/>
              <a:t>both</a:t>
            </a:r>
            <a:r>
              <a:rPr lang="en-US" baseline="0" dirty="0"/>
              <a:t> throughput and endurance problems.</a:t>
            </a:r>
          </a:p>
          <a:p>
            <a:r>
              <a:rPr lang="en-US" baseline="0" dirty="0"/>
              <a:t>Our evaluation shows that 3DICT improves </a:t>
            </a:r>
            <a:r>
              <a:rPr lang="en-US" kern="0" dirty="0">
                <a:solidFill>
                  <a:srgbClr val="7030A0"/>
                </a:solidFill>
                <a:latin typeface="Cambria" panose="02040503050406030204" pitchFamily="18" charset="0"/>
                <a:ea typeface="Cambria" panose="02040503050406030204" pitchFamily="18" charset="0"/>
              </a:rPr>
              <a:t>CNN test </a:t>
            </a:r>
            <a:r>
              <a:rPr lang="en-US" b="1" kern="0" dirty="0">
                <a:solidFill>
                  <a:srgbClr val="7030A0"/>
                </a:solidFill>
                <a:latin typeface="Cambria" panose="02040503050406030204" pitchFamily="18" charset="0"/>
                <a:ea typeface="Cambria" panose="02040503050406030204" pitchFamily="18" charset="0"/>
              </a:rPr>
              <a:t>performance per Watt </a:t>
            </a:r>
            <a:r>
              <a:rPr lang="en-US" kern="0" dirty="0">
                <a:solidFill>
                  <a:srgbClr val="7030A0"/>
                </a:solidFill>
                <a:latin typeface="Cambria" panose="02040503050406030204" pitchFamily="18" charset="0"/>
                <a:ea typeface="Cambria" panose="02040503050406030204" pitchFamily="18" charset="0"/>
              </a:rPr>
              <a:t>by </a:t>
            </a:r>
            <a:r>
              <a:rPr lang="en-US" b="1" kern="0" dirty="0">
                <a:solidFill>
                  <a:srgbClr val="7030A0"/>
                </a:solidFill>
                <a:latin typeface="Cambria" panose="02040503050406030204" pitchFamily="18" charset="0"/>
                <a:ea typeface="Cambria" panose="02040503050406030204" pitchFamily="18" charset="0"/>
              </a:rPr>
              <a:t>13</a:t>
            </a:r>
            <a:r>
              <a:rPr lang="en-US" altLang="zh-CN" b="1" kern="0" dirty="0">
                <a:solidFill>
                  <a:srgbClr val="7030A0"/>
                </a:solidFill>
                <a:latin typeface="Cambria" panose="02040503050406030204" pitchFamily="18" charset="0"/>
                <a:ea typeface="Cambria" panose="02040503050406030204" pitchFamily="18" charset="0"/>
              </a:rPr>
              <a:t>%~61x </a:t>
            </a:r>
            <a:r>
              <a:rPr lang="en-US" kern="0" dirty="0">
                <a:solidFill>
                  <a:srgbClr val="7030A0"/>
                </a:solidFill>
                <a:latin typeface="Cambria" panose="02040503050406030204" pitchFamily="18" charset="0"/>
                <a:ea typeface="Cambria" panose="02040503050406030204" pitchFamily="18" charset="0"/>
              </a:rPr>
              <a:t>over prior architectures</a:t>
            </a:r>
            <a:endParaRPr lang="en-US" baseline="0" dirty="0"/>
          </a:p>
          <a:p>
            <a:pPr defTabSz="881401" eaLnBrk="1" hangingPunct="1">
              <a:spcBef>
                <a:spcPct val="0"/>
              </a:spcBef>
              <a:defRPr/>
            </a:pPr>
            <a:endParaRPr lang="en-US" altLang="ko-KR" dirty="0">
              <a:ea typeface="Malgun Gothic" pitchFamily="34" charset="-127"/>
            </a:endParaRPr>
          </a:p>
          <a:p>
            <a:pPr defTabSz="881401" eaLnBrk="1" hangingPunct="1">
              <a:spcBef>
                <a:spcPct val="0"/>
              </a:spcBef>
              <a:defRPr/>
            </a:pPr>
            <a:endParaRPr lang="en-US" altLang="ko-KR" dirty="0">
              <a:ea typeface="Malgun Gothic" pitchFamily="34" charset="-127"/>
            </a:endParaRPr>
          </a:p>
          <a:p>
            <a:pPr defTabSz="881401" eaLnBrk="1" hangingPunct="1">
              <a:spcBef>
                <a:spcPct val="0"/>
              </a:spcBef>
              <a:defRPr/>
            </a:pPr>
            <a:endParaRPr lang="en-US" altLang="ko-KR" dirty="0">
              <a:ea typeface="Malgun Gothic" pitchFamily="34" charset="-127"/>
            </a:endParaRPr>
          </a:p>
          <a:p>
            <a:pPr defTabSz="881401" eaLnBrk="1" hangingPunct="1">
              <a:spcBef>
                <a:spcPct val="0"/>
              </a:spcBef>
              <a:defRPr/>
            </a:pPr>
            <a:endParaRPr lang="en-US" altLang="ko-KR" b="1" kern="0" dirty="0">
              <a:cs typeface="Arial" charset="0"/>
            </a:endParaRPr>
          </a:p>
          <a:p>
            <a:pPr defTabSz="881401" eaLnBrk="1" hangingPunct="1">
              <a:spcBef>
                <a:spcPct val="0"/>
              </a:spcBef>
              <a:defRPr/>
            </a:pPr>
            <a:endParaRPr lang="ko-KR" altLang="ko-KR" dirty="0">
              <a:ea typeface="Malgun Gothic" pitchFamily="34" charset="-127"/>
            </a:endParaRPr>
          </a:p>
        </p:txBody>
      </p:sp>
    </p:spTree>
    <p:extLst>
      <p:ext uri="{BB962C8B-B14F-4D97-AF65-F5344CB8AC3E}">
        <p14:creationId xmlns:p14="http://schemas.microsoft.com/office/powerpoint/2010/main" val="1525353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bwMode="auto">
          <a:xfrm>
            <a:off x="406400" y="698500"/>
            <a:ext cx="6197600" cy="3486150"/>
          </a:xfrm>
          <a:noFill/>
          <a:ln>
            <a:solidFill>
              <a:srgbClr val="000000"/>
            </a:solidFill>
            <a:miter lim="800000"/>
            <a:headEnd/>
            <a:tailEnd/>
          </a:ln>
        </p:spPr>
      </p:sp>
      <p:sp>
        <p:nvSpPr>
          <p:cNvPr id="1229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dirty="0">
              <a:ea typeface="Malgun Gothic" pitchFamily="34" charset="-127"/>
            </a:endParaRPr>
          </a:p>
        </p:txBody>
      </p:sp>
    </p:spTree>
    <p:extLst>
      <p:ext uri="{BB962C8B-B14F-4D97-AF65-F5344CB8AC3E}">
        <p14:creationId xmlns:p14="http://schemas.microsoft.com/office/powerpoint/2010/main" val="1626984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bwMode="auto">
          <a:xfrm>
            <a:off x="406400" y="698500"/>
            <a:ext cx="6197600" cy="3486150"/>
          </a:xfrm>
          <a:noFill/>
          <a:ln>
            <a:solidFill>
              <a:srgbClr val="000000"/>
            </a:solidFill>
            <a:miter lim="800000"/>
            <a:headEnd/>
            <a:tailEnd/>
          </a:ln>
        </p:spPr>
      </p:sp>
      <p:sp>
        <p:nvSpPr>
          <p:cNvPr id="1229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dirty="0">
              <a:ea typeface="Malgun Gothic" pitchFamily="34" charset="-127"/>
            </a:endParaRPr>
          </a:p>
        </p:txBody>
      </p:sp>
    </p:spTree>
    <p:extLst>
      <p:ext uri="{BB962C8B-B14F-4D97-AF65-F5344CB8AC3E}">
        <p14:creationId xmlns:p14="http://schemas.microsoft.com/office/powerpoint/2010/main" val="3223067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bwMode="auto">
          <a:xfrm>
            <a:off x="406400" y="698500"/>
            <a:ext cx="6197600" cy="3486150"/>
          </a:xfrm>
          <a:noFill/>
          <a:ln>
            <a:solidFill>
              <a:srgbClr val="000000"/>
            </a:solidFill>
            <a:miter lim="800000"/>
            <a:headEnd/>
            <a:tailEnd/>
          </a:ln>
        </p:spPr>
      </p:sp>
      <p:sp>
        <p:nvSpPr>
          <p:cNvPr id="12291" name="Rectangle 3"/>
          <p:cNvSpPr>
            <a:spLocks noGrp="1" noChangeArrowheads="1"/>
          </p:cNvSpPr>
          <p:nvPr>
            <p:ph type="body" idx="1"/>
          </p:nvPr>
        </p:nvSpPr>
        <p:spPr bwMode="auto">
          <a:noFill/>
        </p:spPr>
        <p:txBody>
          <a:bodyPr wrap="square" numCol="1" anchor="t" anchorCtr="0" compatLnSpc="1">
            <a:prstTxWarp prst="textNoShape">
              <a:avLst/>
            </a:prstTxWarp>
            <a:normAutofit/>
          </a:bodyPr>
          <a:lstStyle/>
          <a:p>
            <a:pPr defTabSz="881401" eaLnBrk="1" hangingPunct="1">
              <a:spcBef>
                <a:spcPct val="0"/>
              </a:spcBef>
              <a:defRPr/>
            </a:pPr>
            <a:r>
              <a:rPr lang="en-US" altLang="ko-KR" dirty="0">
                <a:ea typeface="Malgun Gothic" pitchFamily="34" charset="-127"/>
              </a:rPr>
              <a:t>We propose 3DICT to </a:t>
            </a:r>
            <a:r>
              <a:rPr lang="en-US" altLang="zh-CN" b="1" kern="0" dirty="0">
                <a:cs typeface="Arial" charset="0"/>
              </a:rPr>
              <a:t>improve CNN test performance, provide QoS support and enlarge endurance of system. </a:t>
            </a:r>
          </a:p>
          <a:p>
            <a:pPr defTabSz="881401" eaLnBrk="1" hangingPunct="1">
              <a:spcBef>
                <a:spcPct val="0"/>
              </a:spcBef>
              <a:defRPr/>
            </a:pPr>
            <a:endParaRPr lang="en-US" altLang="ko-KR" dirty="0">
              <a:ea typeface="Malgun Gothic" pitchFamily="34" charset="-127"/>
            </a:endParaRPr>
          </a:p>
          <a:p>
            <a:pPr defTabSz="881401" eaLnBrk="1" hangingPunct="1">
              <a:spcBef>
                <a:spcPct val="0"/>
              </a:spcBef>
              <a:defRPr/>
            </a:pPr>
            <a:endParaRPr lang="en-US" altLang="ko-KR" dirty="0">
              <a:ea typeface="Malgun Gothic" pitchFamily="34" charset="-127"/>
            </a:endParaRPr>
          </a:p>
          <a:p>
            <a:pPr defTabSz="881401" eaLnBrk="1" hangingPunct="1">
              <a:spcBef>
                <a:spcPct val="0"/>
              </a:spcBef>
              <a:defRPr/>
            </a:pPr>
            <a:endParaRPr lang="en-US" altLang="ko-KR" dirty="0">
              <a:ea typeface="Malgun Gothic" pitchFamily="34" charset="-127"/>
            </a:endParaRPr>
          </a:p>
          <a:p>
            <a:pPr defTabSz="881401" eaLnBrk="1" hangingPunct="1">
              <a:spcBef>
                <a:spcPct val="0"/>
              </a:spcBef>
              <a:defRPr/>
            </a:pPr>
            <a:endParaRPr lang="en-US" altLang="ko-KR" b="1" kern="0" dirty="0">
              <a:cs typeface="Arial" charset="0"/>
            </a:endParaRPr>
          </a:p>
          <a:p>
            <a:pPr defTabSz="881401" eaLnBrk="1" hangingPunct="1">
              <a:spcBef>
                <a:spcPct val="0"/>
              </a:spcBef>
              <a:defRPr/>
            </a:pPr>
            <a:endParaRPr lang="ko-KR" altLang="ko-KR" dirty="0">
              <a:ea typeface="Malgun Gothic" pitchFamily="34" charset="-127"/>
            </a:endParaRPr>
          </a:p>
        </p:txBody>
      </p:sp>
    </p:spTree>
    <p:extLst>
      <p:ext uri="{BB962C8B-B14F-4D97-AF65-F5344CB8AC3E}">
        <p14:creationId xmlns:p14="http://schemas.microsoft.com/office/powerpoint/2010/main" val="88400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b="0" i="0" baseline="0" dirty="0"/>
          </a:p>
        </p:txBody>
      </p:sp>
      <p:sp>
        <p:nvSpPr>
          <p:cNvPr id="4" name="Slide Number Placeholder 3"/>
          <p:cNvSpPr>
            <a:spLocks noGrp="1"/>
          </p:cNvSpPr>
          <p:nvPr>
            <p:ph type="sldNum" sz="quarter" idx="10"/>
          </p:nvPr>
        </p:nvSpPr>
        <p:spPr/>
        <p:txBody>
          <a:bodyPr/>
          <a:lstStyle/>
          <a:p>
            <a:fld id="{EF7F79D3-8C36-4CB5-B03B-F440DA7B71AF}" type="slidenum">
              <a:rPr lang="en-US" smtClean="0"/>
              <a:t>2</a:t>
            </a:fld>
            <a:endParaRPr lang="en-US"/>
          </a:p>
        </p:txBody>
      </p:sp>
    </p:spTree>
    <p:extLst>
      <p:ext uri="{BB962C8B-B14F-4D97-AF65-F5344CB8AC3E}">
        <p14:creationId xmlns:p14="http://schemas.microsoft.com/office/powerpoint/2010/main" val="2227229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bwMode="auto">
          <a:xfrm>
            <a:off x="406400" y="698500"/>
            <a:ext cx="6197600" cy="3486150"/>
          </a:xfrm>
          <a:noFill/>
          <a:ln>
            <a:solidFill>
              <a:srgbClr val="000000"/>
            </a:solidFill>
            <a:miter lim="800000"/>
            <a:headEnd/>
            <a:tailEnd/>
          </a:ln>
        </p:spPr>
      </p:sp>
      <p:sp>
        <p:nvSpPr>
          <p:cNvPr id="1229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ko-KR" dirty="0">
                <a:ea typeface="Malgun Gothic" pitchFamily="34" charset="-127"/>
              </a:rPr>
              <a:t>L</a:t>
            </a:r>
            <a:r>
              <a:rPr lang="en-US" altLang="zh-CN" dirty="0">
                <a:ea typeface="Malgun Gothic" pitchFamily="34" charset="-127"/>
              </a:rPr>
              <a:t>et’s see Machine learning as a Service. Assume there is a client and a server where this server helps client recognize image. This client sends one handwritten image to server and receives the result which is number 2. So far so good. However, there is a big issue for this model. This issue is that the client’s image is exposed to this server so that server knows user’s private data. If the input data is medical data, this problem is more important. So, </a:t>
            </a:r>
            <a:r>
              <a:rPr lang="en-US" altLang="zh-CN" dirty="0" err="1">
                <a:ea typeface="Malgun Gothic" pitchFamily="34" charset="-127"/>
              </a:rPr>
              <a:t>MLaaS</a:t>
            </a:r>
            <a:r>
              <a:rPr lang="en-US" altLang="zh-CN" dirty="0">
                <a:ea typeface="Malgun Gothic" pitchFamily="34" charset="-127"/>
              </a:rPr>
              <a:t> needs to protect client’s data privacy. But how?</a:t>
            </a:r>
            <a:endParaRPr lang="en-US" altLang="ko-KR" dirty="0">
              <a:ea typeface="Malgun Gothic" pitchFamily="34" charset="-127"/>
            </a:endParaRPr>
          </a:p>
        </p:txBody>
      </p:sp>
    </p:spTree>
    <p:extLst>
      <p:ext uri="{BB962C8B-B14F-4D97-AF65-F5344CB8AC3E}">
        <p14:creationId xmlns:p14="http://schemas.microsoft.com/office/powerpoint/2010/main" val="1761231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bwMode="auto">
          <a:xfrm>
            <a:off x="406400" y="698500"/>
            <a:ext cx="6197600" cy="3486150"/>
          </a:xfrm>
          <a:noFill/>
          <a:ln>
            <a:solidFill>
              <a:srgbClr val="000000"/>
            </a:solidFill>
            <a:miter lim="800000"/>
            <a:headEnd/>
            <a:tailEnd/>
          </a:ln>
        </p:spPr>
      </p:sp>
      <p:sp>
        <p:nvSpPr>
          <p:cNvPr id="1229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ko-KR" dirty="0">
                <a:ea typeface="Malgun Gothic" pitchFamily="34" charset="-127"/>
              </a:rPr>
              <a:t>Homomorphic Encryption enables secure machine learning as a service.</a:t>
            </a:r>
          </a:p>
          <a:p>
            <a:pPr eaLnBrk="1" hangingPunct="1">
              <a:spcBef>
                <a:spcPct val="0"/>
              </a:spcBef>
            </a:pPr>
            <a:endParaRPr lang="en-US" altLang="ko-KR" dirty="0">
              <a:ea typeface="Malgun Gothic" pitchFamily="34" charset="-127"/>
            </a:endParaRPr>
          </a:p>
          <a:p>
            <a:pPr eaLnBrk="1" hangingPunct="1">
              <a:spcBef>
                <a:spcPct val="0"/>
              </a:spcBef>
            </a:pPr>
            <a:r>
              <a:rPr lang="en-US" altLang="ko-KR" dirty="0">
                <a:ea typeface="Malgun Gothic" pitchFamily="34" charset="-127"/>
              </a:rPr>
              <a:t>Firstly, let’s take look at Homomorphism. Addition homomorphism means that Function of (</a:t>
            </a:r>
            <a:r>
              <a:rPr lang="en-US" altLang="ko-KR" dirty="0" err="1">
                <a:ea typeface="Malgun Gothic" pitchFamily="34" charset="-127"/>
              </a:rPr>
              <a:t>a+b</a:t>
            </a:r>
            <a:r>
              <a:rPr lang="en-US" altLang="ko-KR" dirty="0">
                <a:ea typeface="Malgun Gothic" pitchFamily="34" charset="-127"/>
              </a:rPr>
              <a:t>) = Function of a + function of b.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ko-KR" dirty="0">
                <a:ea typeface="Malgun Gothic" pitchFamily="34" charset="-127"/>
              </a:rPr>
              <a:t>Multiplication homomorphism means that Function of (a*b) = Function of a * function of b. </a:t>
            </a:r>
          </a:p>
          <a:p>
            <a:pPr marL="0" marR="0" lvl="0" indent="0" algn="l" defTabSz="914400" rtl="0" eaLnBrk="1" fontAlgn="base" latinLnBrk="0" hangingPunct="1">
              <a:lnSpc>
                <a:spcPct val="100000"/>
              </a:lnSpc>
              <a:spcBef>
                <a:spcPct val="0"/>
              </a:spcBef>
              <a:spcAft>
                <a:spcPct val="0"/>
              </a:spcAft>
              <a:buClrTx/>
              <a:buSzTx/>
              <a:buFontTx/>
              <a:buNone/>
              <a:tabLst/>
              <a:defRPr/>
            </a:pPr>
            <a:endParaRPr lang="en-US" altLang="ko-KR" dirty="0">
              <a:ea typeface="Malgun Gothic" pitchFamily="34" charset="-127"/>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ko-KR" dirty="0">
                <a:ea typeface="Malgun Gothic" pitchFamily="34" charset="-127"/>
              </a:rPr>
              <a:t>Homomorphic Encryption is nothing but let above function is and encryption function, denoted as Enc().</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ko-KR" dirty="0">
                <a:ea typeface="Malgun Gothic" pitchFamily="34" charset="-127"/>
              </a:rPr>
              <a:t> </a:t>
            </a:r>
          </a:p>
          <a:p>
            <a:pPr eaLnBrk="1" hangingPunct="1">
              <a:spcBef>
                <a:spcPct val="0"/>
              </a:spcBef>
            </a:pPr>
            <a:endParaRPr lang="en-US" altLang="ko-KR" dirty="0">
              <a:ea typeface="Malgun Gothic" pitchFamily="34" charset="-127"/>
            </a:endParaRPr>
          </a:p>
          <a:p>
            <a:pPr eaLnBrk="1" hangingPunct="1">
              <a:spcBef>
                <a:spcPct val="0"/>
              </a:spcBef>
            </a:pPr>
            <a:endParaRPr lang="en-US" altLang="ko-KR" dirty="0">
              <a:ea typeface="Malgun Gothic" pitchFamily="34" charset="-127"/>
            </a:endParaRPr>
          </a:p>
        </p:txBody>
      </p:sp>
    </p:spTree>
    <p:extLst>
      <p:ext uri="{BB962C8B-B14F-4D97-AF65-F5344CB8AC3E}">
        <p14:creationId xmlns:p14="http://schemas.microsoft.com/office/powerpoint/2010/main" val="2943129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bwMode="auto">
          <a:xfrm>
            <a:off x="406400" y="698500"/>
            <a:ext cx="6197600" cy="3486150"/>
          </a:xfrm>
          <a:noFill/>
          <a:ln>
            <a:solidFill>
              <a:srgbClr val="000000"/>
            </a:solidFill>
            <a:miter lim="800000"/>
            <a:headEnd/>
            <a:tailEnd/>
          </a:ln>
        </p:spPr>
      </p:sp>
      <p:sp>
        <p:nvSpPr>
          <p:cNvPr id="1229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ko-KR" dirty="0">
                <a:ea typeface="Malgun Gothic" pitchFamily="34" charset="-127"/>
              </a:rPr>
              <a:t>Let’s see an example how to do a secure addition on a server.  Task : server helps client compute the sum between 5 and 10 but server dose not know the 5 and 10 from clients. The solution is that server performs addition on ciphertext, encrypted data. </a:t>
            </a:r>
          </a:p>
        </p:txBody>
      </p:sp>
    </p:spTree>
    <p:extLst>
      <p:ext uri="{BB962C8B-B14F-4D97-AF65-F5344CB8AC3E}">
        <p14:creationId xmlns:p14="http://schemas.microsoft.com/office/powerpoint/2010/main" val="2456890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bwMode="auto">
          <a:xfrm>
            <a:off x="406400" y="698500"/>
            <a:ext cx="6197600" cy="3486150"/>
          </a:xfrm>
          <a:noFill/>
          <a:ln>
            <a:solidFill>
              <a:srgbClr val="000000"/>
            </a:solidFill>
            <a:miter lim="800000"/>
            <a:headEnd/>
            <a:tailEnd/>
          </a:ln>
        </p:spPr>
      </p:sp>
      <p:sp>
        <p:nvSpPr>
          <p:cNvPr id="1229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dirty="0">
              <a:ea typeface="Malgun Gothic" pitchFamily="34" charset="-127"/>
            </a:endParaRPr>
          </a:p>
        </p:txBody>
      </p:sp>
    </p:spTree>
    <p:extLst>
      <p:ext uri="{BB962C8B-B14F-4D97-AF65-F5344CB8AC3E}">
        <p14:creationId xmlns:p14="http://schemas.microsoft.com/office/powerpoint/2010/main" val="1145458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bwMode="auto">
          <a:xfrm>
            <a:off x="406400" y="698500"/>
            <a:ext cx="6197600" cy="3486150"/>
          </a:xfrm>
          <a:noFill/>
          <a:ln>
            <a:solidFill>
              <a:srgbClr val="000000"/>
            </a:solidFill>
            <a:miter lim="800000"/>
            <a:headEnd/>
            <a:tailEnd/>
          </a:ln>
        </p:spPr>
      </p:sp>
      <p:sp>
        <p:nvSpPr>
          <p:cNvPr id="1229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dirty="0">
              <a:ea typeface="Malgun Gothic" pitchFamily="34" charset="-127"/>
            </a:endParaRPr>
          </a:p>
        </p:txBody>
      </p:sp>
    </p:spTree>
    <p:extLst>
      <p:ext uri="{BB962C8B-B14F-4D97-AF65-F5344CB8AC3E}">
        <p14:creationId xmlns:p14="http://schemas.microsoft.com/office/powerpoint/2010/main" val="3704982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b="0" i="0" baseline="0" dirty="0"/>
          </a:p>
        </p:txBody>
      </p:sp>
      <p:sp>
        <p:nvSpPr>
          <p:cNvPr id="4" name="Slide Number Placeholder 3"/>
          <p:cNvSpPr>
            <a:spLocks noGrp="1"/>
          </p:cNvSpPr>
          <p:nvPr>
            <p:ph type="sldNum" sz="quarter" idx="10"/>
          </p:nvPr>
        </p:nvSpPr>
        <p:spPr/>
        <p:txBody>
          <a:bodyPr/>
          <a:lstStyle/>
          <a:p>
            <a:fld id="{EF7F79D3-8C36-4CB5-B03B-F440DA7B71AF}" type="slidenum">
              <a:rPr lang="en-US" smtClean="0"/>
              <a:t>8</a:t>
            </a:fld>
            <a:endParaRPr lang="en-US"/>
          </a:p>
        </p:txBody>
      </p:sp>
    </p:spTree>
    <p:extLst>
      <p:ext uri="{BB962C8B-B14F-4D97-AF65-F5344CB8AC3E}">
        <p14:creationId xmlns:p14="http://schemas.microsoft.com/office/powerpoint/2010/main" val="157197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bwMode="auto">
          <a:xfrm>
            <a:off x="406400" y="698500"/>
            <a:ext cx="6197600" cy="3486150"/>
          </a:xfrm>
          <a:noFill/>
          <a:ln>
            <a:solidFill>
              <a:srgbClr val="000000"/>
            </a:solidFill>
            <a:miter lim="800000"/>
            <a:headEnd/>
            <a:tailEnd/>
          </a:ln>
        </p:spPr>
      </p:sp>
      <p:sp>
        <p:nvSpPr>
          <p:cNvPr id="1229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dirty="0">
              <a:ea typeface="Malgun Gothic" pitchFamily="34" charset="-127"/>
            </a:endParaRPr>
          </a:p>
        </p:txBody>
      </p:sp>
    </p:spTree>
    <p:extLst>
      <p:ext uri="{BB962C8B-B14F-4D97-AF65-F5344CB8AC3E}">
        <p14:creationId xmlns:p14="http://schemas.microsoft.com/office/powerpoint/2010/main" val="2222517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標題投影片">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TW"/>
              <a:t>Click to edit Master subtitle style</a:t>
            </a:r>
            <a:endParaRPr lang="zh-TW" altLang="en-US"/>
          </a:p>
        </p:txBody>
      </p:sp>
      <p:sp>
        <p:nvSpPr>
          <p:cNvPr id="6" name="Title 5"/>
          <p:cNvSpPr>
            <a:spLocks noGrp="1"/>
          </p:cNvSpPr>
          <p:nvPr>
            <p:ph type="title"/>
          </p:nvPr>
        </p:nvSpPr>
        <p:spPr/>
        <p:txBody>
          <a:bodyPr/>
          <a:lstStyle/>
          <a:p>
            <a:r>
              <a:rPr lang="en-US"/>
              <a:t>Click to edit Master title style</a:t>
            </a:r>
          </a:p>
        </p:txBody>
      </p:sp>
      <p:sp>
        <p:nvSpPr>
          <p:cNvPr id="5" name="Rectangle 6"/>
          <p:cNvSpPr>
            <a:spLocks noGrp="1" noChangeArrowheads="1"/>
          </p:cNvSpPr>
          <p:nvPr>
            <p:ph type="sldNum" sz="quarter" idx="10"/>
          </p:nvPr>
        </p:nvSpPr>
        <p:spPr>
          <a:xfrm>
            <a:off x="8737600" y="6499226"/>
            <a:ext cx="3251200" cy="244475"/>
          </a:xfrm>
        </p:spPr>
        <p:txBody>
          <a:bodyPr/>
          <a:lstStyle>
            <a:lvl1pPr>
              <a:defRPr/>
            </a:lvl1pPr>
          </a:lstStyle>
          <a:p>
            <a:pPr>
              <a:defRPr/>
            </a:pPr>
            <a:fld id="{9C6E500C-0C1D-4760-B536-0FAAD2E911F5}" type="slidenum">
              <a:rPr lang="en-US" altLang="zh-CN"/>
              <a:pPr>
                <a:defRPr/>
              </a:pPr>
              <a:t>‹#›</a:t>
            </a:fld>
            <a:endParaRPr lang="en-US" altLang="zh-CN"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Click to edit Master title style</a:t>
            </a:r>
            <a:endParaRPr lang="zh-TW" altLang="en-US" dirty="0"/>
          </a:p>
        </p:txBody>
      </p:sp>
      <p:sp>
        <p:nvSpPr>
          <p:cNvPr id="3" name="內容版面配置區 2"/>
          <p:cNvSpPr>
            <a:spLocks noGrp="1"/>
          </p:cNvSpPr>
          <p:nvPr>
            <p:ph idx="1"/>
          </p:nvPr>
        </p:nvSpPr>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Rectangle 6"/>
          <p:cNvSpPr>
            <a:spLocks noGrp="1" noChangeArrowheads="1"/>
          </p:cNvSpPr>
          <p:nvPr>
            <p:ph type="sldNum" sz="quarter" idx="10"/>
          </p:nvPr>
        </p:nvSpPr>
        <p:spPr>
          <a:ln/>
        </p:spPr>
        <p:txBody>
          <a:bodyPr/>
          <a:lstStyle>
            <a:lvl1pPr>
              <a:defRPr/>
            </a:lvl1pPr>
          </a:lstStyle>
          <a:p>
            <a:pPr>
              <a:defRPr/>
            </a:pPr>
            <a:fld id="{ABA16799-131D-4748-8A3D-25B70C245445}" type="slidenum">
              <a:rPr lang="en-US" altLang="zh-CN"/>
              <a:pPr>
                <a:defRPr/>
              </a:pPr>
              <a:t>‹#›</a:t>
            </a:fld>
            <a:endParaRPr lang="en-US" altLang="zh-CN"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Click to edit Master title style</a:t>
            </a:r>
            <a:endParaRPr lang="zh-TW" altLang="en-US"/>
          </a:p>
        </p:txBody>
      </p:sp>
      <p:sp>
        <p:nvSpPr>
          <p:cNvPr id="3" name="Rectangle 6"/>
          <p:cNvSpPr>
            <a:spLocks noGrp="1" noChangeArrowheads="1"/>
          </p:cNvSpPr>
          <p:nvPr>
            <p:ph type="sldNum" sz="quarter" idx="10"/>
          </p:nvPr>
        </p:nvSpPr>
        <p:spPr>
          <a:ln/>
        </p:spPr>
        <p:txBody>
          <a:bodyPr/>
          <a:lstStyle>
            <a:lvl1pPr>
              <a:defRPr/>
            </a:lvl1pPr>
          </a:lstStyle>
          <a:p>
            <a:pPr>
              <a:defRPr/>
            </a:pPr>
            <a:fld id="{2868132E-5BB3-4955-A04F-07A830AABC23}" type="slidenum">
              <a:rPr lang="en-US" altLang="zh-CN"/>
              <a:pPr>
                <a:defRPr/>
              </a:pPr>
              <a:t>‹#›</a:t>
            </a:fld>
            <a:endParaRPr lang="en-US" altLang="zh-CN"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atin typeface="Calibri" pitchFamily="34" charset="0"/>
              </a:defRPr>
            </a:lvl1pPr>
          </a:lstStyle>
          <a:p>
            <a:pPr>
              <a:defRPr/>
            </a:pPr>
            <a:fld id="{40E84530-05DE-44A6-BD82-AFE01F530562}" type="slidenum">
              <a:rPr lang="en-US" altLang="zh-CN" smtClean="0"/>
              <a:pPr>
                <a:defRPr/>
              </a:pPr>
              <a:t>‹#›</a:t>
            </a:fld>
            <a:endParaRPr lang="en-US" altLang="zh-CN"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1" y="273050"/>
            <a:ext cx="4011084" cy="1162050"/>
          </a:xfrm>
        </p:spPr>
        <p:txBody>
          <a:bodyPr anchor="b"/>
          <a:lstStyle>
            <a:lvl1pPr algn="l">
              <a:defRPr sz="2000" b="1"/>
            </a:lvl1pPr>
          </a:lstStyle>
          <a:p>
            <a:r>
              <a:rPr lang="en-US" altLang="zh-TW"/>
              <a:t>Click to edit Master title style</a:t>
            </a:r>
            <a:endParaRPr lang="zh-TW" altLang="en-US"/>
          </a:p>
        </p:txBody>
      </p:sp>
      <p:sp>
        <p:nvSpPr>
          <p:cNvPr id="3" name="內容版面配置區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文字版面配置區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59075DD9-5DFF-4F51-A499-B0ABC24E14D5}" type="slidenum">
              <a:rPr lang="en-US" altLang="zh-CN"/>
              <a:pPr>
                <a:defRPr/>
              </a:pPr>
              <a:t>‹#›</a:t>
            </a:fld>
            <a:endParaRPr lang="en-US" altLang="zh-CN"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389717" y="4800600"/>
            <a:ext cx="7315200" cy="566738"/>
          </a:xfrm>
        </p:spPr>
        <p:txBody>
          <a:bodyPr anchor="b"/>
          <a:lstStyle>
            <a:lvl1pPr algn="l">
              <a:defRPr sz="2000" b="1"/>
            </a:lvl1pPr>
          </a:lstStyle>
          <a:p>
            <a:r>
              <a:rPr lang="en-US" altLang="zh-TW"/>
              <a:t>Click to edit Master title style</a:t>
            </a:r>
            <a:endParaRPr lang="zh-TW" altLang="en-US"/>
          </a:p>
        </p:txBody>
      </p:sp>
      <p:sp>
        <p:nvSpPr>
          <p:cNvPr id="3" name="圖片版面配置區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TW" noProof="0" dirty="0"/>
              <a:t>Click icon to add picture</a:t>
            </a:r>
            <a:endParaRPr lang="zh-TW" altLang="en-US" noProof="0"/>
          </a:p>
        </p:txBody>
      </p:sp>
      <p:sp>
        <p:nvSpPr>
          <p:cNvPr id="4" name="文字版面配置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77C190EB-2B6E-4AEE-AEC9-44E1F981DE50}" type="slidenum">
              <a:rPr lang="en-US" altLang="zh-CN"/>
              <a:pPr>
                <a:defRPr/>
              </a:pPr>
              <a:t>‹#›</a:t>
            </a:fld>
            <a:endParaRPr lang="en-US" altLang="zh-CN"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TW" dirty="0"/>
              <a:t>Click to edit Master title style</a:t>
            </a:r>
          </a:p>
        </p:txBody>
      </p:sp>
      <p:sp>
        <p:nvSpPr>
          <p:cNvPr id="2051"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a:p>
            <a:pPr lvl="4"/>
            <a:r>
              <a:rPr lang="en-US" altLang="zh-TW" dirty="0"/>
              <a:t>Fifth level</a:t>
            </a:r>
          </a:p>
        </p:txBody>
      </p:sp>
      <p:sp>
        <p:nvSpPr>
          <p:cNvPr id="2052" name="Rectangle 7"/>
          <p:cNvSpPr>
            <a:spLocks noChangeArrowheads="1"/>
          </p:cNvSpPr>
          <p:nvPr/>
        </p:nvSpPr>
        <p:spPr bwMode="auto">
          <a:xfrm>
            <a:off x="0" y="6477000"/>
            <a:ext cx="12192000" cy="381000"/>
          </a:xfrm>
          <a:prstGeom prst="rect">
            <a:avLst/>
          </a:prstGeom>
          <a:solidFill>
            <a:srgbClr val="7D110C"/>
          </a:solidFill>
          <a:ln w="9525">
            <a:solidFill>
              <a:srgbClr val="003366"/>
            </a:solidFill>
            <a:miter lim="800000"/>
            <a:headEnd/>
            <a:tailEnd/>
          </a:ln>
        </p:spPr>
        <p:txBody>
          <a:bodyPr wrap="none" anchor="ctr"/>
          <a:lstStyle/>
          <a:p>
            <a:pPr>
              <a:defRPr/>
            </a:pPr>
            <a:endParaRPr lang="en-US" altLang="zh-TW" sz="2600" b="1" dirty="0">
              <a:solidFill>
                <a:schemeClr val="bg1"/>
              </a:solidFill>
              <a:latin typeface="Arial Narrow" pitchFamily="34" charset="0"/>
              <a:ea typeface="PMingLiU" pitchFamily="18" charset="-120"/>
            </a:endParaRPr>
          </a:p>
        </p:txBody>
      </p:sp>
      <p:sp>
        <p:nvSpPr>
          <p:cNvPr id="1030" name="Rectangle 6"/>
          <p:cNvSpPr>
            <a:spLocks noGrp="1" noChangeArrowheads="1"/>
          </p:cNvSpPr>
          <p:nvPr>
            <p:ph type="sldNum" sz="quarter" idx="4"/>
          </p:nvPr>
        </p:nvSpPr>
        <p:spPr bwMode="auto">
          <a:xfrm>
            <a:off x="8737600" y="6537326"/>
            <a:ext cx="32512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bg1"/>
                </a:solidFill>
                <a:latin typeface="Arial" pitchFamily="34" charset="0"/>
                <a:ea typeface="PMingLiU" pitchFamily="18" charset="-120"/>
              </a:defRPr>
            </a:lvl1pPr>
          </a:lstStyle>
          <a:p>
            <a:pPr>
              <a:defRPr/>
            </a:pPr>
            <a:fld id="{31173204-2835-4BE3-8B4E-7580093DFAA2}"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740" r:id="rId1"/>
    <p:sldLayoutId id="2147483735" r:id="rId2"/>
    <p:sldLayoutId id="2147483736" r:id="rId3"/>
    <p:sldLayoutId id="2147483737" r:id="rId4"/>
    <p:sldLayoutId id="2147483738" r:id="rId5"/>
    <p:sldLayoutId id="2147483739" r:id="rId6"/>
  </p:sldLayoutIdLst>
  <p:hf hdr="0" ftr="0" dt="0"/>
  <p:txStyles>
    <p:titleStyle>
      <a:lvl1pPr algn="ctr" rtl="0" eaLnBrk="0" fontAlgn="base" hangingPunct="0">
        <a:spcBef>
          <a:spcPct val="0"/>
        </a:spcBef>
        <a:spcAft>
          <a:spcPct val="0"/>
        </a:spcAft>
        <a:defRPr sz="4400" b="1">
          <a:solidFill>
            <a:srgbClr val="7D110C"/>
          </a:solidFill>
          <a:latin typeface="Calibri" pitchFamily="34" charset="0"/>
          <a:ea typeface="Calibri" pitchFamily="34" charset="0"/>
          <a:cs typeface="+mj-cs"/>
        </a:defRPr>
      </a:lvl1pPr>
      <a:lvl2pPr algn="ctr" rtl="0" eaLnBrk="0" fontAlgn="base" hangingPunct="0">
        <a:spcBef>
          <a:spcPct val="0"/>
        </a:spcBef>
        <a:spcAft>
          <a:spcPct val="0"/>
        </a:spcAft>
        <a:defRPr sz="4400" b="1">
          <a:solidFill>
            <a:srgbClr val="003399"/>
          </a:solidFill>
          <a:latin typeface="Arial" charset="0"/>
          <a:ea typeface="ＭＳ Ｐゴシック" pitchFamily="34" charset="-128"/>
        </a:defRPr>
      </a:lvl2pPr>
      <a:lvl3pPr algn="ctr" rtl="0" eaLnBrk="0" fontAlgn="base" hangingPunct="0">
        <a:spcBef>
          <a:spcPct val="0"/>
        </a:spcBef>
        <a:spcAft>
          <a:spcPct val="0"/>
        </a:spcAft>
        <a:defRPr sz="4400" b="1">
          <a:solidFill>
            <a:srgbClr val="003399"/>
          </a:solidFill>
          <a:latin typeface="Arial" charset="0"/>
          <a:ea typeface="ＭＳ Ｐゴシック" pitchFamily="34" charset="-128"/>
        </a:defRPr>
      </a:lvl3pPr>
      <a:lvl4pPr algn="ctr" rtl="0" eaLnBrk="0" fontAlgn="base" hangingPunct="0">
        <a:spcBef>
          <a:spcPct val="0"/>
        </a:spcBef>
        <a:spcAft>
          <a:spcPct val="0"/>
        </a:spcAft>
        <a:defRPr sz="4400" b="1">
          <a:solidFill>
            <a:srgbClr val="003399"/>
          </a:solidFill>
          <a:latin typeface="Arial" charset="0"/>
          <a:ea typeface="ＭＳ Ｐゴシック" pitchFamily="34" charset="-128"/>
        </a:defRPr>
      </a:lvl4pPr>
      <a:lvl5pPr algn="ctr" rtl="0" eaLnBrk="0" fontAlgn="base" hangingPunct="0">
        <a:spcBef>
          <a:spcPct val="0"/>
        </a:spcBef>
        <a:spcAft>
          <a:spcPct val="0"/>
        </a:spcAft>
        <a:defRPr sz="4400" b="1">
          <a:solidFill>
            <a:srgbClr val="003399"/>
          </a:solidFill>
          <a:latin typeface="Arial" charset="0"/>
          <a:ea typeface="ＭＳ Ｐゴシック" pitchFamily="34" charset="-128"/>
        </a:defRPr>
      </a:lvl5pPr>
      <a:lvl6pPr marL="457200" algn="ctr" rtl="0" eaLnBrk="1" fontAlgn="base" hangingPunct="1">
        <a:spcBef>
          <a:spcPct val="0"/>
        </a:spcBef>
        <a:spcAft>
          <a:spcPct val="0"/>
        </a:spcAft>
        <a:defRPr sz="4400" b="1">
          <a:solidFill>
            <a:srgbClr val="003399"/>
          </a:solidFill>
          <a:latin typeface="Arial" charset="0"/>
        </a:defRPr>
      </a:lvl6pPr>
      <a:lvl7pPr marL="914400" algn="ctr" rtl="0" eaLnBrk="1" fontAlgn="base" hangingPunct="1">
        <a:spcBef>
          <a:spcPct val="0"/>
        </a:spcBef>
        <a:spcAft>
          <a:spcPct val="0"/>
        </a:spcAft>
        <a:defRPr sz="4400" b="1">
          <a:solidFill>
            <a:srgbClr val="003399"/>
          </a:solidFill>
          <a:latin typeface="Arial" charset="0"/>
        </a:defRPr>
      </a:lvl7pPr>
      <a:lvl8pPr marL="1371600" algn="ctr" rtl="0" eaLnBrk="1" fontAlgn="base" hangingPunct="1">
        <a:spcBef>
          <a:spcPct val="0"/>
        </a:spcBef>
        <a:spcAft>
          <a:spcPct val="0"/>
        </a:spcAft>
        <a:defRPr sz="4400" b="1">
          <a:solidFill>
            <a:srgbClr val="003399"/>
          </a:solidFill>
          <a:latin typeface="Arial" charset="0"/>
        </a:defRPr>
      </a:lvl8pPr>
      <a:lvl9pPr marL="1828800" algn="ctr" rtl="0" eaLnBrk="1" fontAlgn="base" hangingPunct="1">
        <a:spcBef>
          <a:spcPct val="0"/>
        </a:spcBef>
        <a:spcAft>
          <a:spcPct val="0"/>
        </a:spcAft>
        <a:defRPr sz="4400" b="1">
          <a:solidFill>
            <a:srgbClr val="003399"/>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Calibri" pitchFamily="34" charset="0"/>
          <a:ea typeface="Calibri" pitchFamily="34" charset="0"/>
          <a:cs typeface="+mn-cs"/>
        </a:defRPr>
      </a:lvl1pPr>
      <a:lvl2pPr marL="742950" indent="-285750" algn="l" rtl="0" eaLnBrk="0" fontAlgn="base" hangingPunct="0">
        <a:spcBef>
          <a:spcPct val="20000"/>
        </a:spcBef>
        <a:spcAft>
          <a:spcPct val="0"/>
        </a:spcAft>
        <a:buChar char="–"/>
        <a:defRPr sz="2800">
          <a:solidFill>
            <a:schemeClr val="tx1"/>
          </a:solidFill>
          <a:latin typeface="Calibri" pitchFamily="34" charset="0"/>
          <a:ea typeface="Calibri" pitchFamily="34" charset="0"/>
        </a:defRPr>
      </a:lvl2pPr>
      <a:lvl3pPr marL="1143000" indent="-228600" algn="l" rtl="0" eaLnBrk="0" fontAlgn="base" hangingPunct="0">
        <a:spcBef>
          <a:spcPct val="20000"/>
        </a:spcBef>
        <a:spcAft>
          <a:spcPct val="0"/>
        </a:spcAft>
        <a:buChar char="•"/>
        <a:defRPr sz="2400">
          <a:solidFill>
            <a:schemeClr val="tx1"/>
          </a:solidFill>
          <a:latin typeface="Calibri" pitchFamily="34" charset="0"/>
          <a:ea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ea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ea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8.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9.xml"/><Relationship Id="rId6" Type="http://schemas.openxmlformats.org/officeDocument/2006/relationships/image" Target="../media/image3.emf"/><Relationship Id="rId5" Type="http://schemas.openxmlformats.org/officeDocument/2006/relationships/image" Target="../media/image24.emf"/><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0.emf"/><Relationship Id="rId3" Type="http://schemas.openxmlformats.org/officeDocument/2006/relationships/notesSlide" Target="../notesSlides/notesSlide3.xml"/><Relationship Id="rId7" Type="http://schemas.openxmlformats.org/officeDocument/2006/relationships/image" Target="../media/image4.emf"/><Relationship Id="rId12" Type="http://schemas.openxmlformats.org/officeDocument/2006/relationships/image" Target="../media/image9.emf"/><Relationship Id="rId2" Type="http://schemas.openxmlformats.org/officeDocument/2006/relationships/slideLayout" Target="../slideLayouts/slideLayout4.xml"/><Relationship Id="rId1" Type="http://schemas.openxmlformats.org/officeDocument/2006/relationships/tags" Target="../tags/tag1.xml"/><Relationship Id="rId6" Type="http://schemas.openxmlformats.org/officeDocument/2006/relationships/image" Target="../media/image3.emf"/><Relationship Id="rId11" Type="http://schemas.openxmlformats.org/officeDocument/2006/relationships/image" Target="../media/image8.emf"/><Relationship Id="rId5" Type="http://schemas.openxmlformats.org/officeDocument/2006/relationships/image" Target="../media/image2.emf"/><Relationship Id="rId10" Type="http://schemas.openxmlformats.org/officeDocument/2006/relationships/image" Target="../media/image7.emf"/><Relationship Id="rId4" Type="http://schemas.openxmlformats.org/officeDocument/2006/relationships/image" Target="../media/image1.emf"/><Relationship Id="rId9" Type="http://schemas.openxmlformats.org/officeDocument/2006/relationships/image" Target="../media/image6.emf"/><Relationship Id="rId1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notesSlide" Target="../notesSlides/notesSlide5.xml"/><Relationship Id="rId7" Type="http://schemas.openxmlformats.org/officeDocument/2006/relationships/image" Target="../media/image8.emf"/><Relationship Id="rId2" Type="http://schemas.openxmlformats.org/officeDocument/2006/relationships/slideLayout" Target="../slideLayouts/slideLayout4.xml"/><Relationship Id="rId1" Type="http://schemas.openxmlformats.org/officeDocument/2006/relationships/tags" Target="../tags/tag3.xml"/><Relationship Id="rId6" Type="http://schemas.openxmlformats.org/officeDocument/2006/relationships/image" Target="../media/image3.emf"/><Relationship Id="rId11" Type="http://schemas.openxmlformats.org/officeDocument/2006/relationships/image" Target="../media/image13.emf"/><Relationship Id="rId5" Type="http://schemas.openxmlformats.org/officeDocument/2006/relationships/image" Target="../media/image2.emf"/><Relationship Id="rId10" Type="http://schemas.openxmlformats.org/officeDocument/2006/relationships/image" Target="../media/image12.emf"/><Relationship Id="rId4" Type="http://schemas.openxmlformats.org/officeDocument/2006/relationships/image" Target="../media/image1.emf"/><Relationship Id="rId9" Type="http://schemas.openxmlformats.org/officeDocument/2006/relationships/image" Target="../media/image10.emf"/></Relationships>
</file>

<file path=ppt/slides/_rels/slide6.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0.emf"/><Relationship Id="rId18" Type="http://schemas.openxmlformats.org/officeDocument/2006/relationships/image" Target="../media/image18.emf"/><Relationship Id="rId3" Type="http://schemas.openxmlformats.org/officeDocument/2006/relationships/notesSlide" Target="../notesSlides/notesSlide6.xml"/><Relationship Id="rId7" Type="http://schemas.openxmlformats.org/officeDocument/2006/relationships/image" Target="../media/image4.emf"/><Relationship Id="rId12" Type="http://schemas.openxmlformats.org/officeDocument/2006/relationships/image" Target="../media/image9.emf"/><Relationship Id="rId17" Type="http://schemas.openxmlformats.org/officeDocument/2006/relationships/image" Target="../media/image17.emf"/><Relationship Id="rId2" Type="http://schemas.openxmlformats.org/officeDocument/2006/relationships/slideLayout" Target="../slideLayouts/slideLayout4.xml"/><Relationship Id="rId16" Type="http://schemas.openxmlformats.org/officeDocument/2006/relationships/image" Target="../media/image16.emf"/><Relationship Id="rId1" Type="http://schemas.openxmlformats.org/officeDocument/2006/relationships/tags" Target="../tags/tag4.xml"/><Relationship Id="rId6" Type="http://schemas.openxmlformats.org/officeDocument/2006/relationships/image" Target="../media/image3.emf"/><Relationship Id="rId11" Type="http://schemas.openxmlformats.org/officeDocument/2006/relationships/image" Target="../media/image8.emf"/><Relationship Id="rId5" Type="http://schemas.openxmlformats.org/officeDocument/2006/relationships/image" Target="../media/image2.emf"/><Relationship Id="rId15" Type="http://schemas.openxmlformats.org/officeDocument/2006/relationships/image" Target="../media/image15.emf"/><Relationship Id="rId10" Type="http://schemas.openxmlformats.org/officeDocument/2006/relationships/image" Target="../media/image7.emf"/><Relationship Id="rId19" Type="http://schemas.openxmlformats.org/officeDocument/2006/relationships/image" Target="../media/image19.emf"/><Relationship Id="rId4" Type="http://schemas.openxmlformats.org/officeDocument/2006/relationships/image" Target="../media/image1.emf"/><Relationship Id="rId9" Type="http://schemas.openxmlformats.org/officeDocument/2006/relationships/image" Target="../media/image6.emf"/><Relationship Id="rId14" Type="http://schemas.openxmlformats.org/officeDocument/2006/relationships/image" Target="../media/image14.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6.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1447800" y="952124"/>
            <a:ext cx="9448800" cy="2705477"/>
          </a:xfrm>
          <a:prstGeom prst="rect">
            <a:avLst/>
          </a:prstGeom>
          <a:noFill/>
          <a:ln w="9525">
            <a:noFill/>
            <a:miter lim="800000"/>
            <a:headEnd/>
            <a:tailEnd/>
          </a:ln>
        </p:spPr>
        <p:txBody>
          <a:bodyPr anchor="ctr"/>
          <a:lstStyle/>
          <a:p>
            <a:pPr algn="ctr">
              <a:defRPr/>
            </a:pPr>
            <a:r>
              <a:rPr lang="en-US" sz="3600" b="1" kern="0" dirty="0">
                <a:solidFill>
                  <a:srgbClr val="7D110C"/>
                </a:solidFill>
                <a:latin typeface="Cambria" panose="02040503050406030204" pitchFamily="18" charset="0"/>
                <a:ea typeface="Cambria" panose="02040503050406030204" pitchFamily="18" charset="0"/>
                <a:cs typeface="Arial" pitchFamily="34" charset="0"/>
              </a:rPr>
              <a:t>SHE: A Fast and Accurate Deep Neural Network for Encrypted Data</a:t>
            </a:r>
          </a:p>
        </p:txBody>
      </p:sp>
      <p:sp>
        <p:nvSpPr>
          <p:cNvPr id="4" name="Rectangle 3">
            <a:extLst>
              <a:ext uri="{FF2B5EF4-FFF2-40B4-BE49-F238E27FC236}">
                <a16:creationId xmlns:a16="http://schemas.microsoft.com/office/drawing/2014/main" id="{C0630DBE-FA45-496C-8C2A-79056D99C723}"/>
              </a:ext>
            </a:extLst>
          </p:cNvPr>
          <p:cNvSpPr>
            <a:spLocks noChangeArrowheads="1"/>
          </p:cNvSpPr>
          <p:nvPr/>
        </p:nvSpPr>
        <p:spPr bwMode="auto">
          <a:xfrm>
            <a:off x="1676400" y="3962400"/>
            <a:ext cx="8362950" cy="1261884"/>
          </a:xfrm>
          <a:prstGeom prst="rect">
            <a:avLst/>
          </a:prstGeom>
          <a:noFill/>
          <a:ln w="25400">
            <a:noFill/>
            <a:miter lim="800000"/>
            <a:headEnd/>
            <a:tailEnd/>
          </a:ln>
        </p:spPr>
        <p:txBody>
          <a:bodyPr>
            <a:spAutoFit/>
          </a:bodyPr>
          <a:lstStyle/>
          <a:p>
            <a:pPr algn="ctr" eaLnBrk="0" hangingPunct="0">
              <a:tabLst>
                <a:tab pos="5486400" algn="l"/>
              </a:tabLst>
              <a:defRPr/>
            </a:pPr>
            <a:r>
              <a:rPr lang="en-US" altLang="ko-KR" sz="2800" b="1" dirty="0">
                <a:solidFill>
                  <a:srgbClr val="7D110C"/>
                </a:solidFill>
                <a:latin typeface="Cambria" panose="02040503050406030204" pitchFamily="18" charset="0"/>
                <a:ea typeface="Cambria" panose="02040503050406030204" pitchFamily="18" charset="0"/>
                <a:cs typeface="Arial" charset="0"/>
              </a:rPr>
              <a:t>Q</a:t>
            </a:r>
            <a:r>
              <a:rPr lang="en-US" altLang="zh-CN" sz="2800" b="1" dirty="0">
                <a:solidFill>
                  <a:srgbClr val="7D110C"/>
                </a:solidFill>
                <a:latin typeface="Cambria" panose="02040503050406030204" pitchFamily="18" charset="0"/>
                <a:ea typeface="Cambria" panose="02040503050406030204" pitchFamily="18" charset="0"/>
                <a:cs typeface="Arial" charset="0"/>
              </a:rPr>
              <a:t>ian Lou</a:t>
            </a:r>
            <a:r>
              <a:rPr lang="en-US" altLang="ko-KR" sz="2800" b="1" dirty="0">
                <a:latin typeface="Cambria" panose="02040503050406030204" pitchFamily="18" charset="0"/>
                <a:ea typeface="Cambria" panose="02040503050406030204" pitchFamily="18" charset="0"/>
                <a:cs typeface="Arial" charset="0"/>
              </a:rPr>
              <a:t>, Lei Jiang</a:t>
            </a:r>
          </a:p>
          <a:p>
            <a:pPr algn="ctr" eaLnBrk="0" hangingPunct="0">
              <a:tabLst>
                <a:tab pos="5486400" algn="l"/>
              </a:tabLst>
              <a:defRPr/>
            </a:pPr>
            <a:endParaRPr lang="en-US" altLang="ko-KR" sz="2800" b="1" dirty="0">
              <a:latin typeface="Cambria" panose="02040503050406030204" pitchFamily="18" charset="0"/>
              <a:ea typeface="Cambria" panose="02040503050406030204" pitchFamily="18" charset="0"/>
              <a:cs typeface="Arial" charset="0"/>
            </a:endParaRPr>
          </a:p>
          <a:p>
            <a:pPr algn="ctr" eaLnBrk="0" hangingPunct="0">
              <a:tabLst>
                <a:tab pos="5486400" algn="l"/>
              </a:tabLst>
              <a:defRPr/>
            </a:pPr>
            <a:r>
              <a:rPr lang="en-US" altLang="ko-KR" sz="2000" b="1" i="1" dirty="0">
                <a:latin typeface="Cambria" panose="02040503050406030204" pitchFamily="18" charset="0"/>
                <a:ea typeface="Cambria" panose="02040503050406030204" pitchFamily="18" charset="0"/>
                <a:cs typeface="Arial" charset="0"/>
              </a:rPr>
              <a:t>      Indiana University Bloomington </a:t>
            </a:r>
          </a:p>
        </p:txBody>
      </p:sp>
    </p:spTree>
  </p:cSld>
  <p:clrMapOvr>
    <a:masterClrMapping/>
  </p:clrMapOvr>
  <p:transition advTm="19080">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슬라이드 번호 개체 틀 5"/>
          <p:cNvSpPr>
            <a:spLocks noGrp="1"/>
          </p:cNvSpPr>
          <p:nvPr>
            <p:ph type="sldNum" sz="quarter" idx="10"/>
          </p:nvPr>
        </p:nvSpPr>
        <p:spPr>
          <a:xfrm>
            <a:off x="8382000" y="6477001"/>
            <a:ext cx="2133600" cy="365125"/>
          </a:xfrm>
          <a:noFill/>
        </p:spPr>
        <p:txBody>
          <a:bodyPr/>
          <a:lstStyle/>
          <a:p>
            <a:fld id="{C9AA19F2-FABC-412A-948D-6CF6A326AFDD}" type="slidenum">
              <a:rPr lang="en-US" altLang="zh-TW" b="1" smtClean="0">
                <a:latin typeface="Calibri" pitchFamily="34" charset="0"/>
                <a:cs typeface="Arial" charset="0"/>
              </a:rPr>
              <a:pPr/>
              <a:t>10</a:t>
            </a:fld>
            <a:endParaRPr lang="en-US" altLang="zh-TW" b="1">
              <a:latin typeface="Calibri" pitchFamily="34" charset="0"/>
              <a:cs typeface="Arial" charset="0"/>
            </a:endParaRPr>
          </a:p>
        </p:txBody>
      </p:sp>
      <p:sp>
        <p:nvSpPr>
          <p:cNvPr id="5" name="Text Box 189">
            <a:extLst>
              <a:ext uri="{FF2B5EF4-FFF2-40B4-BE49-F238E27FC236}">
                <a16:creationId xmlns:a16="http://schemas.microsoft.com/office/drawing/2014/main" id="{FC55806C-86B7-431F-AAD9-F1B5E4712224}"/>
              </a:ext>
            </a:extLst>
          </p:cNvPr>
          <p:cNvSpPr txBox="1">
            <a:spLocks noChangeArrowheads="1"/>
          </p:cNvSpPr>
          <p:nvPr/>
        </p:nvSpPr>
        <p:spPr bwMode="auto">
          <a:xfrm>
            <a:off x="25401" y="332236"/>
            <a:ext cx="12039600" cy="5954266"/>
          </a:xfrm>
          <a:prstGeom prst="rect">
            <a:avLst/>
          </a:prstGeom>
          <a:solidFill>
            <a:schemeClr val="bg1"/>
          </a:solidFill>
          <a:ln w="12700">
            <a:noFill/>
          </a:ln>
          <a:effectLst/>
        </p:spPr>
        <p:txBody>
          <a:bodyPr lIns="182880" tIns="182880" rIns="182880" bIns="18288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571500" indent="-457200">
              <a:buClr>
                <a:schemeClr val="accent4">
                  <a:lumMod val="75000"/>
                </a:schemeClr>
              </a:buClr>
              <a:buFont typeface="Wingdings" panose="05000000000000000000" pitchFamily="2" charset="2"/>
              <a:buChar char="§"/>
            </a:pPr>
            <a:r>
              <a:rPr lang="en-US" sz="2800" b="1" u="sng" dirty="0">
                <a:solidFill>
                  <a:schemeClr val="tx2"/>
                </a:solidFill>
                <a:latin typeface="Tahoma" panose="020B0604030504040204" pitchFamily="34" charset="0"/>
                <a:ea typeface="Tahoma" panose="020B0604030504040204" pitchFamily="34" charset="0"/>
                <a:cs typeface="Tahoma" panose="020B0604030504040204" pitchFamily="34" charset="0"/>
              </a:rPr>
              <a:t>Need</a:t>
            </a:r>
            <a:r>
              <a:rPr lang="en-US" sz="2800" dirty="0">
                <a:solidFill>
                  <a:schemeClr val="tx2"/>
                </a:solidFill>
                <a:latin typeface="Tahoma" panose="020B0604030504040204" pitchFamily="34" charset="0"/>
                <a:ea typeface="Tahoma" panose="020B0604030504040204" pitchFamily="34" charset="0"/>
                <a:cs typeface="Tahoma" panose="020B0604030504040204" pitchFamily="34" charset="0"/>
              </a:rPr>
              <a:t>:</a:t>
            </a:r>
            <a:r>
              <a:rPr lang="en-US" sz="2800" b="1"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sz="2800" dirty="0">
                <a:latin typeface="Tahoma" panose="020B0604030504040204" pitchFamily="34" charset="0"/>
                <a:ea typeface="Tahoma" panose="020B0604030504040204" pitchFamily="34" charset="0"/>
                <a:cs typeface="Tahoma" panose="020B0604030504040204" pitchFamily="34" charset="0"/>
              </a:rPr>
              <a:t>Fast and accurate deep Learning over encrypted data </a:t>
            </a:r>
          </a:p>
          <a:p>
            <a:pPr marL="571500" indent="-457200">
              <a:buClr>
                <a:schemeClr val="accent4">
                  <a:lumMod val="75000"/>
                </a:schemeClr>
              </a:buClr>
              <a:buFont typeface="Wingdings" panose="05000000000000000000" pitchFamily="2" charset="2"/>
              <a:buChar char="§"/>
            </a:pPr>
            <a:r>
              <a:rPr lang="en-US" sz="2800" b="1" u="sng" dirty="0">
                <a:solidFill>
                  <a:srgbClr val="00B0F0"/>
                </a:solidFill>
                <a:latin typeface="Tahoma" panose="020B0604030504040204" pitchFamily="34" charset="0"/>
                <a:ea typeface="Tahoma" panose="020B0604030504040204" pitchFamily="34" charset="0"/>
                <a:cs typeface="Tahoma" panose="020B0604030504040204" pitchFamily="34" charset="0"/>
                <a:sym typeface="Wingdings"/>
              </a:rPr>
              <a:t>Opportunities</a:t>
            </a:r>
            <a:r>
              <a:rPr lang="en-US" sz="2800" dirty="0">
                <a:solidFill>
                  <a:srgbClr val="00B0F0"/>
                </a:solidFill>
                <a:latin typeface="Tahoma" panose="020B0604030504040204" pitchFamily="34" charset="0"/>
                <a:ea typeface="Tahoma" panose="020B0604030504040204" pitchFamily="34" charset="0"/>
                <a:cs typeface="Tahoma" panose="020B0604030504040204" pitchFamily="34" charset="0"/>
                <a:sym typeface="Wingdings"/>
              </a:rPr>
              <a:t> </a:t>
            </a:r>
            <a:r>
              <a:rPr lang="en-US" sz="2800" dirty="0">
                <a:latin typeface="Tahoma" panose="020B0604030504040204" pitchFamily="34" charset="0"/>
                <a:ea typeface="Tahoma" panose="020B0604030504040204" pitchFamily="34" charset="0"/>
                <a:cs typeface="Tahoma" panose="020B0604030504040204" pitchFamily="34" charset="0"/>
                <a:sym typeface="Wingdings"/>
              </a:rPr>
              <a:t>to improve privacy-preserving deep learning  by the co-design of </a:t>
            </a:r>
            <a:r>
              <a:rPr lang="en-US" sz="2800" dirty="0">
                <a:latin typeface="Tahoma" panose="020B0604030504040204" pitchFamily="34" charset="0"/>
                <a:ea typeface="Tahoma" panose="020B0604030504040204" pitchFamily="34" charset="0"/>
                <a:cs typeface="Tahoma" panose="020B0604030504040204" pitchFamily="34" charset="0"/>
              </a:rPr>
              <a:t>Homomorphic Encryption scheme and neural network optimization:</a:t>
            </a:r>
          </a:p>
          <a:p>
            <a:pPr marL="971550" lvl="2" indent="-457200">
              <a:buClr>
                <a:schemeClr val="accent4">
                  <a:lumMod val="75000"/>
                </a:schemeClr>
              </a:buClr>
              <a:buFont typeface="Courier New" panose="02070309020205020404" pitchFamily="49" charset="0"/>
              <a:buChar char="o"/>
            </a:pPr>
            <a:r>
              <a:rPr lang="en-US" sz="2800" dirty="0">
                <a:solidFill>
                  <a:srgbClr val="00B0F0"/>
                </a:solidFill>
                <a:latin typeface="Tahoma" panose="020B0604030504040204" pitchFamily="34" charset="0"/>
                <a:ea typeface="Tahoma" panose="020B0604030504040204" pitchFamily="34" charset="0"/>
                <a:cs typeface="Tahoma" panose="020B0604030504040204" pitchFamily="34" charset="0"/>
              </a:rPr>
              <a:t>Binary bits-operations-friendly TFHE encryption scheme  </a:t>
            </a:r>
            <a:endParaRPr lang="en-US" sz="2800" dirty="0">
              <a:latin typeface="Tahoma" panose="020B0604030504040204" pitchFamily="34" charset="0"/>
              <a:ea typeface="Tahoma" panose="020B0604030504040204" pitchFamily="34" charset="0"/>
              <a:cs typeface="Tahoma" panose="020B0604030504040204" pitchFamily="34" charset="0"/>
            </a:endParaRPr>
          </a:p>
          <a:p>
            <a:pPr marL="971550" lvl="2" indent="-457200">
              <a:buClr>
                <a:schemeClr val="accent4">
                  <a:lumMod val="75000"/>
                </a:schemeClr>
              </a:buClr>
              <a:buFont typeface="Courier New" panose="02070309020205020404" pitchFamily="49" charset="0"/>
              <a:buChar char="o"/>
            </a:pPr>
            <a:r>
              <a:rPr lang="en-US" sz="2800" dirty="0">
                <a:solidFill>
                  <a:srgbClr val="00B0F0"/>
                </a:solidFill>
                <a:latin typeface="Tahoma" panose="020B0604030504040204" pitchFamily="34" charset="0"/>
                <a:ea typeface="Tahoma" panose="020B0604030504040204" pitchFamily="34" charset="0"/>
                <a:cs typeface="Tahoma" panose="020B0604030504040204" pitchFamily="34" charset="0"/>
              </a:rPr>
              <a:t>Shift-Accumulation based quantization for neural network</a:t>
            </a:r>
            <a:endParaRPr lang="en-US" sz="2800" dirty="0">
              <a:latin typeface="Tahoma" panose="020B0604030504040204" pitchFamily="34" charset="0"/>
              <a:ea typeface="Tahoma" panose="020B0604030504040204" pitchFamily="34" charset="0"/>
              <a:cs typeface="Tahoma" panose="020B0604030504040204" pitchFamily="34" charset="0"/>
            </a:endParaRPr>
          </a:p>
          <a:p>
            <a:pPr marL="571500" indent="-457200">
              <a:buClr>
                <a:schemeClr val="accent4">
                  <a:lumMod val="75000"/>
                </a:schemeClr>
              </a:buClr>
              <a:buFont typeface="Wingdings" panose="05000000000000000000" pitchFamily="2" charset="2"/>
              <a:buChar char="§"/>
            </a:pPr>
            <a:r>
              <a:rPr lang="en-US" sz="2800" b="1" u="sng" dirty="0">
                <a:solidFill>
                  <a:srgbClr val="FF0000"/>
                </a:solidFill>
                <a:latin typeface="Tahoma" panose="020B0604030504040204" pitchFamily="34" charset="0"/>
                <a:ea typeface="Tahoma" panose="020B0604030504040204" pitchFamily="34" charset="0"/>
                <a:cs typeface="Tahoma" panose="020B0604030504040204" pitchFamily="34" charset="0"/>
              </a:rPr>
              <a:t>Problem</a:t>
            </a:r>
            <a:r>
              <a:rPr lang="en-US" sz="2800"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sz="2800" dirty="0">
                <a:latin typeface="Tahoma" panose="020B0604030504040204" pitchFamily="34" charset="0"/>
                <a:ea typeface="Tahoma" panose="020B0604030504040204" pitchFamily="34" charset="0"/>
                <a:cs typeface="Tahoma" panose="020B0604030504040204" pitchFamily="34" charset="0"/>
              </a:rPr>
              <a:t>Previous works stacked </a:t>
            </a:r>
            <a:r>
              <a:rPr lang="en-US" sz="2800" b="1" dirty="0">
                <a:latin typeface="Tahoma" panose="020B0604030504040204" pitchFamily="34" charset="0"/>
                <a:ea typeface="Tahoma" panose="020B0604030504040204" pitchFamily="34" charset="0"/>
                <a:cs typeface="Tahoma" panose="020B0604030504040204" pitchFamily="34" charset="0"/>
              </a:rPr>
              <a:t>multiple</a:t>
            </a:r>
            <a:r>
              <a:rPr lang="en-US" sz="2800" dirty="0">
                <a:latin typeface="Tahoma" panose="020B0604030504040204" pitchFamily="34" charset="0"/>
                <a:ea typeface="Tahoma" panose="020B0604030504040204" pitchFamily="34" charset="0"/>
                <a:cs typeface="Tahoma" panose="020B0604030504040204" pitchFamily="34" charset="0"/>
              </a:rPr>
              <a:t> &amp; </a:t>
            </a:r>
            <a:r>
              <a:rPr lang="en-US" sz="2800" b="1" dirty="0">
                <a:latin typeface="Tahoma" panose="020B0604030504040204" pitchFamily="34" charset="0"/>
                <a:ea typeface="Tahoma" panose="020B0604030504040204" pitchFamily="34" charset="0"/>
                <a:cs typeface="Tahoma" panose="020B0604030504040204" pitchFamily="34" charset="0"/>
              </a:rPr>
              <a:t>inaccurate</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ReLU</a:t>
            </a:r>
            <a:r>
              <a:rPr lang="en-US" sz="2800" dirty="0">
                <a:latin typeface="Tahoma" panose="020B0604030504040204" pitchFamily="34" charset="0"/>
                <a:ea typeface="Tahoma" panose="020B0604030504040204" pitchFamily="34" charset="0"/>
                <a:cs typeface="Tahoma" panose="020B0604030504040204" pitchFamily="34" charset="0"/>
              </a:rPr>
              <a:t> activation and max pooling layers (Polynomials approximation):</a:t>
            </a:r>
          </a:p>
          <a:p>
            <a:pPr marL="114300">
              <a:buClr>
                <a:schemeClr val="accent4">
                  <a:lumMod val="75000"/>
                </a:schemeClr>
              </a:buClr>
            </a:pPr>
            <a:r>
              <a:rPr lang="en-US" sz="2800" dirty="0">
                <a:solidFill>
                  <a:srgbClr val="FF0000"/>
                </a:solidFill>
                <a:latin typeface="Tahoma" panose="020B0604030504040204" pitchFamily="34" charset="0"/>
                <a:ea typeface="Tahoma" panose="020B0604030504040204" pitchFamily="34" charset="0"/>
                <a:cs typeface="Tahoma" panose="020B0604030504040204" pitchFamily="34" charset="0"/>
              </a:rPr>
              <a:t>   Accuracy</a:t>
            </a:r>
            <a:r>
              <a:rPr lang="en-US" sz="2800" dirty="0">
                <a:solidFill>
                  <a:srgbClr val="008080"/>
                </a:solidFill>
                <a:latin typeface="Tahoma" panose="020B0604030504040204" pitchFamily="34" charset="0"/>
                <a:ea typeface="Tahoma" panose="020B0604030504040204" pitchFamily="34" charset="0"/>
                <a:cs typeface="Tahoma" panose="020B0604030504040204" pitchFamily="34" charset="0"/>
              </a:rPr>
              <a:t> </a:t>
            </a:r>
            <a:r>
              <a:rPr lang="en-US" sz="2800" dirty="0">
                <a:solidFill>
                  <a:srgbClr val="FF0000"/>
                </a:solidFill>
                <a:latin typeface="Tahoma" panose="020B0604030504040204" pitchFamily="34" charset="0"/>
                <a:ea typeface="Tahoma" panose="020B0604030504040204" pitchFamily="34" charset="0"/>
                <a:cs typeface="Tahoma" panose="020B0604030504040204" pitchFamily="34" charset="0"/>
              </a:rPr>
              <a:t>↓</a:t>
            </a:r>
            <a:r>
              <a:rPr lang="en-US" sz="2800" dirty="0">
                <a:solidFill>
                  <a:srgbClr val="008080"/>
                </a:solidFill>
                <a:latin typeface="Tahoma" panose="020B0604030504040204" pitchFamily="34" charset="0"/>
                <a:ea typeface="Tahoma" panose="020B0604030504040204" pitchFamily="34" charset="0"/>
                <a:cs typeface="Tahoma" panose="020B0604030504040204" pitchFamily="34" charset="0"/>
              </a:rPr>
              <a:t> </a:t>
            </a:r>
            <a:r>
              <a:rPr lang="en-US" sz="2800" dirty="0">
                <a:solidFill>
                  <a:srgbClr val="FF0000"/>
                </a:solidFill>
                <a:latin typeface="Tahoma" panose="020B0604030504040204" pitchFamily="34" charset="0"/>
                <a:ea typeface="Tahoma" panose="020B0604030504040204" pitchFamily="34" charset="0"/>
                <a:cs typeface="Tahoma" panose="020B0604030504040204" pitchFamily="34" charset="0"/>
              </a:rPr>
              <a:t>&amp; overhead ↑ &amp; shallow networks topology</a:t>
            </a:r>
          </a:p>
          <a:p>
            <a:pPr marL="571500" indent="-457200">
              <a:buClr>
                <a:schemeClr val="accent4">
                  <a:lumMod val="75000"/>
                </a:schemeClr>
              </a:buClr>
              <a:buFont typeface="Wingdings" panose="05000000000000000000" pitchFamily="2" charset="2"/>
              <a:buChar char="§"/>
            </a:pPr>
            <a:r>
              <a:rPr lang="en-US" sz="2800" b="1" u="sng" dirty="0">
                <a:solidFill>
                  <a:srgbClr val="008080"/>
                </a:solidFill>
                <a:latin typeface="Tahoma" panose="020B0604030504040204" pitchFamily="34" charset="0"/>
                <a:ea typeface="Tahoma" panose="020B0604030504040204" pitchFamily="34" charset="0"/>
                <a:cs typeface="Tahoma" panose="020B0604030504040204" pitchFamily="34" charset="0"/>
              </a:rPr>
              <a:t>Key Idea</a:t>
            </a:r>
            <a:r>
              <a:rPr lang="en-US" sz="2800" dirty="0">
                <a:solidFill>
                  <a:srgbClr val="008080"/>
                </a:solidFill>
                <a:latin typeface="Tahoma" panose="020B0604030504040204" pitchFamily="34" charset="0"/>
                <a:ea typeface="Tahoma" panose="020B0604030504040204" pitchFamily="34" charset="0"/>
                <a:cs typeface="Tahoma" panose="020B0604030504040204" pitchFamily="34" charset="0"/>
              </a:rPr>
              <a:t>: Directly implementing </a:t>
            </a:r>
            <a:r>
              <a:rPr lang="en-US" sz="2800" dirty="0" err="1">
                <a:solidFill>
                  <a:srgbClr val="008080"/>
                </a:solidFill>
                <a:latin typeface="Tahoma" panose="020B0604030504040204" pitchFamily="34" charset="0"/>
                <a:ea typeface="Tahoma" panose="020B0604030504040204" pitchFamily="34" charset="0"/>
                <a:cs typeface="Tahoma" panose="020B0604030504040204" pitchFamily="34" charset="0"/>
              </a:rPr>
              <a:t>ReLU</a:t>
            </a:r>
            <a:r>
              <a:rPr lang="en-US" sz="2800" dirty="0">
                <a:solidFill>
                  <a:srgbClr val="008080"/>
                </a:solidFill>
                <a:latin typeface="Tahoma" panose="020B0604030504040204" pitchFamily="34" charset="0"/>
                <a:ea typeface="Tahoma" panose="020B0604030504040204" pitchFamily="34" charset="0"/>
                <a:cs typeface="Tahoma" panose="020B0604030504040204" pitchFamily="34" charset="0"/>
              </a:rPr>
              <a:t> and max using TFHE [1]; Using cheap Shift-Accumulation to support deeper neural networks other than acceleration.</a:t>
            </a:r>
          </a:p>
          <a:p>
            <a:pPr marL="571500" indent="-457200">
              <a:buClr>
                <a:schemeClr val="accent4">
                  <a:lumMod val="75000"/>
                </a:schemeClr>
              </a:buClr>
              <a:buFont typeface="Wingdings" panose="05000000000000000000" pitchFamily="2" charset="2"/>
              <a:buChar char="§"/>
            </a:pPr>
            <a:r>
              <a:rPr lang="en-US" sz="2800" b="1" u="sng" dirty="0">
                <a:latin typeface="Tahoma" panose="020B0604030504040204" pitchFamily="34" charset="0"/>
                <a:ea typeface="Tahoma" panose="020B0604030504040204" pitchFamily="34" charset="0"/>
                <a:cs typeface="Tahoma" panose="020B0604030504040204" pitchFamily="34" charset="0"/>
              </a:rPr>
              <a:t>SHE</a:t>
            </a:r>
            <a:r>
              <a:rPr lang="en-US" sz="2800" dirty="0">
                <a:latin typeface="Tahoma" panose="020B0604030504040204" pitchFamily="34" charset="0"/>
                <a:ea typeface="Tahoma" panose="020B0604030504040204" pitchFamily="34" charset="0"/>
                <a:cs typeface="Tahoma" panose="020B0604030504040204" pitchFamily="34" charset="0"/>
              </a:rPr>
              <a:t>: Accuracy-lossless CNN, performance </a:t>
            </a:r>
            <a:r>
              <a:rPr lang="en-US" sz="2800" dirty="0">
                <a:solidFill>
                  <a:srgbClr val="008080"/>
                </a:solidFill>
                <a:latin typeface="Tahoma" panose="020B0604030504040204" pitchFamily="34" charset="0"/>
                <a:ea typeface="Tahoma" panose="020B0604030504040204" pitchFamily="34" charset="0"/>
                <a:cs typeface="Tahoma" panose="020B0604030504040204" pitchFamily="34" charset="0"/>
              </a:rPr>
              <a:t>↑76.12%</a:t>
            </a:r>
            <a:r>
              <a:rPr lang="en-US" sz="2800" dirty="0">
                <a:latin typeface="Tahoma" panose="020B0604030504040204" pitchFamily="34" charset="0"/>
                <a:ea typeface="Tahoma" panose="020B0604030504040204" pitchFamily="34" charset="0"/>
                <a:cs typeface="Tahoma" panose="020B0604030504040204" pitchFamily="34" charset="0"/>
              </a:rPr>
              <a:t>, the first to support modern deep learning like </a:t>
            </a:r>
            <a:r>
              <a:rPr lang="en-US" sz="2800" dirty="0" err="1">
                <a:latin typeface="Tahoma" panose="020B0604030504040204" pitchFamily="34" charset="0"/>
                <a:ea typeface="Tahoma" panose="020B0604030504040204" pitchFamily="34" charset="0"/>
                <a:cs typeface="Tahoma" panose="020B0604030504040204" pitchFamily="34" charset="0"/>
              </a:rPr>
              <a:t>AlexNet</a:t>
            </a:r>
            <a:r>
              <a:rPr lang="en-US" sz="2800" dirty="0">
                <a:latin typeface="Tahoma" panose="020B0604030504040204" pitchFamily="34" charset="0"/>
                <a:ea typeface="Tahoma" panose="020B0604030504040204" pitchFamily="34" charset="0"/>
                <a:cs typeface="Tahoma" panose="020B0604030504040204" pitchFamily="34" charset="0"/>
              </a:rPr>
              <a:t> on ImageNet. </a:t>
            </a:r>
            <a:r>
              <a:rPr lang="en-US" sz="2800" dirty="0">
                <a:solidFill>
                  <a:srgbClr val="008080"/>
                </a:solidFill>
                <a:latin typeface="Tahoma" panose="020B0604030504040204" pitchFamily="34" charset="0"/>
                <a:ea typeface="Tahoma" panose="020B0604030504040204" pitchFamily="34" charset="0"/>
                <a:cs typeface="Tahoma" panose="020B0604030504040204" pitchFamily="34" charset="0"/>
              </a:rPr>
              <a:t> </a:t>
            </a: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6146" name="Rectangle 2"/>
          <p:cNvSpPr>
            <a:spLocks noGrp="1" noChangeArrowheads="1"/>
          </p:cNvSpPr>
          <p:nvPr>
            <p:ph type="title" idx="4294967295"/>
          </p:nvPr>
        </p:nvSpPr>
        <p:spPr>
          <a:xfrm>
            <a:off x="1752600" y="0"/>
            <a:ext cx="8686800" cy="609600"/>
          </a:xfrm>
        </p:spPr>
        <p:txBody>
          <a:bodyPr/>
          <a:lstStyle/>
          <a:p>
            <a:pPr eaLnBrk="1" hangingPunct="1"/>
            <a:r>
              <a:rPr lang="en-US" altLang="zh-TW" kern="1200" dirty="0">
                <a:latin typeface="Cambria" panose="02040503050406030204" pitchFamily="18" charset="0"/>
                <a:ea typeface="Cambria" panose="02040503050406030204" pitchFamily="18" charset="0"/>
                <a:cs typeface="Arial" charset="0"/>
              </a:rPr>
              <a:t>Executive summary</a:t>
            </a:r>
          </a:p>
        </p:txBody>
      </p:sp>
    </p:spTree>
    <p:custDataLst>
      <p:tags r:id="rId1"/>
    </p:custDataLst>
    <p:extLst>
      <p:ext uri="{BB962C8B-B14F-4D97-AF65-F5344CB8AC3E}">
        <p14:creationId xmlns:p14="http://schemas.microsoft.com/office/powerpoint/2010/main" val="3358915417"/>
      </p:ext>
    </p:extLst>
  </p:cSld>
  <p:clrMapOvr>
    <a:masterClrMapping/>
  </p:clrMapOvr>
  <p:transition advTm="46627">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347289" y="0"/>
            <a:ext cx="12079862" cy="609600"/>
          </a:xfrm>
        </p:spPr>
        <p:txBody>
          <a:bodyPr/>
          <a:lstStyle/>
          <a:p>
            <a:pPr eaLnBrk="1" hangingPunct="1"/>
            <a:r>
              <a:rPr lang="en-US" altLang="zh-TW" kern="1200" spc="-5" dirty="0">
                <a:latin typeface="Cambria" panose="02040503050406030204" pitchFamily="18" charset="0"/>
                <a:ea typeface="Cambria" panose="02040503050406030204" pitchFamily="18" charset="0"/>
                <a:cs typeface="Arial" charset="0"/>
              </a:rPr>
              <a:t>	Our work SHE</a:t>
            </a:r>
            <a:endParaRPr lang="en-US" altLang="zh-TW" kern="1200" dirty="0">
              <a:latin typeface="Cambria" panose="02040503050406030204" pitchFamily="18" charset="0"/>
              <a:ea typeface="Cambria" panose="02040503050406030204" pitchFamily="18" charset="0"/>
              <a:cs typeface="Arial" charset="0"/>
            </a:endParaRPr>
          </a:p>
        </p:txBody>
      </p:sp>
      <p:sp>
        <p:nvSpPr>
          <p:cNvPr id="12" name="Text Box 189">
            <a:extLst>
              <a:ext uri="{FF2B5EF4-FFF2-40B4-BE49-F238E27FC236}">
                <a16:creationId xmlns:a16="http://schemas.microsoft.com/office/drawing/2014/main" id="{65FA11F1-BD78-4B9B-BC29-62DC5941DF11}"/>
              </a:ext>
            </a:extLst>
          </p:cNvPr>
          <p:cNvSpPr txBox="1">
            <a:spLocks noChangeArrowheads="1"/>
          </p:cNvSpPr>
          <p:nvPr/>
        </p:nvSpPr>
        <p:spPr bwMode="auto">
          <a:xfrm>
            <a:off x="0" y="609600"/>
            <a:ext cx="12192000" cy="4122057"/>
          </a:xfrm>
          <a:prstGeom prst="rect">
            <a:avLst/>
          </a:prstGeom>
          <a:solidFill>
            <a:schemeClr val="bg1"/>
          </a:solidFill>
          <a:ln w="12700">
            <a:noFill/>
          </a:ln>
          <a:effectLst/>
        </p:spPr>
        <p:txBody>
          <a:bodyPr lIns="182880" tIns="182880" rIns="182880" bIns="18288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571500" indent="-457200">
              <a:buClr>
                <a:schemeClr val="accent4">
                  <a:lumMod val="75000"/>
                </a:schemeClr>
              </a:buClr>
              <a:buFont typeface="Wingdings" panose="05000000000000000000" pitchFamily="2" charset="2"/>
              <a:buChar char="§"/>
            </a:pPr>
            <a:r>
              <a:rPr lang="en-US" sz="3700" b="1" u="sng" dirty="0">
                <a:latin typeface="Tahoma" panose="020B0604030504040204" pitchFamily="34" charset="0"/>
                <a:ea typeface="Tahoma" panose="020B0604030504040204" pitchFamily="34" charset="0"/>
                <a:cs typeface="Tahoma" panose="020B0604030504040204" pitchFamily="34" charset="0"/>
              </a:rPr>
              <a:t>SHE </a:t>
            </a:r>
          </a:p>
          <a:p>
            <a:pPr marL="971550" lvl="2" indent="-457200">
              <a:buClr>
                <a:schemeClr val="accent4">
                  <a:lumMod val="75000"/>
                </a:schemeClr>
              </a:buClr>
              <a:buFont typeface="Courier New" panose="02070309020205020404" pitchFamily="49" charset="0"/>
              <a:buChar char="o"/>
            </a:pPr>
            <a:r>
              <a:rPr lang="en-US" sz="3200" dirty="0">
                <a:latin typeface="Tahoma" panose="020B0604030504040204" pitchFamily="34" charset="0"/>
                <a:ea typeface="Tahoma" panose="020B0604030504040204" pitchFamily="34" charset="0"/>
                <a:cs typeface="Tahoma" panose="020B0604030504040204" pitchFamily="34" charset="0"/>
              </a:rPr>
              <a:t>Supports </a:t>
            </a:r>
            <a:r>
              <a:rPr lang="en-US" sz="3200" b="1" dirty="0">
                <a:latin typeface="Tahoma" panose="020B0604030504040204" pitchFamily="34" charset="0"/>
                <a:ea typeface="Tahoma" panose="020B0604030504040204" pitchFamily="34" charset="0"/>
                <a:cs typeface="Tahoma" panose="020B0604030504040204" pitchFamily="34" charset="0"/>
              </a:rPr>
              <a:t>accuracy-lossless</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ReLU</a:t>
            </a:r>
            <a:r>
              <a:rPr lang="en-US" sz="3200" dirty="0">
                <a:latin typeface="Tahoma" panose="020B0604030504040204" pitchFamily="34" charset="0"/>
                <a:ea typeface="Tahoma" panose="020B0604030504040204" pitchFamily="34" charset="0"/>
                <a:cs typeface="Tahoma" panose="020B0604030504040204" pitchFamily="34" charset="0"/>
              </a:rPr>
              <a:t> and Max </a:t>
            </a:r>
            <a:r>
              <a:rPr lang="en-US" sz="3200" b="1" dirty="0">
                <a:solidFill>
                  <a:srgbClr val="00B050"/>
                </a:solidFill>
                <a:latin typeface="Tahoma" panose="020B0604030504040204" pitchFamily="34" charset="0"/>
                <a:ea typeface="Tahoma" panose="020B0604030504040204" pitchFamily="34" charset="0"/>
                <a:cs typeface="Tahoma" panose="020B0604030504040204" pitchFamily="34" charset="0"/>
              </a:rPr>
              <a:t>→</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b="1" dirty="0">
                <a:solidFill>
                  <a:srgbClr val="00B050"/>
                </a:solidFill>
                <a:latin typeface="Tahoma" panose="020B0604030504040204" pitchFamily="34" charset="0"/>
                <a:ea typeface="Tahoma" panose="020B0604030504040204" pitchFamily="34" charset="0"/>
                <a:cs typeface="Tahoma" panose="020B0604030504040204" pitchFamily="34" charset="0"/>
              </a:rPr>
              <a:t>Accurate</a:t>
            </a:r>
          </a:p>
          <a:p>
            <a:pPr marL="971550" lvl="2" indent="-457200">
              <a:buClr>
                <a:schemeClr val="accent4">
                  <a:lumMod val="75000"/>
                </a:schemeClr>
              </a:buClr>
              <a:buFont typeface="Courier New" panose="02070309020205020404" pitchFamily="49" charset="0"/>
              <a:buChar char="o"/>
            </a:pPr>
            <a:r>
              <a:rPr lang="en-US" altLang="zh-CN" sz="3200" dirty="0">
                <a:latin typeface="Tahoma" panose="020B0604030504040204" pitchFamily="34" charset="0"/>
                <a:ea typeface="Tahoma" panose="020B0604030504040204" pitchFamily="34" charset="0"/>
                <a:cs typeface="Tahoma" panose="020B0604030504040204" pitchFamily="34" charset="0"/>
              </a:rPr>
              <a:t>TFHE scheme</a:t>
            </a:r>
            <a:endParaRPr lang="en-US" sz="4000" dirty="0">
              <a:solidFill>
                <a:srgbClr val="313191"/>
              </a:solidFill>
              <a:latin typeface="Tahoma" panose="020B0604030504040204" pitchFamily="34" charset="0"/>
              <a:ea typeface="Tahoma" panose="020B0604030504040204" pitchFamily="34" charset="0"/>
              <a:cs typeface="Tahoma" panose="020B0604030504040204" pitchFamily="34" charset="0"/>
            </a:endParaRPr>
          </a:p>
          <a:p>
            <a:pPr marL="1314450" lvl="1" indent="-457200">
              <a:buClr>
                <a:schemeClr val="accent4">
                  <a:lumMod val="75000"/>
                </a:schemeClr>
              </a:buClr>
              <a:buFont typeface="Wingdings" panose="05000000000000000000" pitchFamily="2" charset="2"/>
              <a:buChar char="§"/>
            </a:pPr>
            <a:endParaRPr lang="en-US" sz="4000" dirty="0">
              <a:solidFill>
                <a:srgbClr val="313191"/>
              </a:solidFill>
              <a:latin typeface="Tahoma" panose="020B0604030504040204" pitchFamily="34" charset="0"/>
              <a:ea typeface="Tahoma" panose="020B0604030504040204" pitchFamily="34" charset="0"/>
              <a:cs typeface="Tahoma" panose="020B0604030504040204" pitchFamily="34" charset="0"/>
            </a:endParaRPr>
          </a:p>
          <a:p>
            <a:pPr marL="857250" lvl="1" indent="0">
              <a:buClr>
                <a:schemeClr val="accent4">
                  <a:lumMod val="75000"/>
                </a:schemeClr>
              </a:buClr>
            </a:pPr>
            <a:endParaRPr lang="en-US" sz="4000" dirty="0">
              <a:solidFill>
                <a:srgbClr val="313191"/>
              </a:solidFill>
              <a:latin typeface="Tahoma" panose="020B0604030504040204" pitchFamily="34" charset="0"/>
              <a:ea typeface="Tahoma" panose="020B0604030504040204" pitchFamily="34" charset="0"/>
              <a:cs typeface="Tahoma" panose="020B0604030504040204" pitchFamily="34" charset="0"/>
            </a:endParaRPr>
          </a:p>
          <a:p>
            <a:pPr marL="857250" lvl="1" indent="0">
              <a:buClr>
                <a:schemeClr val="accent4">
                  <a:lumMod val="75000"/>
                </a:schemeClr>
              </a:buClr>
            </a:pPr>
            <a:endParaRPr lang="en-US" sz="4000" dirty="0">
              <a:solidFill>
                <a:srgbClr val="313191"/>
              </a:solidFill>
              <a:latin typeface="Tahoma" panose="020B0604030504040204" pitchFamily="34" charset="0"/>
              <a:ea typeface="Tahoma" panose="020B0604030504040204" pitchFamily="34" charset="0"/>
              <a:cs typeface="Tahoma" panose="020B0604030504040204" pitchFamily="34" charset="0"/>
            </a:endParaRPr>
          </a:p>
          <a:p>
            <a:pPr marL="857250" lvl="1" indent="0">
              <a:buClr>
                <a:schemeClr val="accent4">
                  <a:lumMod val="75000"/>
                </a:schemeClr>
              </a:buClr>
            </a:pPr>
            <a:endParaRPr lang="en-US" sz="4000" dirty="0">
              <a:solidFill>
                <a:srgbClr val="313191"/>
              </a:solidFill>
              <a:latin typeface="Tahoma" panose="020B0604030504040204" pitchFamily="34" charset="0"/>
              <a:ea typeface="Tahoma" panose="020B0604030504040204" pitchFamily="34" charset="0"/>
              <a:cs typeface="Tahoma" panose="020B0604030504040204" pitchFamily="34" charset="0"/>
            </a:endParaRPr>
          </a:p>
          <a:p>
            <a:pPr marL="857250" lvl="1" indent="0">
              <a:buClr>
                <a:schemeClr val="accent4">
                  <a:lumMod val="75000"/>
                </a:schemeClr>
              </a:buClr>
            </a:pPr>
            <a:endParaRPr lang="en-US" sz="4000" dirty="0">
              <a:solidFill>
                <a:srgbClr val="313191"/>
              </a:solidFill>
              <a:latin typeface="Tahoma" panose="020B0604030504040204" pitchFamily="34" charset="0"/>
              <a:ea typeface="Tahoma" panose="020B0604030504040204" pitchFamily="34" charset="0"/>
              <a:cs typeface="Tahoma" panose="020B0604030504040204" pitchFamily="34" charset="0"/>
            </a:endParaRPr>
          </a:p>
          <a:p>
            <a:pPr marL="857250" lvl="1" indent="0">
              <a:buClr>
                <a:schemeClr val="accent4">
                  <a:lumMod val="75000"/>
                </a:schemeClr>
              </a:buClr>
            </a:pPr>
            <a:endParaRPr lang="en-US" sz="4000" dirty="0"/>
          </a:p>
          <a:p>
            <a:pPr marL="857250" lvl="1" indent="0">
              <a:buClr>
                <a:schemeClr val="accent4">
                  <a:lumMod val="75000"/>
                </a:schemeClr>
              </a:buClr>
            </a:pPr>
            <a:endParaRPr lang="en-US" sz="4000" dirty="0"/>
          </a:p>
          <a:p>
            <a:pPr marL="857250" lvl="1" indent="0">
              <a:buClr>
                <a:schemeClr val="accent4">
                  <a:lumMod val="75000"/>
                </a:schemeClr>
              </a:buClr>
            </a:pPr>
            <a:endParaRPr lang="en-US" sz="4000" dirty="0"/>
          </a:p>
        </p:txBody>
      </p:sp>
      <p:pic>
        <p:nvPicPr>
          <p:cNvPr id="2" name="Picture 1">
            <a:extLst>
              <a:ext uri="{FF2B5EF4-FFF2-40B4-BE49-F238E27FC236}">
                <a16:creationId xmlns:a16="http://schemas.microsoft.com/office/drawing/2014/main" id="{1E317943-1931-4E70-A418-09119E9FDB56}"/>
              </a:ext>
            </a:extLst>
          </p:cNvPr>
          <p:cNvPicPr>
            <a:picLocks noChangeAspect="1"/>
          </p:cNvPicPr>
          <p:nvPr/>
        </p:nvPicPr>
        <p:blipFill>
          <a:blip r:embed="rId4"/>
          <a:stretch>
            <a:fillRect/>
          </a:stretch>
        </p:blipFill>
        <p:spPr>
          <a:xfrm>
            <a:off x="679268" y="2652101"/>
            <a:ext cx="7306491" cy="2902136"/>
          </a:xfrm>
          <a:prstGeom prst="rect">
            <a:avLst/>
          </a:prstGeom>
        </p:spPr>
      </p:pic>
    </p:spTree>
    <p:custDataLst>
      <p:tags r:id="rId1"/>
    </p:custDataLst>
    <p:extLst>
      <p:ext uri="{BB962C8B-B14F-4D97-AF65-F5344CB8AC3E}">
        <p14:creationId xmlns:p14="http://schemas.microsoft.com/office/powerpoint/2010/main" val="3051979435"/>
      </p:ext>
    </p:extLst>
  </p:cSld>
  <p:clrMapOvr>
    <a:masterClrMapping/>
  </p:clrMapOvr>
  <p:transition advTm="51101">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89">
            <a:extLst>
              <a:ext uri="{FF2B5EF4-FFF2-40B4-BE49-F238E27FC236}">
                <a16:creationId xmlns:a16="http://schemas.microsoft.com/office/drawing/2014/main" id="{65FA11F1-BD78-4B9B-BC29-62DC5941DF11}"/>
              </a:ext>
            </a:extLst>
          </p:cNvPr>
          <p:cNvSpPr txBox="1">
            <a:spLocks noChangeArrowheads="1"/>
          </p:cNvSpPr>
          <p:nvPr/>
        </p:nvSpPr>
        <p:spPr bwMode="auto">
          <a:xfrm>
            <a:off x="63783" y="330200"/>
            <a:ext cx="12192000" cy="2737607"/>
          </a:xfrm>
          <a:prstGeom prst="rect">
            <a:avLst/>
          </a:prstGeom>
          <a:solidFill>
            <a:schemeClr val="bg1"/>
          </a:solidFill>
          <a:ln w="12700">
            <a:noFill/>
          </a:ln>
          <a:effectLst/>
        </p:spPr>
        <p:txBody>
          <a:bodyPr lIns="182880" tIns="182880" rIns="182880" bIns="18288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571500" indent="-457200">
              <a:buClr>
                <a:schemeClr val="accent4">
                  <a:lumMod val="75000"/>
                </a:schemeClr>
              </a:buClr>
              <a:buFont typeface="Wingdings" panose="05000000000000000000" pitchFamily="2" charset="2"/>
              <a:buChar char="§"/>
            </a:pPr>
            <a:r>
              <a:rPr lang="en-US" sz="3700" b="1" u="sng" dirty="0">
                <a:latin typeface="Tahoma" panose="020B0604030504040204" pitchFamily="34" charset="0"/>
                <a:ea typeface="Tahoma" panose="020B0604030504040204" pitchFamily="34" charset="0"/>
                <a:cs typeface="Tahoma" panose="020B0604030504040204" pitchFamily="34" charset="0"/>
              </a:rPr>
              <a:t>SHE </a:t>
            </a:r>
          </a:p>
          <a:p>
            <a:pPr marL="971550" lvl="2" indent="-457200">
              <a:buClr>
                <a:schemeClr val="accent4">
                  <a:lumMod val="75000"/>
                </a:schemeClr>
              </a:buClr>
              <a:buFont typeface="Courier New" panose="02070309020205020404" pitchFamily="49" charset="0"/>
              <a:buChar char="o"/>
            </a:pPr>
            <a:r>
              <a:rPr lang="en-US" sz="3200" dirty="0">
                <a:latin typeface="Tahoma" panose="020B0604030504040204" pitchFamily="34" charset="0"/>
                <a:ea typeface="Tahoma" panose="020B0604030504040204" pitchFamily="34" charset="0"/>
                <a:cs typeface="Tahoma" panose="020B0604030504040204" pitchFamily="34" charset="0"/>
              </a:rPr>
              <a:t>Logarithmic</a:t>
            </a:r>
            <a:r>
              <a:rPr lang="en-US" sz="3200" b="1" dirty="0">
                <a:latin typeface="Tahoma" panose="020B0604030504040204" pitchFamily="34" charset="0"/>
                <a:ea typeface="Tahoma" panose="020B0604030504040204" pitchFamily="34" charset="0"/>
                <a:cs typeface="Tahoma" panose="020B0604030504040204" pitchFamily="34" charset="0"/>
              </a:rPr>
              <a:t> </a:t>
            </a:r>
            <a:r>
              <a:rPr lang="en-US" sz="3200" dirty="0">
                <a:latin typeface="Tahoma" panose="020B0604030504040204" pitchFamily="34" charset="0"/>
                <a:ea typeface="Tahoma" panose="020B0604030504040204" pitchFamily="34" charset="0"/>
                <a:cs typeface="Tahoma" panose="020B0604030504040204" pitchFamily="34" charset="0"/>
              </a:rPr>
              <a:t>Quantization: Convolution</a:t>
            </a:r>
            <a:r>
              <a:rPr lang="zh-CN" altLang="en-US" sz="3200" dirty="0">
                <a:latin typeface="Tahoma" panose="020B0604030504040204" pitchFamily="34" charset="0"/>
                <a:ea typeface="Tahoma" panose="020B0604030504040204" pitchFamily="34" charset="0"/>
                <a:cs typeface="Tahoma" panose="020B0604030504040204" pitchFamily="34" charset="0"/>
              </a:rPr>
              <a:t> </a:t>
            </a:r>
            <a:r>
              <a:rPr lang="en-US" altLang="zh-CN" sz="3200" dirty="0">
                <a:latin typeface="Tahoma" panose="020B0604030504040204" pitchFamily="34" charset="0"/>
                <a:ea typeface="Tahoma" panose="020B0604030504040204" pitchFamily="34" charset="0"/>
                <a:cs typeface="Tahoma" panose="020B0604030504040204" pitchFamily="34" charset="0"/>
              </a:rPr>
              <a:t>to</a:t>
            </a:r>
            <a:r>
              <a:rPr lang="zh-CN" altLang="en-US" sz="3200" dirty="0">
                <a:latin typeface="Tahoma" panose="020B0604030504040204" pitchFamily="34" charset="0"/>
                <a:ea typeface="Tahoma" panose="020B0604030504040204" pitchFamily="34" charset="0"/>
                <a:cs typeface="Tahoma" panose="020B0604030504040204" pitchFamily="34" charset="0"/>
              </a:rPr>
              <a:t> </a:t>
            </a:r>
            <a:r>
              <a:rPr lang="en-US" altLang="zh-CN" sz="3200" dirty="0">
                <a:latin typeface="Tahoma" panose="020B0604030504040204" pitchFamily="34" charset="0"/>
                <a:ea typeface="Tahoma" panose="020B0604030504040204" pitchFamily="34" charset="0"/>
                <a:cs typeface="Tahoma" panose="020B0604030504040204" pitchFamily="34" charset="0"/>
              </a:rPr>
              <a:t>Shift-Accumulation </a:t>
            </a:r>
            <a:r>
              <a:rPr lang="en-US" sz="3200" b="1" dirty="0">
                <a:solidFill>
                  <a:srgbClr val="00B050"/>
                </a:solidFill>
                <a:latin typeface="Tahoma" panose="020B0604030504040204" pitchFamily="34" charset="0"/>
                <a:ea typeface="Tahoma" panose="020B0604030504040204" pitchFamily="34" charset="0"/>
                <a:cs typeface="Tahoma" panose="020B0604030504040204" pitchFamily="34" charset="0"/>
              </a:rPr>
              <a:t>→ </a:t>
            </a:r>
            <a:r>
              <a:rPr lang="en-US" altLang="zh-CN" sz="3200" b="1" dirty="0">
                <a:solidFill>
                  <a:srgbClr val="00B050"/>
                </a:solidFill>
                <a:latin typeface="Tahoma" panose="020B0604030504040204" pitchFamily="34" charset="0"/>
                <a:ea typeface="Tahoma" panose="020B0604030504040204" pitchFamily="34" charset="0"/>
                <a:cs typeface="Tahoma" panose="020B0604030504040204" pitchFamily="34" charset="0"/>
              </a:rPr>
              <a:t>Fast</a:t>
            </a:r>
            <a:endParaRPr lang="en-US" sz="3200" dirty="0">
              <a:solidFill>
                <a:srgbClr val="313191"/>
              </a:solidFill>
              <a:latin typeface="Tahoma" panose="020B0604030504040204" pitchFamily="34" charset="0"/>
              <a:ea typeface="Tahoma" panose="020B0604030504040204" pitchFamily="34" charset="0"/>
              <a:cs typeface="Tahoma" panose="020B0604030504040204" pitchFamily="34" charset="0"/>
            </a:endParaRPr>
          </a:p>
          <a:p>
            <a:pPr marL="1314450" lvl="1" indent="-457200">
              <a:buClr>
                <a:schemeClr val="accent4">
                  <a:lumMod val="75000"/>
                </a:schemeClr>
              </a:buClr>
              <a:buFont typeface="Wingdings" panose="05000000000000000000" pitchFamily="2" charset="2"/>
              <a:buChar char="§"/>
            </a:pPr>
            <a:endParaRPr lang="en-US" sz="4000" dirty="0">
              <a:solidFill>
                <a:srgbClr val="313191"/>
              </a:solidFill>
              <a:latin typeface="Tahoma" panose="020B0604030504040204" pitchFamily="34" charset="0"/>
              <a:ea typeface="Tahoma" panose="020B0604030504040204" pitchFamily="34" charset="0"/>
              <a:cs typeface="Tahoma" panose="020B0604030504040204" pitchFamily="34" charset="0"/>
            </a:endParaRPr>
          </a:p>
          <a:p>
            <a:pPr marL="1314450" lvl="1" indent="-457200">
              <a:buClr>
                <a:schemeClr val="accent4">
                  <a:lumMod val="75000"/>
                </a:schemeClr>
              </a:buClr>
              <a:buFont typeface="Wingdings" panose="05000000000000000000" pitchFamily="2" charset="2"/>
              <a:buChar char="§"/>
            </a:pPr>
            <a:endParaRPr lang="en-US" sz="4000" dirty="0">
              <a:solidFill>
                <a:srgbClr val="313191"/>
              </a:solidFill>
              <a:latin typeface="Tahoma" panose="020B0604030504040204" pitchFamily="34" charset="0"/>
              <a:ea typeface="Tahoma" panose="020B0604030504040204" pitchFamily="34" charset="0"/>
              <a:cs typeface="Tahoma" panose="020B0604030504040204" pitchFamily="34" charset="0"/>
            </a:endParaRPr>
          </a:p>
          <a:p>
            <a:pPr marL="857250" lvl="1" indent="0">
              <a:buClr>
                <a:schemeClr val="accent4">
                  <a:lumMod val="75000"/>
                </a:schemeClr>
              </a:buClr>
            </a:pPr>
            <a:endParaRPr lang="en-US" sz="4000" dirty="0">
              <a:solidFill>
                <a:srgbClr val="313191"/>
              </a:solidFill>
              <a:latin typeface="Tahoma" panose="020B0604030504040204" pitchFamily="34" charset="0"/>
              <a:ea typeface="Tahoma" panose="020B0604030504040204" pitchFamily="34" charset="0"/>
              <a:cs typeface="Tahoma" panose="020B0604030504040204" pitchFamily="34" charset="0"/>
            </a:endParaRPr>
          </a:p>
          <a:p>
            <a:pPr marL="857250" lvl="1" indent="0">
              <a:buClr>
                <a:schemeClr val="accent4">
                  <a:lumMod val="75000"/>
                </a:schemeClr>
              </a:buClr>
            </a:pPr>
            <a:endParaRPr lang="en-US" sz="4000" dirty="0">
              <a:solidFill>
                <a:srgbClr val="313191"/>
              </a:solidFill>
              <a:latin typeface="Tahoma" panose="020B0604030504040204" pitchFamily="34" charset="0"/>
              <a:ea typeface="Tahoma" panose="020B0604030504040204" pitchFamily="34" charset="0"/>
              <a:cs typeface="Tahoma" panose="020B0604030504040204" pitchFamily="34" charset="0"/>
            </a:endParaRPr>
          </a:p>
          <a:p>
            <a:pPr marL="857250" lvl="1" indent="0">
              <a:buClr>
                <a:schemeClr val="accent4">
                  <a:lumMod val="75000"/>
                </a:schemeClr>
              </a:buClr>
            </a:pPr>
            <a:endParaRPr lang="en-US" sz="4000" dirty="0">
              <a:solidFill>
                <a:srgbClr val="313191"/>
              </a:solidFill>
              <a:latin typeface="Tahoma" panose="020B0604030504040204" pitchFamily="34" charset="0"/>
              <a:ea typeface="Tahoma" panose="020B0604030504040204" pitchFamily="34" charset="0"/>
              <a:cs typeface="Tahoma" panose="020B0604030504040204" pitchFamily="34" charset="0"/>
            </a:endParaRPr>
          </a:p>
          <a:p>
            <a:pPr marL="857250" lvl="1" indent="0">
              <a:buClr>
                <a:schemeClr val="accent4">
                  <a:lumMod val="75000"/>
                </a:schemeClr>
              </a:buClr>
            </a:pPr>
            <a:endParaRPr lang="en-US" sz="4000" dirty="0">
              <a:solidFill>
                <a:srgbClr val="313191"/>
              </a:solidFill>
              <a:latin typeface="Tahoma" panose="020B0604030504040204" pitchFamily="34" charset="0"/>
              <a:ea typeface="Tahoma" panose="020B0604030504040204" pitchFamily="34" charset="0"/>
              <a:cs typeface="Tahoma" panose="020B0604030504040204" pitchFamily="34" charset="0"/>
            </a:endParaRPr>
          </a:p>
          <a:p>
            <a:pPr marL="857250" lvl="1" indent="0">
              <a:buClr>
                <a:schemeClr val="accent4">
                  <a:lumMod val="75000"/>
                </a:schemeClr>
              </a:buClr>
            </a:pPr>
            <a:endParaRPr lang="en-US" sz="4000" dirty="0"/>
          </a:p>
          <a:p>
            <a:pPr marL="857250" lvl="1" indent="0">
              <a:buClr>
                <a:schemeClr val="accent4">
                  <a:lumMod val="75000"/>
                </a:schemeClr>
              </a:buClr>
            </a:pPr>
            <a:endParaRPr lang="en-US" sz="4000" dirty="0"/>
          </a:p>
          <a:p>
            <a:pPr marL="857250" lvl="1" indent="0">
              <a:buClr>
                <a:schemeClr val="accent4">
                  <a:lumMod val="75000"/>
                </a:schemeClr>
              </a:buClr>
            </a:pPr>
            <a:endParaRPr lang="en-US" sz="4000" dirty="0"/>
          </a:p>
        </p:txBody>
      </p:sp>
      <p:pic>
        <p:nvPicPr>
          <p:cNvPr id="18" name="Picture 17">
            <a:extLst>
              <a:ext uri="{FF2B5EF4-FFF2-40B4-BE49-F238E27FC236}">
                <a16:creationId xmlns:a16="http://schemas.microsoft.com/office/drawing/2014/main" id="{70EDEB8A-CC9C-4FDE-8EB6-56727020F408}"/>
              </a:ext>
            </a:extLst>
          </p:cNvPr>
          <p:cNvPicPr>
            <a:picLocks noChangeAspect="1"/>
          </p:cNvPicPr>
          <p:nvPr/>
        </p:nvPicPr>
        <p:blipFill>
          <a:blip r:embed="rId4"/>
          <a:stretch>
            <a:fillRect/>
          </a:stretch>
        </p:blipFill>
        <p:spPr>
          <a:xfrm>
            <a:off x="376040" y="5160814"/>
            <a:ext cx="4292900" cy="1290786"/>
          </a:xfrm>
          <a:prstGeom prst="rect">
            <a:avLst/>
          </a:prstGeom>
        </p:spPr>
      </p:pic>
      <p:pic>
        <p:nvPicPr>
          <p:cNvPr id="3" name="Picture 2">
            <a:extLst>
              <a:ext uri="{FF2B5EF4-FFF2-40B4-BE49-F238E27FC236}">
                <a16:creationId xmlns:a16="http://schemas.microsoft.com/office/drawing/2014/main" id="{3C670BD9-1A91-47EC-A34B-D564D5CEA0BA}"/>
              </a:ext>
            </a:extLst>
          </p:cNvPr>
          <p:cNvPicPr>
            <a:picLocks noChangeAspect="1"/>
          </p:cNvPicPr>
          <p:nvPr/>
        </p:nvPicPr>
        <p:blipFill>
          <a:blip r:embed="rId5"/>
          <a:stretch>
            <a:fillRect/>
          </a:stretch>
        </p:blipFill>
        <p:spPr>
          <a:xfrm>
            <a:off x="376040" y="1931914"/>
            <a:ext cx="11714360" cy="3635300"/>
          </a:xfrm>
          <a:prstGeom prst="rect">
            <a:avLst/>
          </a:prstGeom>
        </p:spPr>
      </p:pic>
      <p:sp>
        <p:nvSpPr>
          <p:cNvPr id="6146" name="Rectangle 2"/>
          <p:cNvSpPr>
            <a:spLocks noGrp="1" noChangeArrowheads="1"/>
          </p:cNvSpPr>
          <p:nvPr>
            <p:ph type="title" idx="4294967295"/>
          </p:nvPr>
        </p:nvSpPr>
        <p:spPr>
          <a:xfrm>
            <a:off x="-347289" y="0"/>
            <a:ext cx="12079862" cy="609600"/>
          </a:xfrm>
        </p:spPr>
        <p:txBody>
          <a:bodyPr/>
          <a:lstStyle/>
          <a:p>
            <a:pPr eaLnBrk="1" hangingPunct="1"/>
            <a:r>
              <a:rPr lang="en-US" altLang="zh-TW" kern="1200" spc="-5" dirty="0">
                <a:latin typeface="Cambria" panose="02040503050406030204" pitchFamily="18" charset="0"/>
                <a:ea typeface="Cambria" panose="02040503050406030204" pitchFamily="18" charset="0"/>
                <a:cs typeface="Arial" charset="0"/>
              </a:rPr>
              <a:t>	Our work SHE</a:t>
            </a:r>
            <a:endParaRPr lang="en-US" altLang="zh-TW" kern="1200" dirty="0">
              <a:latin typeface="Cambria" panose="02040503050406030204" pitchFamily="18" charset="0"/>
              <a:ea typeface="Cambria" panose="02040503050406030204" pitchFamily="18" charset="0"/>
              <a:cs typeface="Arial" charset="0"/>
            </a:endParaRPr>
          </a:p>
        </p:txBody>
      </p:sp>
      <p:sp>
        <p:nvSpPr>
          <p:cNvPr id="4" name="Rectangle 3">
            <a:extLst>
              <a:ext uri="{FF2B5EF4-FFF2-40B4-BE49-F238E27FC236}">
                <a16:creationId xmlns:a16="http://schemas.microsoft.com/office/drawing/2014/main" id="{FA5188A3-2861-4A09-ABD6-5C0207318662}"/>
              </a:ext>
            </a:extLst>
          </p:cNvPr>
          <p:cNvSpPr/>
          <p:nvPr/>
        </p:nvSpPr>
        <p:spPr>
          <a:xfrm>
            <a:off x="4668940" y="5820658"/>
            <a:ext cx="4869160" cy="523220"/>
          </a:xfrm>
          <a:prstGeom prst="rect">
            <a:avLst/>
          </a:prstGeom>
        </p:spPr>
        <p:txBody>
          <a:bodyPr wrap="square">
            <a:spAutoFit/>
          </a:bodyPr>
          <a:lstStyle/>
          <a:p>
            <a:r>
              <a:rPr lang="en-US" sz="2800" dirty="0">
                <a:latin typeface="Cambria" panose="02040503050406030204" pitchFamily="18" charset="0"/>
                <a:ea typeface="Cambria" panose="02040503050406030204" pitchFamily="18" charset="0"/>
                <a:cs typeface="Tahoma" panose="020B0604030504040204" pitchFamily="34" charset="0"/>
              </a:rPr>
              <a:t>Very Cheap shift operations</a:t>
            </a:r>
            <a:endParaRPr lang="en-US" sz="2800" dirty="0">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626538B9-3158-48E0-AA0D-F4264B96085D}"/>
              </a:ext>
            </a:extLst>
          </p:cNvPr>
          <p:cNvPicPr>
            <a:picLocks noChangeAspect="1"/>
          </p:cNvPicPr>
          <p:nvPr/>
        </p:nvPicPr>
        <p:blipFill>
          <a:blip r:embed="rId6"/>
          <a:stretch>
            <a:fillRect/>
          </a:stretch>
        </p:blipFill>
        <p:spPr>
          <a:xfrm>
            <a:off x="376040" y="1941398"/>
            <a:ext cx="1099192" cy="611981"/>
          </a:xfrm>
          <a:prstGeom prst="rect">
            <a:avLst/>
          </a:prstGeom>
        </p:spPr>
      </p:pic>
    </p:spTree>
    <p:custDataLst>
      <p:tags r:id="rId1"/>
    </p:custDataLst>
    <p:extLst>
      <p:ext uri="{BB962C8B-B14F-4D97-AF65-F5344CB8AC3E}">
        <p14:creationId xmlns:p14="http://schemas.microsoft.com/office/powerpoint/2010/main" val="2278793141"/>
      </p:ext>
    </p:extLst>
  </p:cSld>
  <p:clrMapOvr>
    <a:masterClrMapping/>
  </p:clrMapOvr>
  <p:transition advTm="89877">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1524000" y="2724150"/>
            <a:ext cx="8686800" cy="609600"/>
          </a:xfrm>
        </p:spPr>
        <p:txBody>
          <a:bodyPr/>
          <a:lstStyle/>
          <a:p>
            <a:pPr eaLnBrk="1" hangingPunct="1"/>
            <a:r>
              <a:rPr lang="en-US" altLang="zh-TW" kern="1200" dirty="0">
                <a:latin typeface="Cambria" panose="02040503050406030204" pitchFamily="18" charset="0"/>
                <a:ea typeface="Cambria" panose="02040503050406030204" pitchFamily="18" charset="0"/>
                <a:cs typeface="Arial" charset="0"/>
              </a:rPr>
              <a:t>Thank you!</a:t>
            </a:r>
          </a:p>
        </p:txBody>
      </p:sp>
      <p:sp>
        <p:nvSpPr>
          <p:cNvPr id="6148" name="슬라이드 번호 개체 틀 5"/>
          <p:cNvSpPr>
            <a:spLocks noGrp="1"/>
          </p:cNvSpPr>
          <p:nvPr>
            <p:ph type="sldNum" sz="quarter" idx="10"/>
          </p:nvPr>
        </p:nvSpPr>
        <p:spPr>
          <a:xfrm>
            <a:off x="8382000" y="6477001"/>
            <a:ext cx="2133600" cy="365125"/>
          </a:xfrm>
          <a:noFill/>
        </p:spPr>
        <p:txBody>
          <a:bodyPr/>
          <a:lstStyle/>
          <a:p>
            <a:fld id="{C9AA19F2-FABC-412A-948D-6CF6A326AFDD}" type="slidenum">
              <a:rPr lang="en-US" altLang="zh-TW" b="1" smtClean="0">
                <a:latin typeface="Calibri" pitchFamily="34" charset="0"/>
                <a:cs typeface="Arial" charset="0"/>
              </a:rPr>
              <a:pPr/>
              <a:t>13</a:t>
            </a:fld>
            <a:endParaRPr lang="en-US" altLang="zh-TW" b="1">
              <a:latin typeface="Calibri" pitchFamily="34" charset="0"/>
              <a:cs typeface="Arial" charset="0"/>
            </a:endParaRPr>
          </a:p>
        </p:txBody>
      </p:sp>
    </p:spTree>
    <p:extLst>
      <p:ext uri="{BB962C8B-B14F-4D97-AF65-F5344CB8AC3E}">
        <p14:creationId xmlns:p14="http://schemas.microsoft.com/office/powerpoint/2010/main" val="2627404842"/>
      </p:ext>
    </p:extLst>
  </p:cSld>
  <p:clrMapOvr>
    <a:masterClrMapping/>
  </p:clrMapOvr>
  <p:transition advTm="3423">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98600" y="1606200"/>
            <a:ext cx="9461500" cy="730537"/>
          </a:xfrm>
          <a:prstGeom prst="rect">
            <a:avLst/>
          </a:prstGeom>
          <a:solidFill>
            <a:srgbClr val="7D110C"/>
          </a:solidFill>
          <a:ln>
            <a:solidFill>
              <a:srgbClr val="814E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Cambria" panose="02040503050406030204" pitchFamily="18" charset="0"/>
              </a:rPr>
              <a:t>1. </a:t>
            </a:r>
            <a:r>
              <a:rPr lang="en-US" sz="4000" b="1" dirty="0" err="1">
                <a:latin typeface="Cambria" panose="02040503050406030204" pitchFamily="18" charset="0"/>
              </a:rPr>
              <a:t>MLaaS</a:t>
            </a:r>
            <a:r>
              <a:rPr lang="en-US" sz="4000" b="1" dirty="0">
                <a:latin typeface="Cambria" panose="02040503050406030204" pitchFamily="18" charset="0"/>
              </a:rPr>
              <a:t> and Data Privacy </a:t>
            </a:r>
          </a:p>
        </p:txBody>
      </p:sp>
      <p:sp>
        <p:nvSpPr>
          <p:cNvPr id="4" name="Rectangle 3"/>
          <p:cNvSpPr/>
          <p:nvPr/>
        </p:nvSpPr>
        <p:spPr>
          <a:xfrm>
            <a:off x="1485900" y="2499004"/>
            <a:ext cx="9461500" cy="730537"/>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Cambria" panose="02040503050406030204" pitchFamily="18" charset="0"/>
              </a:rPr>
              <a:t>2. Secure </a:t>
            </a:r>
            <a:r>
              <a:rPr lang="en-US" sz="4000" b="1" dirty="0" err="1">
                <a:latin typeface="Cambria" panose="02040503050406030204" pitchFamily="18" charset="0"/>
              </a:rPr>
              <a:t>MLaaS</a:t>
            </a:r>
            <a:endParaRPr lang="en-US" sz="4000" dirty="0">
              <a:latin typeface="Cambria" panose="02040503050406030204" pitchFamily="18" charset="0"/>
            </a:endParaRPr>
          </a:p>
        </p:txBody>
      </p:sp>
      <p:sp>
        <p:nvSpPr>
          <p:cNvPr id="5" name="Rectangle 4"/>
          <p:cNvSpPr/>
          <p:nvPr/>
        </p:nvSpPr>
        <p:spPr>
          <a:xfrm>
            <a:off x="1473200" y="4323363"/>
            <a:ext cx="9461500" cy="73053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latin typeface="Cambria" panose="02040503050406030204" pitchFamily="18" charset="0"/>
              </a:rPr>
              <a:t>4</a:t>
            </a:r>
            <a:r>
              <a:rPr lang="en-US" sz="4400" dirty="0">
                <a:latin typeface="Cambria" panose="02040503050406030204" pitchFamily="18" charset="0"/>
              </a:rPr>
              <a:t>. Conclusion</a:t>
            </a:r>
            <a:endParaRPr lang="en-US" sz="4000" dirty="0">
              <a:latin typeface="Cambria" panose="02040503050406030204" pitchFamily="18" charset="0"/>
            </a:endParaRPr>
          </a:p>
        </p:txBody>
      </p:sp>
      <p:sp>
        <p:nvSpPr>
          <p:cNvPr id="8" name="Rectangle 7"/>
          <p:cNvSpPr/>
          <p:nvPr/>
        </p:nvSpPr>
        <p:spPr>
          <a:xfrm>
            <a:off x="1473200" y="3420104"/>
            <a:ext cx="9461500" cy="73053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a:latin typeface="Cambria" panose="02040503050406030204" pitchFamily="18" charset="0"/>
              </a:rPr>
              <a:t>3. Our work</a:t>
            </a:r>
          </a:p>
        </p:txBody>
      </p:sp>
      <p:sp>
        <p:nvSpPr>
          <p:cNvPr id="10" name="Title 1"/>
          <p:cNvSpPr>
            <a:spLocks noGrp="1"/>
          </p:cNvSpPr>
          <p:nvPr>
            <p:ph type="title"/>
          </p:nvPr>
        </p:nvSpPr>
        <p:spPr>
          <a:xfrm>
            <a:off x="1828800" y="25400"/>
            <a:ext cx="8229600" cy="889000"/>
          </a:xfrm>
        </p:spPr>
        <p:txBody>
          <a:bodyPr/>
          <a:lstStyle/>
          <a:p>
            <a:r>
              <a:rPr lang="tr-TR" dirty="0">
                <a:latin typeface="Cambria" panose="02040503050406030204" pitchFamily="18" charset="0"/>
              </a:rPr>
              <a:t>Outline</a:t>
            </a:r>
            <a:endParaRPr lang="en-US" dirty="0">
              <a:latin typeface="Cambria" panose="02040503050406030204" pitchFamily="18" charset="0"/>
            </a:endParaRPr>
          </a:p>
        </p:txBody>
      </p:sp>
    </p:spTree>
    <p:extLst>
      <p:ext uri="{BB962C8B-B14F-4D97-AF65-F5344CB8AC3E}">
        <p14:creationId xmlns:p14="http://schemas.microsoft.com/office/powerpoint/2010/main" val="3245921417"/>
      </p:ext>
    </p:extLst>
  </p:cSld>
  <p:clrMapOvr>
    <a:masterClrMapping/>
  </p:clrMapOvr>
  <mc:AlternateContent xmlns:mc="http://schemas.openxmlformats.org/markup-compatibility/2006" xmlns:p14="http://schemas.microsoft.com/office/powerpoint/2010/main">
    <mc:Choice Requires="p14">
      <p:transition spd="slow" p14:dur="2000" advTm="18567"/>
    </mc:Choice>
    <mc:Fallback xmlns="">
      <p:transition spd="slow" advTm="1856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7F25C87-D2B4-4E23-A23A-8ECF73F4C161}"/>
              </a:ext>
            </a:extLst>
          </p:cNvPr>
          <p:cNvPicPr>
            <a:picLocks noChangeAspect="1"/>
          </p:cNvPicPr>
          <p:nvPr/>
        </p:nvPicPr>
        <p:blipFill>
          <a:blip r:embed="rId4"/>
          <a:stretch>
            <a:fillRect/>
          </a:stretch>
        </p:blipFill>
        <p:spPr>
          <a:xfrm>
            <a:off x="2829600" y="1801619"/>
            <a:ext cx="2942549" cy="2396323"/>
          </a:xfrm>
          <a:prstGeom prst="rect">
            <a:avLst/>
          </a:prstGeom>
        </p:spPr>
      </p:pic>
      <p:pic>
        <p:nvPicPr>
          <p:cNvPr id="8" name="Picture 7">
            <a:extLst>
              <a:ext uri="{FF2B5EF4-FFF2-40B4-BE49-F238E27FC236}">
                <a16:creationId xmlns:a16="http://schemas.microsoft.com/office/drawing/2014/main" id="{91754329-23DE-4BC3-AC70-4717FAACD281}"/>
              </a:ext>
            </a:extLst>
          </p:cNvPr>
          <p:cNvPicPr>
            <a:picLocks noChangeAspect="1"/>
          </p:cNvPicPr>
          <p:nvPr/>
        </p:nvPicPr>
        <p:blipFill>
          <a:blip r:embed="rId5"/>
          <a:stretch>
            <a:fillRect/>
          </a:stretch>
        </p:blipFill>
        <p:spPr>
          <a:xfrm>
            <a:off x="1095196" y="1782730"/>
            <a:ext cx="1161420" cy="2396322"/>
          </a:xfrm>
          <a:prstGeom prst="rect">
            <a:avLst/>
          </a:prstGeom>
        </p:spPr>
      </p:pic>
      <p:sp>
        <p:nvSpPr>
          <p:cNvPr id="6146" name="Rectangle 2"/>
          <p:cNvSpPr>
            <a:spLocks noGrp="1" noChangeArrowheads="1"/>
          </p:cNvSpPr>
          <p:nvPr>
            <p:ph type="title" idx="4294967295"/>
          </p:nvPr>
        </p:nvSpPr>
        <p:spPr>
          <a:xfrm>
            <a:off x="138494" y="0"/>
            <a:ext cx="11395138" cy="609600"/>
          </a:xfrm>
        </p:spPr>
        <p:txBody>
          <a:bodyPr/>
          <a:lstStyle/>
          <a:p>
            <a:pPr eaLnBrk="1" hangingPunct="1"/>
            <a:r>
              <a:rPr lang="en-US" altLang="zh-TW" kern="1200" spc="-5" dirty="0">
                <a:latin typeface="Cambria" panose="02040503050406030204" pitchFamily="18" charset="0"/>
                <a:ea typeface="Cambria" panose="02040503050406030204" pitchFamily="18" charset="0"/>
                <a:cs typeface="Arial" charset="0"/>
              </a:rPr>
              <a:t>	Machine Learning as a Service(</a:t>
            </a:r>
            <a:r>
              <a:rPr lang="en-US" altLang="zh-TW" kern="1200" spc="-5" dirty="0" err="1">
                <a:latin typeface="Cambria" panose="02040503050406030204" pitchFamily="18" charset="0"/>
                <a:ea typeface="Cambria" panose="02040503050406030204" pitchFamily="18" charset="0"/>
                <a:cs typeface="Arial" charset="0"/>
              </a:rPr>
              <a:t>MLaaS</a:t>
            </a:r>
            <a:r>
              <a:rPr lang="en-US" altLang="zh-TW" kern="1200" spc="-5" dirty="0">
                <a:latin typeface="Cambria" panose="02040503050406030204" pitchFamily="18" charset="0"/>
                <a:ea typeface="Cambria" panose="02040503050406030204" pitchFamily="18" charset="0"/>
                <a:cs typeface="Arial" charset="0"/>
              </a:rPr>
              <a:t>)</a:t>
            </a:r>
            <a:endParaRPr lang="en-US" altLang="zh-TW" kern="1200" dirty="0">
              <a:latin typeface="Cambria" panose="02040503050406030204" pitchFamily="18" charset="0"/>
              <a:ea typeface="Cambria" panose="02040503050406030204" pitchFamily="18" charset="0"/>
              <a:cs typeface="Arial" charset="0"/>
            </a:endParaRPr>
          </a:p>
        </p:txBody>
      </p:sp>
      <p:sp>
        <p:nvSpPr>
          <p:cNvPr id="35" name="object 48">
            <a:extLst>
              <a:ext uri="{FF2B5EF4-FFF2-40B4-BE49-F238E27FC236}">
                <a16:creationId xmlns:a16="http://schemas.microsoft.com/office/drawing/2014/main" id="{8FA702F8-A252-44DE-A446-F048B4C983F4}"/>
              </a:ext>
            </a:extLst>
          </p:cNvPr>
          <p:cNvSpPr txBox="1"/>
          <p:nvPr/>
        </p:nvSpPr>
        <p:spPr>
          <a:xfrm>
            <a:off x="9077" y="5624285"/>
            <a:ext cx="12192000" cy="870773"/>
          </a:xfrm>
          <a:prstGeom prst="rect">
            <a:avLst/>
          </a:prstGeom>
          <a:solidFill>
            <a:srgbClr val="7D110C"/>
          </a:solidFill>
          <a:ln>
            <a:solidFill>
              <a:srgbClr val="814E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defRPr sz="4000" b="1">
                <a:solidFill>
                  <a:schemeClr val="lt1"/>
                </a:solidFill>
                <a:latin typeface="Cambria" panose="02040503050406030204" pitchFamily="18" charset="0"/>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dirty="0"/>
              <a:t>      </a:t>
            </a:r>
            <a:r>
              <a:rPr lang="en-US" dirty="0" err="1"/>
              <a:t>MLaaS</a:t>
            </a:r>
            <a:r>
              <a:rPr lang="en-US" dirty="0"/>
              <a:t> needs to protect client’s data privacy</a:t>
            </a:r>
            <a:endParaRPr dirty="0"/>
          </a:p>
        </p:txBody>
      </p:sp>
      <p:pic>
        <p:nvPicPr>
          <p:cNvPr id="6" name="Picture 5">
            <a:extLst>
              <a:ext uri="{FF2B5EF4-FFF2-40B4-BE49-F238E27FC236}">
                <a16:creationId xmlns:a16="http://schemas.microsoft.com/office/drawing/2014/main" id="{C1E9322A-F20B-4149-985C-0DD74AC134F0}"/>
              </a:ext>
            </a:extLst>
          </p:cNvPr>
          <p:cNvPicPr>
            <a:picLocks noChangeAspect="1"/>
          </p:cNvPicPr>
          <p:nvPr/>
        </p:nvPicPr>
        <p:blipFill>
          <a:blip r:embed="rId6"/>
          <a:stretch>
            <a:fillRect/>
          </a:stretch>
        </p:blipFill>
        <p:spPr>
          <a:xfrm>
            <a:off x="1095195" y="1734694"/>
            <a:ext cx="1161420" cy="646627"/>
          </a:xfrm>
          <a:prstGeom prst="rect">
            <a:avLst/>
          </a:prstGeom>
        </p:spPr>
      </p:pic>
      <p:pic>
        <p:nvPicPr>
          <p:cNvPr id="7" name="Picture 6">
            <a:extLst>
              <a:ext uri="{FF2B5EF4-FFF2-40B4-BE49-F238E27FC236}">
                <a16:creationId xmlns:a16="http://schemas.microsoft.com/office/drawing/2014/main" id="{6E75B8A3-EAFC-4BD7-83C9-BFCDB04C3FDB}"/>
              </a:ext>
            </a:extLst>
          </p:cNvPr>
          <p:cNvPicPr>
            <a:picLocks noChangeAspect="1"/>
          </p:cNvPicPr>
          <p:nvPr/>
        </p:nvPicPr>
        <p:blipFill>
          <a:blip r:embed="rId7"/>
          <a:stretch>
            <a:fillRect/>
          </a:stretch>
        </p:blipFill>
        <p:spPr>
          <a:xfrm>
            <a:off x="1224107" y="2272412"/>
            <a:ext cx="799666" cy="1046014"/>
          </a:xfrm>
          <a:prstGeom prst="rect">
            <a:avLst/>
          </a:prstGeom>
        </p:spPr>
      </p:pic>
      <p:pic>
        <p:nvPicPr>
          <p:cNvPr id="9" name="Picture 8">
            <a:extLst>
              <a:ext uri="{FF2B5EF4-FFF2-40B4-BE49-F238E27FC236}">
                <a16:creationId xmlns:a16="http://schemas.microsoft.com/office/drawing/2014/main" id="{2AC6EB2F-FE68-471D-9706-D068CEC299EC}"/>
              </a:ext>
            </a:extLst>
          </p:cNvPr>
          <p:cNvPicPr>
            <a:picLocks noChangeAspect="1"/>
          </p:cNvPicPr>
          <p:nvPr/>
        </p:nvPicPr>
        <p:blipFill>
          <a:blip r:embed="rId8"/>
          <a:stretch>
            <a:fillRect/>
          </a:stretch>
        </p:blipFill>
        <p:spPr>
          <a:xfrm>
            <a:off x="3440057" y="2318694"/>
            <a:ext cx="1846848" cy="1616567"/>
          </a:xfrm>
          <a:prstGeom prst="rect">
            <a:avLst/>
          </a:prstGeom>
        </p:spPr>
      </p:pic>
      <p:grpSp>
        <p:nvGrpSpPr>
          <p:cNvPr id="15" name="Group 14">
            <a:extLst>
              <a:ext uri="{FF2B5EF4-FFF2-40B4-BE49-F238E27FC236}">
                <a16:creationId xmlns:a16="http://schemas.microsoft.com/office/drawing/2014/main" id="{A998FDA5-C3C4-4BB9-9B7E-AA8F16724DBB}"/>
              </a:ext>
            </a:extLst>
          </p:cNvPr>
          <p:cNvGrpSpPr/>
          <p:nvPr/>
        </p:nvGrpSpPr>
        <p:grpSpPr>
          <a:xfrm>
            <a:off x="1150169" y="3073694"/>
            <a:ext cx="971023" cy="1183993"/>
            <a:chOff x="1654995" y="3041710"/>
            <a:chExt cx="571838" cy="739200"/>
          </a:xfrm>
        </p:grpSpPr>
        <p:pic>
          <p:nvPicPr>
            <p:cNvPr id="10" name="Picture 9">
              <a:extLst>
                <a:ext uri="{FF2B5EF4-FFF2-40B4-BE49-F238E27FC236}">
                  <a16:creationId xmlns:a16="http://schemas.microsoft.com/office/drawing/2014/main" id="{80E978D7-CD86-4AFA-B5C7-1C8BCB65D6B5}"/>
                </a:ext>
              </a:extLst>
            </p:cNvPr>
            <p:cNvPicPr>
              <a:picLocks noChangeAspect="1"/>
            </p:cNvPicPr>
            <p:nvPr/>
          </p:nvPicPr>
          <p:blipFill>
            <a:blip r:embed="rId9"/>
            <a:stretch>
              <a:fillRect/>
            </a:stretch>
          </p:blipFill>
          <p:spPr>
            <a:xfrm>
              <a:off x="1654995" y="3041710"/>
              <a:ext cx="571838" cy="739200"/>
            </a:xfrm>
            <a:prstGeom prst="rect">
              <a:avLst/>
            </a:prstGeom>
          </p:spPr>
        </p:pic>
        <p:pic>
          <p:nvPicPr>
            <p:cNvPr id="13" name="Picture 12">
              <a:extLst>
                <a:ext uri="{FF2B5EF4-FFF2-40B4-BE49-F238E27FC236}">
                  <a16:creationId xmlns:a16="http://schemas.microsoft.com/office/drawing/2014/main" id="{78E05F8D-DA6F-4CE7-97F4-16A31D48AFCC}"/>
                </a:ext>
              </a:extLst>
            </p:cNvPr>
            <p:cNvPicPr>
              <a:picLocks noChangeAspect="1"/>
            </p:cNvPicPr>
            <p:nvPr/>
          </p:nvPicPr>
          <p:blipFill>
            <a:blip r:embed="rId10"/>
            <a:stretch>
              <a:fillRect/>
            </a:stretch>
          </p:blipFill>
          <p:spPr>
            <a:xfrm>
              <a:off x="1698537" y="3453285"/>
              <a:ext cx="470925" cy="280000"/>
            </a:xfrm>
            <a:prstGeom prst="rect">
              <a:avLst/>
            </a:prstGeom>
          </p:spPr>
        </p:pic>
      </p:grpSp>
      <p:pic>
        <p:nvPicPr>
          <p:cNvPr id="14" name="Picture 13">
            <a:extLst>
              <a:ext uri="{FF2B5EF4-FFF2-40B4-BE49-F238E27FC236}">
                <a16:creationId xmlns:a16="http://schemas.microsoft.com/office/drawing/2014/main" id="{829E1E4E-72D6-474E-BA8F-990C4D9032CC}"/>
              </a:ext>
            </a:extLst>
          </p:cNvPr>
          <p:cNvPicPr>
            <a:picLocks noChangeAspect="1"/>
          </p:cNvPicPr>
          <p:nvPr/>
        </p:nvPicPr>
        <p:blipFill>
          <a:blip r:embed="rId11"/>
          <a:stretch>
            <a:fillRect/>
          </a:stretch>
        </p:blipFill>
        <p:spPr>
          <a:xfrm>
            <a:off x="2769276" y="1711869"/>
            <a:ext cx="1237579" cy="646627"/>
          </a:xfrm>
          <a:prstGeom prst="rect">
            <a:avLst/>
          </a:prstGeom>
        </p:spPr>
      </p:pic>
      <p:pic>
        <p:nvPicPr>
          <p:cNvPr id="16" name="Picture 15">
            <a:extLst>
              <a:ext uri="{FF2B5EF4-FFF2-40B4-BE49-F238E27FC236}">
                <a16:creationId xmlns:a16="http://schemas.microsoft.com/office/drawing/2014/main" id="{A0A45812-6989-4E5B-9D0B-E153140DD989}"/>
              </a:ext>
            </a:extLst>
          </p:cNvPr>
          <p:cNvPicPr>
            <a:picLocks noChangeAspect="1"/>
          </p:cNvPicPr>
          <p:nvPr/>
        </p:nvPicPr>
        <p:blipFill>
          <a:blip r:embed="rId12"/>
          <a:stretch>
            <a:fillRect/>
          </a:stretch>
        </p:blipFill>
        <p:spPr>
          <a:xfrm>
            <a:off x="2093483" y="2506020"/>
            <a:ext cx="1408935" cy="190184"/>
          </a:xfrm>
          <a:prstGeom prst="rect">
            <a:avLst/>
          </a:prstGeom>
        </p:spPr>
      </p:pic>
      <p:pic>
        <p:nvPicPr>
          <p:cNvPr id="17" name="Picture 16">
            <a:extLst>
              <a:ext uri="{FF2B5EF4-FFF2-40B4-BE49-F238E27FC236}">
                <a16:creationId xmlns:a16="http://schemas.microsoft.com/office/drawing/2014/main" id="{F86F6F25-5DE1-4022-A5AE-6952AA47050F}"/>
              </a:ext>
            </a:extLst>
          </p:cNvPr>
          <p:cNvPicPr>
            <a:picLocks noChangeAspect="1"/>
          </p:cNvPicPr>
          <p:nvPr/>
        </p:nvPicPr>
        <p:blipFill>
          <a:blip r:embed="rId13"/>
          <a:stretch>
            <a:fillRect/>
          </a:stretch>
        </p:blipFill>
        <p:spPr>
          <a:xfrm>
            <a:off x="2094024" y="3740711"/>
            <a:ext cx="1441283" cy="194550"/>
          </a:xfrm>
          <a:prstGeom prst="rect">
            <a:avLst/>
          </a:prstGeom>
        </p:spPr>
      </p:pic>
      <p:sp>
        <p:nvSpPr>
          <p:cNvPr id="18" name="Thought Bubble: Cloud 17">
            <a:extLst>
              <a:ext uri="{FF2B5EF4-FFF2-40B4-BE49-F238E27FC236}">
                <a16:creationId xmlns:a16="http://schemas.microsoft.com/office/drawing/2014/main" id="{67F520AD-E3D1-47DE-B60D-38D42769D12D}"/>
              </a:ext>
            </a:extLst>
          </p:cNvPr>
          <p:cNvSpPr/>
          <p:nvPr/>
        </p:nvSpPr>
        <p:spPr bwMode="auto">
          <a:xfrm>
            <a:off x="4730755" y="881654"/>
            <a:ext cx="3295652" cy="1314558"/>
          </a:xfrm>
          <a:prstGeom prst="cloudCallo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b="1" dirty="0"/>
              <a:t>Client’s image is exposed to server</a:t>
            </a:r>
            <a:endParaRPr kumimoji="0" lang="en-US" sz="1800" b="1" i="0" u="none" strike="noStrike" cap="none" normalizeH="0" baseline="0" dirty="0">
              <a:ln>
                <a:noFill/>
              </a:ln>
              <a:solidFill>
                <a:schemeClr val="tx1"/>
              </a:solidFill>
              <a:effectLst/>
              <a:latin typeface="Arial" charset="0"/>
            </a:endParaRPr>
          </a:p>
        </p:txBody>
      </p:sp>
      <p:sp>
        <p:nvSpPr>
          <p:cNvPr id="19" name="Rectangle 18">
            <a:extLst>
              <a:ext uri="{FF2B5EF4-FFF2-40B4-BE49-F238E27FC236}">
                <a16:creationId xmlns:a16="http://schemas.microsoft.com/office/drawing/2014/main" id="{C8B83C83-4EDB-4C68-A710-6FF196695836}"/>
              </a:ext>
            </a:extLst>
          </p:cNvPr>
          <p:cNvSpPr/>
          <p:nvPr/>
        </p:nvSpPr>
        <p:spPr>
          <a:xfrm>
            <a:off x="2479692" y="4179052"/>
            <a:ext cx="1252266" cy="523220"/>
          </a:xfrm>
          <a:prstGeom prst="rect">
            <a:avLst/>
          </a:prstGeom>
        </p:spPr>
        <p:txBody>
          <a:bodyPr wrap="none">
            <a:spAutoFit/>
          </a:bodyPr>
          <a:lstStyle/>
          <a:p>
            <a:r>
              <a:rPr lang="en-US" altLang="zh-TW" sz="2800" b="1" spc="-5" dirty="0" err="1">
                <a:latin typeface="Cambria" panose="02040503050406030204" pitchFamily="18" charset="0"/>
                <a:ea typeface="Cambria" panose="02040503050406030204" pitchFamily="18" charset="0"/>
                <a:cs typeface="Arial" charset="0"/>
              </a:rPr>
              <a:t>MLaaS</a:t>
            </a:r>
            <a:endParaRPr lang="en-US" sz="2800" b="1" dirty="0"/>
          </a:p>
        </p:txBody>
      </p:sp>
      <p:pic>
        <p:nvPicPr>
          <p:cNvPr id="54" name="Picture 53">
            <a:extLst>
              <a:ext uri="{FF2B5EF4-FFF2-40B4-BE49-F238E27FC236}">
                <a16:creationId xmlns:a16="http://schemas.microsoft.com/office/drawing/2014/main" id="{C0FB1FA8-956D-4BC0-A38C-F3705D6BD3CB}"/>
              </a:ext>
            </a:extLst>
          </p:cNvPr>
          <p:cNvPicPr>
            <a:picLocks noChangeAspect="1"/>
          </p:cNvPicPr>
          <p:nvPr/>
        </p:nvPicPr>
        <p:blipFill>
          <a:blip r:embed="rId14"/>
          <a:stretch>
            <a:fillRect/>
          </a:stretch>
        </p:blipFill>
        <p:spPr>
          <a:xfrm>
            <a:off x="7728739" y="1874313"/>
            <a:ext cx="3035424" cy="2323629"/>
          </a:xfrm>
          <a:prstGeom prst="rect">
            <a:avLst/>
          </a:prstGeom>
        </p:spPr>
      </p:pic>
      <p:sp>
        <p:nvSpPr>
          <p:cNvPr id="55" name="Rectangle 54">
            <a:extLst>
              <a:ext uri="{FF2B5EF4-FFF2-40B4-BE49-F238E27FC236}">
                <a16:creationId xmlns:a16="http://schemas.microsoft.com/office/drawing/2014/main" id="{95C94EE6-8CFB-42FC-91D7-F036BF18C94C}"/>
              </a:ext>
            </a:extLst>
          </p:cNvPr>
          <p:cNvSpPr/>
          <p:nvPr/>
        </p:nvSpPr>
        <p:spPr>
          <a:xfrm>
            <a:off x="8328042" y="4176559"/>
            <a:ext cx="2166619" cy="523220"/>
          </a:xfrm>
          <a:prstGeom prst="rect">
            <a:avLst/>
          </a:prstGeom>
        </p:spPr>
        <p:txBody>
          <a:bodyPr wrap="none">
            <a:spAutoFit/>
          </a:bodyPr>
          <a:lstStyle/>
          <a:p>
            <a:r>
              <a:rPr lang="en-US" altLang="zh-TW" sz="2800" b="1" spc="-5" dirty="0">
                <a:latin typeface="Cambria" panose="02040503050406030204" pitchFamily="18" charset="0"/>
                <a:ea typeface="Cambria" panose="02040503050406030204" pitchFamily="18" charset="0"/>
                <a:cs typeface="Arial" charset="0"/>
              </a:rPr>
              <a:t>Private data</a:t>
            </a:r>
            <a:endParaRPr lang="en-US" sz="2800" b="1" dirty="0"/>
          </a:p>
        </p:txBody>
      </p:sp>
    </p:spTree>
    <p:custDataLst>
      <p:tags r:id="rId1"/>
    </p:custDataLst>
    <p:extLst>
      <p:ext uri="{BB962C8B-B14F-4D97-AF65-F5344CB8AC3E}">
        <p14:creationId xmlns:p14="http://schemas.microsoft.com/office/powerpoint/2010/main" val="3592163604"/>
      </p:ext>
    </p:extLst>
  </p:cSld>
  <p:clrMapOvr>
    <a:masterClrMapping/>
  </p:clrMapOvr>
  <p:transition advTm="102059">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1000"/>
                                        <p:tgtEl>
                                          <p:spTgt spid="54"/>
                                        </p:tgtEl>
                                      </p:cBhvr>
                                    </p:animEffect>
                                    <p:anim calcmode="lin" valueType="num">
                                      <p:cBhvr>
                                        <p:cTn id="13" dur="1000" fill="hold"/>
                                        <p:tgtEl>
                                          <p:spTgt spid="54"/>
                                        </p:tgtEl>
                                        <p:attrNameLst>
                                          <p:attrName>ppt_x</p:attrName>
                                        </p:attrNameLst>
                                      </p:cBhvr>
                                      <p:tavLst>
                                        <p:tav tm="0">
                                          <p:val>
                                            <p:strVal val="#ppt_x"/>
                                          </p:val>
                                        </p:tav>
                                        <p:tav tm="100000">
                                          <p:val>
                                            <p:strVal val="#ppt_x"/>
                                          </p:val>
                                        </p:tav>
                                      </p:tavLst>
                                    </p:anim>
                                    <p:anim calcmode="lin" valueType="num">
                                      <p:cBhvr>
                                        <p:cTn id="14" dur="1000" fill="hold"/>
                                        <p:tgtEl>
                                          <p:spTgt spid="5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1000"/>
                                        <p:tgtEl>
                                          <p:spTgt spid="55"/>
                                        </p:tgtEl>
                                      </p:cBhvr>
                                    </p:animEffect>
                                    <p:anim calcmode="lin" valueType="num">
                                      <p:cBhvr>
                                        <p:cTn id="18" dur="1000" fill="hold"/>
                                        <p:tgtEl>
                                          <p:spTgt spid="55"/>
                                        </p:tgtEl>
                                        <p:attrNameLst>
                                          <p:attrName>ppt_x</p:attrName>
                                        </p:attrNameLst>
                                      </p:cBhvr>
                                      <p:tavLst>
                                        <p:tav tm="0">
                                          <p:val>
                                            <p:strVal val="#ppt_x"/>
                                          </p:val>
                                        </p:tav>
                                        <p:tav tm="100000">
                                          <p:val>
                                            <p:strVal val="#ppt_x"/>
                                          </p:val>
                                        </p:tav>
                                      </p:tavLst>
                                    </p:anim>
                                    <p:anim calcmode="lin" valueType="num">
                                      <p:cBhvr>
                                        <p:cTn id="19"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500" fill="hold"/>
                                        <p:tgtEl>
                                          <p:spTgt spid="35"/>
                                        </p:tgtEl>
                                        <p:attrNameLst>
                                          <p:attrName>ppt_x</p:attrName>
                                        </p:attrNameLst>
                                      </p:cBhvr>
                                      <p:tavLst>
                                        <p:tav tm="0">
                                          <p:val>
                                            <p:strVal val="#ppt_x"/>
                                          </p:val>
                                        </p:tav>
                                        <p:tav tm="100000">
                                          <p:val>
                                            <p:strVal val="#ppt_x"/>
                                          </p:val>
                                        </p:tav>
                                      </p:tavLst>
                                    </p:anim>
                                    <p:anim calcmode="lin" valueType="num">
                                      <p:cBhvr additive="base">
                                        <p:cTn id="25"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18" grpId="0" animBg="1"/>
      <p:bldP spid="5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1110045" y="0"/>
            <a:ext cx="8686800" cy="609600"/>
          </a:xfrm>
        </p:spPr>
        <p:txBody>
          <a:bodyPr/>
          <a:lstStyle/>
          <a:p>
            <a:pPr eaLnBrk="1" hangingPunct="1"/>
            <a:r>
              <a:rPr lang="en-US" altLang="zh-TW" kern="1200" spc="-5" dirty="0">
                <a:latin typeface="Cambria" panose="02040503050406030204" pitchFamily="18" charset="0"/>
                <a:ea typeface="Cambria" panose="02040503050406030204" pitchFamily="18" charset="0"/>
                <a:cs typeface="Arial" charset="0"/>
              </a:rPr>
              <a:t>	Homomorphic Encryption</a:t>
            </a:r>
            <a:endParaRPr lang="en-US" altLang="zh-TW" kern="1200" dirty="0">
              <a:latin typeface="Cambria" panose="02040503050406030204" pitchFamily="18" charset="0"/>
              <a:ea typeface="Cambria" panose="02040503050406030204" pitchFamily="18" charset="0"/>
              <a:cs typeface="Arial" charset="0"/>
            </a:endParaRPr>
          </a:p>
        </p:txBody>
      </p:sp>
      <p:sp>
        <p:nvSpPr>
          <p:cNvPr id="6" name="Rectangle 5">
            <a:extLst>
              <a:ext uri="{FF2B5EF4-FFF2-40B4-BE49-F238E27FC236}">
                <a16:creationId xmlns:a16="http://schemas.microsoft.com/office/drawing/2014/main" id="{BC6C079F-2D4A-4291-9B70-B42C3695C67E}"/>
              </a:ext>
            </a:extLst>
          </p:cNvPr>
          <p:cNvSpPr/>
          <p:nvPr/>
        </p:nvSpPr>
        <p:spPr>
          <a:xfrm>
            <a:off x="501354" y="954638"/>
            <a:ext cx="10233451" cy="1874359"/>
          </a:xfrm>
          <a:prstGeom prst="rect">
            <a:avLst/>
          </a:prstGeom>
        </p:spPr>
        <p:txBody>
          <a:bodyPr wrap="square">
            <a:spAutoFit/>
          </a:bodyPr>
          <a:lstStyle/>
          <a:p>
            <a:pPr marL="228600" lvl="0" indent="-228600" fontAlgn="auto">
              <a:lnSpc>
                <a:spcPct val="90000"/>
              </a:lnSpc>
              <a:spcBef>
                <a:spcPts val="600"/>
              </a:spcBef>
              <a:spcAft>
                <a:spcPts val="0"/>
              </a:spcAft>
              <a:buFont typeface="Arial" panose="020B0604020202020204" pitchFamily="34" charset="0"/>
              <a:buChar char="•"/>
            </a:pPr>
            <a:r>
              <a:rPr lang="en-US" sz="3200" dirty="0">
                <a:solidFill>
                  <a:prstClr val="black"/>
                </a:solidFill>
                <a:latin typeface="Cambria" panose="02040503050406030204" pitchFamily="18" charset="0"/>
                <a:ea typeface="+mn-ea"/>
              </a:rPr>
              <a:t>Homomorphism</a:t>
            </a:r>
          </a:p>
          <a:p>
            <a:pPr marL="685800" lvl="1" indent="-228600" fontAlgn="auto">
              <a:lnSpc>
                <a:spcPct val="90000"/>
              </a:lnSpc>
              <a:spcBef>
                <a:spcPts val="600"/>
              </a:spcBef>
              <a:spcAft>
                <a:spcPts val="0"/>
              </a:spcAft>
              <a:buFont typeface="Cambria" panose="02040503050406030204" pitchFamily="18" charset="0"/>
              <a:buChar char="-"/>
            </a:pPr>
            <a:r>
              <a:rPr lang="en-US" sz="2800" dirty="0">
                <a:solidFill>
                  <a:prstClr val="black"/>
                </a:solidFill>
                <a:latin typeface="Cambria" panose="02040503050406030204" pitchFamily="18" charset="0"/>
                <a:ea typeface="+mn-ea"/>
              </a:rPr>
              <a:t>Addictive homomorphism: F(</a:t>
            </a:r>
            <a:r>
              <a:rPr lang="en-US" sz="2800" dirty="0" err="1">
                <a:solidFill>
                  <a:prstClr val="black"/>
                </a:solidFill>
                <a:latin typeface="Cambria" panose="02040503050406030204" pitchFamily="18" charset="0"/>
                <a:ea typeface="+mn-ea"/>
              </a:rPr>
              <a:t>a+b</a:t>
            </a:r>
            <a:r>
              <a:rPr lang="en-US" sz="2800" dirty="0">
                <a:solidFill>
                  <a:prstClr val="black"/>
                </a:solidFill>
                <a:latin typeface="Cambria" panose="02040503050406030204" pitchFamily="18" charset="0"/>
                <a:ea typeface="+mn-ea"/>
              </a:rPr>
              <a:t>)=F(a)+F(b) </a:t>
            </a:r>
          </a:p>
          <a:p>
            <a:pPr marL="685800" lvl="1" indent="-228600" fontAlgn="auto">
              <a:lnSpc>
                <a:spcPct val="90000"/>
              </a:lnSpc>
              <a:spcBef>
                <a:spcPts val="600"/>
              </a:spcBef>
              <a:spcAft>
                <a:spcPts val="0"/>
              </a:spcAft>
              <a:buFont typeface="Cambria" panose="02040503050406030204" pitchFamily="18" charset="0"/>
              <a:buChar char="-"/>
            </a:pPr>
            <a:r>
              <a:rPr lang="en-US" sz="2800" dirty="0">
                <a:solidFill>
                  <a:prstClr val="black"/>
                </a:solidFill>
                <a:latin typeface="Cambria" panose="02040503050406030204" pitchFamily="18" charset="0"/>
                <a:ea typeface="+mn-ea"/>
              </a:rPr>
              <a:t>Multiplicative homomorphism:  F(a*b)=F(a)*F(b) </a:t>
            </a:r>
          </a:p>
          <a:p>
            <a:pPr marL="685800" lvl="1" indent="-228600" fontAlgn="auto">
              <a:lnSpc>
                <a:spcPct val="90000"/>
              </a:lnSpc>
              <a:spcBef>
                <a:spcPts val="600"/>
              </a:spcBef>
              <a:spcAft>
                <a:spcPts val="0"/>
              </a:spcAft>
              <a:buFont typeface="Cambria" panose="02040503050406030204" pitchFamily="18" charset="0"/>
              <a:buChar char="-"/>
            </a:pPr>
            <a:endParaRPr lang="en-US" sz="2400" dirty="0">
              <a:solidFill>
                <a:prstClr val="black"/>
              </a:solidFill>
              <a:latin typeface="Cambria" panose="02040503050406030204" pitchFamily="18" charset="0"/>
              <a:ea typeface="+mn-ea"/>
            </a:endParaRPr>
          </a:p>
        </p:txBody>
      </p:sp>
      <p:sp>
        <p:nvSpPr>
          <p:cNvPr id="7" name="Rectangle 6">
            <a:extLst>
              <a:ext uri="{FF2B5EF4-FFF2-40B4-BE49-F238E27FC236}">
                <a16:creationId xmlns:a16="http://schemas.microsoft.com/office/drawing/2014/main" id="{5F06D511-B820-4A5C-80F9-6B109FC5BC0C}"/>
              </a:ext>
            </a:extLst>
          </p:cNvPr>
          <p:cNvSpPr/>
          <p:nvPr/>
        </p:nvSpPr>
        <p:spPr>
          <a:xfrm>
            <a:off x="501354" y="2563659"/>
            <a:ext cx="10233451" cy="3711785"/>
          </a:xfrm>
          <a:prstGeom prst="rect">
            <a:avLst/>
          </a:prstGeom>
        </p:spPr>
        <p:txBody>
          <a:bodyPr wrap="square">
            <a:spAutoFit/>
          </a:bodyPr>
          <a:lstStyle/>
          <a:p>
            <a:pPr marL="228600" lvl="0" indent="-228600" fontAlgn="auto">
              <a:lnSpc>
                <a:spcPct val="90000"/>
              </a:lnSpc>
              <a:spcBef>
                <a:spcPts val="600"/>
              </a:spcBef>
              <a:spcAft>
                <a:spcPts val="0"/>
              </a:spcAft>
              <a:buFont typeface="Arial" panose="020B0604020202020204" pitchFamily="34" charset="0"/>
              <a:buChar char="•"/>
            </a:pPr>
            <a:r>
              <a:rPr lang="en-US" sz="3200" dirty="0">
                <a:solidFill>
                  <a:prstClr val="black"/>
                </a:solidFill>
                <a:latin typeface="Cambria" panose="02040503050406030204" pitchFamily="18" charset="0"/>
                <a:ea typeface="+mn-ea"/>
              </a:rPr>
              <a:t>Homomorphic Encryption: let </a:t>
            </a:r>
            <a:r>
              <a:rPr lang="en-US" sz="3200" b="1" dirty="0">
                <a:solidFill>
                  <a:prstClr val="black"/>
                </a:solidFill>
                <a:latin typeface="Cambria" panose="02040503050406030204" pitchFamily="18" charset="0"/>
                <a:ea typeface="+mn-ea"/>
              </a:rPr>
              <a:t>F() </a:t>
            </a:r>
            <a:r>
              <a:rPr lang="en-US" sz="3200" dirty="0">
                <a:solidFill>
                  <a:prstClr val="black"/>
                </a:solidFill>
                <a:latin typeface="Cambria" panose="02040503050406030204" pitchFamily="18" charset="0"/>
                <a:ea typeface="+mn-ea"/>
              </a:rPr>
              <a:t>is an encryption </a:t>
            </a:r>
            <a:r>
              <a:rPr lang="en-US" sz="3200" b="1" dirty="0">
                <a:solidFill>
                  <a:prstClr val="black"/>
                </a:solidFill>
                <a:latin typeface="Cambria" panose="02040503050406030204" pitchFamily="18" charset="0"/>
                <a:ea typeface="+mn-ea"/>
              </a:rPr>
              <a:t>Enc() </a:t>
            </a:r>
          </a:p>
          <a:p>
            <a:pPr marL="685800" lvl="1" indent="-228600" fontAlgn="auto">
              <a:lnSpc>
                <a:spcPct val="90000"/>
              </a:lnSpc>
              <a:spcBef>
                <a:spcPts val="600"/>
              </a:spcBef>
              <a:spcAft>
                <a:spcPts val="0"/>
              </a:spcAft>
              <a:buFont typeface="Cambria" panose="02040503050406030204" pitchFamily="18" charset="0"/>
              <a:buChar char="-"/>
            </a:pPr>
            <a:r>
              <a:rPr lang="en-US" sz="2800" dirty="0">
                <a:solidFill>
                  <a:prstClr val="black"/>
                </a:solidFill>
                <a:latin typeface="Cambria" panose="02040503050406030204" pitchFamily="18" charset="0"/>
              </a:rPr>
              <a:t>Addition on ciphertext:                                                       Enc(</a:t>
            </a:r>
            <a:r>
              <a:rPr lang="en-US" sz="2800" dirty="0" err="1">
                <a:solidFill>
                  <a:prstClr val="black"/>
                </a:solidFill>
                <a:latin typeface="Cambria" panose="02040503050406030204" pitchFamily="18" charset="0"/>
              </a:rPr>
              <a:t>a+b</a:t>
            </a:r>
            <a:r>
              <a:rPr lang="en-US" sz="2800" dirty="0">
                <a:solidFill>
                  <a:prstClr val="black"/>
                </a:solidFill>
                <a:latin typeface="Cambria" panose="02040503050406030204" pitchFamily="18" charset="0"/>
              </a:rPr>
              <a:t>)=Enc(a)+Enc(b) </a:t>
            </a:r>
          </a:p>
          <a:p>
            <a:pPr marL="685800" lvl="1" indent="-228600" fontAlgn="auto">
              <a:lnSpc>
                <a:spcPct val="90000"/>
              </a:lnSpc>
              <a:spcBef>
                <a:spcPts val="600"/>
              </a:spcBef>
              <a:spcAft>
                <a:spcPts val="0"/>
              </a:spcAft>
              <a:buFont typeface="Cambria" panose="02040503050406030204" pitchFamily="18" charset="0"/>
              <a:buChar char="-"/>
            </a:pPr>
            <a:r>
              <a:rPr lang="en-US" sz="2800" dirty="0">
                <a:solidFill>
                  <a:prstClr val="black"/>
                </a:solidFill>
                <a:latin typeface="Cambria" panose="02040503050406030204" pitchFamily="18" charset="0"/>
              </a:rPr>
              <a:t>Multiplication on ciphertext:</a:t>
            </a:r>
          </a:p>
          <a:p>
            <a:pPr lvl="1" fontAlgn="auto">
              <a:lnSpc>
                <a:spcPct val="90000"/>
              </a:lnSpc>
              <a:spcBef>
                <a:spcPts val="600"/>
              </a:spcBef>
              <a:spcAft>
                <a:spcPts val="0"/>
              </a:spcAft>
            </a:pPr>
            <a:r>
              <a:rPr lang="en-US" sz="2800" dirty="0">
                <a:solidFill>
                  <a:prstClr val="black"/>
                </a:solidFill>
                <a:latin typeface="Cambria" panose="02040503050406030204" pitchFamily="18" charset="0"/>
              </a:rPr>
              <a:t>   Enc(a*b)=Enc(a)*Enc(b) </a:t>
            </a:r>
          </a:p>
          <a:p>
            <a:pPr lvl="0" fontAlgn="auto">
              <a:lnSpc>
                <a:spcPct val="90000"/>
              </a:lnSpc>
              <a:spcBef>
                <a:spcPts val="600"/>
              </a:spcBef>
              <a:spcAft>
                <a:spcPts val="0"/>
              </a:spcAft>
            </a:pPr>
            <a:endParaRPr lang="en-US" sz="3200" dirty="0">
              <a:solidFill>
                <a:prstClr val="black"/>
              </a:solidFill>
              <a:latin typeface="Cambria" panose="02040503050406030204" pitchFamily="18" charset="0"/>
              <a:ea typeface="+mn-ea"/>
            </a:endParaRPr>
          </a:p>
          <a:p>
            <a:pPr lvl="1" fontAlgn="auto">
              <a:lnSpc>
                <a:spcPct val="90000"/>
              </a:lnSpc>
              <a:spcBef>
                <a:spcPts val="600"/>
              </a:spcBef>
              <a:spcAft>
                <a:spcPts val="0"/>
              </a:spcAft>
            </a:pPr>
            <a:endParaRPr lang="en-US" sz="2800" dirty="0">
              <a:solidFill>
                <a:prstClr val="black"/>
              </a:solidFill>
              <a:latin typeface="Cambria" panose="02040503050406030204" pitchFamily="18" charset="0"/>
              <a:ea typeface="+mn-ea"/>
            </a:endParaRPr>
          </a:p>
          <a:p>
            <a:pPr marL="685800" lvl="1" indent="-228600" fontAlgn="auto">
              <a:lnSpc>
                <a:spcPct val="90000"/>
              </a:lnSpc>
              <a:spcBef>
                <a:spcPts val="600"/>
              </a:spcBef>
              <a:spcAft>
                <a:spcPts val="0"/>
              </a:spcAft>
              <a:buFont typeface="Cambria" panose="02040503050406030204" pitchFamily="18" charset="0"/>
              <a:buChar char="-"/>
            </a:pPr>
            <a:endParaRPr lang="en-US" sz="2400" dirty="0">
              <a:solidFill>
                <a:prstClr val="black"/>
              </a:solidFill>
              <a:latin typeface="Cambria" panose="02040503050406030204" pitchFamily="18" charset="0"/>
              <a:ea typeface="+mn-ea"/>
            </a:endParaRPr>
          </a:p>
        </p:txBody>
      </p:sp>
    </p:spTree>
    <p:custDataLst>
      <p:tags r:id="rId1"/>
    </p:custDataLst>
    <p:extLst>
      <p:ext uri="{BB962C8B-B14F-4D97-AF65-F5344CB8AC3E}">
        <p14:creationId xmlns:p14="http://schemas.microsoft.com/office/powerpoint/2010/main" val="2239898232"/>
      </p:ext>
    </p:extLst>
  </p:cSld>
  <p:clrMapOvr>
    <a:masterClrMapping/>
  </p:clrMapOvr>
  <p:transition advTm="79391">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66547724-DA71-4D5A-960B-FB3198D0B809}"/>
              </a:ext>
            </a:extLst>
          </p:cNvPr>
          <p:cNvPicPr>
            <a:picLocks noChangeAspect="1"/>
          </p:cNvPicPr>
          <p:nvPr/>
        </p:nvPicPr>
        <p:blipFill>
          <a:blip r:embed="rId4"/>
          <a:stretch>
            <a:fillRect/>
          </a:stretch>
        </p:blipFill>
        <p:spPr>
          <a:xfrm>
            <a:off x="8466146" y="3566142"/>
            <a:ext cx="2942549" cy="2396323"/>
          </a:xfrm>
          <a:prstGeom prst="rect">
            <a:avLst/>
          </a:prstGeom>
        </p:spPr>
      </p:pic>
      <p:sp>
        <p:nvSpPr>
          <p:cNvPr id="40" name="Oval 39">
            <a:extLst>
              <a:ext uri="{FF2B5EF4-FFF2-40B4-BE49-F238E27FC236}">
                <a16:creationId xmlns:a16="http://schemas.microsoft.com/office/drawing/2014/main" id="{F5A266CC-A701-4241-B88F-33CD3885D4ED}"/>
              </a:ext>
            </a:extLst>
          </p:cNvPr>
          <p:cNvSpPr/>
          <p:nvPr/>
        </p:nvSpPr>
        <p:spPr bwMode="auto">
          <a:xfrm>
            <a:off x="9150500" y="4044488"/>
            <a:ext cx="1178903" cy="70065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
        <p:nvSpPr>
          <p:cNvPr id="6146" name="Rectangle 2"/>
          <p:cNvSpPr>
            <a:spLocks noGrp="1" noChangeArrowheads="1"/>
          </p:cNvSpPr>
          <p:nvPr>
            <p:ph type="title" idx="4294967295"/>
          </p:nvPr>
        </p:nvSpPr>
        <p:spPr>
          <a:xfrm>
            <a:off x="1802461" y="25400"/>
            <a:ext cx="10500318" cy="609600"/>
          </a:xfrm>
        </p:spPr>
        <p:txBody>
          <a:bodyPr/>
          <a:lstStyle/>
          <a:p>
            <a:pPr algn="just" eaLnBrk="1" hangingPunct="1"/>
            <a:r>
              <a:rPr lang="en-US" altLang="zh-TW" kern="1200" spc="-5" dirty="0">
                <a:latin typeface="Cambria" panose="02040503050406030204" pitchFamily="18" charset="0"/>
                <a:ea typeface="Cambria" panose="02040503050406030204" pitchFamily="18" charset="0"/>
                <a:cs typeface="Arial" charset="0"/>
              </a:rPr>
              <a:t>	Secure addition example</a:t>
            </a:r>
            <a:endParaRPr lang="en-US" altLang="zh-TW" kern="1200" dirty="0">
              <a:latin typeface="Cambria" panose="02040503050406030204" pitchFamily="18" charset="0"/>
              <a:ea typeface="Cambria" panose="02040503050406030204" pitchFamily="18" charset="0"/>
              <a:cs typeface="Arial" charset="0"/>
            </a:endParaRPr>
          </a:p>
        </p:txBody>
      </p:sp>
      <p:pic>
        <p:nvPicPr>
          <p:cNvPr id="21" name="Picture 20">
            <a:extLst>
              <a:ext uri="{FF2B5EF4-FFF2-40B4-BE49-F238E27FC236}">
                <a16:creationId xmlns:a16="http://schemas.microsoft.com/office/drawing/2014/main" id="{98C2C6D8-57BE-405E-9D69-26D0F44CF04C}"/>
              </a:ext>
            </a:extLst>
          </p:cNvPr>
          <p:cNvPicPr>
            <a:picLocks noChangeAspect="1"/>
          </p:cNvPicPr>
          <p:nvPr/>
        </p:nvPicPr>
        <p:blipFill>
          <a:blip r:embed="rId5"/>
          <a:stretch>
            <a:fillRect/>
          </a:stretch>
        </p:blipFill>
        <p:spPr>
          <a:xfrm>
            <a:off x="6731742" y="3547253"/>
            <a:ext cx="1161420" cy="2396322"/>
          </a:xfrm>
          <a:prstGeom prst="rect">
            <a:avLst/>
          </a:prstGeom>
        </p:spPr>
      </p:pic>
      <p:pic>
        <p:nvPicPr>
          <p:cNvPr id="22" name="Picture 21">
            <a:extLst>
              <a:ext uri="{FF2B5EF4-FFF2-40B4-BE49-F238E27FC236}">
                <a16:creationId xmlns:a16="http://schemas.microsoft.com/office/drawing/2014/main" id="{D5B06903-8937-4AAC-8584-1D2C1989A7D1}"/>
              </a:ext>
            </a:extLst>
          </p:cNvPr>
          <p:cNvPicPr>
            <a:picLocks noChangeAspect="1"/>
          </p:cNvPicPr>
          <p:nvPr/>
        </p:nvPicPr>
        <p:blipFill>
          <a:blip r:embed="rId6"/>
          <a:stretch>
            <a:fillRect/>
          </a:stretch>
        </p:blipFill>
        <p:spPr>
          <a:xfrm>
            <a:off x="6731741" y="3499217"/>
            <a:ext cx="1161420" cy="646627"/>
          </a:xfrm>
          <a:prstGeom prst="rect">
            <a:avLst/>
          </a:prstGeom>
        </p:spPr>
      </p:pic>
      <p:pic>
        <p:nvPicPr>
          <p:cNvPr id="28" name="Picture 27">
            <a:extLst>
              <a:ext uri="{FF2B5EF4-FFF2-40B4-BE49-F238E27FC236}">
                <a16:creationId xmlns:a16="http://schemas.microsoft.com/office/drawing/2014/main" id="{58596164-BD55-441B-8A17-43AA3938450D}"/>
              </a:ext>
            </a:extLst>
          </p:cNvPr>
          <p:cNvPicPr>
            <a:picLocks noChangeAspect="1"/>
          </p:cNvPicPr>
          <p:nvPr/>
        </p:nvPicPr>
        <p:blipFill>
          <a:blip r:embed="rId7"/>
          <a:stretch>
            <a:fillRect/>
          </a:stretch>
        </p:blipFill>
        <p:spPr>
          <a:xfrm>
            <a:off x="8405822" y="3476392"/>
            <a:ext cx="1237579" cy="646627"/>
          </a:xfrm>
          <a:prstGeom prst="rect">
            <a:avLst/>
          </a:prstGeom>
        </p:spPr>
      </p:pic>
      <p:pic>
        <p:nvPicPr>
          <p:cNvPr id="29" name="Picture 28">
            <a:extLst>
              <a:ext uri="{FF2B5EF4-FFF2-40B4-BE49-F238E27FC236}">
                <a16:creationId xmlns:a16="http://schemas.microsoft.com/office/drawing/2014/main" id="{32045F06-D6BE-458A-B949-DA4939CDF991}"/>
              </a:ext>
            </a:extLst>
          </p:cNvPr>
          <p:cNvPicPr>
            <a:picLocks noChangeAspect="1"/>
          </p:cNvPicPr>
          <p:nvPr/>
        </p:nvPicPr>
        <p:blipFill>
          <a:blip r:embed="rId8"/>
          <a:stretch>
            <a:fillRect/>
          </a:stretch>
        </p:blipFill>
        <p:spPr>
          <a:xfrm>
            <a:off x="7730029" y="4270543"/>
            <a:ext cx="1408935" cy="190184"/>
          </a:xfrm>
          <a:prstGeom prst="rect">
            <a:avLst/>
          </a:prstGeom>
        </p:spPr>
      </p:pic>
      <p:pic>
        <p:nvPicPr>
          <p:cNvPr id="30" name="Picture 29">
            <a:extLst>
              <a:ext uri="{FF2B5EF4-FFF2-40B4-BE49-F238E27FC236}">
                <a16:creationId xmlns:a16="http://schemas.microsoft.com/office/drawing/2014/main" id="{FDC7EF23-F324-41E7-B420-E3E9E9E4014E}"/>
              </a:ext>
            </a:extLst>
          </p:cNvPr>
          <p:cNvPicPr>
            <a:picLocks noChangeAspect="1"/>
          </p:cNvPicPr>
          <p:nvPr/>
        </p:nvPicPr>
        <p:blipFill>
          <a:blip r:embed="rId9"/>
          <a:stretch>
            <a:fillRect/>
          </a:stretch>
        </p:blipFill>
        <p:spPr>
          <a:xfrm>
            <a:off x="7730570" y="5505234"/>
            <a:ext cx="1441283" cy="194550"/>
          </a:xfrm>
          <a:prstGeom prst="rect">
            <a:avLst/>
          </a:prstGeom>
        </p:spPr>
      </p:pic>
      <p:sp>
        <p:nvSpPr>
          <p:cNvPr id="2" name="Oval 1">
            <a:extLst>
              <a:ext uri="{FF2B5EF4-FFF2-40B4-BE49-F238E27FC236}">
                <a16:creationId xmlns:a16="http://schemas.microsoft.com/office/drawing/2014/main" id="{DB3EE207-14E3-46F6-AE08-A4F2ECCC8A6E}"/>
              </a:ext>
            </a:extLst>
          </p:cNvPr>
          <p:cNvSpPr/>
          <p:nvPr/>
        </p:nvSpPr>
        <p:spPr bwMode="auto">
          <a:xfrm>
            <a:off x="6773256" y="4044488"/>
            <a:ext cx="985801" cy="70065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4C59DDD3-4AE1-4A46-986D-5D29359FE045}"/>
              </a:ext>
            </a:extLst>
          </p:cNvPr>
          <p:cNvSpPr/>
          <p:nvPr/>
        </p:nvSpPr>
        <p:spPr>
          <a:xfrm>
            <a:off x="6295456" y="4179150"/>
            <a:ext cx="1507144" cy="424732"/>
          </a:xfrm>
          <a:prstGeom prst="rect">
            <a:avLst/>
          </a:prstGeom>
        </p:spPr>
        <p:txBody>
          <a:bodyPr wrap="none">
            <a:spAutoFit/>
          </a:bodyPr>
          <a:lstStyle/>
          <a:p>
            <a:pPr lvl="1" fontAlgn="auto">
              <a:lnSpc>
                <a:spcPct val="90000"/>
              </a:lnSpc>
              <a:spcBef>
                <a:spcPts val="600"/>
              </a:spcBef>
              <a:spcAft>
                <a:spcPts val="0"/>
              </a:spcAft>
            </a:pPr>
            <a:r>
              <a:rPr lang="en-US" sz="2400" b="1" dirty="0">
                <a:latin typeface="Cambria" panose="02040503050406030204" pitchFamily="18" charset="0"/>
                <a:ea typeface="Cambria" panose="02040503050406030204" pitchFamily="18" charset="0"/>
              </a:rPr>
              <a:t>{5,10}</a:t>
            </a:r>
          </a:p>
        </p:txBody>
      </p:sp>
      <p:sp>
        <p:nvSpPr>
          <p:cNvPr id="32" name="Thought Bubble: Cloud 31">
            <a:extLst>
              <a:ext uri="{FF2B5EF4-FFF2-40B4-BE49-F238E27FC236}">
                <a16:creationId xmlns:a16="http://schemas.microsoft.com/office/drawing/2014/main" id="{0B1554AE-BC3B-4DC9-8726-FF568F3A1A85}"/>
              </a:ext>
            </a:extLst>
          </p:cNvPr>
          <p:cNvSpPr/>
          <p:nvPr/>
        </p:nvSpPr>
        <p:spPr bwMode="auto">
          <a:xfrm>
            <a:off x="7247753" y="3075182"/>
            <a:ext cx="1545647" cy="621588"/>
          </a:xfrm>
          <a:prstGeom prst="cloudCallo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5</a:t>
            </a:r>
            <a:r>
              <a:rPr kumimoji="0" lang="en-US" sz="2400" b="1" i="0" u="none" strike="noStrike" cap="none" normalizeH="0" baseline="0" dirty="0">
                <a:ln>
                  <a:noFill/>
                </a:ln>
                <a:solidFill>
                  <a:srgbClr val="C00000"/>
                </a:solidFill>
                <a:effectLst/>
                <a:latin typeface="Cambria" panose="02040503050406030204" pitchFamily="18" charset="0"/>
                <a:ea typeface="Cambria" panose="02040503050406030204" pitchFamily="18" charset="0"/>
              </a:rPr>
              <a:t>+</a:t>
            </a:r>
            <a:r>
              <a:rPr kumimoji="0" 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10</a:t>
            </a:r>
          </a:p>
        </p:txBody>
      </p:sp>
      <p:pic>
        <p:nvPicPr>
          <p:cNvPr id="33" name="Picture 32">
            <a:extLst>
              <a:ext uri="{FF2B5EF4-FFF2-40B4-BE49-F238E27FC236}">
                <a16:creationId xmlns:a16="http://schemas.microsoft.com/office/drawing/2014/main" id="{DE018AF8-C28F-496B-A378-EBFFF25D798D}"/>
              </a:ext>
            </a:extLst>
          </p:cNvPr>
          <p:cNvPicPr>
            <a:picLocks noChangeAspect="1"/>
          </p:cNvPicPr>
          <p:nvPr/>
        </p:nvPicPr>
        <p:blipFill>
          <a:blip r:embed="rId10"/>
          <a:stretch>
            <a:fillRect/>
          </a:stretch>
        </p:blipFill>
        <p:spPr>
          <a:xfrm>
            <a:off x="8021893" y="3953605"/>
            <a:ext cx="318664" cy="358098"/>
          </a:xfrm>
          <a:prstGeom prst="rect">
            <a:avLst/>
          </a:prstGeom>
        </p:spPr>
      </p:pic>
      <p:sp>
        <p:nvSpPr>
          <p:cNvPr id="34" name="Rectangle 33">
            <a:extLst>
              <a:ext uri="{FF2B5EF4-FFF2-40B4-BE49-F238E27FC236}">
                <a16:creationId xmlns:a16="http://schemas.microsoft.com/office/drawing/2014/main" id="{0690ED11-2C7A-4E18-8210-52A319676539}"/>
              </a:ext>
            </a:extLst>
          </p:cNvPr>
          <p:cNvSpPr/>
          <p:nvPr/>
        </p:nvSpPr>
        <p:spPr>
          <a:xfrm>
            <a:off x="7437287" y="4398853"/>
            <a:ext cx="968535" cy="424732"/>
          </a:xfrm>
          <a:prstGeom prst="rect">
            <a:avLst/>
          </a:prstGeom>
        </p:spPr>
        <p:txBody>
          <a:bodyPr wrap="none">
            <a:spAutoFit/>
          </a:bodyPr>
          <a:lstStyle/>
          <a:p>
            <a:pPr lvl="1" fontAlgn="auto">
              <a:lnSpc>
                <a:spcPct val="90000"/>
              </a:lnSpc>
              <a:spcBef>
                <a:spcPts val="600"/>
              </a:spcBef>
              <a:spcAft>
                <a:spcPts val="0"/>
              </a:spcAft>
            </a:pPr>
            <a:r>
              <a:rPr lang="en-US" sz="2400" b="1" dirty="0">
                <a:latin typeface="Cambria" panose="02040503050406030204" pitchFamily="18" charset="0"/>
                <a:ea typeface="Cambria" panose="02040503050406030204" pitchFamily="18" charset="0"/>
              </a:rPr>
              <a:t>*2</a:t>
            </a:r>
          </a:p>
        </p:txBody>
      </p:sp>
      <p:sp>
        <p:nvSpPr>
          <p:cNvPr id="39" name="Rectangle 38">
            <a:extLst>
              <a:ext uri="{FF2B5EF4-FFF2-40B4-BE49-F238E27FC236}">
                <a16:creationId xmlns:a16="http://schemas.microsoft.com/office/drawing/2014/main" id="{9C1243CF-3AA2-431A-A48B-E06017A1A8B8}"/>
              </a:ext>
            </a:extLst>
          </p:cNvPr>
          <p:cNvSpPr/>
          <p:nvPr/>
        </p:nvSpPr>
        <p:spPr>
          <a:xfrm>
            <a:off x="8639517" y="4157380"/>
            <a:ext cx="1689886" cy="424732"/>
          </a:xfrm>
          <a:prstGeom prst="rect">
            <a:avLst/>
          </a:prstGeom>
        </p:spPr>
        <p:txBody>
          <a:bodyPr wrap="none">
            <a:spAutoFit/>
          </a:bodyPr>
          <a:lstStyle/>
          <a:p>
            <a:pPr lvl="1" fontAlgn="auto">
              <a:lnSpc>
                <a:spcPct val="90000"/>
              </a:lnSpc>
              <a:spcBef>
                <a:spcPts val="600"/>
              </a:spcBef>
              <a:spcAft>
                <a:spcPts val="0"/>
              </a:spcAft>
            </a:pPr>
            <a:r>
              <a:rPr lang="en-US" sz="2400" b="1" dirty="0">
                <a:latin typeface="Cambria" panose="02040503050406030204" pitchFamily="18" charset="0"/>
                <a:ea typeface="Cambria" panose="02040503050406030204" pitchFamily="18" charset="0"/>
              </a:rPr>
              <a:t>{10,20}</a:t>
            </a:r>
          </a:p>
        </p:txBody>
      </p:sp>
      <p:sp>
        <p:nvSpPr>
          <p:cNvPr id="41" name="Oval 40">
            <a:extLst>
              <a:ext uri="{FF2B5EF4-FFF2-40B4-BE49-F238E27FC236}">
                <a16:creationId xmlns:a16="http://schemas.microsoft.com/office/drawing/2014/main" id="{7CBAC067-7C5D-4AD3-976C-3CC4D6F73479}"/>
              </a:ext>
            </a:extLst>
          </p:cNvPr>
          <p:cNvSpPr/>
          <p:nvPr/>
        </p:nvSpPr>
        <p:spPr bwMode="auto">
          <a:xfrm>
            <a:off x="9151954" y="5154904"/>
            <a:ext cx="1178903" cy="70065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
        <p:nvSpPr>
          <p:cNvPr id="42" name="Rectangle 41">
            <a:extLst>
              <a:ext uri="{FF2B5EF4-FFF2-40B4-BE49-F238E27FC236}">
                <a16:creationId xmlns:a16="http://schemas.microsoft.com/office/drawing/2014/main" id="{1176D0B3-E82E-46E2-B899-E5B2679FAF56}"/>
              </a:ext>
            </a:extLst>
          </p:cNvPr>
          <p:cNvSpPr/>
          <p:nvPr/>
        </p:nvSpPr>
        <p:spPr>
          <a:xfrm>
            <a:off x="8849972" y="5296754"/>
            <a:ext cx="1252266" cy="424732"/>
          </a:xfrm>
          <a:prstGeom prst="rect">
            <a:avLst/>
          </a:prstGeom>
        </p:spPr>
        <p:txBody>
          <a:bodyPr wrap="none">
            <a:spAutoFit/>
          </a:bodyPr>
          <a:lstStyle/>
          <a:p>
            <a:pPr lvl="1" fontAlgn="auto">
              <a:lnSpc>
                <a:spcPct val="90000"/>
              </a:lnSpc>
              <a:spcBef>
                <a:spcPts val="600"/>
              </a:spcBef>
              <a:spcAft>
                <a:spcPts val="0"/>
              </a:spcAft>
            </a:pPr>
            <a:r>
              <a:rPr lang="en-US" sz="2400" b="1" dirty="0">
                <a:latin typeface="Cambria" panose="02040503050406030204" pitchFamily="18" charset="0"/>
                <a:ea typeface="Cambria" panose="02040503050406030204" pitchFamily="18" charset="0"/>
              </a:rPr>
              <a:t>{30}</a:t>
            </a:r>
          </a:p>
        </p:txBody>
      </p:sp>
      <p:pic>
        <p:nvPicPr>
          <p:cNvPr id="43" name="Picture 42">
            <a:extLst>
              <a:ext uri="{FF2B5EF4-FFF2-40B4-BE49-F238E27FC236}">
                <a16:creationId xmlns:a16="http://schemas.microsoft.com/office/drawing/2014/main" id="{4F423FD2-BD2F-40F8-BE59-DF2EF12C54AE}"/>
              </a:ext>
            </a:extLst>
          </p:cNvPr>
          <p:cNvPicPr>
            <a:picLocks noChangeAspect="1"/>
          </p:cNvPicPr>
          <p:nvPr/>
        </p:nvPicPr>
        <p:blipFill>
          <a:blip r:embed="rId8"/>
          <a:stretch>
            <a:fillRect/>
          </a:stretch>
        </p:blipFill>
        <p:spPr>
          <a:xfrm rot="5400000">
            <a:off x="9277469" y="4810136"/>
            <a:ext cx="834249" cy="219322"/>
          </a:xfrm>
          <a:prstGeom prst="rect">
            <a:avLst/>
          </a:prstGeom>
        </p:spPr>
      </p:pic>
      <p:sp>
        <p:nvSpPr>
          <p:cNvPr id="36" name="Rectangle 35">
            <a:extLst>
              <a:ext uri="{FF2B5EF4-FFF2-40B4-BE49-F238E27FC236}">
                <a16:creationId xmlns:a16="http://schemas.microsoft.com/office/drawing/2014/main" id="{180EA840-40D5-432E-80A3-252953A05CC4}"/>
              </a:ext>
            </a:extLst>
          </p:cNvPr>
          <p:cNvSpPr/>
          <p:nvPr/>
        </p:nvSpPr>
        <p:spPr>
          <a:xfrm>
            <a:off x="9644582" y="4722218"/>
            <a:ext cx="367408" cy="461665"/>
          </a:xfrm>
          <a:prstGeom prst="rect">
            <a:avLst/>
          </a:prstGeom>
        </p:spPr>
        <p:txBody>
          <a:bodyPr wrap="none">
            <a:spAutoFit/>
          </a:bodyPr>
          <a:lstStyle/>
          <a:p>
            <a:r>
              <a:rPr lang="en-US" sz="2400" b="1" dirty="0">
                <a:solidFill>
                  <a:srgbClr val="C00000"/>
                </a:solidFill>
                <a:latin typeface="Cambria" panose="02040503050406030204" pitchFamily="18" charset="0"/>
                <a:ea typeface="Cambria" panose="02040503050406030204" pitchFamily="18" charset="0"/>
              </a:rPr>
              <a:t>+</a:t>
            </a:r>
            <a:endParaRPr lang="en-US" sz="2400" dirty="0"/>
          </a:p>
        </p:txBody>
      </p:sp>
      <p:pic>
        <p:nvPicPr>
          <p:cNvPr id="44" name="Picture 43">
            <a:extLst>
              <a:ext uri="{FF2B5EF4-FFF2-40B4-BE49-F238E27FC236}">
                <a16:creationId xmlns:a16="http://schemas.microsoft.com/office/drawing/2014/main" id="{2AEDAACF-6B92-4D11-8DD9-3E7713ACC71D}"/>
              </a:ext>
            </a:extLst>
          </p:cNvPr>
          <p:cNvPicPr>
            <a:picLocks noChangeAspect="1"/>
          </p:cNvPicPr>
          <p:nvPr/>
        </p:nvPicPr>
        <p:blipFill>
          <a:blip r:embed="rId11"/>
          <a:stretch>
            <a:fillRect/>
          </a:stretch>
        </p:blipFill>
        <p:spPr>
          <a:xfrm>
            <a:off x="8021893" y="5143597"/>
            <a:ext cx="402267" cy="361637"/>
          </a:xfrm>
          <a:prstGeom prst="rect">
            <a:avLst/>
          </a:prstGeom>
        </p:spPr>
      </p:pic>
      <p:sp>
        <p:nvSpPr>
          <p:cNvPr id="46" name="Rectangle 45">
            <a:extLst>
              <a:ext uri="{FF2B5EF4-FFF2-40B4-BE49-F238E27FC236}">
                <a16:creationId xmlns:a16="http://schemas.microsoft.com/office/drawing/2014/main" id="{76981147-0070-42EA-914D-7DF6B73746BD}"/>
              </a:ext>
            </a:extLst>
          </p:cNvPr>
          <p:cNvSpPr/>
          <p:nvPr/>
        </p:nvSpPr>
        <p:spPr>
          <a:xfrm>
            <a:off x="7469036" y="5566997"/>
            <a:ext cx="984565" cy="424732"/>
          </a:xfrm>
          <a:prstGeom prst="rect">
            <a:avLst/>
          </a:prstGeom>
        </p:spPr>
        <p:txBody>
          <a:bodyPr wrap="none">
            <a:spAutoFit/>
          </a:bodyPr>
          <a:lstStyle/>
          <a:p>
            <a:pPr lvl="1" fontAlgn="auto">
              <a:lnSpc>
                <a:spcPct val="90000"/>
              </a:lnSpc>
              <a:spcBef>
                <a:spcPts val="600"/>
              </a:spcBef>
              <a:spcAft>
                <a:spcPts val="0"/>
              </a:spcAft>
            </a:pPr>
            <a:r>
              <a:rPr lang="en-US" sz="2400" b="1" dirty="0">
                <a:latin typeface="Cambria" panose="02040503050406030204" pitchFamily="18" charset="0"/>
                <a:ea typeface="Cambria" panose="02040503050406030204" pitchFamily="18" charset="0"/>
              </a:rPr>
              <a:t>/2</a:t>
            </a:r>
          </a:p>
        </p:txBody>
      </p:sp>
      <p:sp>
        <p:nvSpPr>
          <p:cNvPr id="47" name="Oval 46">
            <a:extLst>
              <a:ext uri="{FF2B5EF4-FFF2-40B4-BE49-F238E27FC236}">
                <a16:creationId xmlns:a16="http://schemas.microsoft.com/office/drawing/2014/main" id="{1A669298-3A71-4A60-B368-AEAE96FA6803}"/>
              </a:ext>
            </a:extLst>
          </p:cNvPr>
          <p:cNvSpPr/>
          <p:nvPr/>
        </p:nvSpPr>
        <p:spPr bwMode="auto">
          <a:xfrm>
            <a:off x="6763731" y="5168438"/>
            <a:ext cx="985801" cy="70065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
        <p:nvSpPr>
          <p:cNvPr id="48" name="Rectangle 47">
            <a:extLst>
              <a:ext uri="{FF2B5EF4-FFF2-40B4-BE49-F238E27FC236}">
                <a16:creationId xmlns:a16="http://schemas.microsoft.com/office/drawing/2014/main" id="{D4DB76D3-E659-4F3A-9244-D09DAB6FD6DB}"/>
              </a:ext>
            </a:extLst>
          </p:cNvPr>
          <p:cNvSpPr/>
          <p:nvPr/>
        </p:nvSpPr>
        <p:spPr>
          <a:xfrm>
            <a:off x="6400231" y="5303100"/>
            <a:ext cx="1252266" cy="424732"/>
          </a:xfrm>
          <a:prstGeom prst="rect">
            <a:avLst/>
          </a:prstGeom>
        </p:spPr>
        <p:txBody>
          <a:bodyPr wrap="none">
            <a:spAutoFit/>
          </a:bodyPr>
          <a:lstStyle/>
          <a:p>
            <a:pPr lvl="1" fontAlgn="auto">
              <a:lnSpc>
                <a:spcPct val="90000"/>
              </a:lnSpc>
              <a:spcBef>
                <a:spcPts val="600"/>
              </a:spcBef>
              <a:spcAft>
                <a:spcPts val="0"/>
              </a:spcAft>
            </a:pPr>
            <a:r>
              <a:rPr lang="en-US" sz="2400" b="1" dirty="0">
                <a:latin typeface="Cambria" panose="02040503050406030204" pitchFamily="18" charset="0"/>
                <a:ea typeface="Cambria" panose="02040503050406030204" pitchFamily="18" charset="0"/>
              </a:rPr>
              <a:t>{</a:t>
            </a:r>
            <a:r>
              <a:rPr lang="en-US" altLang="zh-CN" sz="2400" b="1" dirty="0">
                <a:latin typeface="Cambria" panose="02040503050406030204" pitchFamily="18" charset="0"/>
                <a:ea typeface="Cambria" panose="02040503050406030204" pitchFamily="18" charset="0"/>
              </a:rPr>
              <a:t>15</a:t>
            </a:r>
            <a:r>
              <a:rPr lang="en-US" sz="2400" b="1" dirty="0">
                <a:latin typeface="Cambria" panose="02040503050406030204" pitchFamily="18" charset="0"/>
                <a:ea typeface="Cambria" panose="02040503050406030204" pitchFamily="18" charset="0"/>
              </a:rPr>
              <a:t>}</a:t>
            </a:r>
          </a:p>
        </p:txBody>
      </p:sp>
      <p:sp>
        <p:nvSpPr>
          <p:cNvPr id="49" name="Rectangle 48">
            <a:extLst>
              <a:ext uri="{FF2B5EF4-FFF2-40B4-BE49-F238E27FC236}">
                <a16:creationId xmlns:a16="http://schemas.microsoft.com/office/drawing/2014/main" id="{E7281315-13ED-4226-93B8-DDF3112C927B}"/>
              </a:ext>
            </a:extLst>
          </p:cNvPr>
          <p:cNvSpPr/>
          <p:nvPr/>
        </p:nvSpPr>
        <p:spPr>
          <a:xfrm>
            <a:off x="703994" y="779770"/>
            <a:ext cx="10233451" cy="867930"/>
          </a:xfrm>
          <a:prstGeom prst="rect">
            <a:avLst/>
          </a:prstGeom>
        </p:spPr>
        <p:txBody>
          <a:bodyPr wrap="square">
            <a:spAutoFit/>
          </a:bodyPr>
          <a:lstStyle/>
          <a:p>
            <a:pPr lvl="0" fontAlgn="auto">
              <a:lnSpc>
                <a:spcPct val="90000"/>
              </a:lnSpc>
              <a:spcBef>
                <a:spcPts val="600"/>
              </a:spcBef>
              <a:spcAft>
                <a:spcPts val="0"/>
              </a:spcAft>
            </a:pPr>
            <a:r>
              <a:rPr lang="en-US" altLang="ko-KR" sz="2800" b="1" dirty="0">
                <a:solidFill>
                  <a:prstClr val="black"/>
                </a:solidFill>
                <a:latin typeface="Cambria" panose="02040503050406030204" pitchFamily="18" charset="0"/>
              </a:rPr>
              <a:t>Task : </a:t>
            </a:r>
            <a:r>
              <a:rPr lang="en-US" altLang="ko-KR" sz="2800" dirty="0">
                <a:solidFill>
                  <a:prstClr val="black"/>
                </a:solidFill>
                <a:latin typeface="Cambria" panose="02040503050406030204" pitchFamily="18" charset="0"/>
              </a:rPr>
              <a:t>Server helps client compute (15=5+10) but server dose not know the number 5 and 10.</a:t>
            </a:r>
          </a:p>
        </p:txBody>
      </p:sp>
      <p:sp>
        <p:nvSpPr>
          <p:cNvPr id="5" name="Rectangle 4">
            <a:extLst>
              <a:ext uri="{FF2B5EF4-FFF2-40B4-BE49-F238E27FC236}">
                <a16:creationId xmlns:a16="http://schemas.microsoft.com/office/drawing/2014/main" id="{4D307286-53F7-4DD8-A98B-061827993688}"/>
              </a:ext>
            </a:extLst>
          </p:cNvPr>
          <p:cNvSpPr/>
          <p:nvPr/>
        </p:nvSpPr>
        <p:spPr>
          <a:xfrm>
            <a:off x="703994" y="1670137"/>
            <a:ext cx="5397631" cy="480131"/>
          </a:xfrm>
          <a:prstGeom prst="rect">
            <a:avLst/>
          </a:prstGeom>
        </p:spPr>
        <p:txBody>
          <a:bodyPr wrap="none">
            <a:spAutoFit/>
          </a:bodyPr>
          <a:lstStyle/>
          <a:p>
            <a:pPr lvl="0" fontAlgn="auto">
              <a:lnSpc>
                <a:spcPct val="90000"/>
              </a:lnSpc>
              <a:spcBef>
                <a:spcPts val="600"/>
              </a:spcBef>
              <a:spcAft>
                <a:spcPts val="0"/>
              </a:spcAft>
            </a:pPr>
            <a:r>
              <a:rPr lang="en-US" sz="2800" b="1" dirty="0">
                <a:solidFill>
                  <a:prstClr val="black"/>
                </a:solidFill>
                <a:latin typeface="Cambria" panose="02040503050406030204" pitchFamily="18" charset="0"/>
              </a:rPr>
              <a:t>Solution: </a:t>
            </a:r>
            <a:r>
              <a:rPr lang="en-US" sz="2800" dirty="0">
                <a:solidFill>
                  <a:prstClr val="black"/>
                </a:solidFill>
                <a:latin typeface="Cambria" panose="02040503050406030204" pitchFamily="18" charset="0"/>
              </a:rPr>
              <a:t>addition on ciphertext:  </a:t>
            </a:r>
          </a:p>
        </p:txBody>
      </p:sp>
      <p:sp>
        <p:nvSpPr>
          <p:cNvPr id="7" name="Rectangle 6">
            <a:extLst>
              <a:ext uri="{FF2B5EF4-FFF2-40B4-BE49-F238E27FC236}">
                <a16:creationId xmlns:a16="http://schemas.microsoft.com/office/drawing/2014/main" id="{B6CE2EF2-A624-4DAA-8477-E71E0DA9C3A5}"/>
              </a:ext>
            </a:extLst>
          </p:cNvPr>
          <p:cNvSpPr/>
          <p:nvPr/>
        </p:nvSpPr>
        <p:spPr>
          <a:xfrm>
            <a:off x="985955" y="5086866"/>
            <a:ext cx="6096000" cy="480131"/>
          </a:xfrm>
          <a:prstGeom prst="rect">
            <a:avLst/>
          </a:prstGeom>
        </p:spPr>
        <p:txBody>
          <a:bodyPr>
            <a:spAutoFit/>
          </a:bodyPr>
          <a:lstStyle/>
          <a:p>
            <a:pPr lvl="0" fontAlgn="auto">
              <a:lnSpc>
                <a:spcPct val="90000"/>
              </a:lnSpc>
              <a:spcBef>
                <a:spcPts val="600"/>
              </a:spcBef>
              <a:spcAft>
                <a:spcPts val="0"/>
              </a:spcAft>
            </a:pPr>
            <a:r>
              <a:rPr lang="en-US" sz="2800" dirty="0">
                <a:solidFill>
                  <a:prstClr val="black"/>
                </a:solidFill>
                <a:latin typeface="Cambria" panose="02040503050406030204" pitchFamily="18" charset="0"/>
              </a:rPr>
              <a:t>Dec(Enc(5+10))=30/2=15</a:t>
            </a:r>
          </a:p>
        </p:txBody>
      </p:sp>
      <p:sp>
        <p:nvSpPr>
          <p:cNvPr id="8" name="Rectangle 7">
            <a:extLst>
              <a:ext uri="{FF2B5EF4-FFF2-40B4-BE49-F238E27FC236}">
                <a16:creationId xmlns:a16="http://schemas.microsoft.com/office/drawing/2014/main" id="{0A00241F-7B29-4F12-B959-D66405661B6B}"/>
              </a:ext>
            </a:extLst>
          </p:cNvPr>
          <p:cNvSpPr/>
          <p:nvPr/>
        </p:nvSpPr>
        <p:spPr>
          <a:xfrm>
            <a:off x="728825" y="2150268"/>
            <a:ext cx="10782119" cy="480131"/>
          </a:xfrm>
          <a:prstGeom prst="rect">
            <a:avLst/>
          </a:prstGeom>
        </p:spPr>
        <p:txBody>
          <a:bodyPr wrap="none">
            <a:spAutoFit/>
          </a:bodyPr>
          <a:lstStyle/>
          <a:p>
            <a:pPr lvl="0" fontAlgn="auto">
              <a:lnSpc>
                <a:spcPct val="90000"/>
              </a:lnSpc>
              <a:spcBef>
                <a:spcPts val="600"/>
              </a:spcBef>
              <a:spcAft>
                <a:spcPts val="0"/>
              </a:spcAft>
            </a:pPr>
            <a:r>
              <a:rPr lang="en-US" sz="2800" dirty="0">
                <a:solidFill>
                  <a:prstClr val="black"/>
                </a:solidFill>
                <a:latin typeface="Cambria" panose="02040503050406030204" pitchFamily="18" charset="0"/>
              </a:rPr>
              <a:t>Let encryption function Enc(x)=2*x;  decryption function Dec(x)=x/2;</a:t>
            </a:r>
          </a:p>
        </p:txBody>
      </p:sp>
      <p:sp>
        <p:nvSpPr>
          <p:cNvPr id="10" name="Rectangle 9">
            <a:extLst>
              <a:ext uri="{FF2B5EF4-FFF2-40B4-BE49-F238E27FC236}">
                <a16:creationId xmlns:a16="http://schemas.microsoft.com/office/drawing/2014/main" id="{CA571132-411B-44AC-AF13-527062AB4EE0}"/>
              </a:ext>
            </a:extLst>
          </p:cNvPr>
          <p:cNvSpPr/>
          <p:nvPr/>
        </p:nvSpPr>
        <p:spPr>
          <a:xfrm>
            <a:off x="669356" y="2897905"/>
            <a:ext cx="6136616" cy="480131"/>
          </a:xfrm>
          <a:prstGeom prst="rect">
            <a:avLst/>
          </a:prstGeom>
        </p:spPr>
        <p:txBody>
          <a:bodyPr wrap="none">
            <a:spAutoFit/>
          </a:bodyPr>
          <a:lstStyle/>
          <a:p>
            <a:pPr lvl="0" fontAlgn="auto">
              <a:lnSpc>
                <a:spcPct val="90000"/>
              </a:lnSpc>
              <a:spcBef>
                <a:spcPts val="600"/>
              </a:spcBef>
              <a:spcAft>
                <a:spcPts val="0"/>
              </a:spcAft>
            </a:pPr>
            <a:r>
              <a:rPr lang="en-US" sz="2800" dirty="0">
                <a:solidFill>
                  <a:prstClr val="black"/>
                </a:solidFill>
                <a:latin typeface="Cambria" panose="02040503050406030204" pitchFamily="18" charset="0"/>
              </a:rPr>
              <a:t>1. Encryption: Enc(5)=10; Enc(10)=20.</a:t>
            </a:r>
          </a:p>
        </p:txBody>
      </p:sp>
      <p:sp>
        <p:nvSpPr>
          <p:cNvPr id="13" name="Rectangle 12">
            <a:extLst>
              <a:ext uri="{FF2B5EF4-FFF2-40B4-BE49-F238E27FC236}">
                <a16:creationId xmlns:a16="http://schemas.microsoft.com/office/drawing/2014/main" id="{68008BF9-AB73-4BCF-8292-F40F61D6FF3B}"/>
              </a:ext>
            </a:extLst>
          </p:cNvPr>
          <p:cNvSpPr/>
          <p:nvPr/>
        </p:nvSpPr>
        <p:spPr>
          <a:xfrm>
            <a:off x="667731" y="3572051"/>
            <a:ext cx="6096000" cy="944874"/>
          </a:xfrm>
          <a:prstGeom prst="rect">
            <a:avLst/>
          </a:prstGeom>
        </p:spPr>
        <p:txBody>
          <a:bodyPr>
            <a:spAutoFit/>
          </a:bodyPr>
          <a:lstStyle/>
          <a:p>
            <a:pPr lvl="0" fontAlgn="auto">
              <a:lnSpc>
                <a:spcPct val="90000"/>
              </a:lnSpc>
              <a:spcBef>
                <a:spcPts val="600"/>
              </a:spcBef>
              <a:spcAft>
                <a:spcPts val="0"/>
              </a:spcAft>
            </a:pPr>
            <a:r>
              <a:rPr lang="en-US" sz="2800" dirty="0">
                <a:solidFill>
                  <a:prstClr val="black"/>
                </a:solidFill>
                <a:latin typeface="Cambria" panose="02040503050406030204" pitchFamily="18" charset="0"/>
              </a:rPr>
              <a:t>2. Addition: </a:t>
            </a:r>
          </a:p>
          <a:p>
            <a:pPr lvl="0" fontAlgn="auto">
              <a:lnSpc>
                <a:spcPct val="90000"/>
              </a:lnSpc>
              <a:spcBef>
                <a:spcPts val="600"/>
              </a:spcBef>
              <a:spcAft>
                <a:spcPts val="0"/>
              </a:spcAft>
            </a:pPr>
            <a:r>
              <a:rPr lang="en-US" sz="2800" dirty="0">
                <a:solidFill>
                  <a:prstClr val="black"/>
                </a:solidFill>
                <a:latin typeface="Cambria" panose="02040503050406030204" pitchFamily="18" charset="0"/>
              </a:rPr>
              <a:t>    Enc(5+10)=Enc(5)+Enc(10) =30;</a:t>
            </a:r>
          </a:p>
        </p:txBody>
      </p:sp>
      <p:sp>
        <p:nvSpPr>
          <p:cNvPr id="15" name="Rectangle 14">
            <a:extLst>
              <a:ext uri="{FF2B5EF4-FFF2-40B4-BE49-F238E27FC236}">
                <a16:creationId xmlns:a16="http://schemas.microsoft.com/office/drawing/2014/main" id="{F3DF120C-014F-4316-8806-2657B44F778D}"/>
              </a:ext>
            </a:extLst>
          </p:cNvPr>
          <p:cNvSpPr/>
          <p:nvPr/>
        </p:nvSpPr>
        <p:spPr>
          <a:xfrm>
            <a:off x="667731" y="4587683"/>
            <a:ext cx="2343911" cy="523220"/>
          </a:xfrm>
          <a:prstGeom prst="rect">
            <a:avLst/>
          </a:prstGeom>
        </p:spPr>
        <p:txBody>
          <a:bodyPr wrap="none">
            <a:spAutoFit/>
          </a:bodyPr>
          <a:lstStyle/>
          <a:p>
            <a:r>
              <a:rPr lang="en-US" sz="2800" dirty="0">
                <a:solidFill>
                  <a:prstClr val="black"/>
                </a:solidFill>
                <a:latin typeface="Cambria" panose="02040503050406030204" pitchFamily="18" charset="0"/>
              </a:rPr>
              <a:t>3. Decryption:</a:t>
            </a:r>
            <a:endParaRPr lang="en-US" dirty="0"/>
          </a:p>
        </p:txBody>
      </p:sp>
    </p:spTree>
    <p:custDataLst>
      <p:tags r:id="rId1"/>
    </p:custDataLst>
    <p:extLst>
      <p:ext uri="{BB962C8B-B14F-4D97-AF65-F5344CB8AC3E}">
        <p14:creationId xmlns:p14="http://schemas.microsoft.com/office/powerpoint/2010/main" val="1580901238"/>
      </p:ext>
    </p:extLst>
  </p:cSld>
  <p:clrMapOvr>
    <a:masterClrMapping/>
  </p:clrMapOvr>
  <p:transition advTm="3977">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par>
                                <p:cTn id="24" presetID="10" presetClass="entr" presetSubtype="0" fill="hold"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par>
                                <p:cTn id="33" presetID="10"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fade">
                                      <p:cBhvr>
                                        <p:cTn id="46" dur="500"/>
                                        <p:tgtEl>
                                          <p:spTgt spid="4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fade">
                                      <p:cBhvr>
                                        <p:cTn id="55" dur="500"/>
                                        <p:tgtEl>
                                          <p:spTgt spid="4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wipe(down)">
                                      <p:cBhvr>
                                        <p:cTn id="60" dur="500"/>
                                        <p:tgtEl>
                                          <p:spTgt spid="30"/>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46"/>
                                        </p:tgtEl>
                                        <p:attrNameLst>
                                          <p:attrName>style.visibility</p:attrName>
                                        </p:attrNameLst>
                                      </p:cBhvr>
                                      <p:to>
                                        <p:strVal val="visible"/>
                                      </p:to>
                                    </p:set>
                                    <p:animEffect transition="in" filter="wipe(down)">
                                      <p:cBhvr>
                                        <p:cTn id="63" dur="500"/>
                                        <p:tgtEl>
                                          <p:spTgt spid="46"/>
                                        </p:tgtEl>
                                      </p:cBhvr>
                                    </p:animEffect>
                                  </p:childTnLst>
                                </p:cTn>
                              </p:par>
                              <p:par>
                                <p:cTn id="64" presetID="22" presetClass="entr" presetSubtype="4" fill="hold" nodeType="withEffect">
                                  <p:stCondLst>
                                    <p:cond delay="0"/>
                                  </p:stCondLst>
                                  <p:childTnLst>
                                    <p:set>
                                      <p:cBhvr>
                                        <p:cTn id="65" dur="1" fill="hold">
                                          <p:stCondLst>
                                            <p:cond delay="0"/>
                                          </p:stCondLst>
                                        </p:cTn>
                                        <p:tgtEl>
                                          <p:spTgt spid="44"/>
                                        </p:tgtEl>
                                        <p:attrNameLst>
                                          <p:attrName>style.visibility</p:attrName>
                                        </p:attrNameLst>
                                      </p:cBhvr>
                                      <p:to>
                                        <p:strVal val="visible"/>
                                      </p:to>
                                    </p:set>
                                    <p:animEffect transition="in" filter="wipe(down)">
                                      <p:cBhvr>
                                        <p:cTn id="66" dur="500"/>
                                        <p:tgtEl>
                                          <p:spTgt spid="44"/>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wipe(down)">
                                      <p:cBhvr>
                                        <p:cTn id="69" dur="500"/>
                                        <p:tgtEl>
                                          <p:spTgt spid="47"/>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48"/>
                                        </p:tgtEl>
                                        <p:attrNameLst>
                                          <p:attrName>style.visibility</p:attrName>
                                        </p:attrNameLst>
                                      </p:cBhvr>
                                      <p:to>
                                        <p:strVal val="visible"/>
                                      </p:to>
                                    </p:set>
                                    <p:animEffect transition="in" filter="wipe(down)">
                                      <p:cBhvr>
                                        <p:cTn id="72" dur="500"/>
                                        <p:tgtEl>
                                          <p:spTgt spid="4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fade">
                                      <p:cBhvr>
                                        <p:cTn id="75" dur="500"/>
                                        <p:tgtEl>
                                          <p:spTgt spid="1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7"/>
                                        </p:tgtEl>
                                        <p:attrNameLst>
                                          <p:attrName>style.visibility</p:attrName>
                                        </p:attrNameLst>
                                      </p:cBhvr>
                                      <p:to>
                                        <p:strVal val="visible"/>
                                      </p:to>
                                    </p:set>
                                    <p:animEffect transition="in" filter="fade">
                                      <p:cBhvr>
                                        <p:cTn id="7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2" grpId="0" animBg="1"/>
      <p:bldP spid="4" grpId="0"/>
      <p:bldP spid="34" grpId="0"/>
      <p:bldP spid="39" grpId="0"/>
      <p:bldP spid="41" grpId="0" animBg="1"/>
      <p:bldP spid="42" grpId="0"/>
      <p:bldP spid="36" grpId="0"/>
      <p:bldP spid="46" grpId="0"/>
      <p:bldP spid="47" grpId="0" animBg="1"/>
      <p:bldP spid="48" grpId="0"/>
      <p:bldP spid="5" grpId="0"/>
      <p:bldP spid="7" grpId="0"/>
      <p:bldP spid="8" grpId="0"/>
      <p:bldP spid="10" grpId="0"/>
      <p:bldP spid="13"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1110045" y="0"/>
            <a:ext cx="8686800" cy="609600"/>
          </a:xfrm>
        </p:spPr>
        <p:txBody>
          <a:bodyPr/>
          <a:lstStyle/>
          <a:p>
            <a:pPr eaLnBrk="1" hangingPunct="1"/>
            <a:r>
              <a:rPr lang="en-US" altLang="zh-TW" kern="1200" spc="-5" dirty="0">
                <a:latin typeface="Cambria" panose="02040503050406030204" pitchFamily="18" charset="0"/>
                <a:ea typeface="Cambria" panose="02040503050406030204" pitchFamily="18" charset="0"/>
                <a:cs typeface="Arial" charset="0"/>
              </a:rPr>
              <a:t>	HE enables secure </a:t>
            </a:r>
            <a:r>
              <a:rPr lang="en-US" altLang="zh-TW" kern="1200" spc="-5" dirty="0" err="1">
                <a:latin typeface="Cambria" panose="02040503050406030204" pitchFamily="18" charset="0"/>
                <a:ea typeface="Cambria" panose="02040503050406030204" pitchFamily="18" charset="0"/>
                <a:cs typeface="Arial" charset="0"/>
              </a:rPr>
              <a:t>MLaaS</a:t>
            </a:r>
            <a:r>
              <a:rPr lang="en-US" altLang="zh-TW" kern="1200" spc="-5" dirty="0">
                <a:latin typeface="Cambria" panose="02040503050406030204" pitchFamily="18" charset="0"/>
                <a:ea typeface="Cambria" panose="02040503050406030204" pitchFamily="18" charset="0"/>
                <a:cs typeface="Arial" charset="0"/>
              </a:rPr>
              <a:t> </a:t>
            </a:r>
            <a:endParaRPr lang="en-US" altLang="zh-TW" kern="1200" dirty="0">
              <a:latin typeface="Cambria" panose="02040503050406030204" pitchFamily="18" charset="0"/>
              <a:ea typeface="Cambria" panose="02040503050406030204" pitchFamily="18" charset="0"/>
              <a:cs typeface="Arial" charset="0"/>
            </a:endParaRPr>
          </a:p>
        </p:txBody>
      </p:sp>
      <p:pic>
        <p:nvPicPr>
          <p:cNvPr id="35" name="Picture 34">
            <a:extLst>
              <a:ext uri="{FF2B5EF4-FFF2-40B4-BE49-F238E27FC236}">
                <a16:creationId xmlns:a16="http://schemas.microsoft.com/office/drawing/2014/main" id="{87AD1E31-1712-4266-A7DF-9B390D26053C}"/>
              </a:ext>
            </a:extLst>
          </p:cNvPr>
          <p:cNvPicPr>
            <a:picLocks noChangeAspect="1"/>
          </p:cNvPicPr>
          <p:nvPr/>
        </p:nvPicPr>
        <p:blipFill>
          <a:blip r:embed="rId4"/>
          <a:stretch>
            <a:fillRect/>
          </a:stretch>
        </p:blipFill>
        <p:spPr>
          <a:xfrm>
            <a:off x="5905500" y="756382"/>
            <a:ext cx="3990975" cy="2396323"/>
          </a:xfrm>
          <a:prstGeom prst="rect">
            <a:avLst/>
          </a:prstGeom>
        </p:spPr>
      </p:pic>
      <p:pic>
        <p:nvPicPr>
          <p:cNvPr id="37" name="Picture 36">
            <a:extLst>
              <a:ext uri="{FF2B5EF4-FFF2-40B4-BE49-F238E27FC236}">
                <a16:creationId xmlns:a16="http://schemas.microsoft.com/office/drawing/2014/main" id="{EA0AE9A8-AA0C-4CE4-AC76-1A7E04685180}"/>
              </a:ext>
            </a:extLst>
          </p:cNvPr>
          <p:cNvPicPr>
            <a:picLocks noChangeAspect="1"/>
          </p:cNvPicPr>
          <p:nvPr/>
        </p:nvPicPr>
        <p:blipFill>
          <a:blip r:embed="rId5"/>
          <a:stretch>
            <a:fillRect/>
          </a:stretch>
        </p:blipFill>
        <p:spPr>
          <a:xfrm>
            <a:off x="2142946" y="754030"/>
            <a:ext cx="3268660" cy="2396322"/>
          </a:xfrm>
          <a:prstGeom prst="rect">
            <a:avLst/>
          </a:prstGeom>
        </p:spPr>
      </p:pic>
      <p:pic>
        <p:nvPicPr>
          <p:cNvPr id="38" name="Picture 37">
            <a:extLst>
              <a:ext uri="{FF2B5EF4-FFF2-40B4-BE49-F238E27FC236}">
                <a16:creationId xmlns:a16="http://schemas.microsoft.com/office/drawing/2014/main" id="{B850969A-AEF1-43F7-8DCC-B53E42AB06FB}"/>
              </a:ext>
            </a:extLst>
          </p:cNvPr>
          <p:cNvPicPr>
            <a:picLocks noChangeAspect="1"/>
          </p:cNvPicPr>
          <p:nvPr/>
        </p:nvPicPr>
        <p:blipFill>
          <a:blip r:embed="rId6"/>
          <a:stretch>
            <a:fillRect/>
          </a:stretch>
        </p:blipFill>
        <p:spPr>
          <a:xfrm>
            <a:off x="2126167" y="655660"/>
            <a:ext cx="1161420" cy="646627"/>
          </a:xfrm>
          <a:prstGeom prst="rect">
            <a:avLst/>
          </a:prstGeom>
        </p:spPr>
      </p:pic>
      <p:pic>
        <p:nvPicPr>
          <p:cNvPr id="45" name="Picture 44">
            <a:extLst>
              <a:ext uri="{FF2B5EF4-FFF2-40B4-BE49-F238E27FC236}">
                <a16:creationId xmlns:a16="http://schemas.microsoft.com/office/drawing/2014/main" id="{69D3786B-3AE1-480A-8E43-D6BF57D9493B}"/>
              </a:ext>
            </a:extLst>
          </p:cNvPr>
          <p:cNvPicPr>
            <a:picLocks noChangeAspect="1"/>
          </p:cNvPicPr>
          <p:nvPr/>
        </p:nvPicPr>
        <p:blipFill>
          <a:blip r:embed="rId7"/>
          <a:stretch>
            <a:fillRect/>
          </a:stretch>
        </p:blipFill>
        <p:spPr>
          <a:xfrm>
            <a:off x="2271857" y="1243712"/>
            <a:ext cx="799666" cy="1046014"/>
          </a:xfrm>
          <a:prstGeom prst="rect">
            <a:avLst/>
          </a:prstGeom>
        </p:spPr>
      </p:pic>
      <p:pic>
        <p:nvPicPr>
          <p:cNvPr id="50" name="Picture 49">
            <a:extLst>
              <a:ext uri="{FF2B5EF4-FFF2-40B4-BE49-F238E27FC236}">
                <a16:creationId xmlns:a16="http://schemas.microsoft.com/office/drawing/2014/main" id="{3198D77C-1331-414B-B24B-68347957DAF4}"/>
              </a:ext>
            </a:extLst>
          </p:cNvPr>
          <p:cNvPicPr>
            <a:picLocks noChangeAspect="1"/>
          </p:cNvPicPr>
          <p:nvPr/>
        </p:nvPicPr>
        <p:blipFill>
          <a:blip r:embed="rId8"/>
          <a:stretch>
            <a:fillRect/>
          </a:stretch>
        </p:blipFill>
        <p:spPr>
          <a:xfrm>
            <a:off x="7981110" y="1363287"/>
            <a:ext cx="1846848" cy="1684713"/>
          </a:xfrm>
          <a:prstGeom prst="rect">
            <a:avLst/>
          </a:prstGeom>
        </p:spPr>
      </p:pic>
      <p:grpSp>
        <p:nvGrpSpPr>
          <p:cNvPr id="51" name="Group 50">
            <a:extLst>
              <a:ext uri="{FF2B5EF4-FFF2-40B4-BE49-F238E27FC236}">
                <a16:creationId xmlns:a16="http://schemas.microsoft.com/office/drawing/2014/main" id="{E5C836EB-CAEC-4C41-B4DF-0BDFC10B3A5A}"/>
              </a:ext>
            </a:extLst>
          </p:cNvPr>
          <p:cNvGrpSpPr/>
          <p:nvPr/>
        </p:nvGrpSpPr>
        <p:grpSpPr>
          <a:xfrm>
            <a:off x="2197919" y="2044994"/>
            <a:ext cx="971023" cy="1183993"/>
            <a:chOff x="1654995" y="3041710"/>
            <a:chExt cx="571838" cy="739200"/>
          </a:xfrm>
        </p:grpSpPr>
        <p:pic>
          <p:nvPicPr>
            <p:cNvPr id="52" name="Picture 51">
              <a:extLst>
                <a:ext uri="{FF2B5EF4-FFF2-40B4-BE49-F238E27FC236}">
                  <a16:creationId xmlns:a16="http://schemas.microsoft.com/office/drawing/2014/main" id="{B5DB412C-95AA-4AC1-9154-4E552DE6114D}"/>
                </a:ext>
              </a:extLst>
            </p:cNvPr>
            <p:cNvPicPr>
              <a:picLocks noChangeAspect="1"/>
            </p:cNvPicPr>
            <p:nvPr/>
          </p:nvPicPr>
          <p:blipFill>
            <a:blip r:embed="rId9"/>
            <a:stretch>
              <a:fillRect/>
            </a:stretch>
          </p:blipFill>
          <p:spPr>
            <a:xfrm>
              <a:off x="1654995" y="3041710"/>
              <a:ext cx="571838" cy="739200"/>
            </a:xfrm>
            <a:prstGeom prst="rect">
              <a:avLst/>
            </a:prstGeom>
          </p:spPr>
        </p:pic>
        <p:pic>
          <p:nvPicPr>
            <p:cNvPr id="53" name="Picture 52">
              <a:extLst>
                <a:ext uri="{FF2B5EF4-FFF2-40B4-BE49-F238E27FC236}">
                  <a16:creationId xmlns:a16="http://schemas.microsoft.com/office/drawing/2014/main" id="{79B591CF-296F-4746-9297-8BA1E3576089}"/>
                </a:ext>
              </a:extLst>
            </p:cNvPr>
            <p:cNvPicPr>
              <a:picLocks noChangeAspect="1"/>
            </p:cNvPicPr>
            <p:nvPr/>
          </p:nvPicPr>
          <p:blipFill>
            <a:blip r:embed="rId10"/>
            <a:stretch>
              <a:fillRect/>
            </a:stretch>
          </p:blipFill>
          <p:spPr>
            <a:xfrm>
              <a:off x="1698537" y="3453285"/>
              <a:ext cx="470925" cy="280000"/>
            </a:xfrm>
            <a:prstGeom prst="rect">
              <a:avLst/>
            </a:prstGeom>
          </p:spPr>
        </p:pic>
      </p:grpSp>
      <p:pic>
        <p:nvPicPr>
          <p:cNvPr id="54" name="Picture 53">
            <a:extLst>
              <a:ext uri="{FF2B5EF4-FFF2-40B4-BE49-F238E27FC236}">
                <a16:creationId xmlns:a16="http://schemas.microsoft.com/office/drawing/2014/main" id="{F0F58E99-F6EE-425E-8594-5D4903AD0B0A}"/>
              </a:ext>
            </a:extLst>
          </p:cNvPr>
          <p:cNvPicPr>
            <a:picLocks noChangeAspect="1"/>
          </p:cNvPicPr>
          <p:nvPr/>
        </p:nvPicPr>
        <p:blipFill>
          <a:blip r:embed="rId11"/>
          <a:stretch>
            <a:fillRect/>
          </a:stretch>
        </p:blipFill>
        <p:spPr>
          <a:xfrm>
            <a:off x="5831167" y="649943"/>
            <a:ext cx="1237579" cy="646627"/>
          </a:xfrm>
          <a:prstGeom prst="rect">
            <a:avLst/>
          </a:prstGeom>
        </p:spPr>
      </p:pic>
      <p:pic>
        <p:nvPicPr>
          <p:cNvPr id="55" name="Picture 54">
            <a:extLst>
              <a:ext uri="{FF2B5EF4-FFF2-40B4-BE49-F238E27FC236}">
                <a16:creationId xmlns:a16="http://schemas.microsoft.com/office/drawing/2014/main" id="{2D84E36C-1D52-4EA6-92EC-9170D0395A3A}"/>
              </a:ext>
            </a:extLst>
          </p:cNvPr>
          <p:cNvPicPr>
            <a:picLocks noChangeAspect="1"/>
          </p:cNvPicPr>
          <p:nvPr/>
        </p:nvPicPr>
        <p:blipFill>
          <a:blip r:embed="rId12"/>
          <a:stretch>
            <a:fillRect/>
          </a:stretch>
        </p:blipFill>
        <p:spPr>
          <a:xfrm>
            <a:off x="4903358" y="1481908"/>
            <a:ext cx="1408935" cy="190184"/>
          </a:xfrm>
          <a:prstGeom prst="rect">
            <a:avLst/>
          </a:prstGeom>
        </p:spPr>
      </p:pic>
      <p:pic>
        <p:nvPicPr>
          <p:cNvPr id="56" name="Picture 55">
            <a:extLst>
              <a:ext uri="{FF2B5EF4-FFF2-40B4-BE49-F238E27FC236}">
                <a16:creationId xmlns:a16="http://schemas.microsoft.com/office/drawing/2014/main" id="{8D85CB6F-968D-4CA6-8841-3B1D5571DDEB}"/>
              </a:ext>
            </a:extLst>
          </p:cNvPr>
          <p:cNvPicPr>
            <a:picLocks noChangeAspect="1"/>
          </p:cNvPicPr>
          <p:nvPr/>
        </p:nvPicPr>
        <p:blipFill>
          <a:blip r:embed="rId13"/>
          <a:stretch>
            <a:fillRect/>
          </a:stretch>
        </p:blipFill>
        <p:spPr>
          <a:xfrm>
            <a:off x="5008674" y="2546605"/>
            <a:ext cx="1441283" cy="194550"/>
          </a:xfrm>
          <a:prstGeom prst="rect">
            <a:avLst/>
          </a:prstGeom>
        </p:spPr>
      </p:pic>
      <p:sp>
        <p:nvSpPr>
          <p:cNvPr id="57" name="Rectangle 56">
            <a:extLst>
              <a:ext uri="{FF2B5EF4-FFF2-40B4-BE49-F238E27FC236}">
                <a16:creationId xmlns:a16="http://schemas.microsoft.com/office/drawing/2014/main" id="{B8ED9F5F-D5EC-4329-8F94-B05FD2B54804}"/>
              </a:ext>
            </a:extLst>
          </p:cNvPr>
          <p:cNvSpPr/>
          <p:nvPr/>
        </p:nvSpPr>
        <p:spPr>
          <a:xfrm>
            <a:off x="4356799" y="3114605"/>
            <a:ext cx="3154252" cy="523220"/>
          </a:xfrm>
          <a:prstGeom prst="rect">
            <a:avLst/>
          </a:prstGeom>
        </p:spPr>
        <p:txBody>
          <a:bodyPr wrap="square">
            <a:spAutoFit/>
          </a:bodyPr>
          <a:lstStyle/>
          <a:p>
            <a:r>
              <a:rPr lang="en-US" altLang="zh-TW" sz="2800" b="1" spc="-5" dirty="0">
                <a:latin typeface="Cambria" panose="02040503050406030204" pitchFamily="18" charset="0"/>
                <a:ea typeface="Cambria" panose="02040503050406030204" pitchFamily="18" charset="0"/>
                <a:cs typeface="Arial" charset="0"/>
              </a:rPr>
              <a:t>Secure </a:t>
            </a:r>
            <a:r>
              <a:rPr lang="en-US" altLang="zh-TW" sz="2800" b="1" spc="-5" dirty="0" err="1">
                <a:latin typeface="Cambria" panose="02040503050406030204" pitchFamily="18" charset="0"/>
                <a:ea typeface="Cambria" panose="02040503050406030204" pitchFamily="18" charset="0"/>
                <a:cs typeface="Arial" charset="0"/>
              </a:rPr>
              <a:t>MLaaS</a:t>
            </a:r>
            <a:endParaRPr lang="en-US" sz="2800" b="1" dirty="0"/>
          </a:p>
        </p:txBody>
      </p:sp>
      <p:pic>
        <p:nvPicPr>
          <p:cNvPr id="3" name="Picture 2">
            <a:extLst>
              <a:ext uri="{FF2B5EF4-FFF2-40B4-BE49-F238E27FC236}">
                <a16:creationId xmlns:a16="http://schemas.microsoft.com/office/drawing/2014/main" id="{37D41CAB-23D4-4461-8A1E-E80E635B33C6}"/>
              </a:ext>
            </a:extLst>
          </p:cNvPr>
          <p:cNvPicPr>
            <a:picLocks noChangeAspect="1"/>
          </p:cNvPicPr>
          <p:nvPr/>
        </p:nvPicPr>
        <p:blipFill>
          <a:blip r:embed="rId14"/>
          <a:stretch>
            <a:fillRect/>
          </a:stretch>
        </p:blipFill>
        <p:spPr>
          <a:xfrm>
            <a:off x="3071523" y="1243712"/>
            <a:ext cx="889290" cy="507599"/>
          </a:xfrm>
          <a:prstGeom prst="rect">
            <a:avLst/>
          </a:prstGeom>
        </p:spPr>
      </p:pic>
      <p:pic>
        <p:nvPicPr>
          <p:cNvPr id="5" name="Picture 4">
            <a:extLst>
              <a:ext uri="{FF2B5EF4-FFF2-40B4-BE49-F238E27FC236}">
                <a16:creationId xmlns:a16="http://schemas.microsoft.com/office/drawing/2014/main" id="{6C755716-2B94-4812-8F9F-9806802EB50A}"/>
              </a:ext>
            </a:extLst>
          </p:cNvPr>
          <p:cNvPicPr>
            <a:picLocks noChangeAspect="1"/>
          </p:cNvPicPr>
          <p:nvPr/>
        </p:nvPicPr>
        <p:blipFill>
          <a:blip r:embed="rId15"/>
          <a:stretch>
            <a:fillRect/>
          </a:stretch>
        </p:blipFill>
        <p:spPr>
          <a:xfrm>
            <a:off x="3707554" y="1258512"/>
            <a:ext cx="1501846" cy="1012164"/>
          </a:xfrm>
          <a:prstGeom prst="rect">
            <a:avLst/>
          </a:prstGeom>
        </p:spPr>
      </p:pic>
      <p:pic>
        <p:nvPicPr>
          <p:cNvPr id="9" name="Picture 8">
            <a:extLst>
              <a:ext uri="{FF2B5EF4-FFF2-40B4-BE49-F238E27FC236}">
                <a16:creationId xmlns:a16="http://schemas.microsoft.com/office/drawing/2014/main" id="{2A922997-29CF-49CB-988B-EAF772820B40}"/>
              </a:ext>
            </a:extLst>
          </p:cNvPr>
          <p:cNvPicPr>
            <a:picLocks noChangeAspect="1"/>
          </p:cNvPicPr>
          <p:nvPr/>
        </p:nvPicPr>
        <p:blipFill>
          <a:blip r:embed="rId16"/>
          <a:stretch>
            <a:fillRect/>
          </a:stretch>
        </p:blipFill>
        <p:spPr>
          <a:xfrm>
            <a:off x="3139930" y="2292805"/>
            <a:ext cx="820883" cy="507599"/>
          </a:xfrm>
          <a:prstGeom prst="rect">
            <a:avLst/>
          </a:prstGeom>
        </p:spPr>
      </p:pic>
      <p:pic>
        <p:nvPicPr>
          <p:cNvPr id="58" name="Picture 57">
            <a:extLst>
              <a:ext uri="{FF2B5EF4-FFF2-40B4-BE49-F238E27FC236}">
                <a16:creationId xmlns:a16="http://schemas.microsoft.com/office/drawing/2014/main" id="{BB108AD7-67B6-40A7-BCEF-4C37BD501E4D}"/>
              </a:ext>
            </a:extLst>
          </p:cNvPr>
          <p:cNvPicPr>
            <a:picLocks noChangeAspect="1"/>
          </p:cNvPicPr>
          <p:nvPr/>
        </p:nvPicPr>
        <p:blipFill>
          <a:blip r:embed="rId15"/>
          <a:stretch>
            <a:fillRect/>
          </a:stretch>
        </p:blipFill>
        <p:spPr>
          <a:xfrm>
            <a:off x="6060229" y="1220412"/>
            <a:ext cx="1501846" cy="1012164"/>
          </a:xfrm>
          <a:prstGeom prst="rect">
            <a:avLst/>
          </a:prstGeom>
        </p:spPr>
      </p:pic>
      <p:pic>
        <p:nvPicPr>
          <p:cNvPr id="10" name="Picture 9">
            <a:extLst>
              <a:ext uri="{FF2B5EF4-FFF2-40B4-BE49-F238E27FC236}">
                <a16:creationId xmlns:a16="http://schemas.microsoft.com/office/drawing/2014/main" id="{D5749B60-A511-4B4C-AB33-1238FAE0625F}"/>
              </a:ext>
            </a:extLst>
          </p:cNvPr>
          <p:cNvPicPr>
            <a:picLocks noChangeAspect="1"/>
          </p:cNvPicPr>
          <p:nvPr/>
        </p:nvPicPr>
        <p:blipFill>
          <a:blip r:embed="rId17"/>
          <a:stretch>
            <a:fillRect/>
          </a:stretch>
        </p:blipFill>
        <p:spPr>
          <a:xfrm>
            <a:off x="7352526" y="1342175"/>
            <a:ext cx="810400" cy="192737"/>
          </a:xfrm>
          <a:prstGeom prst="rect">
            <a:avLst/>
          </a:prstGeom>
        </p:spPr>
      </p:pic>
      <p:pic>
        <p:nvPicPr>
          <p:cNvPr id="59" name="Picture 58">
            <a:extLst>
              <a:ext uri="{FF2B5EF4-FFF2-40B4-BE49-F238E27FC236}">
                <a16:creationId xmlns:a16="http://schemas.microsoft.com/office/drawing/2014/main" id="{CC07E0E5-345E-4BB1-9090-3E0D9CFD9B7F}"/>
              </a:ext>
            </a:extLst>
          </p:cNvPr>
          <p:cNvPicPr>
            <a:picLocks noChangeAspect="1"/>
          </p:cNvPicPr>
          <p:nvPr/>
        </p:nvPicPr>
        <p:blipFill>
          <a:blip r:embed="rId18"/>
          <a:stretch>
            <a:fillRect/>
          </a:stretch>
        </p:blipFill>
        <p:spPr>
          <a:xfrm>
            <a:off x="3519850" y="2127195"/>
            <a:ext cx="1882231" cy="1092267"/>
          </a:xfrm>
          <a:prstGeom prst="rect">
            <a:avLst/>
          </a:prstGeom>
        </p:spPr>
      </p:pic>
      <p:pic>
        <p:nvPicPr>
          <p:cNvPr id="60" name="Picture 59">
            <a:extLst>
              <a:ext uri="{FF2B5EF4-FFF2-40B4-BE49-F238E27FC236}">
                <a16:creationId xmlns:a16="http://schemas.microsoft.com/office/drawing/2014/main" id="{54DB35B9-AD4F-45DC-B2C8-595D5F0ED3FB}"/>
              </a:ext>
            </a:extLst>
          </p:cNvPr>
          <p:cNvPicPr>
            <a:picLocks noChangeAspect="1"/>
          </p:cNvPicPr>
          <p:nvPr/>
        </p:nvPicPr>
        <p:blipFill>
          <a:blip r:embed="rId18"/>
          <a:stretch>
            <a:fillRect/>
          </a:stretch>
        </p:blipFill>
        <p:spPr>
          <a:xfrm>
            <a:off x="5886300" y="2149675"/>
            <a:ext cx="1882231" cy="1092267"/>
          </a:xfrm>
          <a:prstGeom prst="rect">
            <a:avLst/>
          </a:prstGeom>
        </p:spPr>
      </p:pic>
      <p:pic>
        <p:nvPicPr>
          <p:cNvPr id="11" name="Picture 10">
            <a:extLst>
              <a:ext uri="{FF2B5EF4-FFF2-40B4-BE49-F238E27FC236}">
                <a16:creationId xmlns:a16="http://schemas.microsoft.com/office/drawing/2014/main" id="{D8056AEF-51C2-4412-A8F4-E5755CB3378C}"/>
              </a:ext>
            </a:extLst>
          </p:cNvPr>
          <p:cNvPicPr>
            <a:picLocks noChangeAspect="1"/>
          </p:cNvPicPr>
          <p:nvPr/>
        </p:nvPicPr>
        <p:blipFill>
          <a:blip r:embed="rId19"/>
          <a:stretch>
            <a:fillRect/>
          </a:stretch>
        </p:blipFill>
        <p:spPr>
          <a:xfrm>
            <a:off x="7393625" y="2511042"/>
            <a:ext cx="749812" cy="178328"/>
          </a:xfrm>
          <a:prstGeom prst="rect">
            <a:avLst/>
          </a:prstGeom>
        </p:spPr>
      </p:pic>
      <p:sp>
        <p:nvSpPr>
          <p:cNvPr id="61" name="Rectangle 60">
            <a:extLst>
              <a:ext uri="{FF2B5EF4-FFF2-40B4-BE49-F238E27FC236}">
                <a16:creationId xmlns:a16="http://schemas.microsoft.com/office/drawing/2014/main" id="{50147681-2588-4285-B081-281750BE78BD}"/>
              </a:ext>
            </a:extLst>
          </p:cNvPr>
          <p:cNvSpPr/>
          <p:nvPr/>
        </p:nvSpPr>
        <p:spPr>
          <a:xfrm>
            <a:off x="501354" y="3475982"/>
            <a:ext cx="3459459" cy="535531"/>
          </a:xfrm>
          <a:prstGeom prst="rect">
            <a:avLst/>
          </a:prstGeom>
        </p:spPr>
        <p:txBody>
          <a:bodyPr wrap="square">
            <a:spAutoFit/>
          </a:bodyPr>
          <a:lstStyle/>
          <a:p>
            <a:pPr marL="228600" lvl="0" indent="-228600" fontAlgn="auto">
              <a:lnSpc>
                <a:spcPct val="90000"/>
              </a:lnSpc>
              <a:spcBef>
                <a:spcPts val="600"/>
              </a:spcBef>
              <a:spcAft>
                <a:spcPts val="0"/>
              </a:spcAft>
              <a:buFont typeface="Arial" panose="020B0604020202020204" pitchFamily="34" charset="0"/>
              <a:buChar char="•"/>
            </a:pPr>
            <a:r>
              <a:rPr lang="en-US" sz="3200" dirty="0">
                <a:solidFill>
                  <a:prstClr val="black"/>
                </a:solidFill>
                <a:latin typeface="Cambria" panose="02040503050406030204" pitchFamily="18" charset="0"/>
                <a:ea typeface="+mn-ea"/>
              </a:rPr>
              <a:t>1. Encrypts input</a:t>
            </a:r>
          </a:p>
        </p:txBody>
      </p:sp>
      <p:sp>
        <p:nvSpPr>
          <p:cNvPr id="62" name="Rectangle 61">
            <a:extLst>
              <a:ext uri="{FF2B5EF4-FFF2-40B4-BE49-F238E27FC236}">
                <a16:creationId xmlns:a16="http://schemas.microsoft.com/office/drawing/2014/main" id="{96307B48-00DA-4C7B-BF6C-2A7279328B34}"/>
              </a:ext>
            </a:extLst>
          </p:cNvPr>
          <p:cNvSpPr/>
          <p:nvPr/>
        </p:nvSpPr>
        <p:spPr>
          <a:xfrm>
            <a:off x="501354" y="4011513"/>
            <a:ext cx="7566320" cy="535531"/>
          </a:xfrm>
          <a:prstGeom prst="rect">
            <a:avLst/>
          </a:prstGeom>
        </p:spPr>
        <p:txBody>
          <a:bodyPr wrap="square">
            <a:spAutoFit/>
          </a:bodyPr>
          <a:lstStyle/>
          <a:p>
            <a:pPr marL="228600" lvl="0" indent="-228600" fontAlgn="auto">
              <a:lnSpc>
                <a:spcPct val="90000"/>
              </a:lnSpc>
              <a:spcBef>
                <a:spcPts val="600"/>
              </a:spcBef>
              <a:spcAft>
                <a:spcPts val="0"/>
              </a:spcAft>
              <a:buFont typeface="Arial" panose="020B0604020202020204" pitchFamily="34" charset="0"/>
              <a:buChar char="•"/>
            </a:pPr>
            <a:r>
              <a:rPr lang="en-US" sz="3200" dirty="0">
                <a:solidFill>
                  <a:prstClr val="black"/>
                </a:solidFill>
                <a:latin typeface="Cambria" panose="02040503050406030204" pitchFamily="18" charset="0"/>
                <a:ea typeface="+mn-ea"/>
              </a:rPr>
              <a:t>2. Uploads encrypted input</a:t>
            </a:r>
          </a:p>
        </p:txBody>
      </p:sp>
      <p:sp>
        <p:nvSpPr>
          <p:cNvPr id="63" name="Rectangle 62">
            <a:extLst>
              <a:ext uri="{FF2B5EF4-FFF2-40B4-BE49-F238E27FC236}">
                <a16:creationId xmlns:a16="http://schemas.microsoft.com/office/drawing/2014/main" id="{7E229801-803A-490C-9E8E-984B8FF5A4E3}"/>
              </a:ext>
            </a:extLst>
          </p:cNvPr>
          <p:cNvSpPr/>
          <p:nvPr/>
        </p:nvSpPr>
        <p:spPr>
          <a:xfrm>
            <a:off x="501353" y="4547044"/>
            <a:ext cx="7547271" cy="535531"/>
          </a:xfrm>
          <a:prstGeom prst="rect">
            <a:avLst/>
          </a:prstGeom>
        </p:spPr>
        <p:txBody>
          <a:bodyPr wrap="square">
            <a:spAutoFit/>
          </a:bodyPr>
          <a:lstStyle/>
          <a:p>
            <a:pPr marL="228600" lvl="0" indent="-228600" fontAlgn="auto">
              <a:lnSpc>
                <a:spcPct val="90000"/>
              </a:lnSpc>
              <a:spcBef>
                <a:spcPts val="600"/>
              </a:spcBef>
              <a:spcAft>
                <a:spcPts val="0"/>
              </a:spcAft>
              <a:buFont typeface="Arial" panose="020B0604020202020204" pitchFamily="34" charset="0"/>
              <a:buChar char="•"/>
            </a:pPr>
            <a:r>
              <a:rPr lang="en-US" sz="3200" dirty="0">
                <a:solidFill>
                  <a:prstClr val="black"/>
                </a:solidFill>
                <a:latin typeface="Cambria" panose="02040503050406030204" pitchFamily="18" charset="0"/>
                <a:ea typeface="+mn-ea"/>
              </a:rPr>
              <a:t>3. Performs inference on encrypted data</a:t>
            </a:r>
          </a:p>
        </p:txBody>
      </p:sp>
      <p:sp>
        <p:nvSpPr>
          <p:cNvPr id="64" name="Rectangle 63">
            <a:extLst>
              <a:ext uri="{FF2B5EF4-FFF2-40B4-BE49-F238E27FC236}">
                <a16:creationId xmlns:a16="http://schemas.microsoft.com/office/drawing/2014/main" id="{1DC9624C-4ADE-4B6C-99A2-E53D5C754630}"/>
              </a:ext>
            </a:extLst>
          </p:cNvPr>
          <p:cNvSpPr/>
          <p:nvPr/>
        </p:nvSpPr>
        <p:spPr>
          <a:xfrm>
            <a:off x="501353" y="5082575"/>
            <a:ext cx="7547271" cy="535531"/>
          </a:xfrm>
          <a:prstGeom prst="rect">
            <a:avLst/>
          </a:prstGeom>
        </p:spPr>
        <p:txBody>
          <a:bodyPr wrap="square">
            <a:spAutoFit/>
          </a:bodyPr>
          <a:lstStyle/>
          <a:p>
            <a:pPr marL="228600" lvl="0" indent="-228600" fontAlgn="auto">
              <a:lnSpc>
                <a:spcPct val="90000"/>
              </a:lnSpc>
              <a:spcBef>
                <a:spcPts val="600"/>
              </a:spcBef>
              <a:spcAft>
                <a:spcPts val="0"/>
              </a:spcAft>
              <a:buFont typeface="Arial" panose="020B0604020202020204" pitchFamily="34" charset="0"/>
              <a:buChar char="•"/>
            </a:pPr>
            <a:r>
              <a:rPr lang="en-US" sz="3200" dirty="0">
                <a:solidFill>
                  <a:prstClr val="black"/>
                </a:solidFill>
                <a:latin typeface="Cambria" panose="02040503050406030204" pitchFamily="18" charset="0"/>
                <a:ea typeface="+mn-ea"/>
              </a:rPr>
              <a:t>4. Downloads encrypted prediction </a:t>
            </a:r>
          </a:p>
        </p:txBody>
      </p:sp>
      <p:sp>
        <p:nvSpPr>
          <p:cNvPr id="65" name="Rectangle 64">
            <a:extLst>
              <a:ext uri="{FF2B5EF4-FFF2-40B4-BE49-F238E27FC236}">
                <a16:creationId xmlns:a16="http://schemas.microsoft.com/office/drawing/2014/main" id="{1380623A-291C-4BB4-8BE9-1AB6EF5C1DE9}"/>
              </a:ext>
            </a:extLst>
          </p:cNvPr>
          <p:cNvSpPr/>
          <p:nvPr/>
        </p:nvSpPr>
        <p:spPr>
          <a:xfrm>
            <a:off x="520403" y="5577875"/>
            <a:ext cx="7547271" cy="535531"/>
          </a:xfrm>
          <a:prstGeom prst="rect">
            <a:avLst/>
          </a:prstGeom>
        </p:spPr>
        <p:txBody>
          <a:bodyPr wrap="square">
            <a:spAutoFit/>
          </a:bodyPr>
          <a:lstStyle/>
          <a:p>
            <a:pPr marL="228600" lvl="0" indent="-228600" fontAlgn="auto">
              <a:lnSpc>
                <a:spcPct val="90000"/>
              </a:lnSpc>
              <a:spcBef>
                <a:spcPts val="600"/>
              </a:spcBef>
              <a:spcAft>
                <a:spcPts val="0"/>
              </a:spcAft>
              <a:buFont typeface="Arial" panose="020B0604020202020204" pitchFamily="34" charset="0"/>
              <a:buChar char="•"/>
            </a:pPr>
            <a:r>
              <a:rPr lang="en-US" sz="3200" dirty="0">
                <a:solidFill>
                  <a:prstClr val="black"/>
                </a:solidFill>
                <a:latin typeface="Cambria" panose="02040503050406030204" pitchFamily="18" charset="0"/>
                <a:ea typeface="+mn-ea"/>
              </a:rPr>
              <a:t>5. Decrypts encrypted prediction </a:t>
            </a:r>
          </a:p>
        </p:txBody>
      </p:sp>
    </p:spTree>
    <p:custDataLst>
      <p:tags r:id="rId1"/>
    </p:custDataLst>
    <p:extLst>
      <p:ext uri="{BB962C8B-B14F-4D97-AF65-F5344CB8AC3E}">
        <p14:creationId xmlns:p14="http://schemas.microsoft.com/office/powerpoint/2010/main" val="3783846237"/>
      </p:ext>
    </p:extLst>
  </p:cSld>
  <p:clrMapOvr>
    <a:masterClrMapping/>
  </p:clrMapOvr>
  <p:transition advTm="5293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wipe(down)">
                                      <p:cBhvr>
                                        <p:cTn id="18" dur="500"/>
                                        <p:tgtEl>
                                          <p:spTgt spid="6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wipe(down)">
                                      <p:cBhvr>
                                        <p:cTn id="23" dur="500"/>
                                        <p:tgtEl>
                                          <p:spTgt spid="55"/>
                                        </p:tgtEl>
                                      </p:cBhvr>
                                    </p:animEffect>
                                  </p:childTnLst>
                                </p:cTn>
                              </p:par>
                              <p:par>
                                <p:cTn id="24" presetID="22" presetClass="entr" presetSubtype="4" fill="hold" nodeType="withEffect">
                                  <p:stCondLst>
                                    <p:cond delay="0"/>
                                  </p:stCondLst>
                                  <p:childTnLst>
                                    <p:set>
                                      <p:cBhvr>
                                        <p:cTn id="25" dur="1" fill="hold">
                                          <p:stCondLst>
                                            <p:cond delay="0"/>
                                          </p:stCondLst>
                                        </p:cTn>
                                        <p:tgtEl>
                                          <p:spTgt spid="58"/>
                                        </p:tgtEl>
                                        <p:attrNameLst>
                                          <p:attrName>style.visibility</p:attrName>
                                        </p:attrNameLst>
                                      </p:cBhvr>
                                      <p:to>
                                        <p:strVal val="visible"/>
                                      </p:to>
                                    </p:set>
                                    <p:animEffect transition="in" filter="wipe(down)">
                                      <p:cBhvr>
                                        <p:cTn id="26" dur="500"/>
                                        <p:tgtEl>
                                          <p:spTgt spid="58"/>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barn(inVertical)">
                                      <p:cBhvr>
                                        <p:cTn id="31" dur="500"/>
                                        <p:tgtEl>
                                          <p:spTgt spid="63"/>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barn(inVertical)">
                                      <p:cBhvr>
                                        <p:cTn id="36" dur="500"/>
                                        <p:tgtEl>
                                          <p:spTgt spid="10"/>
                                        </p:tgtEl>
                                      </p:cBhvr>
                                    </p:animEffect>
                                  </p:childTnLst>
                                </p:cTn>
                              </p:par>
                              <p:par>
                                <p:cTn id="37" presetID="16" presetClass="entr" presetSubtype="21"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barn(inVertical)">
                                      <p:cBhvr>
                                        <p:cTn id="39" dur="500"/>
                                        <p:tgtEl>
                                          <p:spTgt spid="11"/>
                                        </p:tgtEl>
                                      </p:cBhvr>
                                    </p:animEffect>
                                  </p:childTnLst>
                                </p:cTn>
                              </p:par>
                              <p:par>
                                <p:cTn id="40" presetID="16" presetClass="entr" presetSubtype="21" fill="hold" nodeType="with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barn(inVertical)">
                                      <p:cBhvr>
                                        <p:cTn id="42" dur="500"/>
                                        <p:tgtEl>
                                          <p:spTgt spid="60"/>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wipe(down)">
                                      <p:cBhvr>
                                        <p:cTn id="51" dur="500"/>
                                        <p:tgtEl>
                                          <p:spTgt spid="56"/>
                                        </p:tgtEl>
                                      </p:cBhvr>
                                    </p:animEffect>
                                  </p:childTnLst>
                                </p:cTn>
                              </p:par>
                              <p:par>
                                <p:cTn id="52" presetID="22" presetClass="entr" presetSubtype="4" fill="hold" nodeType="withEffect">
                                  <p:stCondLst>
                                    <p:cond delay="0"/>
                                  </p:stCondLst>
                                  <p:childTnLst>
                                    <p:set>
                                      <p:cBhvr>
                                        <p:cTn id="53" dur="1" fill="hold">
                                          <p:stCondLst>
                                            <p:cond delay="0"/>
                                          </p:stCondLst>
                                        </p:cTn>
                                        <p:tgtEl>
                                          <p:spTgt spid="59"/>
                                        </p:tgtEl>
                                        <p:attrNameLst>
                                          <p:attrName>style.visibility</p:attrName>
                                        </p:attrNameLst>
                                      </p:cBhvr>
                                      <p:to>
                                        <p:strVal val="visible"/>
                                      </p:to>
                                    </p:set>
                                    <p:animEffect transition="in" filter="wipe(down)">
                                      <p:cBhvr>
                                        <p:cTn id="54" dur="500"/>
                                        <p:tgtEl>
                                          <p:spTgt spid="59"/>
                                        </p:tgtEl>
                                      </p:cBhvr>
                                    </p:animEffect>
                                  </p:childTnLst>
                                </p:cTn>
                              </p:par>
                            </p:childTnLst>
                          </p:cTn>
                        </p:par>
                      </p:childTnLst>
                    </p:cTn>
                  </p:par>
                  <p:par>
                    <p:cTn id="55" fill="hold">
                      <p:stCondLst>
                        <p:cond delay="indefinite"/>
                      </p:stCondLst>
                      <p:childTnLst>
                        <p:par>
                          <p:cTn id="56" fill="hold">
                            <p:stCondLst>
                              <p:cond delay="0"/>
                            </p:stCondLst>
                            <p:childTnLst>
                              <p:par>
                                <p:cTn id="57" presetID="6" presetClass="entr" presetSubtype="16" fill="hold" grpId="0" nodeType="clickEffect">
                                  <p:stCondLst>
                                    <p:cond delay="0"/>
                                  </p:stCondLst>
                                  <p:childTnLst>
                                    <p:set>
                                      <p:cBhvr>
                                        <p:cTn id="58" dur="1" fill="hold">
                                          <p:stCondLst>
                                            <p:cond delay="0"/>
                                          </p:stCondLst>
                                        </p:cTn>
                                        <p:tgtEl>
                                          <p:spTgt spid="65"/>
                                        </p:tgtEl>
                                        <p:attrNameLst>
                                          <p:attrName>style.visibility</p:attrName>
                                        </p:attrNameLst>
                                      </p:cBhvr>
                                      <p:to>
                                        <p:strVal val="visible"/>
                                      </p:to>
                                    </p:set>
                                    <p:animEffect transition="in" filter="circle(in)">
                                      <p:cBhvr>
                                        <p:cTn id="59" dur="2000"/>
                                        <p:tgtEl>
                                          <p:spTgt spid="65"/>
                                        </p:tgtEl>
                                      </p:cBhvr>
                                    </p:animEffect>
                                  </p:childTnLst>
                                </p:cTn>
                              </p:par>
                              <p:par>
                                <p:cTn id="60" presetID="6" presetClass="entr" presetSubtype="16" fill="hold" nodeType="with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circle(in)">
                                      <p:cBhvr>
                                        <p:cTn id="62" dur="2000"/>
                                        <p:tgtEl>
                                          <p:spTgt spid="9"/>
                                        </p:tgtEl>
                                      </p:cBhvr>
                                    </p:animEffect>
                                  </p:childTnLst>
                                </p:cTn>
                              </p:par>
                              <p:par>
                                <p:cTn id="63" presetID="6" presetClass="entr" presetSubtype="16" fill="hold" nodeType="withEffect">
                                  <p:stCondLst>
                                    <p:cond delay="0"/>
                                  </p:stCondLst>
                                  <p:childTnLst>
                                    <p:set>
                                      <p:cBhvr>
                                        <p:cTn id="64" dur="1" fill="hold">
                                          <p:stCondLst>
                                            <p:cond delay="0"/>
                                          </p:stCondLst>
                                        </p:cTn>
                                        <p:tgtEl>
                                          <p:spTgt spid="51"/>
                                        </p:tgtEl>
                                        <p:attrNameLst>
                                          <p:attrName>style.visibility</p:attrName>
                                        </p:attrNameLst>
                                      </p:cBhvr>
                                      <p:to>
                                        <p:strVal val="visible"/>
                                      </p:to>
                                    </p:set>
                                    <p:animEffect transition="in" filter="circle(in)">
                                      <p:cBhvr>
                                        <p:cTn id="65" dur="2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3" grpId="0"/>
      <p:bldP spid="64" grpId="0"/>
      <p:bldP spid="6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347289" y="0"/>
            <a:ext cx="12079862" cy="609600"/>
          </a:xfrm>
        </p:spPr>
        <p:txBody>
          <a:bodyPr/>
          <a:lstStyle/>
          <a:p>
            <a:pPr eaLnBrk="1" hangingPunct="1"/>
            <a:r>
              <a:rPr lang="en-US" altLang="zh-TW" kern="1200" spc="-5" dirty="0">
                <a:latin typeface="Cambria" panose="02040503050406030204" pitchFamily="18" charset="0"/>
                <a:ea typeface="Cambria" panose="02040503050406030204" pitchFamily="18" charset="0"/>
                <a:cs typeface="Arial" charset="0"/>
              </a:rPr>
              <a:t>	Problems</a:t>
            </a:r>
            <a:endParaRPr lang="en-US" altLang="zh-TW" kern="1200" dirty="0">
              <a:latin typeface="Cambria" panose="02040503050406030204" pitchFamily="18" charset="0"/>
              <a:ea typeface="Cambria" panose="02040503050406030204" pitchFamily="18" charset="0"/>
              <a:cs typeface="Arial" charset="0"/>
            </a:endParaRPr>
          </a:p>
        </p:txBody>
      </p:sp>
      <p:sp>
        <p:nvSpPr>
          <p:cNvPr id="9" name="Rectangle 8">
            <a:extLst>
              <a:ext uri="{FF2B5EF4-FFF2-40B4-BE49-F238E27FC236}">
                <a16:creationId xmlns:a16="http://schemas.microsoft.com/office/drawing/2014/main" id="{6B528467-F65F-4575-941F-B1642F03052A}"/>
              </a:ext>
            </a:extLst>
          </p:cNvPr>
          <p:cNvSpPr/>
          <p:nvPr/>
        </p:nvSpPr>
        <p:spPr>
          <a:xfrm>
            <a:off x="501354" y="855833"/>
            <a:ext cx="10233451" cy="1874359"/>
          </a:xfrm>
          <a:prstGeom prst="rect">
            <a:avLst/>
          </a:prstGeom>
        </p:spPr>
        <p:txBody>
          <a:bodyPr wrap="square">
            <a:spAutoFit/>
          </a:bodyPr>
          <a:lstStyle/>
          <a:p>
            <a:pPr marL="228600" lvl="0" indent="-228600" fontAlgn="auto">
              <a:lnSpc>
                <a:spcPct val="90000"/>
              </a:lnSpc>
              <a:spcBef>
                <a:spcPts val="600"/>
              </a:spcBef>
              <a:spcAft>
                <a:spcPts val="0"/>
              </a:spcAft>
              <a:buFont typeface="Arial" panose="020B0604020202020204" pitchFamily="34" charset="0"/>
              <a:buChar char="•"/>
            </a:pPr>
            <a:r>
              <a:rPr lang="en-US" sz="3200" dirty="0">
                <a:solidFill>
                  <a:prstClr val="black"/>
                </a:solidFill>
                <a:latin typeface="Cambria" panose="02040503050406030204" pitchFamily="18" charset="0"/>
                <a:ea typeface="+mn-ea"/>
              </a:rPr>
              <a:t>HE only supports linear operations</a:t>
            </a:r>
          </a:p>
          <a:p>
            <a:pPr marL="685800" lvl="1" indent="-228600" fontAlgn="auto">
              <a:lnSpc>
                <a:spcPct val="90000"/>
              </a:lnSpc>
              <a:spcBef>
                <a:spcPts val="600"/>
              </a:spcBef>
              <a:spcAft>
                <a:spcPts val="0"/>
              </a:spcAft>
              <a:buFont typeface="Cambria" panose="02040503050406030204" pitchFamily="18" charset="0"/>
              <a:buChar char="-"/>
            </a:pPr>
            <a:r>
              <a:rPr lang="en-US" sz="2800" b="1" dirty="0">
                <a:solidFill>
                  <a:prstClr val="black"/>
                </a:solidFill>
                <a:latin typeface="Cambria" panose="02040503050406030204" pitchFamily="18" charset="0"/>
                <a:ea typeface="+mn-ea"/>
              </a:rPr>
              <a:t>Addictive homomorphism </a:t>
            </a:r>
            <a:r>
              <a:rPr lang="en-US" sz="2800" dirty="0">
                <a:solidFill>
                  <a:prstClr val="black"/>
                </a:solidFill>
                <a:latin typeface="Cambria" panose="02040503050406030204" pitchFamily="18" charset="0"/>
                <a:ea typeface="+mn-ea"/>
              </a:rPr>
              <a:t>( F(</a:t>
            </a:r>
            <a:r>
              <a:rPr lang="en-US" sz="2800" dirty="0" err="1">
                <a:solidFill>
                  <a:prstClr val="black"/>
                </a:solidFill>
                <a:latin typeface="Cambria" panose="02040503050406030204" pitchFamily="18" charset="0"/>
                <a:ea typeface="+mn-ea"/>
              </a:rPr>
              <a:t>a+b</a:t>
            </a:r>
            <a:r>
              <a:rPr lang="en-US" sz="2800" dirty="0">
                <a:solidFill>
                  <a:prstClr val="black"/>
                </a:solidFill>
                <a:latin typeface="Cambria" panose="02040503050406030204" pitchFamily="18" charset="0"/>
                <a:ea typeface="+mn-ea"/>
              </a:rPr>
              <a:t>)=F(a)+F(b) )</a:t>
            </a:r>
          </a:p>
          <a:p>
            <a:pPr marL="685800" lvl="1" indent="-228600" fontAlgn="auto">
              <a:lnSpc>
                <a:spcPct val="90000"/>
              </a:lnSpc>
              <a:spcBef>
                <a:spcPts val="600"/>
              </a:spcBef>
              <a:spcAft>
                <a:spcPts val="0"/>
              </a:spcAft>
              <a:buFont typeface="Cambria" panose="02040503050406030204" pitchFamily="18" charset="0"/>
              <a:buChar char="-"/>
            </a:pPr>
            <a:r>
              <a:rPr lang="en-US" sz="2800" b="1" dirty="0">
                <a:solidFill>
                  <a:prstClr val="black"/>
                </a:solidFill>
                <a:latin typeface="Cambria" panose="02040503050406030204" pitchFamily="18" charset="0"/>
                <a:ea typeface="+mn-ea"/>
              </a:rPr>
              <a:t>Multiplicative homomorphism </a:t>
            </a:r>
            <a:r>
              <a:rPr lang="en-US" sz="2800" dirty="0">
                <a:solidFill>
                  <a:prstClr val="black"/>
                </a:solidFill>
                <a:latin typeface="Cambria" panose="02040503050406030204" pitchFamily="18" charset="0"/>
                <a:ea typeface="+mn-ea"/>
              </a:rPr>
              <a:t>( F(a*b)=F(a)*F(b) )</a:t>
            </a:r>
          </a:p>
          <a:p>
            <a:pPr marL="685800" lvl="1" indent="-228600" fontAlgn="auto">
              <a:lnSpc>
                <a:spcPct val="90000"/>
              </a:lnSpc>
              <a:spcBef>
                <a:spcPts val="600"/>
              </a:spcBef>
              <a:spcAft>
                <a:spcPts val="0"/>
              </a:spcAft>
              <a:buFont typeface="Cambria" panose="02040503050406030204" pitchFamily="18" charset="0"/>
              <a:buChar char="-"/>
            </a:pPr>
            <a:endParaRPr lang="en-US" sz="2400" dirty="0">
              <a:solidFill>
                <a:prstClr val="black"/>
              </a:solidFill>
              <a:latin typeface="Cambria" panose="02040503050406030204" pitchFamily="18" charset="0"/>
              <a:ea typeface="+mn-ea"/>
            </a:endParaRPr>
          </a:p>
        </p:txBody>
      </p:sp>
      <p:sp>
        <p:nvSpPr>
          <p:cNvPr id="11" name="Rectangle 10">
            <a:extLst>
              <a:ext uri="{FF2B5EF4-FFF2-40B4-BE49-F238E27FC236}">
                <a16:creationId xmlns:a16="http://schemas.microsoft.com/office/drawing/2014/main" id="{9E93680F-5537-4F2B-A55C-5BEE132B67DC}"/>
              </a:ext>
            </a:extLst>
          </p:cNvPr>
          <p:cNvSpPr/>
          <p:nvPr/>
        </p:nvSpPr>
        <p:spPr>
          <a:xfrm>
            <a:off x="501354" y="2561982"/>
            <a:ext cx="10233451" cy="2339102"/>
          </a:xfrm>
          <a:prstGeom prst="rect">
            <a:avLst/>
          </a:prstGeom>
        </p:spPr>
        <p:txBody>
          <a:bodyPr wrap="square">
            <a:spAutoFit/>
          </a:bodyPr>
          <a:lstStyle/>
          <a:p>
            <a:pPr marL="228600" lvl="0" indent="-228600" fontAlgn="auto">
              <a:lnSpc>
                <a:spcPct val="90000"/>
              </a:lnSpc>
              <a:spcBef>
                <a:spcPts val="600"/>
              </a:spcBef>
              <a:spcAft>
                <a:spcPts val="0"/>
              </a:spcAft>
              <a:buFont typeface="Arial" panose="020B0604020202020204" pitchFamily="34" charset="0"/>
              <a:buChar char="•"/>
            </a:pPr>
            <a:r>
              <a:rPr lang="en-US" sz="3200" dirty="0">
                <a:solidFill>
                  <a:prstClr val="black"/>
                </a:solidFill>
                <a:latin typeface="Cambria" panose="02040503050406030204" pitchFamily="18" charset="0"/>
                <a:ea typeface="+mn-ea"/>
              </a:rPr>
              <a:t>Deep Neural Network (DNN)</a:t>
            </a:r>
          </a:p>
          <a:p>
            <a:pPr marL="685800" lvl="1" indent="-228600" fontAlgn="auto">
              <a:lnSpc>
                <a:spcPct val="90000"/>
              </a:lnSpc>
              <a:spcBef>
                <a:spcPts val="600"/>
              </a:spcBef>
              <a:spcAft>
                <a:spcPts val="0"/>
              </a:spcAft>
              <a:buFont typeface="Cambria" panose="02040503050406030204" pitchFamily="18" charset="0"/>
              <a:buChar char="-"/>
            </a:pPr>
            <a:r>
              <a:rPr lang="en-US" sz="2800" b="1" dirty="0">
                <a:solidFill>
                  <a:prstClr val="black"/>
                </a:solidFill>
                <a:latin typeface="Cambria" panose="02040503050406030204" pitchFamily="18" charset="0"/>
                <a:ea typeface="+mn-ea"/>
              </a:rPr>
              <a:t>Linear operations </a:t>
            </a:r>
            <a:r>
              <a:rPr lang="en-US" sz="2800" dirty="0">
                <a:solidFill>
                  <a:prstClr val="black"/>
                </a:solidFill>
                <a:latin typeface="Cambria" panose="02040503050406030204" pitchFamily="18" charset="0"/>
                <a:ea typeface="+mn-ea"/>
              </a:rPr>
              <a:t>( Convolution Layer, Dense Layer)</a:t>
            </a:r>
          </a:p>
          <a:p>
            <a:pPr marL="685800" lvl="1" indent="-228600" fontAlgn="auto">
              <a:lnSpc>
                <a:spcPct val="90000"/>
              </a:lnSpc>
              <a:spcBef>
                <a:spcPts val="600"/>
              </a:spcBef>
              <a:spcAft>
                <a:spcPts val="0"/>
              </a:spcAft>
              <a:buFont typeface="Cambria" panose="02040503050406030204" pitchFamily="18" charset="0"/>
              <a:buChar char="-"/>
            </a:pPr>
            <a:r>
              <a:rPr lang="en-US" sz="2800" b="1" dirty="0">
                <a:solidFill>
                  <a:prstClr val="black"/>
                </a:solidFill>
                <a:highlight>
                  <a:srgbClr val="C0C0C0"/>
                </a:highlight>
                <a:latin typeface="Cambria" panose="02040503050406030204" pitchFamily="18" charset="0"/>
                <a:ea typeface="+mn-ea"/>
              </a:rPr>
              <a:t>Non-linear Operations </a:t>
            </a:r>
            <a:r>
              <a:rPr lang="en-US" sz="2800" dirty="0">
                <a:solidFill>
                  <a:prstClr val="black"/>
                </a:solidFill>
                <a:highlight>
                  <a:srgbClr val="C0C0C0"/>
                </a:highlight>
                <a:latin typeface="Cambria" panose="02040503050406030204" pitchFamily="18" charset="0"/>
                <a:ea typeface="+mn-ea"/>
              </a:rPr>
              <a:t>(Activation functions, Max Pooling)</a:t>
            </a:r>
          </a:p>
          <a:p>
            <a:pPr lvl="1" fontAlgn="auto">
              <a:lnSpc>
                <a:spcPct val="90000"/>
              </a:lnSpc>
              <a:spcBef>
                <a:spcPts val="600"/>
              </a:spcBef>
              <a:spcAft>
                <a:spcPts val="0"/>
              </a:spcAft>
            </a:pPr>
            <a:endParaRPr lang="en-US" sz="2800" dirty="0">
              <a:solidFill>
                <a:prstClr val="black"/>
              </a:solidFill>
              <a:highlight>
                <a:srgbClr val="C0C0C0"/>
              </a:highlight>
              <a:latin typeface="Cambria" panose="02040503050406030204" pitchFamily="18" charset="0"/>
              <a:ea typeface="+mn-ea"/>
            </a:endParaRPr>
          </a:p>
          <a:p>
            <a:pPr marL="685800" lvl="1" indent="-228600" fontAlgn="auto">
              <a:lnSpc>
                <a:spcPct val="90000"/>
              </a:lnSpc>
              <a:spcBef>
                <a:spcPts val="600"/>
              </a:spcBef>
              <a:spcAft>
                <a:spcPts val="0"/>
              </a:spcAft>
              <a:buFont typeface="Cambria" panose="02040503050406030204" pitchFamily="18" charset="0"/>
              <a:buChar char="-"/>
            </a:pPr>
            <a:endParaRPr lang="en-US" sz="2400" dirty="0">
              <a:solidFill>
                <a:prstClr val="black"/>
              </a:solidFill>
              <a:latin typeface="Cambria" panose="02040503050406030204" pitchFamily="18" charset="0"/>
              <a:ea typeface="+mn-ea"/>
            </a:endParaRPr>
          </a:p>
        </p:txBody>
      </p:sp>
      <p:sp>
        <p:nvSpPr>
          <p:cNvPr id="14" name="Rectangle 13">
            <a:extLst>
              <a:ext uri="{FF2B5EF4-FFF2-40B4-BE49-F238E27FC236}">
                <a16:creationId xmlns:a16="http://schemas.microsoft.com/office/drawing/2014/main" id="{2E8C4EDF-EFF7-49D2-9498-9F331BA02B52}"/>
              </a:ext>
            </a:extLst>
          </p:cNvPr>
          <p:cNvSpPr/>
          <p:nvPr/>
        </p:nvSpPr>
        <p:spPr>
          <a:xfrm>
            <a:off x="501354" y="4901084"/>
            <a:ext cx="10233451" cy="1575816"/>
          </a:xfrm>
          <a:prstGeom prst="rect">
            <a:avLst/>
          </a:prstGeom>
        </p:spPr>
        <p:txBody>
          <a:bodyPr wrap="square">
            <a:spAutoFit/>
          </a:bodyPr>
          <a:lstStyle/>
          <a:p>
            <a:pPr marL="228600" lvl="0" indent="-228600" fontAlgn="auto">
              <a:lnSpc>
                <a:spcPct val="90000"/>
              </a:lnSpc>
              <a:spcBef>
                <a:spcPts val="600"/>
              </a:spcBef>
              <a:spcAft>
                <a:spcPts val="0"/>
              </a:spcAft>
              <a:buFont typeface="Arial" panose="020B0604020202020204" pitchFamily="34" charset="0"/>
              <a:buChar char="•"/>
            </a:pPr>
            <a:r>
              <a:rPr lang="en-US" sz="3200" dirty="0">
                <a:solidFill>
                  <a:prstClr val="black"/>
                </a:solidFill>
                <a:latin typeface="Cambria" panose="02040503050406030204" pitchFamily="18" charset="0"/>
                <a:ea typeface="+mn-ea"/>
              </a:rPr>
              <a:t>Previous works: Polynomial approximation</a:t>
            </a:r>
          </a:p>
          <a:p>
            <a:pPr marL="685800" lvl="1" indent="-228600" fontAlgn="auto">
              <a:lnSpc>
                <a:spcPct val="90000"/>
              </a:lnSpc>
              <a:spcBef>
                <a:spcPts val="600"/>
              </a:spcBef>
              <a:spcAft>
                <a:spcPts val="0"/>
              </a:spcAft>
              <a:buFont typeface="Cambria" panose="02040503050406030204" pitchFamily="18" charset="0"/>
              <a:buChar char="-"/>
            </a:pPr>
            <a:r>
              <a:rPr lang="en-US" sz="2800" b="1" dirty="0" err="1">
                <a:solidFill>
                  <a:prstClr val="black"/>
                </a:solidFill>
                <a:latin typeface="Cambria" panose="02040503050406030204" pitchFamily="18" charset="0"/>
                <a:ea typeface="+mn-ea"/>
              </a:rPr>
              <a:t>ReLU</a:t>
            </a:r>
            <a:r>
              <a:rPr lang="en-US" sz="2800" b="1" dirty="0">
                <a:solidFill>
                  <a:prstClr val="black"/>
                </a:solidFill>
                <a:latin typeface="Cambria" panose="02040503050406030204" pitchFamily="18" charset="0"/>
                <a:ea typeface="+mn-ea"/>
              </a:rPr>
              <a:t>: </a:t>
            </a:r>
            <a:r>
              <a:rPr lang="en-US" sz="2800" dirty="0">
                <a:solidFill>
                  <a:prstClr val="black"/>
                </a:solidFill>
                <a:latin typeface="Cambria" panose="02040503050406030204" pitchFamily="18" charset="0"/>
                <a:ea typeface="+mn-ea"/>
              </a:rPr>
              <a:t>Y = max(x,0)  </a:t>
            </a:r>
            <a:r>
              <a:rPr lang="en-US" sz="6000" baseline="-25000" dirty="0">
                <a:solidFill>
                  <a:prstClr val="black"/>
                </a:solidFill>
                <a:latin typeface="Cambria" panose="02040503050406030204" pitchFamily="18" charset="0"/>
                <a:ea typeface="+mn-ea"/>
              </a:rPr>
              <a:t> ͌ </a:t>
            </a:r>
            <a:r>
              <a:rPr lang="en-US" altLang="zh-CN" sz="2800" dirty="0">
                <a:solidFill>
                  <a:prstClr val="black"/>
                </a:solidFill>
                <a:latin typeface="Cambria" panose="02040503050406030204" pitchFamily="18" charset="0"/>
                <a:ea typeface="+mn-ea"/>
              </a:rPr>
              <a:t>x</a:t>
            </a:r>
            <a:r>
              <a:rPr lang="en-US" sz="2800" baseline="30000" dirty="0">
                <a:solidFill>
                  <a:prstClr val="black"/>
                </a:solidFill>
                <a:latin typeface="Cambria" panose="02040503050406030204" pitchFamily="18" charset="0"/>
                <a:ea typeface="+mn-ea"/>
              </a:rPr>
              <a:t>2</a:t>
            </a:r>
            <a:r>
              <a:rPr lang="en-US" sz="2800" dirty="0">
                <a:solidFill>
                  <a:prstClr val="black"/>
                </a:solidFill>
                <a:latin typeface="Cambria" panose="02040503050406030204" pitchFamily="18" charset="0"/>
                <a:ea typeface="+mn-ea"/>
              </a:rPr>
              <a:t>  </a:t>
            </a:r>
            <a:r>
              <a:rPr lang="en-US" sz="2800" baseline="-25000" dirty="0">
                <a:solidFill>
                  <a:prstClr val="black"/>
                </a:solidFill>
                <a:latin typeface="Cambria" panose="02040503050406030204" pitchFamily="18" charset="0"/>
              </a:rPr>
              <a:t> </a:t>
            </a:r>
            <a:r>
              <a:rPr lang="en-US" sz="6000" baseline="-25000" dirty="0">
                <a:solidFill>
                  <a:prstClr val="black"/>
                </a:solidFill>
                <a:latin typeface="Cambria" panose="02040503050406030204" pitchFamily="18" charset="0"/>
                <a:ea typeface="+mn-ea"/>
              </a:rPr>
              <a:t>͌ </a:t>
            </a:r>
            <a:r>
              <a:rPr lang="en-US" altLang="zh-CN" sz="2800" dirty="0">
                <a:latin typeface="Cambria" panose="02040503050406030204" pitchFamily="18" charset="0"/>
                <a:ea typeface="Cambria" panose="02040503050406030204" pitchFamily="18" charset="0"/>
                <a:cs typeface="Tahoma" panose="020B0604030504040204" pitchFamily="34" charset="0"/>
              </a:rPr>
              <a:t>0.125x</a:t>
            </a:r>
            <a:r>
              <a:rPr lang="en-US" altLang="zh-CN" sz="2800" baseline="30000" dirty="0">
                <a:latin typeface="Cambria" panose="02040503050406030204" pitchFamily="18" charset="0"/>
                <a:ea typeface="Cambria" panose="02040503050406030204" pitchFamily="18" charset="0"/>
                <a:cs typeface="Tahoma" panose="020B0604030504040204" pitchFamily="34" charset="0"/>
              </a:rPr>
              <a:t>2</a:t>
            </a:r>
            <a:r>
              <a:rPr lang="en-US" altLang="zh-CN" sz="2800" dirty="0">
                <a:latin typeface="Cambria" panose="02040503050406030204" pitchFamily="18" charset="0"/>
                <a:ea typeface="Cambria" panose="02040503050406030204" pitchFamily="18" charset="0"/>
                <a:cs typeface="Tahoma" panose="020B0604030504040204" pitchFamily="34" charset="0"/>
              </a:rPr>
              <a:t>+0.25x+0.5 </a:t>
            </a:r>
            <a:endParaRPr lang="en-US" sz="2800" b="1" baseline="-25000" dirty="0">
              <a:solidFill>
                <a:prstClr val="black"/>
              </a:solidFill>
              <a:latin typeface="Cambria" panose="02040503050406030204" pitchFamily="18" charset="0"/>
              <a:ea typeface="Cambria" panose="02040503050406030204" pitchFamily="18" charset="0"/>
            </a:endParaRPr>
          </a:p>
          <a:p>
            <a:pPr lvl="1" fontAlgn="auto">
              <a:lnSpc>
                <a:spcPct val="90000"/>
              </a:lnSpc>
              <a:spcBef>
                <a:spcPts val="600"/>
              </a:spcBef>
              <a:spcAft>
                <a:spcPts val="0"/>
              </a:spcAft>
            </a:pPr>
            <a:endParaRPr lang="en-US" sz="2400" dirty="0">
              <a:solidFill>
                <a:prstClr val="black"/>
              </a:solidFill>
              <a:latin typeface="Cambria" panose="02040503050406030204" pitchFamily="18" charset="0"/>
              <a:ea typeface="+mn-ea"/>
            </a:endParaRPr>
          </a:p>
        </p:txBody>
      </p:sp>
      <p:sp>
        <p:nvSpPr>
          <p:cNvPr id="6" name="Rectangle 2">
            <a:extLst>
              <a:ext uri="{FF2B5EF4-FFF2-40B4-BE49-F238E27FC236}">
                <a16:creationId xmlns:a16="http://schemas.microsoft.com/office/drawing/2014/main" id="{0E4E33A7-74D6-405C-92FC-6F132294D526}"/>
              </a:ext>
            </a:extLst>
          </p:cNvPr>
          <p:cNvSpPr txBox="1">
            <a:spLocks noChangeArrowheads="1"/>
          </p:cNvSpPr>
          <p:nvPr/>
        </p:nvSpPr>
        <p:spPr bwMode="auto">
          <a:xfrm>
            <a:off x="-347289" y="4126992"/>
            <a:ext cx="1207986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rgbClr val="7D110C"/>
                </a:solidFill>
                <a:latin typeface="Calibri" pitchFamily="34" charset="0"/>
                <a:ea typeface="Calibri" pitchFamily="34" charset="0"/>
                <a:cs typeface="+mj-cs"/>
              </a:defRPr>
            </a:lvl1pPr>
            <a:lvl2pPr algn="ctr" rtl="0" eaLnBrk="0" fontAlgn="base" hangingPunct="0">
              <a:spcBef>
                <a:spcPct val="0"/>
              </a:spcBef>
              <a:spcAft>
                <a:spcPct val="0"/>
              </a:spcAft>
              <a:defRPr sz="4400" b="1">
                <a:solidFill>
                  <a:srgbClr val="003399"/>
                </a:solidFill>
                <a:latin typeface="Arial" charset="0"/>
                <a:ea typeface="ＭＳ Ｐゴシック" pitchFamily="34" charset="-128"/>
              </a:defRPr>
            </a:lvl2pPr>
            <a:lvl3pPr algn="ctr" rtl="0" eaLnBrk="0" fontAlgn="base" hangingPunct="0">
              <a:spcBef>
                <a:spcPct val="0"/>
              </a:spcBef>
              <a:spcAft>
                <a:spcPct val="0"/>
              </a:spcAft>
              <a:defRPr sz="4400" b="1">
                <a:solidFill>
                  <a:srgbClr val="003399"/>
                </a:solidFill>
                <a:latin typeface="Arial" charset="0"/>
                <a:ea typeface="ＭＳ Ｐゴシック" pitchFamily="34" charset="-128"/>
              </a:defRPr>
            </a:lvl3pPr>
            <a:lvl4pPr algn="ctr" rtl="0" eaLnBrk="0" fontAlgn="base" hangingPunct="0">
              <a:spcBef>
                <a:spcPct val="0"/>
              </a:spcBef>
              <a:spcAft>
                <a:spcPct val="0"/>
              </a:spcAft>
              <a:defRPr sz="4400" b="1">
                <a:solidFill>
                  <a:srgbClr val="003399"/>
                </a:solidFill>
                <a:latin typeface="Arial" charset="0"/>
                <a:ea typeface="ＭＳ Ｐゴシック" pitchFamily="34" charset="-128"/>
              </a:defRPr>
            </a:lvl4pPr>
            <a:lvl5pPr algn="ctr" rtl="0" eaLnBrk="0" fontAlgn="base" hangingPunct="0">
              <a:spcBef>
                <a:spcPct val="0"/>
              </a:spcBef>
              <a:spcAft>
                <a:spcPct val="0"/>
              </a:spcAft>
              <a:defRPr sz="4400" b="1">
                <a:solidFill>
                  <a:srgbClr val="003399"/>
                </a:solidFill>
                <a:latin typeface="Arial" charset="0"/>
                <a:ea typeface="ＭＳ Ｐゴシック" pitchFamily="34" charset="-128"/>
              </a:defRPr>
            </a:lvl5pPr>
            <a:lvl6pPr marL="457200" algn="ctr" rtl="0" eaLnBrk="1" fontAlgn="base" hangingPunct="1">
              <a:spcBef>
                <a:spcPct val="0"/>
              </a:spcBef>
              <a:spcAft>
                <a:spcPct val="0"/>
              </a:spcAft>
              <a:defRPr sz="4400" b="1">
                <a:solidFill>
                  <a:srgbClr val="003399"/>
                </a:solidFill>
                <a:latin typeface="Arial" charset="0"/>
              </a:defRPr>
            </a:lvl6pPr>
            <a:lvl7pPr marL="914400" algn="ctr" rtl="0" eaLnBrk="1" fontAlgn="base" hangingPunct="1">
              <a:spcBef>
                <a:spcPct val="0"/>
              </a:spcBef>
              <a:spcAft>
                <a:spcPct val="0"/>
              </a:spcAft>
              <a:defRPr sz="4400" b="1">
                <a:solidFill>
                  <a:srgbClr val="003399"/>
                </a:solidFill>
                <a:latin typeface="Arial" charset="0"/>
              </a:defRPr>
            </a:lvl7pPr>
            <a:lvl8pPr marL="1371600" algn="ctr" rtl="0" eaLnBrk="1" fontAlgn="base" hangingPunct="1">
              <a:spcBef>
                <a:spcPct val="0"/>
              </a:spcBef>
              <a:spcAft>
                <a:spcPct val="0"/>
              </a:spcAft>
              <a:defRPr sz="4400" b="1">
                <a:solidFill>
                  <a:srgbClr val="003399"/>
                </a:solidFill>
                <a:latin typeface="Arial" charset="0"/>
              </a:defRPr>
            </a:lvl8pPr>
            <a:lvl9pPr marL="1828800" algn="ctr" rtl="0" eaLnBrk="1" fontAlgn="base" hangingPunct="1">
              <a:spcBef>
                <a:spcPct val="0"/>
              </a:spcBef>
              <a:spcAft>
                <a:spcPct val="0"/>
              </a:spcAft>
              <a:defRPr sz="4400" b="1">
                <a:solidFill>
                  <a:srgbClr val="003399"/>
                </a:solidFill>
                <a:latin typeface="Arial" charset="0"/>
              </a:defRPr>
            </a:lvl9pPr>
          </a:lstStyle>
          <a:p>
            <a:pPr eaLnBrk="1" hangingPunct="1"/>
            <a:r>
              <a:rPr lang="en-US" altLang="zh-TW" kern="1200" spc="-5" dirty="0">
                <a:latin typeface="Cambria" panose="02040503050406030204" pitchFamily="18" charset="0"/>
                <a:ea typeface="Cambria" panose="02040503050406030204" pitchFamily="18" charset="0"/>
                <a:cs typeface="Arial" charset="0"/>
              </a:rPr>
              <a:t>	How to process non-linear operations?</a:t>
            </a:r>
            <a:endParaRPr lang="en-US" altLang="zh-TW" kern="1200" dirty="0">
              <a:latin typeface="Cambria" panose="02040503050406030204" pitchFamily="18" charset="0"/>
              <a:ea typeface="Cambria" panose="02040503050406030204" pitchFamily="18" charset="0"/>
              <a:cs typeface="Arial" charset="0"/>
            </a:endParaRPr>
          </a:p>
        </p:txBody>
      </p:sp>
    </p:spTree>
    <p:custDataLst>
      <p:tags r:id="rId1"/>
    </p:custDataLst>
    <p:extLst>
      <p:ext uri="{BB962C8B-B14F-4D97-AF65-F5344CB8AC3E}">
        <p14:creationId xmlns:p14="http://schemas.microsoft.com/office/powerpoint/2010/main" val="2942321818"/>
      </p:ext>
    </p:extLst>
  </p:cSld>
  <p:clrMapOvr>
    <a:masterClrMapping/>
  </p:clrMapOvr>
  <p:transition advTm="3791">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98600" y="1606200"/>
            <a:ext cx="9461500" cy="730537"/>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Cambria" panose="02040503050406030204" pitchFamily="18" charset="0"/>
              </a:rPr>
              <a:t>1. </a:t>
            </a:r>
            <a:r>
              <a:rPr lang="en-US" sz="4000" b="1" dirty="0" err="1">
                <a:latin typeface="Cambria" panose="02040503050406030204" pitchFamily="18" charset="0"/>
              </a:rPr>
              <a:t>MLaaS</a:t>
            </a:r>
            <a:r>
              <a:rPr lang="en-US" sz="4000" b="1" dirty="0">
                <a:latin typeface="Cambria" panose="02040503050406030204" pitchFamily="18" charset="0"/>
              </a:rPr>
              <a:t> and Data Privacy </a:t>
            </a:r>
          </a:p>
        </p:txBody>
      </p:sp>
      <p:sp>
        <p:nvSpPr>
          <p:cNvPr id="4" name="Rectangle 3"/>
          <p:cNvSpPr/>
          <p:nvPr/>
        </p:nvSpPr>
        <p:spPr>
          <a:xfrm>
            <a:off x="1485900" y="2499004"/>
            <a:ext cx="9461500" cy="730537"/>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Cambria" panose="02040503050406030204" pitchFamily="18" charset="0"/>
              </a:rPr>
              <a:t>2. Secure </a:t>
            </a:r>
            <a:r>
              <a:rPr lang="en-US" sz="4000" b="1" dirty="0" err="1">
                <a:latin typeface="Cambria" panose="02040503050406030204" pitchFamily="18" charset="0"/>
              </a:rPr>
              <a:t>MLaaS</a:t>
            </a:r>
            <a:endParaRPr lang="en-US" sz="4000" dirty="0">
              <a:latin typeface="Cambria" panose="02040503050406030204" pitchFamily="18" charset="0"/>
            </a:endParaRPr>
          </a:p>
        </p:txBody>
      </p:sp>
      <p:sp>
        <p:nvSpPr>
          <p:cNvPr id="5" name="Rectangle 4"/>
          <p:cNvSpPr/>
          <p:nvPr/>
        </p:nvSpPr>
        <p:spPr>
          <a:xfrm>
            <a:off x="1473200" y="4323363"/>
            <a:ext cx="9461500" cy="73053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latin typeface="Cambria" panose="02040503050406030204" pitchFamily="18" charset="0"/>
              </a:rPr>
              <a:t>4</a:t>
            </a:r>
            <a:r>
              <a:rPr lang="en-US" sz="4400" dirty="0">
                <a:latin typeface="Cambria" panose="02040503050406030204" pitchFamily="18" charset="0"/>
              </a:rPr>
              <a:t>. Conclusion</a:t>
            </a:r>
            <a:endParaRPr lang="en-US" sz="4000" dirty="0">
              <a:latin typeface="Cambria" panose="02040503050406030204" pitchFamily="18" charset="0"/>
            </a:endParaRPr>
          </a:p>
        </p:txBody>
      </p:sp>
      <p:sp>
        <p:nvSpPr>
          <p:cNvPr id="8" name="Rectangle 7"/>
          <p:cNvSpPr/>
          <p:nvPr/>
        </p:nvSpPr>
        <p:spPr>
          <a:xfrm>
            <a:off x="1473200" y="3420104"/>
            <a:ext cx="9461500" cy="730537"/>
          </a:xfrm>
          <a:prstGeom prst="rect">
            <a:avLst/>
          </a:prstGeom>
          <a:solidFill>
            <a:srgbClr val="7D110C"/>
          </a:solidFill>
          <a:ln>
            <a:solidFill>
              <a:srgbClr val="814E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Cambria" panose="02040503050406030204" pitchFamily="18" charset="0"/>
              </a:rPr>
              <a:t>3. Our work</a:t>
            </a:r>
          </a:p>
        </p:txBody>
      </p:sp>
      <p:sp>
        <p:nvSpPr>
          <p:cNvPr id="10" name="Title 1"/>
          <p:cNvSpPr>
            <a:spLocks noGrp="1"/>
          </p:cNvSpPr>
          <p:nvPr>
            <p:ph type="title"/>
          </p:nvPr>
        </p:nvSpPr>
        <p:spPr>
          <a:xfrm>
            <a:off x="1828800" y="25400"/>
            <a:ext cx="8229600" cy="889000"/>
          </a:xfrm>
        </p:spPr>
        <p:txBody>
          <a:bodyPr/>
          <a:lstStyle/>
          <a:p>
            <a:r>
              <a:rPr lang="tr-TR" dirty="0">
                <a:latin typeface="Cambria" panose="02040503050406030204" pitchFamily="18" charset="0"/>
              </a:rPr>
              <a:t>Outline</a:t>
            </a:r>
            <a:endParaRPr lang="en-US" dirty="0">
              <a:latin typeface="Cambria" panose="02040503050406030204" pitchFamily="18" charset="0"/>
            </a:endParaRPr>
          </a:p>
        </p:txBody>
      </p:sp>
    </p:spTree>
    <p:extLst>
      <p:ext uri="{BB962C8B-B14F-4D97-AF65-F5344CB8AC3E}">
        <p14:creationId xmlns:p14="http://schemas.microsoft.com/office/powerpoint/2010/main" val="755885139"/>
      </p:ext>
    </p:extLst>
  </p:cSld>
  <p:clrMapOvr>
    <a:masterClrMapping/>
  </p:clrMapOvr>
  <mc:AlternateContent xmlns:mc="http://schemas.openxmlformats.org/markup-compatibility/2006" xmlns:p14="http://schemas.microsoft.com/office/powerpoint/2010/main">
    <mc:Choice Requires="p14">
      <p:transition spd="slow" p14:dur="2000" advTm="1640"/>
    </mc:Choice>
    <mc:Fallback xmlns="">
      <p:transition spd="slow" advTm="164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347289" y="0"/>
            <a:ext cx="12079862" cy="609600"/>
          </a:xfrm>
        </p:spPr>
        <p:txBody>
          <a:bodyPr/>
          <a:lstStyle/>
          <a:p>
            <a:pPr eaLnBrk="1" hangingPunct="1"/>
            <a:r>
              <a:rPr lang="en-US" altLang="zh-TW" kern="1200" spc="-5" dirty="0">
                <a:latin typeface="Cambria" panose="02040503050406030204" pitchFamily="18" charset="0"/>
                <a:ea typeface="Cambria" panose="02040503050406030204" pitchFamily="18" charset="0"/>
                <a:cs typeface="Arial" charset="0"/>
              </a:rPr>
              <a:t>	Motivation</a:t>
            </a:r>
            <a:endParaRPr lang="en-US" altLang="zh-TW" kern="1200" dirty="0">
              <a:latin typeface="Cambria" panose="02040503050406030204" pitchFamily="18" charset="0"/>
              <a:ea typeface="Cambria" panose="02040503050406030204" pitchFamily="18" charset="0"/>
              <a:cs typeface="Arial" charset="0"/>
            </a:endParaRPr>
          </a:p>
        </p:txBody>
      </p:sp>
      <p:pic>
        <p:nvPicPr>
          <p:cNvPr id="10" name="Picture 9">
            <a:extLst>
              <a:ext uri="{FF2B5EF4-FFF2-40B4-BE49-F238E27FC236}">
                <a16:creationId xmlns:a16="http://schemas.microsoft.com/office/drawing/2014/main" id="{B4D2521D-EDFD-4A37-BFD9-59DE944758BE}"/>
              </a:ext>
            </a:extLst>
          </p:cNvPr>
          <p:cNvPicPr>
            <a:picLocks noChangeAspect="1"/>
          </p:cNvPicPr>
          <p:nvPr/>
        </p:nvPicPr>
        <p:blipFill>
          <a:blip r:embed="rId4"/>
          <a:stretch>
            <a:fillRect/>
          </a:stretch>
        </p:blipFill>
        <p:spPr>
          <a:xfrm>
            <a:off x="1687819" y="1573893"/>
            <a:ext cx="3390900" cy="2366875"/>
          </a:xfrm>
          <a:prstGeom prst="rect">
            <a:avLst/>
          </a:prstGeom>
        </p:spPr>
      </p:pic>
      <p:sp>
        <p:nvSpPr>
          <p:cNvPr id="14" name="Text Box 180">
            <a:extLst>
              <a:ext uri="{FF2B5EF4-FFF2-40B4-BE49-F238E27FC236}">
                <a16:creationId xmlns:a16="http://schemas.microsoft.com/office/drawing/2014/main" id="{1212C2BE-CC53-4A0A-97A0-28F7AEBD4F02}"/>
              </a:ext>
            </a:extLst>
          </p:cNvPr>
          <p:cNvSpPr txBox="1">
            <a:spLocks noChangeArrowheads="1"/>
          </p:cNvSpPr>
          <p:nvPr/>
        </p:nvSpPr>
        <p:spPr bwMode="auto">
          <a:xfrm>
            <a:off x="1450596" y="3940768"/>
            <a:ext cx="41152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000" b="1" dirty="0">
                <a:latin typeface="Tahoma" panose="020B0604030504040204" pitchFamily="34" charset="0"/>
                <a:ea typeface="Tahoma" panose="020B0604030504040204" pitchFamily="34" charset="0"/>
                <a:cs typeface="Tahoma" panose="020B0604030504040204" pitchFamily="34" charset="0"/>
              </a:rPr>
              <a:t>1. I</a:t>
            </a:r>
            <a:r>
              <a:rPr lang="en-US" altLang="zh-CN" sz="2000" b="1" dirty="0">
                <a:latin typeface="Tahoma" panose="020B0604030504040204" pitchFamily="34" charset="0"/>
                <a:ea typeface="Tahoma" panose="020B0604030504040204" pitchFamily="34" charset="0"/>
                <a:cs typeface="Tahoma" panose="020B0604030504040204" pitchFamily="34" charset="0"/>
              </a:rPr>
              <a:t>naccurate approximation</a:t>
            </a:r>
            <a:endParaRPr lang="en-US" sz="2000" b="1" dirty="0">
              <a:latin typeface="Tahoma" panose="020B0604030504040204" pitchFamily="34" charset="0"/>
              <a:ea typeface="Tahoma" panose="020B0604030504040204" pitchFamily="34" charset="0"/>
              <a:cs typeface="Tahoma" panose="020B0604030504040204" pitchFamily="34" charset="0"/>
            </a:endParaRPr>
          </a:p>
        </p:txBody>
      </p:sp>
      <p:pic>
        <p:nvPicPr>
          <p:cNvPr id="2" name="Picture 1">
            <a:extLst>
              <a:ext uri="{FF2B5EF4-FFF2-40B4-BE49-F238E27FC236}">
                <a16:creationId xmlns:a16="http://schemas.microsoft.com/office/drawing/2014/main" id="{F8DD72AA-44F7-4700-9553-EEB875000B28}"/>
              </a:ext>
            </a:extLst>
          </p:cNvPr>
          <p:cNvPicPr>
            <a:picLocks noChangeAspect="1"/>
          </p:cNvPicPr>
          <p:nvPr/>
        </p:nvPicPr>
        <p:blipFill>
          <a:blip r:embed="rId5"/>
          <a:stretch>
            <a:fillRect/>
          </a:stretch>
        </p:blipFill>
        <p:spPr>
          <a:xfrm>
            <a:off x="6121734" y="1573893"/>
            <a:ext cx="3892014" cy="2234709"/>
          </a:xfrm>
          <a:prstGeom prst="rect">
            <a:avLst/>
          </a:prstGeom>
        </p:spPr>
      </p:pic>
      <p:sp>
        <p:nvSpPr>
          <p:cNvPr id="6" name="Text Box 180">
            <a:extLst>
              <a:ext uri="{FF2B5EF4-FFF2-40B4-BE49-F238E27FC236}">
                <a16:creationId xmlns:a16="http://schemas.microsoft.com/office/drawing/2014/main" id="{34A8B757-0C5C-4D2D-8759-C8E9B2DF28C5}"/>
              </a:ext>
            </a:extLst>
          </p:cNvPr>
          <p:cNvSpPr txBox="1">
            <a:spLocks noChangeArrowheads="1"/>
          </p:cNvSpPr>
          <p:nvPr/>
        </p:nvSpPr>
        <p:spPr bwMode="auto">
          <a:xfrm>
            <a:off x="5487483" y="3937550"/>
            <a:ext cx="52000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altLang="zh-CN" sz="2000" b="1" dirty="0">
                <a:latin typeface="Tahoma" panose="020B0604030504040204" pitchFamily="34" charset="0"/>
                <a:ea typeface="Tahoma" panose="020B0604030504040204" pitchFamily="34" charset="0"/>
                <a:cs typeface="Tahoma" panose="020B0604030504040204" pitchFamily="34" charset="0"/>
              </a:rPr>
              <a:t>2. Various-degrees approximation</a:t>
            </a:r>
            <a:endParaRPr lang="en-US" sz="2000" b="1" dirty="0">
              <a:latin typeface="Tahoma" panose="020B0604030504040204" pitchFamily="34" charset="0"/>
              <a:ea typeface="Tahoma" panose="020B0604030504040204" pitchFamily="34" charset="0"/>
              <a:cs typeface="Tahoma" panose="020B0604030504040204" pitchFamily="34" charset="0"/>
            </a:endParaRPr>
          </a:p>
        </p:txBody>
      </p:sp>
    </p:spTree>
    <p:custDataLst>
      <p:tags r:id="rId1"/>
    </p:custDataLst>
    <p:extLst>
      <p:ext uri="{BB962C8B-B14F-4D97-AF65-F5344CB8AC3E}">
        <p14:creationId xmlns:p14="http://schemas.microsoft.com/office/powerpoint/2010/main" val="437112378"/>
      </p:ext>
    </p:extLst>
  </p:cSld>
  <p:clrMapOvr>
    <a:masterClrMapping/>
  </p:clrMapOvr>
  <p:transition advTm="79032">
    <p:fade/>
  </p:transition>
</p:sld>
</file>

<file path=ppt/tags/tag1.xml><?xml version="1.0" encoding="utf-8"?>
<p:tagLst xmlns:a="http://schemas.openxmlformats.org/drawingml/2006/main" xmlns:r="http://schemas.openxmlformats.org/officeDocument/2006/relationships" xmlns:p="http://schemas.openxmlformats.org/presentationml/2006/main">
  <p:tag name="TIMING" val="|53.2|19.9|13.6"/>
</p:tagLst>
</file>

<file path=ppt/tags/tag2.xml><?xml version="1.0" encoding="utf-8"?>
<p:tagLst xmlns:a="http://schemas.openxmlformats.org/drawingml/2006/main" xmlns:r="http://schemas.openxmlformats.org/officeDocument/2006/relationships" xmlns:p="http://schemas.openxmlformats.org/presentationml/2006/main">
  <p:tag name="TIMING" val="|42.3"/>
</p:tagLst>
</file>

<file path=ppt/tags/tag3.xml><?xml version="1.0" encoding="utf-8"?>
<p:tagLst xmlns:a="http://schemas.openxmlformats.org/drawingml/2006/main" xmlns:r="http://schemas.openxmlformats.org/officeDocument/2006/relationships" xmlns:p="http://schemas.openxmlformats.org/presentationml/2006/main">
  <p:tag name="TIMING" val="|1.8|0.9|0.3|0.2|0.1"/>
</p:tagLst>
</file>

<file path=ppt/tags/tag4.xml><?xml version="1.0" encoding="utf-8"?>
<p:tagLst xmlns:a="http://schemas.openxmlformats.org/drawingml/2006/main" xmlns:r="http://schemas.openxmlformats.org/officeDocument/2006/relationships" xmlns:p="http://schemas.openxmlformats.org/presentationml/2006/main">
  <p:tag name="TIMING" val="|13.2|5.3|5.1|2|4.7|1.7|4.5|0.8"/>
</p:tagLst>
</file>

<file path=ppt/tags/tag5.xml><?xml version="1.0" encoding="utf-8"?>
<p:tagLst xmlns:a="http://schemas.openxmlformats.org/drawingml/2006/main" xmlns:r="http://schemas.openxmlformats.org/officeDocument/2006/relationships" xmlns:p="http://schemas.openxmlformats.org/presentationml/2006/main">
  <p:tag name="TIMING" val="|1.9|0.3|0.4"/>
</p:tagLst>
</file>

<file path=ppt/tags/tag6.xml><?xml version="1.0" encoding="utf-8"?>
<p:tagLst xmlns:a="http://schemas.openxmlformats.org/drawingml/2006/main" xmlns:r="http://schemas.openxmlformats.org/officeDocument/2006/relationships" xmlns:p="http://schemas.openxmlformats.org/presentationml/2006/main">
  <p:tag name="TIMING" val="|11.1|17.3|10.7"/>
</p:tagLst>
</file>

<file path=ppt/tags/tag7.xml><?xml version="1.0" encoding="utf-8"?>
<p:tagLst xmlns:a="http://schemas.openxmlformats.org/drawingml/2006/main" xmlns:r="http://schemas.openxmlformats.org/officeDocument/2006/relationships" xmlns:p="http://schemas.openxmlformats.org/presentationml/2006/main">
  <p:tag name="TIMING" val="|0.9|46.9|8.8|12.6|29.4"/>
</p:tagLst>
</file>

<file path=ppt/tags/tag8.xml><?xml version="1.0" encoding="utf-8"?>
<p:tagLst xmlns:a="http://schemas.openxmlformats.org/drawingml/2006/main" xmlns:r="http://schemas.openxmlformats.org/officeDocument/2006/relationships" xmlns:p="http://schemas.openxmlformats.org/presentationml/2006/main">
  <p:tag name="TIMING" val="|11.1|17.3|10.7"/>
</p:tagLst>
</file>

<file path=ppt/tags/tag9.xml><?xml version="1.0" encoding="utf-8"?>
<p:tagLst xmlns:a="http://schemas.openxmlformats.org/drawingml/2006/main" xmlns:r="http://schemas.openxmlformats.org/officeDocument/2006/relationships" xmlns:p="http://schemas.openxmlformats.org/presentationml/2006/main">
  <p:tag name="TIMING" val="|33.1"/>
</p:tagLst>
</file>

<file path=ppt/theme/theme1.xml><?xml version="1.0" encoding="utf-8"?>
<a:theme xmlns:a="http://schemas.openxmlformats.org/drawingml/2006/main" name="6785">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txDef>
      <a:spPr>
        <a:solidFill>
          <a:schemeClr val="bg1"/>
        </a:solidFill>
        <a:ln w="38100">
          <a:solidFill>
            <a:schemeClr val="tx1"/>
          </a:solidFill>
        </a:ln>
        <a:effectLst/>
      </a:spPr>
      <a:bodyPr wrap="square" rtlCol="0">
        <a:spAutoFit/>
      </a:bodyPr>
      <a:lstStyle>
        <a:defPPr algn="ctr">
          <a:defRPr sz="3000" b="1" dirty="0" smtClean="0">
            <a:solidFill>
              <a:srgbClr val="0000FF"/>
            </a:solidFill>
            <a:latin typeface="Calibri" pitchFamily="34" charset="0"/>
            <a:cs typeface="Arial" pitchFamily="34" charset="0"/>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ISLPED_Template</Template>
  <TotalTime>41725</TotalTime>
  <Words>951</Words>
  <Application>Microsoft Office PowerPoint</Application>
  <PresentationFormat>Widescreen</PresentationFormat>
  <Paragraphs>127</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Narrow</vt:lpstr>
      <vt:lpstr>Calibri</vt:lpstr>
      <vt:lpstr>Cambria</vt:lpstr>
      <vt:lpstr>Courier New</vt:lpstr>
      <vt:lpstr>Tahoma</vt:lpstr>
      <vt:lpstr>Wingdings</vt:lpstr>
      <vt:lpstr>6785</vt:lpstr>
      <vt:lpstr>PowerPoint Presentation</vt:lpstr>
      <vt:lpstr>Outline</vt:lpstr>
      <vt:lpstr> Machine Learning as a Service(MLaaS)</vt:lpstr>
      <vt:lpstr> Homomorphic Encryption</vt:lpstr>
      <vt:lpstr> Secure addition example</vt:lpstr>
      <vt:lpstr> HE enables secure MLaaS </vt:lpstr>
      <vt:lpstr> Problems</vt:lpstr>
      <vt:lpstr>Outline</vt:lpstr>
      <vt:lpstr> Motivation</vt:lpstr>
      <vt:lpstr>Executive summary</vt:lpstr>
      <vt:lpstr> Our work SHE</vt:lpstr>
      <vt:lpstr> Our work SHE</vt:lpstr>
      <vt:lpstr>Thank you!</vt:lpstr>
    </vt:vector>
  </TitlesOfParts>
  <Company>Sony Electronics,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ISLPED2012</dc:title>
  <dc:creator>lej16</dc:creator>
  <cp:lastModifiedBy> </cp:lastModifiedBy>
  <cp:revision>3803</cp:revision>
  <cp:lastPrinted>2018-10-10T18:01:54Z</cp:lastPrinted>
  <dcterms:created xsi:type="dcterms:W3CDTF">2010-07-02T11:17:22Z</dcterms:created>
  <dcterms:modified xsi:type="dcterms:W3CDTF">2019-10-25T13:50:45Z</dcterms:modified>
</cp:coreProperties>
</file>