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76" r:id="rId3"/>
    <p:sldId id="409" r:id="rId4"/>
    <p:sldId id="418" r:id="rId5"/>
    <p:sldId id="419" r:id="rId6"/>
    <p:sldId id="422" r:id="rId7"/>
    <p:sldId id="424" r:id="rId8"/>
    <p:sldId id="423" r:id="rId9"/>
    <p:sldId id="421" r:id="rId10"/>
    <p:sldId id="41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99"/>
    <a:srgbClr val="8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EA91E9-F8A9-49F5-8B73-A8679F6C785E}" type="datetimeFigureOut">
              <a:rPr lang="zh-CN" altLang="en-US"/>
              <a:pPr>
                <a:defRPr/>
              </a:pPr>
              <a:t>2018/6/13</a:t>
            </a:fld>
            <a:endParaRPr lang="en-US" altLang="zh-CN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52DFEE-F7E3-4C0C-9F12-FD8F255DA9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792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64474D8-F95D-4404-91C1-96BCA1FCDE11}" type="datetimeFigureOut">
              <a:rPr lang="zh-CN" altLang="en-US"/>
              <a:pPr>
                <a:defRPr/>
              </a:pPr>
              <a:t>2018/6/13</a:t>
            </a:fld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9FF53E9-6A70-48E2-AD30-9B298E2784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61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19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4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91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0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12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63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53E9-6A70-48E2-AD30-9B298E2784B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8A651-0558-438E-B44E-BE940C6D7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971E4-E28F-4982-96D2-0B1F1D85D2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08BA4-0CD7-47EB-889B-4C24F1BDC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8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5F7CE-F5D8-49E6-9465-C7958CCDF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12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D3F44-E4CE-4292-8385-9A84CA632C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1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404C6-B1A1-4653-B29E-C1BD9D230A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8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5AA77-2E1F-448A-8C18-B290829BE6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29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B777-2CB4-4ADD-89E1-3EA6EFF04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8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8779B-F7EC-4327-ABA5-174BD71A8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3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FB35A-0969-4D7F-BCF9-032AF9A1B4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68BC6-4BA2-4882-BBDA-3C25BCE18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4BC9B-6F13-43EF-9F65-F7284A262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8BA5D-AACF-404A-B3BB-A8764092D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09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043517-4E5B-4DB5-97F0-76806023879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photo_mark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32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logo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6353175"/>
            <a:ext cx="762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1981200" y="1524000"/>
            <a:ext cx="487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5400" dirty="0" smtClean="0">
                <a:ea typeface="华文新魏" panose="02010800040101010101" pitchFamily="2" charset="-122"/>
              </a:rPr>
              <a:t>课题汇报</a:t>
            </a:r>
            <a:endParaRPr lang="en-US" altLang="zh-CN" sz="5400" dirty="0">
              <a:ea typeface="华文新魏" panose="02010800040101010101" pitchFamily="2" charset="-122"/>
            </a:endParaRPr>
          </a:p>
        </p:txBody>
      </p:sp>
      <p:pic>
        <p:nvPicPr>
          <p:cNvPr id="2051" name="Picture 11" descr="photo_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2" descr="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3525"/>
            <a:ext cx="114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/>
          <p:cNvSpPr>
            <a:spLocks noChangeArrowheads="1"/>
          </p:cNvSpPr>
          <p:nvPr/>
        </p:nvSpPr>
        <p:spPr bwMode="auto">
          <a:xfrm>
            <a:off x="2666999" y="5410200"/>
            <a:ext cx="3744913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1714500" y="5562600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东北大学流程工业自动化国家重点实验室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66999" y="3962400"/>
            <a:ext cx="374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2000" y="22860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谢谢！</a:t>
            </a:r>
            <a:endParaRPr lang="en-US" altLang="zh-CN" sz="8000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800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欢迎批评指正</a:t>
            </a:r>
            <a:endParaRPr lang="zh-CN" altLang="en-US" sz="8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4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228600" y="1813324"/>
            <a:ext cx="8839200" cy="12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+mj-ea"/>
                <a:ea typeface="+mj-ea"/>
              </a:rPr>
              <a:t>Mixed-Binary Linear Programming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+mj-ea"/>
                <a:ea typeface="+mj-ea"/>
              </a:rPr>
              <a:t>(MBLP)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429000" y="1172765"/>
            <a:ext cx="405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712788" indent="-7127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2788" indent="-7127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712788" indent="-7127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712788" indent="-7127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712788" indent="-7127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169988" indent="-712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627188" indent="-712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2084388" indent="-712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541588" indent="-712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   纲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2895600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、算法介绍</a:t>
            </a:r>
            <a:endParaRPr lang="en-US" altLang="zh-CN" sz="32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1.1 </a:t>
            </a:r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问题背景</a:t>
            </a:r>
            <a:endParaRPr lang="en-US" altLang="zh-CN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1.2 </a:t>
            </a:r>
            <a:r>
              <a:rPr lang="en-US" altLang="zh-CN" b="1" dirty="0" smtClean="0">
                <a:latin typeface="+mn-ea"/>
                <a:ea typeface="+mn-ea"/>
              </a:rPr>
              <a:t>MBLP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、应用实例</a:t>
            </a:r>
            <a:endParaRPr lang="zh-CN" altLang="en-US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、算法介绍 </a:t>
            </a:r>
            <a:r>
              <a:rPr lang="en-US" altLang="zh-CN" sz="2400" dirty="0" smtClean="0"/>
              <a:t>Mixed-Binary </a:t>
            </a:r>
            <a:r>
              <a:rPr lang="en-US" altLang="zh-CN" sz="2400" dirty="0"/>
              <a:t>Linear </a:t>
            </a:r>
            <a:r>
              <a:rPr lang="en-US" altLang="zh-CN" sz="2400" dirty="0" smtClean="0"/>
              <a:t>Programming (MBLP</a:t>
            </a:r>
            <a:r>
              <a:rPr lang="en-US" altLang="zh-CN" sz="2400" dirty="0"/>
              <a:t>)</a:t>
            </a:r>
            <a:endParaRPr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33055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问题背景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1752207"/>
            <a:ext cx="6248400" cy="4267593"/>
            <a:chOff x="0" y="2590407"/>
            <a:chExt cx="6248400" cy="42675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90407"/>
              <a:ext cx="6248400" cy="4267593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849367" y="6400800"/>
              <a:ext cx="1389889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31396" y="1371600"/>
            <a:ext cx="3412604" cy="2777563"/>
            <a:chOff x="5731396" y="2919995"/>
            <a:chExt cx="3412604" cy="27775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1396" y="2919995"/>
              <a:ext cx="3412604" cy="241400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5499733"/>
              <a:ext cx="2904657" cy="197825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0600" y="5874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传统求解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混整规划</a:t>
            </a:r>
            <a:r>
              <a:rPr lang="zh-CN" altLang="en-US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问题的方法（</a:t>
            </a:r>
            <a:r>
              <a:rPr lang="en-US" altLang="zh-CN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lang="zh-CN" altLang="en-US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随整数变量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指数增加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39343" y="4343400"/>
            <a:ext cx="2980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理想的方法</a:t>
            </a:r>
            <a:r>
              <a:rPr lang="zh-CN" altLang="en-US" dirty="0" smtClean="0"/>
              <a:t>：找到问题的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实际上找不到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没有理论指导；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凸包边界指数增加；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191512" y="3532632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58647" y="2791968"/>
            <a:ext cx="37785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42488" y="277679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b</a:t>
            </a:r>
            <a:endParaRPr lang="zh-CN" altLang="en-US" sz="1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247644" y="340728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3139791" y="3502914"/>
            <a:ext cx="59338" cy="502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、算法介绍 </a:t>
            </a:r>
            <a:r>
              <a:rPr lang="en-US" altLang="zh-CN" sz="2400" dirty="0" smtClean="0"/>
              <a:t>Mixed-Binary </a:t>
            </a:r>
            <a:r>
              <a:rPr lang="en-US" altLang="zh-CN" sz="2400" dirty="0"/>
              <a:t>Linear </a:t>
            </a:r>
            <a:r>
              <a:rPr lang="en-US" altLang="zh-CN" sz="2400" dirty="0" smtClean="0"/>
              <a:t>Programming (MBLP</a:t>
            </a:r>
            <a:r>
              <a:rPr lang="en-US" altLang="zh-CN" sz="2400" dirty="0"/>
              <a:t>)</a:t>
            </a:r>
            <a:endParaRPr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1905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该算法可以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混整</a:t>
            </a:r>
            <a:r>
              <a:rPr lang="zh-CN" altLang="en-US" dirty="0"/>
              <a:t>规划问题的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凸包描述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208"/>
            <a:ext cx="5468018" cy="24547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" y="13716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MBLP ——Peter </a:t>
            </a:r>
            <a:r>
              <a:rPr lang="en-US" altLang="zh-CN" dirty="0" err="1" smtClean="0"/>
              <a:t>B.Luh</a:t>
            </a:r>
            <a:r>
              <a:rPr lang="en-US" altLang="zh-CN" dirty="0" smtClean="0"/>
              <a:t>(2018)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018" y="2743200"/>
            <a:ext cx="3675982" cy="19963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48200" y="494049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PROTA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105400" y="3276600"/>
            <a:ext cx="457200" cy="16638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19700" y="4267200"/>
            <a:ext cx="342900" cy="6732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、算法介绍 </a:t>
            </a:r>
            <a:r>
              <a:rPr lang="en-US" altLang="zh-CN" sz="2400" dirty="0" smtClean="0"/>
              <a:t>Mixed-Binary </a:t>
            </a:r>
            <a:r>
              <a:rPr lang="en-US" altLang="zh-CN" sz="2400" dirty="0"/>
              <a:t>Linear </a:t>
            </a:r>
            <a:r>
              <a:rPr lang="en-US" altLang="zh-CN" sz="2400" dirty="0" smtClean="0"/>
              <a:t>Programming (MBLP</a:t>
            </a:r>
            <a:r>
              <a:rPr lang="en-US" altLang="zh-CN" sz="2400" dirty="0"/>
              <a:t>)</a:t>
            </a:r>
            <a:endParaRPr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1905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对该算法的疑问？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13716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MBLP ——Peter </a:t>
            </a:r>
            <a:r>
              <a:rPr lang="en-US" altLang="zh-CN" dirty="0" err="1" smtClean="0"/>
              <a:t>B.Luh</a:t>
            </a:r>
            <a:r>
              <a:rPr lang="en-US" altLang="zh-CN" dirty="0" smtClean="0"/>
              <a:t>(2018)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2200"/>
            <a:ext cx="2632587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884003"/>
            <a:ext cx="361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）混整凸包的顶点不在松弛问题的边界上。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257800" y="2403241"/>
            <a:ext cx="2180952" cy="2325624"/>
            <a:chOff x="5257800" y="2403241"/>
            <a:chExt cx="2180952" cy="23256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0" y="2403241"/>
              <a:ext cx="2180952" cy="227619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257800" y="4267200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5943600" y="3541336"/>
            <a:ext cx="76200" cy="4571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6800" y="48768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）混整凸包的顶点落在阴影区域之内。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1000" y="5909762"/>
            <a:ext cx="716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混整问题的可行解都是其松弛问题的凸包顶点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（再远无可行解，松弛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混整问题则获得的最优解也是可行解）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应用</a:t>
            </a:r>
            <a:r>
              <a:rPr lang="zh-CN" altLang="en-US" sz="3600" dirty="0" smtClean="0"/>
              <a:t>实例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油品调和调度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94034"/>
            <a:ext cx="3668494" cy="9398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4574" y="2181859"/>
          <a:ext cx="3886200" cy="640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71199"/>
                <a:gridCol w="971199"/>
                <a:gridCol w="971901"/>
                <a:gridCol w="97190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组分油数量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产品油数量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订单数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调度时长（</a:t>
                      </a:r>
                      <a:r>
                        <a:rPr lang="en-US" sz="1050" b="1" kern="100" dirty="0">
                          <a:effectLst/>
                        </a:rPr>
                        <a:t>h</a:t>
                      </a:r>
                      <a:r>
                        <a:rPr lang="zh-CN" sz="1050" b="1" kern="100" dirty="0">
                          <a:effectLst/>
                        </a:rPr>
                        <a:t>）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effectLst/>
                        </a:rPr>
                        <a:t>1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smtClean="0">
                          <a:effectLst/>
                        </a:rPr>
                        <a:t>20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变量数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0-1</a:t>
                      </a:r>
                      <a:r>
                        <a:rPr lang="zh-CN" sz="1050" b="1" kern="100" dirty="0">
                          <a:effectLst/>
                        </a:rPr>
                        <a:t>变量数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约束数量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时间段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20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8374" y="1332937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smtClean="0"/>
              <a:t>Case1</a:t>
            </a:r>
          </a:p>
          <a:p>
            <a:r>
              <a:rPr lang="zh-CN" altLang="en-US" dirty="0" smtClean="0"/>
              <a:t>模型参数统计：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8374" y="293369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MBLP</a:t>
            </a:r>
            <a:r>
              <a:rPr lang="zh-CN" altLang="en-US" dirty="0" smtClean="0"/>
              <a:t>求解结果数据统计：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0774" y="3382563"/>
          <a:ext cx="3276600" cy="130373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92506"/>
                <a:gridCol w="1484094"/>
              </a:tblGrid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维数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约束数量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松弛顶点数量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耗时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2463/1s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混整凸包顶点数量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812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凸包约束数量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耗时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41/1s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4" y="4800600"/>
            <a:ext cx="5885714" cy="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9" y="6019237"/>
            <a:ext cx="5809524" cy="6285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5715000"/>
            <a:ext cx="461665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87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应用</a:t>
            </a:r>
            <a:r>
              <a:rPr lang="zh-CN" altLang="en-US" sz="3600" dirty="0" smtClean="0"/>
              <a:t>实例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油品调和调度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30" y="1257300"/>
            <a:ext cx="4081170" cy="46866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285875"/>
            <a:ext cx="2721371" cy="502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29" y="1285875"/>
            <a:ext cx="685714" cy="53597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46527" y="3886200"/>
            <a:ext cx="553998" cy="12191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原模型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5024" y="1752600"/>
            <a:ext cx="105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MBLP</a:t>
            </a:r>
            <a:r>
              <a:rPr lang="zh-CN" altLang="en-US" dirty="0" smtClean="0"/>
              <a:t>凸包描述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648200" y="2209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3430461" y="4191000"/>
            <a:ext cx="3033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应用</a:t>
            </a:r>
            <a:r>
              <a:rPr lang="zh-CN" altLang="en-US" sz="3600" dirty="0" smtClean="0"/>
              <a:t>实例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油品调和调度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42660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600" y="1371600"/>
            <a:ext cx="4343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凸包约束方程参数化：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4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251388"/>
            <a:ext cx="9144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应用</a:t>
            </a:r>
            <a:r>
              <a:rPr lang="zh-CN" altLang="en-US" sz="3600" dirty="0" smtClean="0"/>
              <a:t>实例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油品调和调度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9382" y="1520263"/>
            <a:ext cx="27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smtClean="0"/>
              <a:t>Case2</a:t>
            </a:r>
          </a:p>
          <a:p>
            <a:r>
              <a:rPr lang="zh-CN" altLang="en-US" dirty="0" smtClean="0"/>
              <a:t>模型参数统计：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50310"/>
              </p:ext>
            </p:extLst>
          </p:nvPr>
        </p:nvGraphicFramePr>
        <p:xfrm>
          <a:off x="381000" y="2503661"/>
          <a:ext cx="3886200" cy="640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71199"/>
                <a:gridCol w="971199"/>
                <a:gridCol w="971901"/>
                <a:gridCol w="97190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组分油数量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产品油数量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订单数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调度时长（</a:t>
                      </a:r>
                      <a:r>
                        <a:rPr lang="en-US" sz="1050" b="1" kern="100" dirty="0">
                          <a:effectLst/>
                        </a:rPr>
                        <a:t>h</a:t>
                      </a:r>
                      <a:r>
                        <a:rPr lang="zh-CN" sz="1050" b="1" kern="100" dirty="0">
                          <a:effectLst/>
                        </a:rPr>
                        <a:t>）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effectLst/>
                        </a:rPr>
                        <a:t>1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30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变量数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0-1</a:t>
                      </a:r>
                      <a:r>
                        <a:rPr lang="zh-CN" sz="1050" b="1" kern="100" dirty="0">
                          <a:effectLst/>
                        </a:rPr>
                        <a:t>变量数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约束数量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时间段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smtClean="0">
                          <a:effectLst/>
                        </a:rPr>
                        <a:t>30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62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49382" y="325804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MBLP</a:t>
            </a:r>
            <a:r>
              <a:rPr lang="zh-CN" altLang="en-US" dirty="0" smtClean="0"/>
              <a:t>求解结果数据统计：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2721"/>
              </p:ext>
            </p:extLst>
          </p:nvPr>
        </p:nvGraphicFramePr>
        <p:xfrm>
          <a:off x="401782" y="3706906"/>
          <a:ext cx="3276600" cy="130373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92506"/>
                <a:gridCol w="1484094"/>
              </a:tblGrid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维数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约束数量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120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松弛顶点数量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耗时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110952/1120s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混整凸包顶点数量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25769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凸包约束数量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耗时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---/---s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13587</TotalTime>
  <Words>391</Words>
  <Application>Microsoft Office PowerPoint</Application>
  <PresentationFormat>全屏显示(4:3)</PresentationFormat>
  <Paragraphs>104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华文细黑</vt:lpstr>
      <vt:lpstr>华文新魏</vt:lpstr>
      <vt:lpstr>隶书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750</cp:revision>
  <cp:lastPrinted>1601-01-01T00:00:00Z</cp:lastPrinted>
  <dcterms:created xsi:type="dcterms:W3CDTF">2012-11-28T04:24:00Z</dcterms:created>
  <dcterms:modified xsi:type="dcterms:W3CDTF">2018-06-13T09:24:43Z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