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0"/>
  </p:notesMasterIdLst>
  <p:handoutMasterIdLst>
    <p:handoutMasterId r:id="rId31"/>
  </p:handoutMasterIdLst>
  <p:sldIdLst>
    <p:sldId id="256" r:id="rId2"/>
    <p:sldId id="257" r:id="rId3"/>
    <p:sldId id="259" r:id="rId4"/>
    <p:sldId id="273" r:id="rId5"/>
    <p:sldId id="260" r:id="rId6"/>
    <p:sldId id="274" r:id="rId7"/>
    <p:sldId id="296" r:id="rId8"/>
    <p:sldId id="276" r:id="rId9"/>
    <p:sldId id="277" r:id="rId10"/>
    <p:sldId id="278" r:id="rId11"/>
    <p:sldId id="279" r:id="rId12"/>
    <p:sldId id="301" r:id="rId13"/>
    <p:sldId id="290" r:id="rId14"/>
    <p:sldId id="282" r:id="rId15"/>
    <p:sldId id="295" r:id="rId16"/>
    <p:sldId id="283" r:id="rId17"/>
    <p:sldId id="289" r:id="rId18"/>
    <p:sldId id="311" r:id="rId19"/>
    <p:sldId id="314" r:id="rId20"/>
    <p:sldId id="291" r:id="rId21"/>
    <p:sldId id="303" r:id="rId22"/>
    <p:sldId id="297" r:id="rId23"/>
    <p:sldId id="298" r:id="rId24"/>
    <p:sldId id="299" r:id="rId25"/>
    <p:sldId id="312" r:id="rId26"/>
    <p:sldId id="300" r:id="rId27"/>
    <p:sldId id="313"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1AB2"/>
    <a:srgbClr val="5A82CA"/>
    <a:srgbClr val="00A44A"/>
    <a:srgbClr val="F96D17"/>
    <a:srgbClr val="FF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autoAdjust="0"/>
    <p:restoredTop sz="94660"/>
  </p:normalViewPr>
  <p:slideViewPr>
    <p:cSldViewPr snapToGrid="0">
      <p:cViewPr varScale="1">
        <p:scale>
          <a:sx n="92" d="100"/>
          <a:sy n="92" d="100"/>
        </p:scale>
        <p:origin x="504"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FD39A-DF8F-42F5-8FB9-82FE77E8563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34FDD1E8-9E37-4F69-A1DA-D604A3C6A90C}">
      <dgm:prSet/>
      <dgm:spPr/>
      <dgm:t>
        <a:bodyPr/>
        <a:lstStyle/>
        <a:p>
          <a:pPr rtl="0"/>
          <a:r>
            <a:rPr lang="zh-CN" dirty="0" smtClean="0"/>
            <a:t>过程控制程序概要</a:t>
          </a:r>
          <a:endParaRPr lang="zh-CN" dirty="0"/>
        </a:p>
      </dgm:t>
    </dgm:pt>
    <dgm:pt modelId="{E9C9E217-352D-4664-B9DD-88EAC0687DB5}" type="parTrans" cxnId="{F437057B-7EB6-46BC-B63F-872DA95BB343}">
      <dgm:prSet/>
      <dgm:spPr/>
      <dgm:t>
        <a:bodyPr/>
        <a:lstStyle/>
        <a:p>
          <a:endParaRPr lang="zh-CN" altLang="en-US"/>
        </a:p>
      </dgm:t>
    </dgm:pt>
    <dgm:pt modelId="{7E6994A6-2E8D-4FC4-8D2A-2FFDE3882046}" type="sibTrans" cxnId="{F437057B-7EB6-46BC-B63F-872DA95BB343}">
      <dgm:prSet/>
      <dgm:spPr/>
      <dgm:t>
        <a:bodyPr/>
        <a:lstStyle/>
        <a:p>
          <a:endParaRPr lang="zh-CN" altLang="en-US"/>
        </a:p>
      </dgm:t>
    </dgm:pt>
    <dgm:pt modelId="{4C716F7C-3868-4979-9217-1BEDA041ADF9}">
      <dgm:prSet/>
      <dgm:spPr/>
      <dgm:t>
        <a:bodyPr/>
        <a:lstStyle/>
        <a:p>
          <a:pPr rtl="0"/>
          <a:r>
            <a:rPr lang="zh-CN" smtClean="0"/>
            <a:t>角色与职责</a:t>
          </a:r>
          <a:endParaRPr lang="zh-CN"/>
        </a:p>
      </dgm:t>
    </dgm:pt>
    <dgm:pt modelId="{02E02228-47C2-4B17-98EF-242D8AAA86C1}" type="parTrans" cxnId="{F1E298E9-FE0C-4EC6-AF64-69E0045CC1A5}">
      <dgm:prSet/>
      <dgm:spPr/>
      <dgm:t>
        <a:bodyPr/>
        <a:lstStyle/>
        <a:p>
          <a:endParaRPr lang="zh-CN" altLang="en-US"/>
        </a:p>
      </dgm:t>
    </dgm:pt>
    <dgm:pt modelId="{952F9B91-3883-4CC5-8EDE-30A62A3ABB3A}" type="sibTrans" cxnId="{F1E298E9-FE0C-4EC6-AF64-69E0045CC1A5}">
      <dgm:prSet/>
      <dgm:spPr/>
      <dgm:t>
        <a:bodyPr/>
        <a:lstStyle/>
        <a:p>
          <a:endParaRPr lang="zh-CN" altLang="en-US"/>
        </a:p>
      </dgm:t>
    </dgm:pt>
    <dgm:pt modelId="{6352031A-6C2C-4287-B0A6-5E8193267D17}">
      <dgm:prSet/>
      <dgm:spPr/>
      <dgm:t>
        <a:bodyPr/>
        <a:lstStyle/>
        <a:p>
          <a:pPr rtl="0"/>
          <a:r>
            <a:rPr lang="zh-CN" smtClean="0"/>
            <a:t>《立项过程控制程序》</a:t>
          </a:r>
          <a:endParaRPr lang="zh-CN"/>
        </a:p>
      </dgm:t>
    </dgm:pt>
    <dgm:pt modelId="{0169D173-187E-4FB1-9142-3FD2E7AA9A06}" type="parTrans" cxnId="{B37B9120-BF1D-48B8-A3AB-204C4D3CDD40}">
      <dgm:prSet/>
      <dgm:spPr/>
      <dgm:t>
        <a:bodyPr/>
        <a:lstStyle/>
        <a:p>
          <a:endParaRPr lang="zh-CN" altLang="en-US"/>
        </a:p>
      </dgm:t>
    </dgm:pt>
    <dgm:pt modelId="{8A3CBB85-02D9-4C9D-938A-F1A9F12D873A}" type="sibTrans" cxnId="{B37B9120-BF1D-48B8-A3AB-204C4D3CDD40}">
      <dgm:prSet/>
      <dgm:spPr/>
      <dgm:t>
        <a:bodyPr/>
        <a:lstStyle/>
        <a:p>
          <a:endParaRPr lang="zh-CN" altLang="en-US"/>
        </a:p>
      </dgm:t>
    </dgm:pt>
    <dgm:pt modelId="{2283A949-99DB-44F8-929A-6CC3DBCC1706}">
      <dgm:prSet/>
      <dgm:spPr/>
      <dgm:t>
        <a:bodyPr/>
        <a:lstStyle/>
        <a:p>
          <a:pPr rtl="0"/>
          <a:r>
            <a:rPr lang="zh-CN" dirty="0" smtClean="0"/>
            <a:t>《软件标准开发过程控制程序》</a:t>
          </a:r>
          <a:r>
            <a:rPr lang="en-US" dirty="0" smtClean="0"/>
            <a:t> </a:t>
          </a:r>
          <a:endParaRPr lang="zh-CN" dirty="0"/>
        </a:p>
      </dgm:t>
    </dgm:pt>
    <dgm:pt modelId="{CE1BF32C-F01D-4134-AB69-07BB574DA78C}" type="parTrans" cxnId="{7CA7EF89-26B0-4996-8601-08A3666CCF6B}">
      <dgm:prSet/>
      <dgm:spPr/>
      <dgm:t>
        <a:bodyPr/>
        <a:lstStyle/>
        <a:p>
          <a:endParaRPr lang="zh-CN" altLang="en-US"/>
        </a:p>
      </dgm:t>
    </dgm:pt>
    <dgm:pt modelId="{E242D141-3E2E-4CDD-96F9-3DBB5B5A164C}" type="sibTrans" cxnId="{7CA7EF89-26B0-4996-8601-08A3666CCF6B}">
      <dgm:prSet/>
      <dgm:spPr/>
      <dgm:t>
        <a:bodyPr/>
        <a:lstStyle/>
        <a:p>
          <a:endParaRPr lang="zh-CN" altLang="en-US"/>
        </a:p>
      </dgm:t>
    </dgm:pt>
    <dgm:pt modelId="{BCBAF189-FBC4-42F8-ADB1-B2EA50B9A8B3}">
      <dgm:prSet/>
      <dgm:spPr/>
      <dgm:t>
        <a:bodyPr/>
        <a:lstStyle/>
        <a:p>
          <a:pPr rtl="0"/>
          <a:r>
            <a:rPr lang="zh-CN" smtClean="0"/>
            <a:t>《软件测试过程控制程序》</a:t>
          </a:r>
          <a:endParaRPr lang="zh-CN"/>
        </a:p>
      </dgm:t>
    </dgm:pt>
    <dgm:pt modelId="{C0C0EE8A-0469-4E54-96B9-79223A6775F6}" type="parTrans" cxnId="{5D85FA54-4C9D-4E4D-A475-0AD3FEECE0FA}">
      <dgm:prSet/>
      <dgm:spPr/>
      <dgm:t>
        <a:bodyPr/>
        <a:lstStyle/>
        <a:p>
          <a:endParaRPr lang="zh-CN" altLang="en-US"/>
        </a:p>
      </dgm:t>
    </dgm:pt>
    <dgm:pt modelId="{9866F6A1-94EB-4CCB-9F91-23C52748D667}" type="sibTrans" cxnId="{5D85FA54-4C9D-4E4D-A475-0AD3FEECE0FA}">
      <dgm:prSet/>
      <dgm:spPr/>
      <dgm:t>
        <a:bodyPr/>
        <a:lstStyle/>
        <a:p>
          <a:endParaRPr lang="zh-CN" altLang="en-US"/>
        </a:p>
      </dgm:t>
    </dgm:pt>
    <dgm:pt modelId="{919019A6-A506-4B22-9F16-0B4943CC17AC}">
      <dgm:prSet/>
      <dgm:spPr/>
      <dgm:t>
        <a:bodyPr/>
        <a:lstStyle/>
        <a:p>
          <a:pPr rtl="0"/>
          <a:r>
            <a:rPr lang="zh-CN" smtClean="0"/>
            <a:t>《软件实施、更新过程控制程序》 </a:t>
          </a:r>
          <a:endParaRPr lang="zh-CN"/>
        </a:p>
      </dgm:t>
    </dgm:pt>
    <dgm:pt modelId="{BF88E2FF-2A89-4010-A5F4-1E2E2CB52805}" type="parTrans" cxnId="{4B774BAC-D161-4BC2-B6EF-3812067536B4}">
      <dgm:prSet/>
      <dgm:spPr/>
      <dgm:t>
        <a:bodyPr/>
        <a:lstStyle/>
        <a:p>
          <a:endParaRPr lang="zh-CN" altLang="en-US"/>
        </a:p>
      </dgm:t>
    </dgm:pt>
    <dgm:pt modelId="{94151FF7-F82E-4252-AA03-A7F8593930BB}" type="sibTrans" cxnId="{4B774BAC-D161-4BC2-B6EF-3812067536B4}">
      <dgm:prSet/>
      <dgm:spPr/>
      <dgm:t>
        <a:bodyPr/>
        <a:lstStyle/>
        <a:p>
          <a:endParaRPr lang="zh-CN" altLang="en-US"/>
        </a:p>
      </dgm:t>
    </dgm:pt>
    <dgm:pt modelId="{47317219-409E-4E93-B8F6-FC57FC92B9E6}">
      <dgm:prSet/>
      <dgm:spPr/>
      <dgm:t>
        <a:bodyPr/>
        <a:lstStyle/>
        <a:p>
          <a:pPr rtl="0"/>
          <a:r>
            <a:rPr lang="zh-CN" smtClean="0"/>
            <a:t>《配置管理过程控制程序》 </a:t>
          </a:r>
          <a:endParaRPr lang="zh-CN"/>
        </a:p>
      </dgm:t>
    </dgm:pt>
    <dgm:pt modelId="{BF1A2C71-6433-488F-979E-519FA24B0342}" type="parTrans" cxnId="{2A793761-CDC9-4475-A390-05429DB478F2}">
      <dgm:prSet/>
      <dgm:spPr/>
      <dgm:t>
        <a:bodyPr/>
        <a:lstStyle/>
        <a:p>
          <a:endParaRPr lang="zh-CN" altLang="en-US"/>
        </a:p>
      </dgm:t>
    </dgm:pt>
    <dgm:pt modelId="{16377E00-0799-4A25-B905-0592DA4A6113}" type="sibTrans" cxnId="{2A793761-CDC9-4475-A390-05429DB478F2}">
      <dgm:prSet/>
      <dgm:spPr/>
      <dgm:t>
        <a:bodyPr/>
        <a:lstStyle/>
        <a:p>
          <a:endParaRPr lang="zh-CN" altLang="en-US"/>
        </a:p>
      </dgm:t>
    </dgm:pt>
    <dgm:pt modelId="{05B9C0F6-5CAF-4A69-863E-28A98DA98965}">
      <dgm:prSet/>
      <dgm:spPr/>
      <dgm:t>
        <a:bodyPr/>
        <a:lstStyle/>
        <a:p>
          <a:pPr rtl="0"/>
          <a:r>
            <a:rPr lang="zh-CN" dirty="0" smtClean="0"/>
            <a:t>《软件质量保证过程控制程序》</a:t>
          </a:r>
          <a:endParaRPr lang="zh-CN" dirty="0"/>
        </a:p>
      </dgm:t>
    </dgm:pt>
    <dgm:pt modelId="{1820763D-D3BC-43EB-9B64-2CC32E576E74}" type="parTrans" cxnId="{2989D182-ECE7-42A3-A4A4-C730E2A51570}">
      <dgm:prSet/>
      <dgm:spPr/>
      <dgm:t>
        <a:bodyPr/>
        <a:lstStyle/>
        <a:p>
          <a:endParaRPr lang="zh-CN" altLang="en-US"/>
        </a:p>
      </dgm:t>
    </dgm:pt>
    <dgm:pt modelId="{A8CA61FF-03C7-4F5B-B47A-871DD79DEE7E}" type="sibTrans" cxnId="{2989D182-ECE7-42A3-A4A4-C730E2A51570}">
      <dgm:prSet/>
      <dgm:spPr/>
      <dgm:t>
        <a:bodyPr/>
        <a:lstStyle/>
        <a:p>
          <a:endParaRPr lang="zh-CN" altLang="en-US"/>
        </a:p>
      </dgm:t>
    </dgm:pt>
    <dgm:pt modelId="{1B46EC9A-D24D-423E-9DF4-8116199DBE14}">
      <dgm:prSet/>
      <dgm:spPr/>
      <dgm:t>
        <a:bodyPr/>
        <a:lstStyle/>
        <a:p>
          <a:pPr rtl="0"/>
          <a:r>
            <a:rPr lang="en-US" altLang="zh-CN" dirty="0" smtClean="0"/>
            <a:t>《</a:t>
          </a:r>
          <a:r>
            <a:rPr lang="zh-CN" altLang="en-US" dirty="0" smtClean="0"/>
            <a:t>对外服务承接过程控制程序</a:t>
          </a:r>
          <a:r>
            <a:rPr lang="en-US" altLang="zh-CN" dirty="0" smtClean="0"/>
            <a:t>》</a:t>
          </a:r>
          <a:endParaRPr lang="zh-CN" dirty="0"/>
        </a:p>
      </dgm:t>
    </dgm:pt>
    <dgm:pt modelId="{7CD511E1-ADB5-4DB7-ABEB-70FA4254BC0D}" type="parTrans" cxnId="{515AE478-E383-4011-A6B9-AE472D36A7FF}">
      <dgm:prSet/>
      <dgm:spPr/>
      <dgm:t>
        <a:bodyPr/>
        <a:lstStyle/>
        <a:p>
          <a:endParaRPr lang="zh-CN" altLang="en-US"/>
        </a:p>
      </dgm:t>
    </dgm:pt>
    <dgm:pt modelId="{15E38FBF-D975-42E8-9A5B-B327A781A83E}" type="sibTrans" cxnId="{515AE478-E383-4011-A6B9-AE472D36A7FF}">
      <dgm:prSet/>
      <dgm:spPr/>
      <dgm:t>
        <a:bodyPr/>
        <a:lstStyle/>
        <a:p>
          <a:endParaRPr lang="zh-CN" altLang="en-US"/>
        </a:p>
      </dgm:t>
    </dgm:pt>
    <dgm:pt modelId="{4D4A3ACE-2FBD-446C-9FF4-9E286CB101C7}" type="pres">
      <dgm:prSet presAssocID="{38FFD39A-DF8F-42F5-8FB9-82FE77E8563F}" presName="linearFlow" presStyleCnt="0">
        <dgm:presLayoutVars>
          <dgm:dir/>
          <dgm:resizeHandles val="exact"/>
        </dgm:presLayoutVars>
      </dgm:prSet>
      <dgm:spPr/>
      <dgm:t>
        <a:bodyPr/>
        <a:lstStyle/>
        <a:p>
          <a:endParaRPr lang="zh-CN" altLang="en-US"/>
        </a:p>
      </dgm:t>
    </dgm:pt>
    <dgm:pt modelId="{B709D6E5-D557-464F-971F-94A0849A5C75}" type="pres">
      <dgm:prSet presAssocID="{34FDD1E8-9E37-4F69-A1DA-D604A3C6A90C}" presName="composite" presStyleCnt="0"/>
      <dgm:spPr/>
    </dgm:pt>
    <dgm:pt modelId="{986FFEDF-974C-49AD-9FFB-122354A6E882}" type="pres">
      <dgm:prSet presAssocID="{34FDD1E8-9E37-4F69-A1DA-D604A3C6A90C}" presName="imgShp" presStyleLbl="fgImgPlace1" presStyleIdx="0"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zh-CN" altLang="en-US"/>
        </a:p>
      </dgm:t>
    </dgm:pt>
    <dgm:pt modelId="{9E8A5ABE-21A6-4720-9528-5C4EB63016AE}" type="pres">
      <dgm:prSet presAssocID="{34FDD1E8-9E37-4F69-A1DA-D604A3C6A90C}" presName="txShp" presStyleLbl="node1" presStyleIdx="0" presStyleCnt="9">
        <dgm:presLayoutVars>
          <dgm:bulletEnabled val="1"/>
        </dgm:presLayoutVars>
      </dgm:prSet>
      <dgm:spPr/>
      <dgm:t>
        <a:bodyPr/>
        <a:lstStyle/>
        <a:p>
          <a:endParaRPr lang="zh-CN" altLang="en-US"/>
        </a:p>
      </dgm:t>
    </dgm:pt>
    <dgm:pt modelId="{F8D6644B-C5AE-4C7D-9D29-1C1626C18B8B}" type="pres">
      <dgm:prSet presAssocID="{7E6994A6-2E8D-4FC4-8D2A-2FFDE3882046}" presName="spacing" presStyleCnt="0"/>
      <dgm:spPr/>
    </dgm:pt>
    <dgm:pt modelId="{010B3579-F3FB-49FD-88DB-1DCC2BA75799}" type="pres">
      <dgm:prSet presAssocID="{4C716F7C-3868-4979-9217-1BEDA041ADF9}" presName="composite" presStyleCnt="0"/>
      <dgm:spPr/>
    </dgm:pt>
    <dgm:pt modelId="{35EF17D8-4660-4D3C-B5FD-CC481A1B7EE7}" type="pres">
      <dgm:prSet presAssocID="{4C716F7C-3868-4979-9217-1BEDA041ADF9}" presName="imgShp" presStyleLbl="fgImgPlace1" presStyleIdx="1"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C5B5B05-FF40-432C-85E1-5D605CF60221}" type="pres">
      <dgm:prSet presAssocID="{4C716F7C-3868-4979-9217-1BEDA041ADF9}" presName="txShp" presStyleLbl="node1" presStyleIdx="1" presStyleCnt="9">
        <dgm:presLayoutVars>
          <dgm:bulletEnabled val="1"/>
        </dgm:presLayoutVars>
      </dgm:prSet>
      <dgm:spPr/>
      <dgm:t>
        <a:bodyPr/>
        <a:lstStyle/>
        <a:p>
          <a:endParaRPr lang="zh-CN" altLang="en-US"/>
        </a:p>
      </dgm:t>
    </dgm:pt>
    <dgm:pt modelId="{F08AD498-A637-4555-B59E-8F628A166F85}" type="pres">
      <dgm:prSet presAssocID="{952F9B91-3883-4CC5-8EDE-30A62A3ABB3A}" presName="spacing" presStyleCnt="0"/>
      <dgm:spPr/>
    </dgm:pt>
    <dgm:pt modelId="{CC863B96-C511-43BF-8B73-A3D4996FAC05}" type="pres">
      <dgm:prSet presAssocID="{6352031A-6C2C-4287-B0A6-5E8193267D17}" presName="composite" presStyleCnt="0"/>
      <dgm:spPr/>
    </dgm:pt>
    <dgm:pt modelId="{6E950A46-E769-442D-B910-717320076B13}" type="pres">
      <dgm:prSet presAssocID="{6352031A-6C2C-4287-B0A6-5E8193267D17}" presName="imgShp" presStyleLbl="fgImgPlace1" presStyleIdx="2"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zh-CN" altLang="en-US"/>
        </a:p>
      </dgm:t>
    </dgm:pt>
    <dgm:pt modelId="{03206865-2BB6-41D6-971D-28E559C3B1AE}" type="pres">
      <dgm:prSet presAssocID="{6352031A-6C2C-4287-B0A6-5E8193267D17}" presName="txShp" presStyleLbl="node1" presStyleIdx="2" presStyleCnt="9">
        <dgm:presLayoutVars>
          <dgm:bulletEnabled val="1"/>
        </dgm:presLayoutVars>
      </dgm:prSet>
      <dgm:spPr/>
      <dgm:t>
        <a:bodyPr/>
        <a:lstStyle/>
        <a:p>
          <a:endParaRPr lang="zh-CN" altLang="en-US"/>
        </a:p>
      </dgm:t>
    </dgm:pt>
    <dgm:pt modelId="{F7795FB0-EB0B-4BE8-A3F1-4157D4DD0841}" type="pres">
      <dgm:prSet presAssocID="{8A3CBB85-02D9-4C9D-938A-F1A9F12D873A}" presName="spacing" presStyleCnt="0"/>
      <dgm:spPr/>
    </dgm:pt>
    <dgm:pt modelId="{EA5DC2F6-1299-4953-96BF-D39A66DDC641}" type="pres">
      <dgm:prSet presAssocID="{2283A949-99DB-44F8-929A-6CC3DBCC1706}" presName="composite" presStyleCnt="0"/>
      <dgm:spPr/>
    </dgm:pt>
    <dgm:pt modelId="{99C9E90F-C271-4064-B090-2BFC5FD5D04A}" type="pres">
      <dgm:prSet presAssocID="{2283A949-99DB-44F8-929A-6CC3DBCC1706}" presName="imgShp" presStyleLbl="fgImgPlace1" presStyleIdx="3" presStyleCnt="9" custLinFactNeighborX="-2125" custLinFactNeighborY="-425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zh-CN" altLang="en-US"/>
        </a:p>
      </dgm:t>
    </dgm:pt>
    <dgm:pt modelId="{C3661D7B-F3FF-4367-9A38-2391E189AA67}" type="pres">
      <dgm:prSet presAssocID="{2283A949-99DB-44F8-929A-6CC3DBCC1706}" presName="txShp" presStyleLbl="node1" presStyleIdx="3" presStyleCnt="9">
        <dgm:presLayoutVars>
          <dgm:bulletEnabled val="1"/>
        </dgm:presLayoutVars>
      </dgm:prSet>
      <dgm:spPr/>
      <dgm:t>
        <a:bodyPr/>
        <a:lstStyle/>
        <a:p>
          <a:endParaRPr lang="zh-CN" altLang="en-US"/>
        </a:p>
      </dgm:t>
    </dgm:pt>
    <dgm:pt modelId="{C52AF462-2EC5-469D-ACAB-A07761CC3AD5}" type="pres">
      <dgm:prSet presAssocID="{E242D141-3E2E-4CDD-96F9-3DBB5B5A164C}" presName="spacing" presStyleCnt="0"/>
      <dgm:spPr/>
    </dgm:pt>
    <dgm:pt modelId="{265817BE-4198-4887-97A9-50148FB95FAC}" type="pres">
      <dgm:prSet presAssocID="{BCBAF189-FBC4-42F8-ADB1-B2EA50B9A8B3}" presName="composite" presStyleCnt="0"/>
      <dgm:spPr/>
    </dgm:pt>
    <dgm:pt modelId="{04B6D558-CC2D-402E-B713-42333AA2AF64}" type="pres">
      <dgm:prSet presAssocID="{BCBAF189-FBC4-42F8-ADB1-B2EA50B9A8B3}" presName="imgShp" presStyleLbl="fgImgPlace1" presStyleIdx="4"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CAC53C8E-407A-4A90-A1A4-0A97B1B64B12}" type="pres">
      <dgm:prSet presAssocID="{BCBAF189-FBC4-42F8-ADB1-B2EA50B9A8B3}" presName="txShp" presStyleLbl="node1" presStyleIdx="4" presStyleCnt="9">
        <dgm:presLayoutVars>
          <dgm:bulletEnabled val="1"/>
        </dgm:presLayoutVars>
      </dgm:prSet>
      <dgm:spPr/>
      <dgm:t>
        <a:bodyPr/>
        <a:lstStyle/>
        <a:p>
          <a:endParaRPr lang="zh-CN" altLang="en-US"/>
        </a:p>
      </dgm:t>
    </dgm:pt>
    <dgm:pt modelId="{104921FE-D70A-4E65-AE5E-C6D003C80E54}" type="pres">
      <dgm:prSet presAssocID="{9866F6A1-94EB-4CCB-9F91-23C52748D667}" presName="spacing" presStyleCnt="0"/>
      <dgm:spPr/>
    </dgm:pt>
    <dgm:pt modelId="{3B13DBB8-F4D5-4868-A2E5-9C67031B134E}" type="pres">
      <dgm:prSet presAssocID="{919019A6-A506-4B22-9F16-0B4943CC17AC}" presName="composite" presStyleCnt="0"/>
      <dgm:spPr/>
    </dgm:pt>
    <dgm:pt modelId="{E5B3CCA7-7E4C-47C5-9894-06570272F449}" type="pres">
      <dgm:prSet presAssocID="{919019A6-A506-4B22-9F16-0B4943CC17AC}" presName="imgShp" presStyleLbl="fgImgPlace1" presStyleIdx="5"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39F46BEE-B81E-4846-9E60-8C712B980C07}" type="pres">
      <dgm:prSet presAssocID="{919019A6-A506-4B22-9F16-0B4943CC17AC}" presName="txShp" presStyleLbl="node1" presStyleIdx="5" presStyleCnt="9">
        <dgm:presLayoutVars>
          <dgm:bulletEnabled val="1"/>
        </dgm:presLayoutVars>
      </dgm:prSet>
      <dgm:spPr/>
      <dgm:t>
        <a:bodyPr/>
        <a:lstStyle/>
        <a:p>
          <a:endParaRPr lang="zh-CN" altLang="en-US"/>
        </a:p>
      </dgm:t>
    </dgm:pt>
    <dgm:pt modelId="{ECF43807-B4CF-4BAE-ADF1-21E9E0DAD50F}" type="pres">
      <dgm:prSet presAssocID="{94151FF7-F82E-4252-AA03-A7F8593930BB}" presName="spacing" presStyleCnt="0"/>
      <dgm:spPr/>
    </dgm:pt>
    <dgm:pt modelId="{128D0E96-66DE-40E6-AED0-B406FCF0CA89}" type="pres">
      <dgm:prSet presAssocID="{47317219-409E-4E93-B8F6-FC57FC92B9E6}" presName="composite" presStyleCnt="0"/>
      <dgm:spPr/>
    </dgm:pt>
    <dgm:pt modelId="{9D6A4254-F391-4BB8-A2E8-7EB8E93410EB}" type="pres">
      <dgm:prSet presAssocID="{47317219-409E-4E93-B8F6-FC57FC92B9E6}" presName="imgShp" presStyleLbl="fgImgPlace1" presStyleIdx="6"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4AFF4560-67E1-4CD2-A172-74732755F965}" type="pres">
      <dgm:prSet presAssocID="{47317219-409E-4E93-B8F6-FC57FC92B9E6}" presName="txShp" presStyleLbl="node1" presStyleIdx="6" presStyleCnt="9">
        <dgm:presLayoutVars>
          <dgm:bulletEnabled val="1"/>
        </dgm:presLayoutVars>
      </dgm:prSet>
      <dgm:spPr/>
      <dgm:t>
        <a:bodyPr/>
        <a:lstStyle/>
        <a:p>
          <a:endParaRPr lang="zh-CN" altLang="en-US"/>
        </a:p>
      </dgm:t>
    </dgm:pt>
    <dgm:pt modelId="{C1814F43-A776-4735-B7B6-FB37F1C08719}" type="pres">
      <dgm:prSet presAssocID="{16377E00-0799-4A25-B905-0592DA4A6113}" presName="spacing" presStyleCnt="0"/>
      <dgm:spPr/>
    </dgm:pt>
    <dgm:pt modelId="{4CE15C99-F2E3-45D4-A583-414863B3FF52}" type="pres">
      <dgm:prSet presAssocID="{05B9C0F6-5CAF-4A69-863E-28A98DA98965}" presName="composite" presStyleCnt="0"/>
      <dgm:spPr/>
    </dgm:pt>
    <dgm:pt modelId="{67131260-23DF-4794-A9CB-FA47BD98C667}" type="pres">
      <dgm:prSet presAssocID="{05B9C0F6-5CAF-4A69-863E-28A98DA98965}" presName="imgShp" presStyleLbl="fgImgPlace1" presStyleIdx="7"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3A49E63-3653-42CD-AE18-A05A7D23C96A}" type="pres">
      <dgm:prSet presAssocID="{05B9C0F6-5CAF-4A69-863E-28A98DA98965}" presName="txShp" presStyleLbl="node1" presStyleIdx="7" presStyleCnt="9">
        <dgm:presLayoutVars>
          <dgm:bulletEnabled val="1"/>
        </dgm:presLayoutVars>
      </dgm:prSet>
      <dgm:spPr/>
      <dgm:t>
        <a:bodyPr/>
        <a:lstStyle/>
        <a:p>
          <a:endParaRPr lang="zh-CN" altLang="en-US"/>
        </a:p>
      </dgm:t>
    </dgm:pt>
    <dgm:pt modelId="{5955A0F9-2F9C-4919-B382-3668FD752111}" type="pres">
      <dgm:prSet presAssocID="{A8CA61FF-03C7-4F5B-B47A-871DD79DEE7E}" presName="spacing" presStyleCnt="0"/>
      <dgm:spPr/>
    </dgm:pt>
    <dgm:pt modelId="{A79C2AF9-B2E6-4C3C-A017-CCACEA0B1306}" type="pres">
      <dgm:prSet presAssocID="{1B46EC9A-D24D-423E-9DF4-8116199DBE14}" presName="composite" presStyleCnt="0"/>
      <dgm:spPr/>
    </dgm:pt>
    <dgm:pt modelId="{6D8F716B-943A-4DD8-96BE-BF17842BF878}" type="pres">
      <dgm:prSet presAssocID="{1B46EC9A-D24D-423E-9DF4-8116199DBE14}" presName="imgShp" presStyleLbl="fgImgPlace1" presStyleIdx="8"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670E163B-78C2-42D6-B842-A72C8C3B59D4}" type="pres">
      <dgm:prSet presAssocID="{1B46EC9A-D24D-423E-9DF4-8116199DBE14}" presName="txShp" presStyleLbl="node1" presStyleIdx="8" presStyleCnt="9">
        <dgm:presLayoutVars>
          <dgm:bulletEnabled val="1"/>
        </dgm:presLayoutVars>
      </dgm:prSet>
      <dgm:spPr/>
      <dgm:t>
        <a:bodyPr/>
        <a:lstStyle/>
        <a:p>
          <a:endParaRPr lang="zh-CN" altLang="en-US"/>
        </a:p>
      </dgm:t>
    </dgm:pt>
  </dgm:ptLst>
  <dgm:cxnLst>
    <dgm:cxn modelId="{7CA7EF89-26B0-4996-8601-08A3666CCF6B}" srcId="{38FFD39A-DF8F-42F5-8FB9-82FE77E8563F}" destId="{2283A949-99DB-44F8-929A-6CC3DBCC1706}" srcOrd="3" destOrd="0" parTransId="{CE1BF32C-F01D-4134-AB69-07BB574DA78C}" sibTransId="{E242D141-3E2E-4CDD-96F9-3DBB5B5A164C}"/>
    <dgm:cxn modelId="{2A793761-CDC9-4475-A390-05429DB478F2}" srcId="{38FFD39A-DF8F-42F5-8FB9-82FE77E8563F}" destId="{47317219-409E-4E93-B8F6-FC57FC92B9E6}" srcOrd="6" destOrd="0" parTransId="{BF1A2C71-6433-488F-979E-519FA24B0342}" sibTransId="{16377E00-0799-4A25-B905-0592DA4A6113}"/>
    <dgm:cxn modelId="{20F75857-B882-4D5C-A038-F40B092A483C}" type="presOf" srcId="{34FDD1E8-9E37-4F69-A1DA-D604A3C6A90C}" destId="{9E8A5ABE-21A6-4720-9528-5C4EB63016AE}" srcOrd="0" destOrd="0" presId="urn:microsoft.com/office/officeart/2005/8/layout/vList3"/>
    <dgm:cxn modelId="{1B099ED3-CFBE-4DEB-801D-63512D68D7F2}" type="presOf" srcId="{BCBAF189-FBC4-42F8-ADB1-B2EA50B9A8B3}" destId="{CAC53C8E-407A-4A90-A1A4-0A97B1B64B12}" srcOrd="0" destOrd="0" presId="urn:microsoft.com/office/officeart/2005/8/layout/vList3"/>
    <dgm:cxn modelId="{4B774BAC-D161-4BC2-B6EF-3812067536B4}" srcId="{38FFD39A-DF8F-42F5-8FB9-82FE77E8563F}" destId="{919019A6-A506-4B22-9F16-0B4943CC17AC}" srcOrd="5" destOrd="0" parTransId="{BF88E2FF-2A89-4010-A5F4-1E2E2CB52805}" sibTransId="{94151FF7-F82E-4252-AA03-A7F8593930BB}"/>
    <dgm:cxn modelId="{5D85FA54-4C9D-4E4D-A475-0AD3FEECE0FA}" srcId="{38FFD39A-DF8F-42F5-8FB9-82FE77E8563F}" destId="{BCBAF189-FBC4-42F8-ADB1-B2EA50B9A8B3}" srcOrd="4" destOrd="0" parTransId="{C0C0EE8A-0469-4E54-96B9-79223A6775F6}" sibTransId="{9866F6A1-94EB-4CCB-9F91-23C52748D667}"/>
    <dgm:cxn modelId="{E7852AFA-9ADE-4DA9-9E24-5E47CAAE61EC}" type="presOf" srcId="{05B9C0F6-5CAF-4A69-863E-28A98DA98965}" destId="{A3A49E63-3653-42CD-AE18-A05A7D23C96A}" srcOrd="0" destOrd="0" presId="urn:microsoft.com/office/officeart/2005/8/layout/vList3"/>
    <dgm:cxn modelId="{538930BC-ABC9-4404-AFD4-23858B7E8D50}" type="presOf" srcId="{6352031A-6C2C-4287-B0A6-5E8193267D17}" destId="{03206865-2BB6-41D6-971D-28E559C3B1AE}" srcOrd="0" destOrd="0" presId="urn:microsoft.com/office/officeart/2005/8/layout/vList3"/>
    <dgm:cxn modelId="{F437057B-7EB6-46BC-B63F-872DA95BB343}" srcId="{38FFD39A-DF8F-42F5-8FB9-82FE77E8563F}" destId="{34FDD1E8-9E37-4F69-A1DA-D604A3C6A90C}" srcOrd="0" destOrd="0" parTransId="{E9C9E217-352D-4664-B9DD-88EAC0687DB5}" sibTransId="{7E6994A6-2E8D-4FC4-8D2A-2FFDE3882046}"/>
    <dgm:cxn modelId="{7DE5F0F8-AB1E-40BF-A8E3-D60F34135186}" type="presOf" srcId="{4C716F7C-3868-4979-9217-1BEDA041ADF9}" destId="{0C5B5B05-FF40-432C-85E1-5D605CF60221}" srcOrd="0" destOrd="0" presId="urn:microsoft.com/office/officeart/2005/8/layout/vList3"/>
    <dgm:cxn modelId="{64B57E4A-2486-4EDF-86DC-23EE2E53D976}" type="presOf" srcId="{1B46EC9A-D24D-423E-9DF4-8116199DBE14}" destId="{670E163B-78C2-42D6-B842-A72C8C3B59D4}" srcOrd="0" destOrd="0" presId="urn:microsoft.com/office/officeart/2005/8/layout/vList3"/>
    <dgm:cxn modelId="{2989D182-ECE7-42A3-A4A4-C730E2A51570}" srcId="{38FFD39A-DF8F-42F5-8FB9-82FE77E8563F}" destId="{05B9C0F6-5CAF-4A69-863E-28A98DA98965}" srcOrd="7" destOrd="0" parTransId="{1820763D-D3BC-43EB-9B64-2CC32E576E74}" sibTransId="{A8CA61FF-03C7-4F5B-B47A-871DD79DEE7E}"/>
    <dgm:cxn modelId="{B37B9120-BF1D-48B8-A3AB-204C4D3CDD40}" srcId="{38FFD39A-DF8F-42F5-8FB9-82FE77E8563F}" destId="{6352031A-6C2C-4287-B0A6-5E8193267D17}" srcOrd="2" destOrd="0" parTransId="{0169D173-187E-4FB1-9142-3FD2E7AA9A06}" sibTransId="{8A3CBB85-02D9-4C9D-938A-F1A9F12D873A}"/>
    <dgm:cxn modelId="{D8222DFD-75FA-4D7F-80F5-BC878D2FE7F0}" type="presOf" srcId="{919019A6-A506-4B22-9F16-0B4943CC17AC}" destId="{39F46BEE-B81E-4846-9E60-8C712B980C07}" srcOrd="0" destOrd="0" presId="urn:microsoft.com/office/officeart/2005/8/layout/vList3"/>
    <dgm:cxn modelId="{D6C39C9B-6118-4D0D-85A6-3BBD81738804}" type="presOf" srcId="{2283A949-99DB-44F8-929A-6CC3DBCC1706}" destId="{C3661D7B-F3FF-4367-9A38-2391E189AA67}" srcOrd="0" destOrd="0" presId="urn:microsoft.com/office/officeart/2005/8/layout/vList3"/>
    <dgm:cxn modelId="{515AE478-E383-4011-A6B9-AE472D36A7FF}" srcId="{38FFD39A-DF8F-42F5-8FB9-82FE77E8563F}" destId="{1B46EC9A-D24D-423E-9DF4-8116199DBE14}" srcOrd="8" destOrd="0" parTransId="{7CD511E1-ADB5-4DB7-ABEB-70FA4254BC0D}" sibTransId="{15E38FBF-D975-42E8-9A5B-B327A781A83E}"/>
    <dgm:cxn modelId="{F1E298E9-FE0C-4EC6-AF64-69E0045CC1A5}" srcId="{38FFD39A-DF8F-42F5-8FB9-82FE77E8563F}" destId="{4C716F7C-3868-4979-9217-1BEDA041ADF9}" srcOrd="1" destOrd="0" parTransId="{02E02228-47C2-4B17-98EF-242D8AAA86C1}" sibTransId="{952F9B91-3883-4CC5-8EDE-30A62A3ABB3A}"/>
    <dgm:cxn modelId="{5586A110-4E04-4612-BC23-832986856667}" type="presOf" srcId="{38FFD39A-DF8F-42F5-8FB9-82FE77E8563F}" destId="{4D4A3ACE-2FBD-446C-9FF4-9E286CB101C7}" srcOrd="0" destOrd="0" presId="urn:microsoft.com/office/officeart/2005/8/layout/vList3"/>
    <dgm:cxn modelId="{143290E6-ABAC-46B1-95D8-F40C3B649F6A}" type="presOf" srcId="{47317219-409E-4E93-B8F6-FC57FC92B9E6}" destId="{4AFF4560-67E1-4CD2-A172-74732755F965}" srcOrd="0" destOrd="0" presId="urn:microsoft.com/office/officeart/2005/8/layout/vList3"/>
    <dgm:cxn modelId="{31CC938E-ADE9-4371-AF83-8830C1E761B7}" type="presParOf" srcId="{4D4A3ACE-2FBD-446C-9FF4-9E286CB101C7}" destId="{B709D6E5-D557-464F-971F-94A0849A5C75}" srcOrd="0" destOrd="0" presId="urn:microsoft.com/office/officeart/2005/8/layout/vList3"/>
    <dgm:cxn modelId="{AB937494-34DA-41D1-B689-71AA3EA78B7A}" type="presParOf" srcId="{B709D6E5-D557-464F-971F-94A0849A5C75}" destId="{986FFEDF-974C-49AD-9FFB-122354A6E882}" srcOrd="0" destOrd="0" presId="urn:microsoft.com/office/officeart/2005/8/layout/vList3"/>
    <dgm:cxn modelId="{74A04974-B55E-4A64-AD94-AE096D36CDBF}" type="presParOf" srcId="{B709D6E5-D557-464F-971F-94A0849A5C75}" destId="{9E8A5ABE-21A6-4720-9528-5C4EB63016AE}" srcOrd="1" destOrd="0" presId="urn:microsoft.com/office/officeart/2005/8/layout/vList3"/>
    <dgm:cxn modelId="{752EC11A-ED83-451D-8732-012D24CC8DF6}" type="presParOf" srcId="{4D4A3ACE-2FBD-446C-9FF4-9E286CB101C7}" destId="{F8D6644B-C5AE-4C7D-9D29-1C1626C18B8B}" srcOrd="1" destOrd="0" presId="urn:microsoft.com/office/officeart/2005/8/layout/vList3"/>
    <dgm:cxn modelId="{F7882894-8AD6-42C6-8CCB-88D402A6D97D}" type="presParOf" srcId="{4D4A3ACE-2FBD-446C-9FF4-9E286CB101C7}" destId="{010B3579-F3FB-49FD-88DB-1DCC2BA75799}" srcOrd="2" destOrd="0" presId="urn:microsoft.com/office/officeart/2005/8/layout/vList3"/>
    <dgm:cxn modelId="{6D5FFBD4-663E-43BA-BE5E-1D5311B44B17}" type="presParOf" srcId="{010B3579-F3FB-49FD-88DB-1DCC2BA75799}" destId="{35EF17D8-4660-4D3C-B5FD-CC481A1B7EE7}" srcOrd="0" destOrd="0" presId="urn:microsoft.com/office/officeart/2005/8/layout/vList3"/>
    <dgm:cxn modelId="{908836B9-E0FD-479C-A94C-204AA5754E10}" type="presParOf" srcId="{010B3579-F3FB-49FD-88DB-1DCC2BA75799}" destId="{0C5B5B05-FF40-432C-85E1-5D605CF60221}" srcOrd="1" destOrd="0" presId="urn:microsoft.com/office/officeart/2005/8/layout/vList3"/>
    <dgm:cxn modelId="{172CB737-3385-406A-8615-ACADBF77E95C}" type="presParOf" srcId="{4D4A3ACE-2FBD-446C-9FF4-9E286CB101C7}" destId="{F08AD498-A637-4555-B59E-8F628A166F85}" srcOrd="3" destOrd="0" presId="urn:microsoft.com/office/officeart/2005/8/layout/vList3"/>
    <dgm:cxn modelId="{33B525AB-C106-454E-9F8B-B8073C7B035F}" type="presParOf" srcId="{4D4A3ACE-2FBD-446C-9FF4-9E286CB101C7}" destId="{CC863B96-C511-43BF-8B73-A3D4996FAC05}" srcOrd="4" destOrd="0" presId="urn:microsoft.com/office/officeart/2005/8/layout/vList3"/>
    <dgm:cxn modelId="{4B229B45-3361-4B7B-B73A-1ADCF793F50A}" type="presParOf" srcId="{CC863B96-C511-43BF-8B73-A3D4996FAC05}" destId="{6E950A46-E769-442D-B910-717320076B13}" srcOrd="0" destOrd="0" presId="urn:microsoft.com/office/officeart/2005/8/layout/vList3"/>
    <dgm:cxn modelId="{603DA105-3DF2-4ED1-B2B2-B41D118A5DD3}" type="presParOf" srcId="{CC863B96-C511-43BF-8B73-A3D4996FAC05}" destId="{03206865-2BB6-41D6-971D-28E559C3B1AE}" srcOrd="1" destOrd="0" presId="urn:microsoft.com/office/officeart/2005/8/layout/vList3"/>
    <dgm:cxn modelId="{7A1FF32A-BDD1-4CB7-8474-E319359188CD}" type="presParOf" srcId="{4D4A3ACE-2FBD-446C-9FF4-9E286CB101C7}" destId="{F7795FB0-EB0B-4BE8-A3F1-4157D4DD0841}" srcOrd="5" destOrd="0" presId="urn:microsoft.com/office/officeart/2005/8/layout/vList3"/>
    <dgm:cxn modelId="{D2E55E0B-F8DD-4955-B5D3-3535F77543F0}" type="presParOf" srcId="{4D4A3ACE-2FBD-446C-9FF4-9E286CB101C7}" destId="{EA5DC2F6-1299-4953-96BF-D39A66DDC641}" srcOrd="6" destOrd="0" presId="urn:microsoft.com/office/officeart/2005/8/layout/vList3"/>
    <dgm:cxn modelId="{9B42F2E3-4307-447E-895C-D33F95C55135}" type="presParOf" srcId="{EA5DC2F6-1299-4953-96BF-D39A66DDC641}" destId="{99C9E90F-C271-4064-B090-2BFC5FD5D04A}" srcOrd="0" destOrd="0" presId="urn:microsoft.com/office/officeart/2005/8/layout/vList3"/>
    <dgm:cxn modelId="{15CB8E05-D618-4195-81AD-377384726216}" type="presParOf" srcId="{EA5DC2F6-1299-4953-96BF-D39A66DDC641}" destId="{C3661D7B-F3FF-4367-9A38-2391E189AA67}" srcOrd="1" destOrd="0" presId="urn:microsoft.com/office/officeart/2005/8/layout/vList3"/>
    <dgm:cxn modelId="{4C76D969-8016-47B8-9673-3E88D7CCEC64}" type="presParOf" srcId="{4D4A3ACE-2FBD-446C-9FF4-9E286CB101C7}" destId="{C52AF462-2EC5-469D-ACAB-A07761CC3AD5}" srcOrd="7" destOrd="0" presId="urn:microsoft.com/office/officeart/2005/8/layout/vList3"/>
    <dgm:cxn modelId="{075F6204-22B3-4959-8BDA-D9A4A3832E6E}" type="presParOf" srcId="{4D4A3ACE-2FBD-446C-9FF4-9E286CB101C7}" destId="{265817BE-4198-4887-97A9-50148FB95FAC}" srcOrd="8" destOrd="0" presId="urn:microsoft.com/office/officeart/2005/8/layout/vList3"/>
    <dgm:cxn modelId="{B50B869E-F53F-4DA8-88CF-51B1FD90A451}" type="presParOf" srcId="{265817BE-4198-4887-97A9-50148FB95FAC}" destId="{04B6D558-CC2D-402E-B713-42333AA2AF64}" srcOrd="0" destOrd="0" presId="urn:microsoft.com/office/officeart/2005/8/layout/vList3"/>
    <dgm:cxn modelId="{532007AF-763B-4F6C-94E4-DAC0E4513582}" type="presParOf" srcId="{265817BE-4198-4887-97A9-50148FB95FAC}" destId="{CAC53C8E-407A-4A90-A1A4-0A97B1B64B12}" srcOrd="1" destOrd="0" presId="urn:microsoft.com/office/officeart/2005/8/layout/vList3"/>
    <dgm:cxn modelId="{7C2A0D37-0D36-4447-9CE3-7DAC1F0E4D7A}" type="presParOf" srcId="{4D4A3ACE-2FBD-446C-9FF4-9E286CB101C7}" destId="{104921FE-D70A-4E65-AE5E-C6D003C80E54}" srcOrd="9" destOrd="0" presId="urn:microsoft.com/office/officeart/2005/8/layout/vList3"/>
    <dgm:cxn modelId="{212A8F14-5D2C-4383-8A2D-94AAA5A7078D}" type="presParOf" srcId="{4D4A3ACE-2FBD-446C-9FF4-9E286CB101C7}" destId="{3B13DBB8-F4D5-4868-A2E5-9C67031B134E}" srcOrd="10" destOrd="0" presId="urn:microsoft.com/office/officeart/2005/8/layout/vList3"/>
    <dgm:cxn modelId="{7611042F-9842-4A23-91B2-5FA99405F68C}" type="presParOf" srcId="{3B13DBB8-F4D5-4868-A2E5-9C67031B134E}" destId="{E5B3CCA7-7E4C-47C5-9894-06570272F449}" srcOrd="0" destOrd="0" presId="urn:microsoft.com/office/officeart/2005/8/layout/vList3"/>
    <dgm:cxn modelId="{D1C1AB24-E9DF-4F57-A58B-009F670387B3}" type="presParOf" srcId="{3B13DBB8-F4D5-4868-A2E5-9C67031B134E}" destId="{39F46BEE-B81E-4846-9E60-8C712B980C07}" srcOrd="1" destOrd="0" presId="urn:microsoft.com/office/officeart/2005/8/layout/vList3"/>
    <dgm:cxn modelId="{7BC17C80-707F-42A5-9139-DB582C9ACF04}" type="presParOf" srcId="{4D4A3ACE-2FBD-446C-9FF4-9E286CB101C7}" destId="{ECF43807-B4CF-4BAE-ADF1-21E9E0DAD50F}" srcOrd="11" destOrd="0" presId="urn:microsoft.com/office/officeart/2005/8/layout/vList3"/>
    <dgm:cxn modelId="{8AD943DC-D04D-4417-9D59-7BE618A80327}" type="presParOf" srcId="{4D4A3ACE-2FBD-446C-9FF4-9E286CB101C7}" destId="{128D0E96-66DE-40E6-AED0-B406FCF0CA89}" srcOrd="12" destOrd="0" presId="urn:microsoft.com/office/officeart/2005/8/layout/vList3"/>
    <dgm:cxn modelId="{E9DD4415-9E9E-47D3-BF0E-54AE2C724800}" type="presParOf" srcId="{128D0E96-66DE-40E6-AED0-B406FCF0CA89}" destId="{9D6A4254-F391-4BB8-A2E8-7EB8E93410EB}" srcOrd="0" destOrd="0" presId="urn:microsoft.com/office/officeart/2005/8/layout/vList3"/>
    <dgm:cxn modelId="{A4FE583F-9DAD-4FD5-8378-D8632BE507B5}" type="presParOf" srcId="{128D0E96-66DE-40E6-AED0-B406FCF0CA89}" destId="{4AFF4560-67E1-4CD2-A172-74732755F965}" srcOrd="1" destOrd="0" presId="urn:microsoft.com/office/officeart/2005/8/layout/vList3"/>
    <dgm:cxn modelId="{34C71A8C-A69A-4926-B4B0-601FEEC22DF5}" type="presParOf" srcId="{4D4A3ACE-2FBD-446C-9FF4-9E286CB101C7}" destId="{C1814F43-A776-4735-B7B6-FB37F1C08719}" srcOrd="13" destOrd="0" presId="urn:microsoft.com/office/officeart/2005/8/layout/vList3"/>
    <dgm:cxn modelId="{120928F8-18B8-446A-9BB5-3ACA5FDB0BC9}" type="presParOf" srcId="{4D4A3ACE-2FBD-446C-9FF4-9E286CB101C7}" destId="{4CE15C99-F2E3-45D4-A583-414863B3FF52}" srcOrd="14" destOrd="0" presId="urn:microsoft.com/office/officeart/2005/8/layout/vList3"/>
    <dgm:cxn modelId="{B7C9BE2D-2E6C-423B-AD69-71978660C0DB}" type="presParOf" srcId="{4CE15C99-F2E3-45D4-A583-414863B3FF52}" destId="{67131260-23DF-4794-A9CB-FA47BD98C667}" srcOrd="0" destOrd="0" presId="urn:microsoft.com/office/officeart/2005/8/layout/vList3"/>
    <dgm:cxn modelId="{FCE3097C-81B6-4EB5-961A-75BFFA20C487}" type="presParOf" srcId="{4CE15C99-F2E3-45D4-A583-414863B3FF52}" destId="{A3A49E63-3653-42CD-AE18-A05A7D23C96A}" srcOrd="1" destOrd="0" presId="urn:microsoft.com/office/officeart/2005/8/layout/vList3"/>
    <dgm:cxn modelId="{7490A090-0878-4007-866B-56E6E0C587CA}" type="presParOf" srcId="{4D4A3ACE-2FBD-446C-9FF4-9E286CB101C7}" destId="{5955A0F9-2F9C-4919-B382-3668FD752111}" srcOrd="15" destOrd="0" presId="urn:microsoft.com/office/officeart/2005/8/layout/vList3"/>
    <dgm:cxn modelId="{02B0D982-8EBA-4FC8-9260-B1A499326705}" type="presParOf" srcId="{4D4A3ACE-2FBD-446C-9FF4-9E286CB101C7}" destId="{A79C2AF9-B2E6-4C3C-A017-CCACEA0B1306}" srcOrd="16" destOrd="0" presId="urn:microsoft.com/office/officeart/2005/8/layout/vList3"/>
    <dgm:cxn modelId="{CA74B89C-C187-4CD4-BA07-DF9D1F82EE5C}" type="presParOf" srcId="{A79C2AF9-B2E6-4C3C-A017-CCACEA0B1306}" destId="{6D8F716B-943A-4DD8-96BE-BF17842BF878}" srcOrd="0" destOrd="0" presId="urn:microsoft.com/office/officeart/2005/8/layout/vList3"/>
    <dgm:cxn modelId="{EA8BDCD4-FF56-41FC-83A6-DB4465A70BE8}" type="presParOf" srcId="{A79C2AF9-B2E6-4C3C-A017-CCACEA0B1306}" destId="{670E163B-78C2-42D6-B842-A72C8C3B59D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6136B-592C-4FC4-A961-607F73E6D317}" type="doc">
      <dgm:prSet loTypeId="urn:microsoft.com/office/officeart/2005/8/layout/hChevron3"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44F06156-3E01-452C-A289-7ED228C7A2E0}">
      <dgm:prSet phldrT="[文本]" custT="1"/>
      <dgm:spPr>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800" dirty="0" smtClean="0"/>
            <a:t>变更申请提交</a:t>
          </a:r>
          <a:endParaRPr lang="zh-CN" altLang="en-US" sz="1800" dirty="0"/>
        </a:p>
      </dgm:t>
    </dgm:pt>
    <dgm:pt modelId="{DA9A58A1-5BC7-4D55-8ACA-93FF3C36490F}" type="parTrans" cxnId="{9589B918-9D40-4E23-AB66-44C10450ED3D}">
      <dgm:prSet/>
      <dgm:spPr/>
      <dgm:t>
        <a:bodyPr/>
        <a:lstStyle/>
        <a:p>
          <a:endParaRPr lang="zh-CN" altLang="en-US" sz="1400"/>
        </a:p>
      </dgm:t>
    </dgm:pt>
    <dgm:pt modelId="{D0665FE1-6532-4D12-98DE-1B116CEB86CA}" type="sibTrans" cxnId="{9589B918-9D40-4E23-AB66-44C10450ED3D}">
      <dgm:prSet/>
      <dgm:spPr/>
      <dgm:t>
        <a:bodyPr/>
        <a:lstStyle/>
        <a:p>
          <a:endParaRPr lang="zh-CN" altLang="en-US" sz="1400"/>
        </a:p>
      </dgm:t>
    </dgm:pt>
    <dgm:pt modelId="{F0F90273-BF12-49A6-8BAB-A43CBB3D9AE4}">
      <dgm:prSet phldrT="[文本]" custT="1"/>
      <dgm:spPr>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800" dirty="0" smtClean="0"/>
            <a:t>审核</a:t>
          </a:r>
          <a:endParaRPr lang="zh-CN" altLang="en-US" sz="1800" dirty="0"/>
        </a:p>
      </dgm:t>
    </dgm:pt>
    <dgm:pt modelId="{69C924C4-0FAC-4272-A261-5D275BF19300}" type="parTrans" cxnId="{93DC0796-6871-483B-8F29-D9EE27946365}">
      <dgm:prSet/>
      <dgm:spPr/>
      <dgm:t>
        <a:bodyPr/>
        <a:lstStyle/>
        <a:p>
          <a:endParaRPr lang="zh-CN" altLang="en-US" sz="1400"/>
        </a:p>
      </dgm:t>
    </dgm:pt>
    <dgm:pt modelId="{EA4C9BAB-C904-4760-98E1-27BC2A39DD94}" type="sibTrans" cxnId="{93DC0796-6871-483B-8F29-D9EE27946365}">
      <dgm:prSet/>
      <dgm:spPr/>
      <dgm:t>
        <a:bodyPr/>
        <a:lstStyle/>
        <a:p>
          <a:endParaRPr lang="zh-CN" altLang="en-US" sz="1400"/>
        </a:p>
      </dgm:t>
    </dgm:pt>
    <dgm:pt modelId="{9A56C4A8-8C81-4F0A-A9AC-3BE44AAB7BFE}">
      <dgm:prSet phldrT="[文本]" custT="1"/>
      <dgm:spPr>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800" dirty="0" smtClean="0"/>
            <a:t>实现</a:t>
          </a:r>
          <a:endParaRPr lang="zh-CN" altLang="en-US" sz="1800" dirty="0"/>
        </a:p>
      </dgm:t>
    </dgm:pt>
    <dgm:pt modelId="{CF5B2AA1-F78E-4F0D-8ACC-5983CB59B8AA}" type="parTrans" cxnId="{E1D50751-5F06-41B6-B840-944285963732}">
      <dgm:prSet/>
      <dgm:spPr/>
      <dgm:t>
        <a:bodyPr/>
        <a:lstStyle/>
        <a:p>
          <a:endParaRPr lang="zh-CN" altLang="en-US" sz="1400"/>
        </a:p>
      </dgm:t>
    </dgm:pt>
    <dgm:pt modelId="{7A2602CA-6FAD-4FA4-96BE-C02D05554452}" type="sibTrans" cxnId="{E1D50751-5F06-41B6-B840-944285963732}">
      <dgm:prSet/>
      <dgm:spPr/>
      <dgm:t>
        <a:bodyPr/>
        <a:lstStyle/>
        <a:p>
          <a:endParaRPr lang="zh-CN" altLang="en-US" sz="1400"/>
        </a:p>
      </dgm:t>
    </dgm:pt>
    <dgm:pt modelId="{10766DBF-0672-4860-8359-02F7D5B33C19}">
      <dgm:prSet custT="1"/>
      <dgm:spPr>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800" dirty="0" smtClean="0"/>
            <a:t>测试</a:t>
          </a:r>
          <a:endParaRPr lang="zh-CN" altLang="en-US" sz="1800" dirty="0"/>
        </a:p>
      </dgm:t>
    </dgm:pt>
    <dgm:pt modelId="{2674926C-A208-4D5D-89E0-657CB0DDD5B0}" type="parTrans" cxnId="{503F443A-0A45-45A3-93B1-DA3FC92F5B90}">
      <dgm:prSet/>
      <dgm:spPr/>
      <dgm:t>
        <a:bodyPr/>
        <a:lstStyle/>
        <a:p>
          <a:endParaRPr lang="zh-CN" altLang="en-US" sz="1400"/>
        </a:p>
      </dgm:t>
    </dgm:pt>
    <dgm:pt modelId="{B1CF835E-6490-463E-AE0A-978702C1143C}" type="sibTrans" cxnId="{503F443A-0A45-45A3-93B1-DA3FC92F5B90}">
      <dgm:prSet/>
      <dgm:spPr/>
      <dgm:t>
        <a:bodyPr/>
        <a:lstStyle/>
        <a:p>
          <a:endParaRPr lang="zh-CN" altLang="en-US" sz="1400"/>
        </a:p>
      </dgm:t>
    </dgm:pt>
    <dgm:pt modelId="{B0551B30-FCB1-4DF2-84CB-843BC3B04BF6}">
      <dgm:prSet custT="1"/>
      <dgm:spPr>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800" dirty="0" smtClean="0"/>
            <a:t>配置更新</a:t>
          </a:r>
          <a:endParaRPr lang="zh-CN" altLang="en-US" sz="1800" dirty="0"/>
        </a:p>
      </dgm:t>
    </dgm:pt>
    <dgm:pt modelId="{F307D017-0177-4FAF-A32C-112036F1197C}" type="parTrans" cxnId="{4CEE6801-2991-4CE5-B962-0DC64CE3268C}">
      <dgm:prSet/>
      <dgm:spPr/>
      <dgm:t>
        <a:bodyPr/>
        <a:lstStyle/>
        <a:p>
          <a:endParaRPr lang="zh-CN" altLang="en-US" sz="1400"/>
        </a:p>
      </dgm:t>
    </dgm:pt>
    <dgm:pt modelId="{A4D7F5A4-FE83-4688-919A-CFF709C53E23}" type="sibTrans" cxnId="{4CEE6801-2991-4CE5-B962-0DC64CE3268C}">
      <dgm:prSet/>
      <dgm:spPr/>
      <dgm:t>
        <a:bodyPr/>
        <a:lstStyle/>
        <a:p>
          <a:endParaRPr lang="zh-CN" altLang="en-US" sz="1400"/>
        </a:p>
      </dgm:t>
    </dgm:pt>
    <dgm:pt modelId="{F150D808-B318-45B3-AB05-4A5375AFA323}" type="pres">
      <dgm:prSet presAssocID="{8CE6136B-592C-4FC4-A961-607F73E6D317}" presName="Name0" presStyleCnt="0">
        <dgm:presLayoutVars>
          <dgm:dir/>
          <dgm:resizeHandles val="exact"/>
        </dgm:presLayoutVars>
      </dgm:prSet>
      <dgm:spPr/>
    </dgm:pt>
    <dgm:pt modelId="{39A3B86F-F637-4EC1-A7EF-C0A3442F51B2}" type="pres">
      <dgm:prSet presAssocID="{44F06156-3E01-452C-A289-7ED228C7A2E0}" presName="parTxOnly" presStyleLbl="node1" presStyleIdx="0" presStyleCnt="5">
        <dgm:presLayoutVars>
          <dgm:bulletEnabled val="1"/>
        </dgm:presLayoutVars>
      </dgm:prSet>
      <dgm:spPr/>
      <dgm:t>
        <a:bodyPr/>
        <a:lstStyle/>
        <a:p>
          <a:endParaRPr lang="zh-CN" altLang="en-US"/>
        </a:p>
      </dgm:t>
    </dgm:pt>
    <dgm:pt modelId="{E057DE0F-AF42-4B39-B54C-8A8A113D6302}" type="pres">
      <dgm:prSet presAssocID="{D0665FE1-6532-4D12-98DE-1B116CEB86CA}" presName="parSpac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EA95F6E-C1C3-4CDD-A39A-2CE4F7158B02}" type="pres">
      <dgm:prSet presAssocID="{F0F90273-BF12-49A6-8BAB-A43CBB3D9AE4}" presName="parTxOnly" presStyleLbl="node1" presStyleIdx="1" presStyleCnt="5">
        <dgm:presLayoutVars>
          <dgm:bulletEnabled val="1"/>
        </dgm:presLayoutVars>
      </dgm:prSet>
      <dgm:spPr/>
      <dgm:t>
        <a:bodyPr/>
        <a:lstStyle/>
        <a:p>
          <a:endParaRPr lang="zh-CN" altLang="en-US"/>
        </a:p>
      </dgm:t>
    </dgm:pt>
    <dgm:pt modelId="{3C8C19D1-ED98-4809-84A7-D272238DDCBC}" type="pres">
      <dgm:prSet presAssocID="{EA4C9BAB-C904-4760-98E1-27BC2A39DD94}" presName="parSpac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FACE783-B129-4B18-BEBE-C1B2F02A0EA3}" type="pres">
      <dgm:prSet presAssocID="{9A56C4A8-8C81-4F0A-A9AC-3BE44AAB7BFE}" presName="parTxOnly" presStyleLbl="node1" presStyleIdx="2" presStyleCnt="5">
        <dgm:presLayoutVars>
          <dgm:bulletEnabled val="1"/>
        </dgm:presLayoutVars>
      </dgm:prSet>
      <dgm:spPr/>
      <dgm:t>
        <a:bodyPr/>
        <a:lstStyle/>
        <a:p>
          <a:endParaRPr lang="zh-CN" altLang="en-US"/>
        </a:p>
      </dgm:t>
    </dgm:pt>
    <dgm:pt modelId="{08EB369D-DDD1-4288-B2F0-A896460E2636}" type="pres">
      <dgm:prSet presAssocID="{7A2602CA-6FAD-4FA4-96BE-C02D05554452}" presName="parSpac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0AA21A79-F718-4405-9066-79AA2B413971}" type="pres">
      <dgm:prSet presAssocID="{10766DBF-0672-4860-8359-02F7D5B33C19}" presName="parTxOnly" presStyleLbl="node1" presStyleIdx="3" presStyleCnt="5">
        <dgm:presLayoutVars>
          <dgm:bulletEnabled val="1"/>
        </dgm:presLayoutVars>
      </dgm:prSet>
      <dgm:spPr/>
      <dgm:t>
        <a:bodyPr/>
        <a:lstStyle/>
        <a:p>
          <a:endParaRPr lang="zh-CN" altLang="en-US"/>
        </a:p>
      </dgm:t>
    </dgm:pt>
    <dgm:pt modelId="{43F0BC64-78BC-456A-91B7-2543FA071CB2}" type="pres">
      <dgm:prSet presAssocID="{B1CF835E-6490-463E-AE0A-978702C1143C}" presName="parSpac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054A03A-DBD6-42FB-919B-1C6BD9A72C61}" type="pres">
      <dgm:prSet presAssocID="{B0551B30-FCB1-4DF2-84CB-843BC3B04BF6}" presName="parTxOnly" presStyleLbl="node1" presStyleIdx="4" presStyleCnt="5">
        <dgm:presLayoutVars>
          <dgm:bulletEnabled val="1"/>
        </dgm:presLayoutVars>
      </dgm:prSet>
      <dgm:spPr/>
      <dgm:t>
        <a:bodyPr/>
        <a:lstStyle/>
        <a:p>
          <a:endParaRPr lang="zh-CN" altLang="en-US"/>
        </a:p>
      </dgm:t>
    </dgm:pt>
  </dgm:ptLst>
  <dgm:cxnLst>
    <dgm:cxn modelId="{41EDC438-7ED8-4032-9715-99E1CFC911AA}" type="presOf" srcId="{B0551B30-FCB1-4DF2-84CB-843BC3B04BF6}" destId="{3054A03A-DBD6-42FB-919B-1C6BD9A72C61}" srcOrd="0" destOrd="0" presId="urn:microsoft.com/office/officeart/2005/8/layout/hChevron3"/>
    <dgm:cxn modelId="{503F443A-0A45-45A3-93B1-DA3FC92F5B90}" srcId="{8CE6136B-592C-4FC4-A961-607F73E6D317}" destId="{10766DBF-0672-4860-8359-02F7D5B33C19}" srcOrd="3" destOrd="0" parTransId="{2674926C-A208-4D5D-89E0-657CB0DDD5B0}" sibTransId="{B1CF835E-6490-463E-AE0A-978702C1143C}"/>
    <dgm:cxn modelId="{8F0DD311-65D8-46AB-8B0D-4F887C0DF3E7}" type="presOf" srcId="{44F06156-3E01-452C-A289-7ED228C7A2E0}" destId="{39A3B86F-F637-4EC1-A7EF-C0A3442F51B2}" srcOrd="0" destOrd="0" presId="urn:microsoft.com/office/officeart/2005/8/layout/hChevron3"/>
    <dgm:cxn modelId="{4CEE6801-2991-4CE5-B962-0DC64CE3268C}" srcId="{8CE6136B-592C-4FC4-A961-607F73E6D317}" destId="{B0551B30-FCB1-4DF2-84CB-843BC3B04BF6}" srcOrd="4" destOrd="0" parTransId="{F307D017-0177-4FAF-A32C-112036F1197C}" sibTransId="{A4D7F5A4-FE83-4688-919A-CFF709C53E23}"/>
    <dgm:cxn modelId="{93DC0796-6871-483B-8F29-D9EE27946365}" srcId="{8CE6136B-592C-4FC4-A961-607F73E6D317}" destId="{F0F90273-BF12-49A6-8BAB-A43CBB3D9AE4}" srcOrd="1" destOrd="0" parTransId="{69C924C4-0FAC-4272-A261-5D275BF19300}" sibTransId="{EA4C9BAB-C904-4760-98E1-27BC2A39DD94}"/>
    <dgm:cxn modelId="{6E27B7A2-FB9F-4ABE-9F17-85D9FF67AFA5}" type="presOf" srcId="{8CE6136B-592C-4FC4-A961-607F73E6D317}" destId="{F150D808-B318-45B3-AB05-4A5375AFA323}" srcOrd="0" destOrd="0" presId="urn:microsoft.com/office/officeart/2005/8/layout/hChevron3"/>
    <dgm:cxn modelId="{1CC88A6A-18AB-42FC-BC22-54EB341FFE9E}" type="presOf" srcId="{F0F90273-BF12-49A6-8BAB-A43CBB3D9AE4}" destId="{7EA95F6E-C1C3-4CDD-A39A-2CE4F7158B02}" srcOrd="0" destOrd="0" presId="urn:microsoft.com/office/officeart/2005/8/layout/hChevron3"/>
    <dgm:cxn modelId="{E1D50751-5F06-41B6-B840-944285963732}" srcId="{8CE6136B-592C-4FC4-A961-607F73E6D317}" destId="{9A56C4A8-8C81-4F0A-A9AC-3BE44AAB7BFE}" srcOrd="2" destOrd="0" parTransId="{CF5B2AA1-F78E-4F0D-8ACC-5983CB59B8AA}" sibTransId="{7A2602CA-6FAD-4FA4-96BE-C02D05554452}"/>
    <dgm:cxn modelId="{BDF7DDBA-C842-4889-8DE5-5105EBDB8804}" type="presOf" srcId="{9A56C4A8-8C81-4F0A-A9AC-3BE44AAB7BFE}" destId="{AFACE783-B129-4B18-BEBE-C1B2F02A0EA3}" srcOrd="0" destOrd="0" presId="urn:microsoft.com/office/officeart/2005/8/layout/hChevron3"/>
    <dgm:cxn modelId="{84CC81C2-C822-4421-8316-F187C17D685D}" type="presOf" srcId="{10766DBF-0672-4860-8359-02F7D5B33C19}" destId="{0AA21A79-F718-4405-9066-79AA2B413971}" srcOrd="0" destOrd="0" presId="urn:microsoft.com/office/officeart/2005/8/layout/hChevron3"/>
    <dgm:cxn modelId="{9589B918-9D40-4E23-AB66-44C10450ED3D}" srcId="{8CE6136B-592C-4FC4-A961-607F73E6D317}" destId="{44F06156-3E01-452C-A289-7ED228C7A2E0}" srcOrd="0" destOrd="0" parTransId="{DA9A58A1-5BC7-4D55-8ACA-93FF3C36490F}" sibTransId="{D0665FE1-6532-4D12-98DE-1B116CEB86CA}"/>
    <dgm:cxn modelId="{2A1A4BEA-25E5-414C-BC73-2C7A6C28C326}" type="presParOf" srcId="{F150D808-B318-45B3-AB05-4A5375AFA323}" destId="{39A3B86F-F637-4EC1-A7EF-C0A3442F51B2}" srcOrd="0" destOrd="0" presId="urn:microsoft.com/office/officeart/2005/8/layout/hChevron3"/>
    <dgm:cxn modelId="{F3B279D2-D1E6-4381-A076-CFA3852972BB}" type="presParOf" srcId="{F150D808-B318-45B3-AB05-4A5375AFA323}" destId="{E057DE0F-AF42-4B39-B54C-8A8A113D6302}" srcOrd="1" destOrd="0" presId="urn:microsoft.com/office/officeart/2005/8/layout/hChevron3"/>
    <dgm:cxn modelId="{A52F859F-76CE-495B-A866-0DFA981B3549}" type="presParOf" srcId="{F150D808-B318-45B3-AB05-4A5375AFA323}" destId="{7EA95F6E-C1C3-4CDD-A39A-2CE4F7158B02}" srcOrd="2" destOrd="0" presId="urn:microsoft.com/office/officeart/2005/8/layout/hChevron3"/>
    <dgm:cxn modelId="{1D52606E-C014-4329-ABA5-27E7F3B07E0F}" type="presParOf" srcId="{F150D808-B318-45B3-AB05-4A5375AFA323}" destId="{3C8C19D1-ED98-4809-84A7-D272238DDCBC}" srcOrd="3" destOrd="0" presId="urn:microsoft.com/office/officeart/2005/8/layout/hChevron3"/>
    <dgm:cxn modelId="{52E3B26F-6DEA-46AF-89F9-F85D01124828}" type="presParOf" srcId="{F150D808-B318-45B3-AB05-4A5375AFA323}" destId="{AFACE783-B129-4B18-BEBE-C1B2F02A0EA3}" srcOrd="4" destOrd="0" presId="urn:microsoft.com/office/officeart/2005/8/layout/hChevron3"/>
    <dgm:cxn modelId="{00134F9F-2914-42EF-A7ED-BE62CA0D989C}" type="presParOf" srcId="{F150D808-B318-45B3-AB05-4A5375AFA323}" destId="{08EB369D-DDD1-4288-B2F0-A896460E2636}" srcOrd="5" destOrd="0" presId="urn:microsoft.com/office/officeart/2005/8/layout/hChevron3"/>
    <dgm:cxn modelId="{2795E76A-006A-40C5-8F25-E6AD6D2276CB}" type="presParOf" srcId="{F150D808-B318-45B3-AB05-4A5375AFA323}" destId="{0AA21A79-F718-4405-9066-79AA2B413971}" srcOrd="6" destOrd="0" presId="urn:microsoft.com/office/officeart/2005/8/layout/hChevron3"/>
    <dgm:cxn modelId="{0BBD4FF3-5059-41A7-BC63-87269ED91874}" type="presParOf" srcId="{F150D808-B318-45B3-AB05-4A5375AFA323}" destId="{43F0BC64-78BC-456A-91B7-2543FA071CB2}" srcOrd="7" destOrd="0" presId="urn:microsoft.com/office/officeart/2005/8/layout/hChevron3"/>
    <dgm:cxn modelId="{D6002446-94CC-4378-8B3C-3FF3A83DA433}" type="presParOf" srcId="{F150D808-B318-45B3-AB05-4A5375AFA323}" destId="{3054A03A-DBD6-42FB-919B-1C6BD9A72C61}" srcOrd="8" destOrd="0" presId="urn:microsoft.com/office/officeart/2005/8/layout/hChevron3"/>
  </dgm:cxnLst>
  <dgm:bg>
    <a:effectLst>
      <a:outerShdw blurRad="50800" dist="38100" dir="2700000" algn="tl" rotWithShape="0">
        <a:prstClr val="black">
          <a:alpha val="40000"/>
        </a:prstClr>
      </a:outerShdw>
      <a:softEdge rad="0"/>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27F263-6569-4B26-8D79-C8EAFFCC5619}" type="datetimeFigureOut">
              <a:rPr lang="zh-CN" altLang="en-US" smtClean="0"/>
              <a:t>2017/11/29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E0EF-F965-4025-B0E1-5CA47E90EF26}" type="slidenum">
              <a:rPr lang="zh-CN" altLang="en-US" smtClean="0"/>
              <a:t>‹#›</a:t>
            </a:fld>
            <a:endParaRPr lang="zh-CN" altLang="en-US"/>
          </a:p>
        </p:txBody>
      </p:sp>
    </p:spTree>
    <p:extLst>
      <p:ext uri="{BB962C8B-B14F-4D97-AF65-F5344CB8AC3E}">
        <p14:creationId xmlns:p14="http://schemas.microsoft.com/office/powerpoint/2010/main" val="149867507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154E2-CA7A-40F7-AA87-E27A4C57D816}" type="datetimeFigureOut">
              <a:rPr lang="zh-CN" altLang="en-US" smtClean="0"/>
              <a:t>2017/11/29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E5D48-452B-46D9-8503-30C74FB98995}" type="slidenum">
              <a:rPr lang="zh-CN" altLang="en-US" smtClean="0"/>
              <a:t>‹#›</a:t>
            </a:fld>
            <a:endParaRPr lang="zh-CN" altLang="en-US"/>
          </a:p>
        </p:txBody>
      </p:sp>
    </p:spTree>
    <p:extLst>
      <p:ext uri="{BB962C8B-B14F-4D97-AF65-F5344CB8AC3E}">
        <p14:creationId xmlns:p14="http://schemas.microsoft.com/office/powerpoint/2010/main" val="61610875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p:cNvSpPr>
            <a:spLocks noGrp="1"/>
          </p:cNvSpPr>
          <p:nvPr>
            <p:ph type="hdr" sz="quarter" idx="10"/>
          </p:nvPr>
        </p:nvSpPr>
        <p:spPr/>
        <p:txBody>
          <a:bodyPr/>
          <a:lstStyle/>
          <a:p>
            <a:endParaRPr lang="zh-CN" altLang="en-US"/>
          </a:p>
        </p:txBody>
      </p:sp>
    </p:spTree>
    <p:extLst>
      <p:ext uri="{BB962C8B-B14F-4D97-AF65-F5344CB8AC3E}">
        <p14:creationId xmlns:p14="http://schemas.microsoft.com/office/powerpoint/2010/main" val="132838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20</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2167494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21</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1736211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22</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382203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23</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373829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24</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2975504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25</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2018199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26</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270927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7AB3C5E1-36D0-493D-8D93-6F5F67514C88}" type="slidenum">
              <a:rPr lang="en-US" altLang="zh-CN" smtClean="0">
                <a:solidFill>
                  <a:srgbClr val="000000"/>
                </a:solidFill>
                <a:latin typeface="Times New Roman" panose="02020603050405020304" pitchFamily="18" charset="0"/>
              </a:rPr>
              <a:pPr/>
              <a:t>9</a:t>
            </a:fld>
            <a:endParaRPr lang="en-US" altLang="zh-CN" smtClean="0">
              <a:solidFill>
                <a:srgbClr val="000000"/>
              </a:solidFill>
              <a:latin typeface="Times New Roman" panose="02020603050405020304" pitchFamily="18" charset="0"/>
            </a:endParaRPr>
          </a:p>
        </p:txBody>
      </p:sp>
      <p:sp>
        <p:nvSpPr>
          <p:cNvPr id="2355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367254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6AB92D8D-A57B-496F-A519-33C64B28FA81}" type="slidenum">
              <a:rPr lang="en-US" altLang="zh-CN" smtClean="0">
                <a:solidFill>
                  <a:srgbClr val="000000"/>
                </a:solidFill>
                <a:latin typeface="Times New Roman" panose="02020603050405020304" pitchFamily="18" charset="0"/>
              </a:rPr>
              <a:pPr/>
              <a:t>10</a:t>
            </a:fld>
            <a:endParaRPr lang="en-US" altLang="zh-CN" smtClean="0">
              <a:solidFill>
                <a:srgbClr val="000000"/>
              </a:solidFill>
              <a:latin typeface="Times New Roman" panose="02020603050405020304" pitchFamily="18" charset="0"/>
            </a:endParaRPr>
          </a:p>
        </p:txBody>
      </p:sp>
      <p:sp>
        <p:nvSpPr>
          <p:cNvPr id="2560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1355223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1C14FA31-BDFC-4FD1-A5DC-476DB85294E2}" type="slidenum">
              <a:rPr lang="en-US" altLang="zh-CN" smtClean="0">
                <a:solidFill>
                  <a:srgbClr val="000000"/>
                </a:solidFill>
                <a:latin typeface="Times New Roman" panose="02020603050405020304" pitchFamily="18" charset="0"/>
              </a:rPr>
              <a:pPr/>
              <a:t>11</a:t>
            </a:fld>
            <a:endParaRPr lang="en-US" altLang="zh-CN" smtClean="0">
              <a:solidFill>
                <a:srgbClr val="000000"/>
              </a:solidFill>
              <a:latin typeface="Times New Roman" panose="02020603050405020304" pitchFamily="18" charset="0"/>
            </a:endParaRPr>
          </a:p>
        </p:txBody>
      </p:sp>
      <p:sp>
        <p:nvSpPr>
          <p:cNvPr id="2765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177240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6D99C233-0110-448D-A93A-02D6D5BF798A}" type="slidenum">
              <a:rPr lang="en-US" altLang="zh-CN" smtClean="0">
                <a:solidFill>
                  <a:srgbClr val="000000"/>
                </a:solidFill>
                <a:latin typeface="Times New Roman" panose="02020603050405020304" pitchFamily="18" charset="0"/>
              </a:rPr>
              <a:pPr/>
              <a:t>13</a:t>
            </a:fld>
            <a:endParaRPr lang="en-US" altLang="zh-CN" smtClean="0">
              <a:solidFill>
                <a:srgbClr val="000000"/>
              </a:solidFill>
              <a:latin typeface="Times New Roman" panose="02020603050405020304" pitchFamily="18" charset="0"/>
            </a:endParaRPr>
          </a:p>
        </p:txBody>
      </p:sp>
      <p:sp>
        <p:nvSpPr>
          <p:cNvPr id="2969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221785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761C0F40-2529-42E6-8E47-CE85DA2F54F1}" type="slidenum">
              <a:rPr lang="en-US" altLang="zh-CN" smtClean="0">
                <a:solidFill>
                  <a:srgbClr val="000000"/>
                </a:solidFill>
                <a:latin typeface="Times New Roman" panose="02020603050405020304" pitchFamily="18" charset="0"/>
              </a:rPr>
              <a:pPr/>
              <a:t>14</a:t>
            </a:fld>
            <a:endParaRPr lang="en-US" altLang="zh-CN" smtClean="0">
              <a:solidFill>
                <a:srgbClr val="000000"/>
              </a:solidFill>
              <a:latin typeface="Times New Roman" panose="02020603050405020304" pitchFamily="18" charset="0"/>
            </a:endParaRPr>
          </a:p>
        </p:txBody>
      </p:sp>
      <p:sp>
        <p:nvSpPr>
          <p:cNvPr id="3379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297547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761C0F40-2529-42E6-8E47-CE85DA2F54F1}" type="slidenum">
              <a:rPr lang="en-US" altLang="zh-CN" smtClean="0">
                <a:solidFill>
                  <a:srgbClr val="000000"/>
                </a:solidFill>
                <a:latin typeface="Times New Roman" panose="02020603050405020304" pitchFamily="18" charset="0"/>
              </a:rPr>
              <a:pPr/>
              <a:t>15</a:t>
            </a:fld>
            <a:endParaRPr lang="en-US" altLang="zh-CN" smtClean="0">
              <a:solidFill>
                <a:srgbClr val="000000"/>
              </a:solidFill>
              <a:latin typeface="Times New Roman" panose="02020603050405020304" pitchFamily="18" charset="0"/>
            </a:endParaRPr>
          </a:p>
        </p:txBody>
      </p:sp>
      <p:sp>
        <p:nvSpPr>
          <p:cNvPr id="3379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210412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2B2FD1D7-DC80-4886-8738-719CE00F388F}" type="slidenum">
              <a:rPr lang="en-US" altLang="zh-CN" smtClean="0">
                <a:solidFill>
                  <a:srgbClr val="000000"/>
                </a:solidFill>
                <a:latin typeface="Times New Roman" panose="02020603050405020304" pitchFamily="18" charset="0"/>
              </a:rPr>
              <a:pPr/>
              <a:t>16</a:t>
            </a:fld>
            <a:endParaRPr lang="en-US" altLang="zh-CN" smtClean="0">
              <a:solidFill>
                <a:srgbClr val="000000"/>
              </a:solidFill>
              <a:latin typeface="Times New Roman" panose="02020603050405020304" pitchFamily="18" charset="0"/>
            </a:endParaRPr>
          </a:p>
        </p:txBody>
      </p:sp>
      <p:sp>
        <p:nvSpPr>
          <p:cNvPr id="3584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11620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fld id="{E8FC5CDF-1B86-45BA-9582-BB724836901A}" type="slidenum">
              <a:rPr lang="en-US" altLang="zh-CN" smtClean="0">
                <a:solidFill>
                  <a:srgbClr val="000000"/>
                </a:solidFill>
                <a:latin typeface="Times New Roman" panose="02020603050405020304" pitchFamily="18" charset="0"/>
              </a:rPr>
              <a:pPr/>
              <a:t>17</a:t>
            </a:fld>
            <a:endParaRPr lang="en-US" altLang="zh-CN" smtClean="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smtClean="0"/>
          </a:p>
        </p:txBody>
      </p:sp>
    </p:spTree>
    <p:extLst>
      <p:ext uri="{BB962C8B-B14F-4D97-AF65-F5344CB8AC3E}">
        <p14:creationId xmlns:p14="http://schemas.microsoft.com/office/powerpoint/2010/main" val="68429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AAD347D-5ACD-4C99-B74B-A9C85AD731AF}" type="datetimeFigureOut">
              <a:rPr lang="en-US" smtClean="0"/>
              <a:t>11/29/2017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36462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09A250-FF31-4206-8172-F9D3106AACB1}" type="datetimeFigureOut">
              <a:rPr lang="en-US" smtClean="0"/>
              <a:t>11/29/2017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732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09A250-FF31-4206-8172-F9D3106AACB1}" type="datetimeFigureOut">
              <a:rPr lang="en-US" smtClean="0"/>
              <a:t>11/29/2017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89136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1" y="2130425"/>
            <a:ext cx="10361084" cy="1468438"/>
          </a:xfrm>
        </p:spPr>
        <p:txBody>
          <a:bodyPr/>
          <a:lstStyle/>
          <a:p>
            <a:r>
              <a:rPr lang="zh-CN" altLang="en-US" smtClean="0"/>
              <a:t>单击此处编辑母版标题样式</a:t>
            </a:r>
            <a:endParaRPr lang="zh-CN" altLang="en-US"/>
          </a:p>
        </p:txBody>
      </p:sp>
      <p:sp>
        <p:nvSpPr>
          <p:cNvPr id="3" name="Rectangle 2"/>
          <p:cNvSpPr>
            <a:spLocks noGrp="1" noChangeArrowheads="1"/>
          </p:cNvSpPr>
          <p:nvPr>
            <p:ph type="dt" idx="10"/>
          </p:nvPr>
        </p:nvSpPr>
        <p:spPr/>
        <p:txBody>
          <a:bodyPr/>
          <a:lstStyle>
            <a:lvl1pPr>
              <a:defRPr/>
            </a:lvl1pPr>
          </a:lstStyle>
          <a:p>
            <a:pPr>
              <a:defRPr/>
            </a:pPr>
            <a:r>
              <a:rPr lang="en-US" altLang="zh-CN"/>
              <a:t>12/20/13</a:t>
            </a:r>
          </a:p>
        </p:txBody>
      </p:sp>
      <p:sp>
        <p:nvSpPr>
          <p:cNvPr id="4" name="Rectangle 4"/>
          <p:cNvSpPr>
            <a:spLocks noGrp="1" noChangeArrowheads="1"/>
          </p:cNvSpPr>
          <p:nvPr>
            <p:ph type="sldNum" idx="11"/>
          </p:nvPr>
        </p:nvSpPr>
        <p:spPr/>
        <p:txBody>
          <a:bodyPr/>
          <a:lstStyle>
            <a:lvl1pPr>
              <a:defRPr/>
            </a:lvl1pPr>
          </a:lstStyle>
          <a:p>
            <a:pPr>
              <a:defRPr/>
            </a:pPr>
            <a:fld id="{618736E7-D1B9-4C9C-8D93-1A70E984AD11}" type="slidenum">
              <a:rPr lang="en-US" altLang="zh-CN"/>
              <a:pPr>
                <a:defRPr/>
              </a:pPr>
              <a:t>‹#›</a:t>
            </a:fld>
            <a:endParaRPr lang="en-US" altLang="zh-CN"/>
          </a:p>
        </p:txBody>
      </p:sp>
    </p:spTree>
    <p:extLst>
      <p:ext uri="{BB962C8B-B14F-4D97-AF65-F5344CB8AC3E}">
        <p14:creationId xmlns:p14="http://schemas.microsoft.com/office/powerpoint/2010/main" val="41651747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13" name="Picture 3" descr="C:\Documents and Settings\Administrator\桌面\云纹背景.jpg"/>
          <p:cNvPicPr>
            <a:picLocks noChangeAspect="1" noChangeArrowheads="1"/>
          </p:cNvPicPr>
          <p:nvPr userDrawn="1"/>
        </p:nvPicPr>
        <p:blipFill>
          <a:blip r:embed="rId2" cstate="screen">
            <a:duotone>
              <a:schemeClr val="bg2">
                <a:shade val="45000"/>
                <a:satMod val="135000"/>
              </a:schemeClr>
              <a:prstClr val="white"/>
            </a:duotone>
          </a:blip>
          <a:srcRect/>
          <a:stretch>
            <a:fillRect/>
          </a:stretch>
        </p:blipFill>
        <p:spPr bwMode="auto">
          <a:xfrm>
            <a:off x="0" y="1"/>
            <a:ext cx="12192000" cy="963979"/>
          </a:xfrm>
          <a:prstGeom prst="rect">
            <a:avLst/>
          </a:prstGeom>
          <a:noFill/>
        </p:spPr>
      </p:pic>
      <p:cxnSp>
        <p:nvCxnSpPr>
          <p:cNvPr id="14" name="直接连接符 13"/>
          <p:cNvCxnSpPr/>
          <p:nvPr userDrawn="1"/>
        </p:nvCxnSpPr>
        <p:spPr>
          <a:xfrm>
            <a:off x="4175787" y="1268760"/>
            <a:ext cx="8016213" cy="0"/>
          </a:xfrm>
          <a:prstGeom prst="line">
            <a:avLst/>
          </a:prstGeom>
          <a:ln w="38100">
            <a:solidFill>
              <a:srgbClr val="178B6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060629" y="1268760"/>
            <a:ext cx="20620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0" y="1268760"/>
            <a:ext cx="2018805" cy="0"/>
          </a:xfrm>
          <a:prstGeom prst="line">
            <a:avLst/>
          </a:prstGeom>
          <a:ln w="38100">
            <a:solidFill>
              <a:srgbClr val="178B6D"/>
            </a:solidFill>
          </a:ln>
        </p:spPr>
        <p:style>
          <a:lnRef idx="1">
            <a:schemeClr val="accent1"/>
          </a:lnRef>
          <a:fillRef idx="0">
            <a:schemeClr val="accent1"/>
          </a:fillRef>
          <a:effectRef idx="0">
            <a:schemeClr val="accent1"/>
          </a:effectRef>
          <a:fontRef idx="minor">
            <a:schemeClr val="tx1"/>
          </a:fontRef>
        </p:style>
      </p:cxnSp>
      <p:sp>
        <p:nvSpPr>
          <p:cNvPr id="21" name="标题 1"/>
          <p:cNvSpPr>
            <a:spLocks noGrp="1"/>
          </p:cNvSpPr>
          <p:nvPr>
            <p:ph type="title"/>
          </p:nvPr>
        </p:nvSpPr>
        <p:spPr>
          <a:xfrm>
            <a:off x="285710" y="58032"/>
            <a:ext cx="11620581" cy="905947"/>
          </a:xfrm>
        </p:spPr>
        <p:txBody>
          <a:bodyPr>
            <a:normAutofit/>
          </a:bodyPr>
          <a:lstStyle>
            <a:lvl1pPr algn="l">
              <a:defRPr kumimoji="1" lang="zh-CN" altLang="en-US" sz="3600" kern="1200" dirty="0">
                <a:solidFill>
                  <a:schemeClr val="tx1"/>
                </a:solidFill>
                <a:latin typeface="微软雅黑" pitchFamily="34" charset="-122"/>
                <a:ea typeface="微软雅黑" pitchFamily="34" charset="-122"/>
                <a:cs typeface="+mn-cs"/>
              </a:defRPr>
            </a:lvl1pPr>
          </a:lstStyle>
          <a:p>
            <a:r>
              <a:rPr lang="zh-CN" altLang="en-US" dirty="0" smtClean="0"/>
              <a:t>单击此处编辑母版标题样式</a:t>
            </a:r>
            <a:endParaRPr lang="zh-CN" altLang="en-US" dirty="0"/>
          </a:p>
        </p:txBody>
      </p:sp>
      <p:sp>
        <p:nvSpPr>
          <p:cNvPr id="22" name="内容占位符 2"/>
          <p:cNvSpPr>
            <a:spLocks noGrp="1"/>
          </p:cNvSpPr>
          <p:nvPr>
            <p:ph idx="1" hasCustomPrompt="1"/>
          </p:nvPr>
        </p:nvSpPr>
        <p:spPr>
          <a:xfrm>
            <a:off x="285710" y="1428736"/>
            <a:ext cx="11620581" cy="4786346"/>
          </a:xfrm>
        </p:spPr>
        <p:txBody>
          <a:bodyPr/>
          <a:lstStyle>
            <a:lvl1pPr>
              <a:defRPr sz="2400"/>
            </a:lvl1pPr>
          </a:lstStyle>
          <a:p>
            <a:pPr>
              <a:lnSpc>
                <a:spcPct val="150000"/>
              </a:lnSpc>
            </a:pPr>
            <a:r>
              <a:rPr lang="zh-CN" altLang="en-US" sz="2000" b="1" dirty="0" smtClean="0">
                <a:latin typeface="微软雅黑" pitchFamily="34" charset="-122"/>
                <a:ea typeface="微软雅黑" pitchFamily="34" charset="-122"/>
              </a:rPr>
              <a:t>章节文字小标题</a:t>
            </a:r>
            <a:endParaRPr lang="en-US" altLang="zh-CN" sz="2000" b="1"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章节文字正文</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9887004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91" y="120686"/>
            <a:ext cx="9805554" cy="90722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09A250-FF31-4206-8172-F9D3106AACB1}" type="datetimeFigureOut">
              <a:rPr lang="en-US" smtClean="0"/>
              <a:t>11/29/2017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直接连接符 6"/>
          <p:cNvCxnSpPr/>
          <p:nvPr userDrawn="1"/>
        </p:nvCxnSpPr>
        <p:spPr>
          <a:xfrm flipV="1">
            <a:off x="0" y="1017515"/>
            <a:ext cx="12192000" cy="10391"/>
          </a:xfrm>
          <a:prstGeom prst="line">
            <a:avLst/>
          </a:prstGeom>
          <a:ln>
            <a:solidFill>
              <a:srgbClr val="FFFA00"/>
            </a:solidFill>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userDrawn="1"/>
        </p:nvCxnSpPr>
        <p:spPr>
          <a:xfrm>
            <a:off x="3927764" y="1017515"/>
            <a:ext cx="8264236" cy="10391"/>
          </a:xfrm>
          <a:prstGeom prst="line">
            <a:avLst/>
          </a:prstGeom>
          <a:ln w="38100">
            <a:solidFill>
              <a:srgbClr val="178B6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1027906"/>
            <a:ext cx="1776845" cy="0"/>
          </a:xfrm>
          <a:prstGeom prst="line">
            <a:avLst/>
          </a:prstGeom>
          <a:ln w="38100">
            <a:solidFill>
              <a:srgbClr val="178B6D"/>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1776845" y="1017515"/>
            <a:ext cx="2150919" cy="106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252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96027F-7875-4030-9381-8BD8C4F21935}" type="datetimeFigureOut">
              <a:rPr lang="en-US" smtClean="0"/>
              <a:t>11/29/2017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95991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6027F-7875-4030-9381-8BD8C4F21935}" type="datetimeFigureOut">
              <a:rPr lang="en-US" smtClean="0"/>
              <a:t>11/29/2017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8443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96027F-7875-4030-9381-8BD8C4F21935}" type="datetimeFigureOut">
              <a:rPr lang="en-US" smtClean="0"/>
              <a:t>11/29/2017</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815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09A250-FF31-4206-8172-F9D3106AACB1}" type="datetimeFigureOut">
              <a:rPr lang="en-US" smtClean="0"/>
              <a:t>11/29/2017</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24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09A250-FF31-4206-8172-F9D3106AACB1}" type="datetimeFigureOut">
              <a:rPr lang="en-US" smtClean="0"/>
              <a:t>11/29/2017</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604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509A250-FF31-4206-8172-F9D3106AACB1}" type="datetimeFigureOut">
              <a:rPr lang="en-US" smtClean="0"/>
              <a:t>11/29/2017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63594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509A250-FF31-4206-8172-F9D3106AACB1}" type="datetimeFigureOut">
              <a:rPr lang="en-US" smtClean="0"/>
              <a:t>11/29/2017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9379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11/29/2017</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28889" y="123392"/>
            <a:ext cx="1152004" cy="531235"/>
          </a:xfrm>
          <a:prstGeom prst="rect">
            <a:avLst/>
          </a:prstGeom>
        </p:spPr>
      </p:pic>
      <p:pic>
        <p:nvPicPr>
          <p:cNvPr id="9" name="Picture 2" descr="F:\工作\20120330 春秋VI系统\基础识别系统\logo带中文名称.png"/>
          <p:cNvPicPr>
            <a:picLocks noChangeAspect="1" noChangeArrowheads="1"/>
          </p:cNvPicPr>
          <p:nvPr userDrawn="1"/>
        </p:nvPicPr>
        <p:blipFill>
          <a:blip r:embed="rId16" cstate="screen"/>
          <a:srcRect/>
          <a:stretch>
            <a:fillRect/>
          </a:stretch>
        </p:blipFill>
        <p:spPr bwMode="auto">
          <a:xfrm>
            <a:off x="10354964" y="6431973"/>
            <a:ext cx="1625929" cy="289502"/>
          </a:xfrm>
          <a:prstGeom prst="rect">
            <a:avLst/>
          </a:prstGeom>
          <a:noFill/>
        </p:spPr>
      </p:pic>
    </p:spTree>
    <p:extLst>
      <p:ext uri="{BB962C8B-B14F-4D97-AF65-F5344CB8AC3E}">
        <p14:creationId xmlns:p14="http://schemas.microsoft.com/office/powerpoint/2010/main" val="23664444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Microsoft_Word_97_-_2003___4.doc"/><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Microsoft_Word_97_-_2003___5.doc"/><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Microsoft_Excel_97-2003____6.xls"/><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Microsoft_Word_97_-_2003___7.doc"/><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file:///C:\Users\lenovo\Desktop\20170524&#36807;&#31243;&#27010;&#35201;&#22521;&#35757;\&#20449;&#24687;&#23433;&#20840;&#20107;&#20214;&#23398;&#20064;\SDR-2017-010%202017&#24180;3&#26376;9&#26085;FOC&#31995;&#32479;&#21345;&#39039;&#20107;&#20214;&#35843;&#26597;&#25253;&#21578;.docx" TargetMode="Externa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package" Target="../embeddings/Microsoft_Word___1.docx"/><Relationship Id="rId5" Type="http://schemas.openxmlformats.org/officeDocument/2006/relationships/oleObject" Target="../embeddings/oleObject8.bin"/><Relationship Id="rId10" Type="http://schemas.openxmlformats.org/officeDocument/2006/relationships/image" Target="../media/image16.wmf"/><Relationship Id="rId4" Type="http://schemas.openxmlformats.org/officeDocument/2006/relationships/image" Target="../media/image14.wmf"/><Relationship Id="rId9" Type="http://schemas.openxmlformats.org/officeDocument/2006/relationships/package" Target="../embeddings/Microsoft_Word___2.docx"/></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Microsoft_Word_97_-_2003___2.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Microsoft_Word_97_-_2003___1.doc"/></Relationships>
</file>

<file path=ppt/slides/_rels/slide7.xml.rels><?xml version="1.0" encoding="UTF-8" standalone="yes"?>
<Relationships xmlns="http://schemas.openxmlformats.org/package/2006/relationships"><Relationship Id="rId3" Type="http://schemas.openxmlformats.org/officeDocument/2006/relationships/hyperlink" Target="http://projectserver/projectserver/&#20013;&#36827;&#34892;&#26597;&#30475;&#36319;&#36394;" TargetMode="External"/><Relationship Id="rId2" Type="http://schemas.openxmlformats.org/officeDocument/2006/relationships/hyperlink" Target="http://10.131.0.47:8000/redmin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10.131.0.47:8000/redmin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Microsoft_Word_97_-_2003___3.doc"/><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过程概要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821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1811339" y="5284788"/>
            <a:ext cx="8423275"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dirty="0">
                <a:solidFill>
                  <a:srgbClr val="000000"/>
                </a:solidFill>
              </a:rPr>
              <a:t>软件概要设计规范：</a:t>
            </a:r>
            <a:r>
              <a:rPr lang="en-US" altLang="zh-CN" dirty="0">
                <a:solidFill>
                  <a:srgbClr val="000000"/>
                </a:solidFill>
              </a:rPr>
              <a:t>..\002 </a:t>
            </a:r>
            <a:r>
              <a:rPr lang="zh-CN" altLang="zh-CN" dirty="0">
                <a:solidFill>
                  <a:srgbClr val="000000"/>
                </a:solidFill>
              </a:rPr>
              <a:t>基线</a:t>
            </a:r>
            <a:r>
              <a:rPr lang="en-US" altLang="zh-CN" dirty="0">
                <a:solidFill>
                  <a:srgbClr val="000000"/>
                </a:solidFill>
              </a:rPr>
              <a:t>\</a:t>
            </a:r>
            <a:r>
              <a:rPr lang="zh-CN" altLang="zh-CN" dirty="0">
                <a:solidFill>
                  <a:srgbClr val="000000"/>
                </a:solidFill>
              </a:rPr>
              <a:t>软件工程</a:t>
            </a:r>
            <a:r>
              <a:rPr lang="en-US" altLang="zh-CN" dirty="0">
                <a:solidFill>
                  <a:srgbClr val="000000"/>
                </a:solidFill>
              </a:rPr>
              <a:t>\</a:t>
            </a:r>
            <a:r>
              <a:rPr lang="zh-CN" altLang="zh-CN" dirty="0">
                <a:solidFill>
                  <a:srgbClr val="000000"/>
                </a:solidFill>
              </a:rPr>
              <a:t>分析设计</a:t>
            </a:r>
            <a:r>
              <a:rPr lang="en-US" altLang="zh-CN" dirty="0">
                <a:solidFill>
                  <a:srgbClr val="000000"/>
                </a:solidFill>
              </a:rPr>
              <a:t>\</a:t>
            </a:r>
            <a:r>
              <a:rPr lang="zh-CN" altLang="zh-CN" dirty="0">
                <a:solidFill>
                  <a:srgbClr val="000000"/>
                </a:solidFill>
              </a:rPr>
              <a:t>软件概要设计编写规范</a:t>
            </a:r>
            <a:r>
              <a:rPr lang="en-US" altLang="zh-CN" dirty="0">
                <a:solidFill>
                  <a:srgbClr val="000000"/>
                </a:solidFill>
              </a:rPr>
              <a:t>.doc</a:t>
            </a:r>
          </a:p>
          <a:p>
            <a:pPr eaLnBrk="1">
              <a:lnSpc>
                <a:spcPct val="95000"/>
              </a:lnSpc>
              <a:buClr>
                <a:srgbClr val="000000"/>
              </a:buClr>
              <a:buSzPct val="100000"/>
              <a:buFont typeface="Times New Roman" panose="02020603050405020304" pitchFamily="18" charset="0"/>
              <a:buNone/>
            </a:pPr>
            <a:r>
              <a:rPr lang="zh-CN" altLang="zh-CN" dirty="0">
                <a:solidFill>
                  <a:srgbClr val="000000"/>
                </a:solidFill>
                <a:latin typeface="宋体" panose="02010600030101010101" pitchFamily="2" charset="-122"/>
              </a:rPr>
              <a:t>分析设计评审报告：</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模版</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评审报告模版</a:t>
            </a:r>
            <a:r>
              <a:rPr lang="en-US" altLang="zh-CN" dirty="0">
                <a:solidFill>
                  <a:srgbClr val="000000"/>
                </a:solidFill>
                <a:latin typeface="宋体" panose="02010600030101010101" pitchFamily="2" charset="-122"/>
              </a:rPr>
              <a:t>.doc</a:t>
            </a:r>
          </a:p>
        </p:txBody>
      </p:sp>
      <p:sp>
        <p:nvSpPr>
          <p:cNvPr id="24580" name="Line 5"/>
          <p:cNvSpPr>
            <a:spLocks noChangeShapeType="1"/>
          </p:cNvSpPr>
          <p:nvPr/>
        </p:nvSpPr>
        <p:spPr bwMode="auto">
          <a:xfrm>
            <a:off x="5797550" y="3082925"/>
            <a:ext cx="1588" cy="584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1" name="Text Box 6"/>
          <p:cNvSpPr txBox="1">
            <a:spLocks noChangeArrowheads="1"/>
          </p:cNvSpPr>
          <p:nvPr/>
        </p:nvSpPr>
        <p:spPr bwMode="auto">
          <a:xfrm>
            <a:off x="3900488" y="3752850"/>
            <a:ext cx="38163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dirty="0">
                <a:solidFill>
                  <a:srgbClr val="000000"/>
                </a:solidFill>
              </a:rPr>
              <a:t>《分析设计评审报告》</a:t>
            </a:r>
          </a:p>
        </p:txBody>
      </p:sp>
      <p:sp>
        <p:nvSpPr>
          <p:cNvPr id="24582" name="Line 7"/>
          <p:cNvSpPr>
            <a:spLocks noChangeShapeType="1"/>
          </p:cNvSpPr>
          <p:nvPr/>
        </p:nvSpPr>
        <p:spPr bwMode="auto">
          <a:xfrm>
            <a:off x="5843589" y="4311651"/>
            <a:ext cx="1587" cy="5127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3" name="Text Box 8"/>
          <p:cNvSpPr txBox="1">
            <a:spLocks noChangeArrowheads="1"/>
          </p:cNvSpPr>
          <p:nvPr/>
        </p:nvSpPr>
        <p:spPr bwMode="auto">
          <a:xfrm>
            <a:off x="1955800" y="2519363"/>
            <a:ext cx="835183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dirty="0">
                <a:solidFill>
                  <a:srgbClr val="000000"/>
                </a:solidFill>
              </a:rPr>
              <a:t>《分析设计模型》、《数据模型》、《接口文档》</a:t>
            </a:r>
          </a:p>
        </p:txBody>
      </p:sp>
      <p:sp>
        <p:nvSpPr>
          <p:cNvPr id="24584" name="Line 9"/>
          <p:cNvSpPr>
            <a:spLocks noChangeShapeType="1"/>
          </p:cNvSpPr>
          <p:nvPr/>
        </p:nvSpPr>
        <p:spPr bwMode="auto">
          <a:xfrm>
            <a:off x="5772150" y="1871663"/>
            <a:ext cx="1588" cy="5127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Text Box 3"/>
          <p:cNvSpPr txBox="1">
            <a:spLocks noChangeArrowheads="1"/>
          </p:cNvSpPr>
          <p:nvPr/>
        </p:nvSpPr>
        <p:spPr bwMode="auto">
          <a:xfrm>
            <a:off x="252250" y="218282"/>
            <a:ext cx="78722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分析设计</a:t>
            </a:r>
            <a:r>
              <a:rPr lang="zh-CN" altLang="zh-CN" sz="4400" dirty="0" smtClean="0">
                <a:solidFill>
                  <a:srgbClr val="000000"/>
                </a:solidFill>
                <a:latin typeface="+mj-ea"/>
                <a:ea typeface="+mj-ea"/>
              </a:rPr>
              <a:t>过</a:t>
            </a:r>
            <a:r>
              <a:rPr lang="zh-CN" altLang="en-US" sz="4400" dirty="0" smtClean="0">
                <a:solidFill>
                  <a:srgbClr val="000000"/>
                </a:solidFill>
                <a:latin typeface="+mj-ea"/>
                <a:ea typeface="+mj-ea"/>
              </a:rPr>
              <a:t>程</a:t>
            </a:r>
            <a:r>
              <a:rPr lang="zh-CN" altLang="zh-CN" sz="4400" dirty="0" smtClean="0">
                <a:solidFill>
                  <a:srgbClr val="000000"/>
                </a:solidFill>
                <a:latin typeface="+mj-ea"/>
                <a:ea typeface="+mj-ea"/>
              </a:rPr>
              <a:t>》</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07333771"/>
              </p:ext>
            </p:extLst>
          </p:nvPr>
        </p:nvGraphicFramePr>
        <p:xfrm>
          <a:off x="10307638" y="1652369"/>
          <a:ext cx="1503218" cy="1362294"/>
        </p:xfrm>
        <a:graphic>
          <a:graphicData uri="http://schemas.openxmlformats.org/presentationml/2006/ole">
            <mc:AlternateContent xmlns:mc="http://schemas.openxmlformats.org/markup-compatibility/2006">
              <mc:Choice xmlns:v="urn:schemas-microsoft-com:vml" Requires="v">
                <p:oleObj spid="_x0000_s8227" name="Document" showAsIcon="1" r:id="rId5" imgW="914400" imgH="828720" progId="Word.Document.8">
                  <p:embed/>
                </p:oleObj>
              </mc:Choice>
              <mc:Fallback>
                <p:oleObj name="Document" showAsIcon="1" r:id="rId5" imgW="914400" imgH="828720" progId="Word.Document.8">
                  <p:embed/>
                  <p:pic>
                    <p:nvPicPr>
                      <p:cNvPr id="0" name=""/>
                      <p:cNvPicPr/>
                      <p:nvPr/>
                    </p:nvPicPr>
                    <p:blipFill>
                      <a:blip r:embed="rId6"/>
                      <a:stretch>
                        <a:fillRect/>
                      </a:stretch>
                    </p:blipFill>
                    <p:spPr>
                      <a:xfrm>
                        <a:off x="10307638" y="1652369"/>
                        <a:ext cx="1503218" cy="1362294"/>
                      </a:xfrm>
                      <a:prstGeom prst="rect">
                        <a:avLst/>
                      </a:prstGeom>
                    </p:spPr>
                  </p:pic>
                </p:oleObj>
              </mc:Fallback>
            </mc:AlternateContent>
          </a:graphicData>
        </a:graphic>
      </p:graphicFrame>
    </p:spTree>
    <p:extLst>
      <p:ext uri="{BB962C8B-B14F-4D97-AF65-F5344CB8AC3E}">
        <p14:creationId xmlns:p14="http://schemas.microsoft.com/office/powerpoint/2010/main" val="36704024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4"/>
          <p:cNvSpPr txBox="1">
            <a:spLocks noChangeArrowheads="1"/>
          </p:cNvSpPr>
          <p:nvPr/>
        </p:nvSpPr>
        <p:spPr bwMode="auto">
          <a:xfrm>
            <a:off x="1748277" y="4706938"/>
            <a:ext cx="8567737" cy="1862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dirty="0">
                <a:solidFill>
                  <a:srgbClr val="000000"/>
                </a:solidFill>
              </a:rPr>
              <a:t>编码规范：</a:t>
            </a:r>
            <a:r>
              <a:rPr lang="en-US" altLang="zh-CN" dirty="0">
                <a:solidFill>
                  <a:srgbClr val="000000"/>
                </a:solidFill>
              </a:rPr>
              <a:t>..\002 </a:t>
            </a:r>
            <a:r>
              <a:rPr lang="zh-CN" altLang="zh-CN" dirty="0">
                <a:solidFill>
                  <a:srgbClr val="000000"/>
                </a:solidFill>
              </a:rPr>
              <a:t>基线</a:t>
            </a:r>
            <a:r>
              <a:rPr lang="en-US" altLang="zh-CN" dirty="0">
                <a:solidFill>
                  <a:srgbClr val="000000"/>
                </a:solidFill>
              </a:rPr>
              <a:t>\</a:t>
            </a:r>
            <a:r>
              <a:rPr lang="zh-CN" altLang="zh-CN" dirty="0">
                <a:solidFill>
                  <a:srgbClr val="000000"/>
                </a:solidFill>
              </a:rPr>
              <a:t>软件工程</a:t>
            </a:r>
            <a:r>
              <a:rPr lang="en-US" altLang="zh-CN" dirty="0">
                <a:solidFill>
                  <a:srgbClr val="000000"/>
                </a:solidFill>
              </a:rPr>
              <a:t>\</a:t>
            </a:r>
            <a:r>
              <a:rPr lang="zh-CN" altLang="zh-CN" dirty="0">
                <a:solidFill>
                  <a:srgbClr val="000000"/>
                </a:solidFill>
              </a:rPr>
              <a:t>编码</a:t>
            </a:r>
            <a:r>
              <a:rPr lang="en-US" altLang="zh-CN" dirty="0">
                <a:solidFill>
                  <a:srgbClr val="000000"/>
                </a:solidFill>
              </a:rPr>
              <a:t>\</a:t>
            </a:r>
            <a:r>
              <a:rPr lang="zh-CN" altLang="zh-CN" dirty="0">
                <a:solidFill>
                  <a:srgbClr val="000000"/>
                </a:solidFill>
              </a:rPr>
              <a:t>编码规范</a:t>
            </a:r>
            <a:r>
              <a:rPr lang="en-US" altLang="zh-CN" dirty="0">
                <a:solidFill>
                  <a:srgbClr val="000000"/>
                </a:solidFill>
              </a:rPr>
              <a:t>.doc</a:t>
            </a:r>
            <a:r>
              <a:rPr lang="zh-CN" altLang="zh-CN" dirty="0">
                <a:solidFill>
                  <a:srgbClr val="000000"/>
                </a:solidFill>
              </a:rPr>
              <a:t>、</a:t>
            </a:r>
            <a:r>
              <a:rPr lang="en-US" altLang="zh-CN" dirty="0">
                <a:solidFill>
                  <a:srgbClr val="000000"/>
                </a:solidFill>
              </a:rPr>
              <a:t>UI</a:t>
            </a:r>
            <a:r>
              <a:rPr lang="zh-CN" altLang="zh-CN" dirty="0">
                <a:solidFill>
                  <a:srgbClr val="000000"/>
                </a:solidFill>
              </a:rPr>
              <a:t>规范</a:t>
            </a:r>
            <a:r>
              <a:rPr lang="en-US" altLang="zh-CN" dirty="0">
                <a:solidFill>
                  <a:srgbClr val="000000"/>
                </a:solidFill>
              </a:rPr>
              <a:t>.doc</a:t>
            </a:r>
            <a:r>
              <a:rPr lang="zh-CN" altLang="zh-CN" dirty="0">
                <a:solidFill>
                  <a:srgbClr val="000000"/>
                </a:solidFill>
              </a:rPr>
              <a:t>、</a:t>
            </a:r>
          </a:p>
          <a:p>
            <a:pPr>
              <a:lnSpc>
                <a:spcPct val="93000"/>
              </a:lnSpc>
              <a:spcBef>
                <a:spcPts val="1200"/>
              </a:spcBef>
              <a:spcAft>
                <a:spcPts val="1000"/>
              </a:spcAft>
              <a:buClr>
                <a:srgbClr val="000000"/>
              </a:buClr>
              <a:buSzPct val="100000"/>
            </a:pPr>
            <a:r>
              <a:rPr lang="en-US" altLang="zh-CN" dirty="0">
                <a:solidFill>
                  <a:srgbClr val="000000"/>
                </a:solidFill>
              </a:rPr>
              <a:t>          </a:t>
            </a:r>
            <a:r>
              <a:rPr lang="zh-CN" altLang="zh-CN" dirty="0">
                <a:solidFill>
                  <a:srgbClr val="000000"/>
                </a:solidFill>
              </a:rPr>
              <a:t>网站编码规范</a:t>
            </a:r>
            <a:r>
              <a:rPr lang="en-US" altLang="zh-CN" dirty="0">
                <a:solidFill>
                  <a:srgbClr val="000000"/>
                </a:solidFill>
              </a:rPr>
              <a:t>v1.0.odt</a:t>
            </a:r>
            <a:r>
              <a:rPr lang="zh-CN" altLang="zh-CN" dirty="0">
                <a:solidFill>
                  <a:srgbClr val="000000"/>
                </a:solidFill>
              </a:rPr>
              <a:t>、</a:t>
            </a:r>
            <a:r>
              <a:rPr lang="en-US" altLang="zh-CN" dirty="0">
                <a:solidFill>
                  <a:srgbClr val="000000"/>
                </a:solidFill>
              </a:rPr>
              <a:t>JAVA</a:t>
            </a:r>
            <a:r>
              <a:rPr lang="zh-CN" altLang="zh-CN" dirty="0">
                <a:solidFill>
                  <a:srgbClr val="000000"/>
                </a:solidFill>
              </a:rPr>
              <a:t>单元测试规范</a:t>
            </a:r>
            <a:r>
              <a:rPr lang="en-US" altLang="zh-CN" dirty="0">
                <a:solidFill>
                  <a:srgbClr val="000000"/>
                </a:solidFill>
              </a:rPr>
              <a:t>.doc</a:t>
            </a:r>
          </a:p>
          <a:p>
            <a:pPr>
              <a:lnSpc>
                <a:spcPct val="93000"/>
              </a:lnSpc>
              <a:spcBef>
                <a:spcPts val="1200"/>
              </a:spcBef>
              <a:spcAft>
                <a:spcPts val="1000"/>
              </a:spcAft>
              <a:buClr>
                <a:srgbClr val="000000"/>
              </a:buClr>
              <a:buSzPct val="100000"/>
            </a:pPr>
            <a:r>
              <a:rPr lang="zh-CN" altLang="zh-CN" dirty="0">
                <a:solidFill>
                  <a:srgbClr val="000000"/>
                </a:solidFill>
              </a:rPr>
              <a:t>集成构建计划模板：</a:t>
            </a:r>
            <a:r>
              <a:rPr lang="en-US" altLang="zh-CN" dirty="0">
                <a:solidFill>
                  <a:srgbClr val="000000"/>
                </a:solidFill>
              </a:rPr>
              <a:t>..\002 </a:t>
            </a:r>
            <a:r>
              <a:rPr lang="zh-CN" altLang="zh-CN" dirty="0">
                <a:solidFill>
                  <a:srgbClr val="000000"/>
                </a:solidFill>
              </a:rPr>
              <a:t>基线</a:t>
            </a:r>
            <a:r>
              <a:rPr lang="en-US" altLang="zh-CN" dirty="0">
                <a:solidFill>
                  <a:srgbClr val="000000"/>
                </a:solidFill>
              </a:rPr>
              <a:t>\</a:t>
            </a:r>
            <a:r>
              <a:rPr lang="zh-CN" altLang="zh-CN" dirty="0">
                <a:solidFill>
                  <a:srgbClr val="000000"/>
                </a:solidFill>
              </a:rPr>
              <a:t>项目管理</a:t>
            </a:r>
            <a:r>
              <a:rPr lang="en-US" altLang="zh-CN" dirty="0">
                <a:solidFill>
                  <a:srgbClr val="000000"/>
                </a:solidFill>
              </a:rPr>
              <a:t>\</a:t>
            </a:r>
            <a:r>
              <a:rPr lang="zh-CN" altLang="zh-CN" dirty="0">
                <a:solidFill>
                  <a:srgbClr val="000000"/>
                </a:solidFill>
              </a:rPr>
              <a:t>项目策划</a:t>
            </a:r>
            <a:r>
              <a:rPr lang="en-US" altLang="zh-CN" dirty="0">
                <a:solidFill>
                  <a:srgbClr val="000000"/>
                </a:solidFill>
              </a:rPr>
              <a:t>\</a:t>
            </a:r>
            <a:r>
              <a:rPr lang="zh-CN" altLang="zh-CN" dirty="0">
                <a:solidFill>
                  <a:srgbClr val="000000"/>
                </a:solidFill>
              </a:rPr>
              <a:t>集成构建计划</a:t>
            </a:r>
            <a:r>
              <a:rPr lang="en-US" altLang="zh-CN" dirty="0">
                <a:solidFill>
                  <a:srgbClr val="000000"/>
                </a:solidFill>
              </a:rPr>
              <a:t>.</a:t>
            </a:r>
            <a:r>
              <a:rPr lang="en-US" altLang="zh-CN" dirty="0" err="1">
                <a:solidFill>
                  <a:srgbClr val="000000"/>
                </a:solidFill>
              </a:rPr>
              <a:t>xls</a:t>
            </a:r>
            <a:endParaRPr lang="en-US" altLang="zh-CN" dirty="0">
              <a:solidFill>
                <a:srgbClr val="000000"/>
              </a:solidFill>
            </a:endParaRPr>
          </a:p>
          <a:p>
            <a:pPr eaLnBrk="1">
              <a:lnSpc>
                <a:spcPct val="95000"/>
              </a:lnSpc>
              <a:buClr>
                <a:srgbClr val="000000"/>
              </a:buClr>
              <a:buSzPct val="100000"/>
              <a:buFont typeface="Times New Roman" panose="02020603050405020304" pitchFamily="18" charset="0"/>
              <a:buNone/>
            </a:pPr>
            <a:r>
              <a:rPr lang="zh-CN" altLang="zh-CN" dirty="0">
                <a:solidFill>
                  <a:srgbClr val="000000"/>
                </a:solidFill>
                <a:latin typeface="宋体" panose="02010600030101010101" pitchFamily="2" charset="-122"/>
              </a:rPr>
              <a:t>代码评审报告：</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模版</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评审报告模版</a:t>
            </a:r>
            <a:r>
              <a:rPr lang="en-US" altLang="zh-CN" dirty="0">
                <a:solidFill>
                  <a:srgbClr val="000000"/>
                </a:solidFill>
                <a:latin typeface="宋体" panose="02010600030101010101" pitchFamily="2" charset="-122"/>
              </a:rPr>
              <a:t>.doc</a:t>
            </a:r>
          </a:p>
        </p:txBody>
      </p:sp>
      <p:sp>
        <p:nvSpPr>
          <p:cNvPr id="26628" name="Line 5"/>
          <p:cNvSpPr>
            <a:spLocks noChangeShapeType="1"/>
          </p:cNvSpPr>
          <p:nvPr/>
        </p:nvSpPr>
        <p:spPr bwMode="auto">
          <a:xfrm>
            <a:off x="5743575" y="3311525"/>
            <a:ext cx="1588" cy="4333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9" name="Text Box 6"/>
          <p:cNvSpPr txBox="1">
            <a:spLocks noChangeArrowheads="1"/>
          </p:cNvSpPr>
          <p:nvPr/>
        </p:nvSpPr>
        <p:spPr bwMode="auto">
          <a:xfrm>
            <a:off x="4619626" y="2816225"/>
            <a:ext cx="251936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a:solidFill>
                  <a:srgbClr val="000000"/>
                </a:solidFill>
              </a:rPr>
              <a:t>《单元测试》</a:t>
            </a:r>
          </a:p>
        </p:txBody>
      </p:sp>
      <p:sp>
        <p:nvSpPr>
          <p:cNvPr id="26630" name="Line 7"/>
          <p:cNvSpPr>
            <a:spLocks noChangeShapeType="1"/>
          </p:cNvSpPr>
          <p:nvPr/>
        </p:nvSpPr>
        <p:spPr bwMode="auto">
          <a:xfrm>
            <a:off x="5772150" y="4211638"/>
            <a:ext cx="1588" cy="431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1" name="Text Box 8"/>
          <p:cNvSpPr txBox="1">
            <a:spLocks noChangeArrowheads="1"/>
          </p:cNvSpPr>
          <p:nvPr/>
        </p:nvSpPr>
        <p:spPr bwMode="auto">
          <a:xfrm>
            <a:off x="3324226" y="3743325"/>
            <a:ext cx="56165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a:solidFill>
                  <a:srgbClr val="000000"/>
                </a:solidFill>
              </a:rPr>
              <a:t>《构建版本》、《代码评审报告》</a:t>
            </a:r>
          </a:p>
        </p:txBody>
      </p:sp>
      <p:sp>
        <p:nvSpPr>
          <p:cNvPr id="26632" name="Line 9"/>
          <p:cNvSpPr>
            <a:spLocks noChangeShapeType="1"/>
          </p:cNvSpPr>
          <p:nvPr/>
        </p:nvSpPr>
        <p:spPr bwMode="auto">
          <a:xfrm>
            <a:off x="5700714" y="2397125"/>
            <a:ext cx="1587" cy="3381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3" name="Text Box 10"/>
          <p:cNvSpPr txBox="1">
            <a:spLocks noChangeArrowheads="1"/>
          </p:cNvSpPr>
          <p:nvPr/>
        </p:nvSpPr>
        <p:spPr bwMode="auto">
          <a:xfrm>
            <a:off x="4835526" y="1871663"/>
            <a:ext cx="165576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a:solidFill>
                  <a:srgbClr val="000000"/>
                </a:solidFill>
              </a:rPr>
              <a:t>《编码》</a:t>
            </a:r>
          </a:p>
        </p:txBody>
      </p:sp>
      <p:sp>
        <p:nvSpPr>
          <p:cNvPr id="26634" name="Line 11"/>
          <p:cNvSpPr>
            <a:spLocks noChangeShapeType="1"/>
          </p:cNvSpPr>
          <p:nvPr/>
        </p:nvSpPr>
        <p:spPr bwMode="auto">
          <a:xfrm>
            <a:off x="5700714" y="1560513"/>
            <a:ext cx="1587" cy="311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Text Box 3"/>
          <p:cNvSpPr txBox="1">
            <a:spLocks noChangeArrowheads="1"/>
          </p:cNvSpPr>
          <p:nvPr/>
        </p:nvSpPr>
        <p:spPr bwMode="auto">
          <a:xfrm>
            <a:off x="252250" y="218282"/>
            <a:ext cx="78722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《开发</a:t>
            </a:r>
            <a:r>
              <a:rPr lang="zh-CN" altLang="en-US" sz="4400" dirty="0" smtClean="0">
                <a:solidFill>
                  <a:srgbClr val="000000"/>
                </a:solidFill>
                <a:latin typeface="+mj-ea"/>
                <a:ea typeface="+mj-ea"/>
              </a:rPr>
              <a:t>实现</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Tree>
    <p:extLst>
      <p:ext uri="{BB962C8B-B14F-4D97-AF65-F5344CB8AC3E}">
        <p14:creationId xmlns:p14="http://schemas.microsoft.com/office/powerpoint/2010/main" val="8022150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747729" y="1693370"/>
            <a:ext cx="8135937" cy="229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a:lnSpc>
                <a:spcPct val="95000"/>
              </a:lnSpc>
              <a:spcBef>
                <a:spcPts val="1200"/>
              </a:spcBef>
              <a:spcAft>
                <a:spcPts val="1000"/>
              </a:spcAft>
              <a:buClr>
                <a:srgbClr val="000000"/>
              </a:buClr>
              <a:buSzPct val="100000"/>
            </a:pPr>
            <a:r>
              <a:rPr lang="zh-CN" altLang="zh-CN" sz="2800" dirty="0">
                <a:solidFill>
                  <a:srgbClr val="000000"/>
                </a:solidFill>
                <a:latin typeface="宋体" panose="02010600030101010101" pitchFamily="2" charset="-122"/>
              </a:rPr>
              <a:t>开发阶段提醒：</a:t>
            </a:r>
          </a:p>
          <a:p>
            <a:pPr eaLnBrk="1" hangingPunct="1">
              <a:lnSpc>
                <a:spcPct val="102000"/>
              </a:lnSpc>
              <a:buClr>
                <a:srgbClr val="000000"/>
              </a:buClr>
              <a:buSzPct val="100000"/>
              <a:buFont typeface="Times New Roman" panose="02020603050405020304" pitchFamily="18" charset="0"/>
              <a:buNone/>
            </a:pPr>
            <a:r>
              <a:rPr lang="en-US" altLang="zh-CN" sz="1600" dirty="0">
                <a:solidFill>
                  <a:srgbClr val="000000"/>
                </a:solidFill>
                <a:latin typeface="Calibri" panose="020F0502020204030204" pitchFamily="34" charset="0"/>
              </a:rPr>
              <a:t>1.</a:t>
            </a:r>
            <a:r>
              <a:rPr lang="zh-CN" altLang="zh-CN" sz="1600" dirty="0">
                <a:solidFill>
                  <a:srgbClr val="000000"/>
                </a:solidFill>
                <a:latin typeface="Calibri" panose="020F0502020204030204" pitchFamily="34" charset="0"/>
              </a:rPr>
              <a:t>每周必须进行一次代码走查，并形成评审报告。</a:t>
            </a:r>
          </a:p>
          <a:p>
            <a:pPr eaLnBrk="1" hangingPunct="1">
              <a:lnSpc>
                <a:spcPct val="102000"/>
              </a:lnSpc>
              <a:buClr>
                <a:srgbClr val="000000"/>
              </a:buClr>
              <a:buSzPct val="100000"/>
              <a:buFont typeface="Times New Roman" panose="02020603050405020304" pitchFamily="18" charset="0"/>
              <a:buNone/>
            </a:pPr>
            <a:endParaRPr lang="zh-CN" altLang="zh-CN" sz="1600" dirty="0">
              <a:solidFill>
                <a:srgbClr val="000000"/>
              </a:solidFill>
              <a:latin typeface="Calibri" panose="020F0502020204030204" pitchFamily="34" charset="0"/>
            </a:endParaRPr>
          </a:p>
          <a:p>
            <a:pPr eaLnBrk="1" hangingPunct="1">
              <a:lnSpc>
                <a:spcPct val="102000"/>
              </a:lnSpc>
              <a:buClr>
                <a:srgbClr val="000000"/>
              </a:buClr>
              <a:buSzPct val="100000"/>
              <a:buFont typeface="Times New Roman" panose="02020603050405020304" pitchFamily="18" charset="0"/>
              <a:buNone/>
            </a:pPr>
            <a:r>
              <a:rPr lang="zh-CN" altLang="zh-CN" sz="1600" dirty="0">
                <a:solidFill>
                  <a:srgbClr val="000000"/>
                </a:solidFill>
                <a:latin typeface="Calibri" panose="020F0502020204030204" pitchFamily="34" charset="0"/>
              </a:rPr>
              <a:t>2.SRS-需求用例-分析设计-代码开发 每次迭代必须按顺序进行。</a:t>
            </a:r>
          </a:p>
          <a:p>
            <a:pPr eaLnBrk="1" hangingPunct="1">
              <a:lnSpc>
                <a:spcPct val="102000"/>
              </a:lnSpc>
              <a:buClr>
                <a:srgbClr val="000000"/>
              </a:buClr>
              <a:buSzPct val="100000"/>
              <a:buFont typeface="Times New Roman" panose="02020603050405020304" pitchFamily="18" charset="0"/>
              <a:buNone/>
            </a:pPr>
            <a:endParaRPr lang="zh-CN" altLang="zh-CN" sz="1600" dirty="0">
              <a:solidFill>
                <a:srgbClr val="000000"/>
              </a:solidFill>
              <a:latin typeface="Calibri" panose="020F0502020204030204" pitchFamily="34" charset="0"/>
            </a:endParaRPr>
          </a:p>
          <a:p>
            <a:pPr eaLnBrk="1" hangingPunct="1">
              <a:lnSpc>
                <a:spcPct val="102000"/>
              </a:lnSpc>
              <a:buClr>
                <a:srgbClr val="000000"/>
              </a:buClr>
              <a:buSzPct val="100000"/>
              <a:buFont typeface="Times New Roman" panose="02020603050405020304" pitchFamily="18" charset="0"/>
              <a:buNone/>
            </a:pPr>
            <a:r>
              <a:rPr lang="zh-CN" altLang="zh-CN" sz="1600" dirty="0">
                <a:solidFill>
                  <a:srgbClr val="000000"/>
                </a:solidFill>
                <a:latin typeface="Calibri" panose="020F0502020204030204" pitchFamily="34" charset="0"/>
              </a:rPr>
              <a:t>3.所有有规范的活动都需符合规范要求。</a:t>
            </a:r>
          </a:p>
          <a:p>
            <a:pPr eaLnBrk="1" hangingPunct="1">
              <a:lnSpc>
                <a:spcPct val="102000"/>
              </a:lnSpc>
              <a:buClr>
                <a:srgbClr val="000000"/>
              </a:buClr>
              <a:buSzPct val="100000"/>
              <a:buFont typeface="Times New Roman" panose="02020603050405020304" pitchFamily="18" charset="0"/>
              <a:buNone/>
            </a:pPr>
            <a:endParaRPr lang="zh-CN" altLang="zh-CN" sz="1600" dirty="0">
              <a:solidFill>
                <a:srgbClr val="000000"/>
              </a:solidFill>
              <a:latin typeface="Calibri" panose="020F0502020204030204" pitchFamily="34" charset="0"/>
            </a:endParaRPr>
          </a:p>
          <a:p>
            <a:pPr eaLnBrk="1" hangingPunct="1">
              <a:lnSpc>
                <a:spcPct val="102000"/>
              </a:lnSpc>
              <a:buClr>
                <a:srgbClr val="000000"/>
              </a:buClr>
              <a:buSzPct val="100000"/>
              <a:buFont typeface="Times New Roman" panose="02020603050405020304" pitchFamily="18" charset="0"/>
              <a:buNone/>
            </a:pPr>
            <a:endParaRPr lang="zh-CN" altLang="zh-CN" sz="16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31071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auto">
          <a:xfrm>
            <a:off x="5580782" y="2858875"/>
            <a:ext cx="1588" cy="34131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Text Box 6"/>
          <p:cNvSpPr txBox="1">
            <a:spLocks noChangeArrowheads="1"/>
          </p:cNvSpPr>
          <p:nvPr/>
        </p:nvSpPr>
        <p:spPr bwMode="auto">
          <a:xfrm>
            <a:off x="3809132" y="2361988"/>
            <a:ext cx="38163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spcBef>
                <a:spcPts val="1200"/>
              </a:spcBef>
              <a:spcAft>
                <a:spcPts val="1000"/>
              </a:spcAft>
              <a:buClr>
                <a:srgbClr val="000000"/>
              </a:buClr>
              <a:buSzPct val="100000"/>
              <a:buFont typeface="Times New Roman" panose="02020603050405020304" pitchFamily="18" charset="0"/>
              <a:buNone/>
            </a:pPr>
            <a:r>
              <a:rPr lang="zh-CN" altLang="zh-CN" sz="2800" dirty="0">
                <a:solidFill>
                  <a:srgbClr val="000000"/>
                </a:solidFill>
                <a:latin typeface="??;SimSun" charset="0"/>
              </a:rPr>
              <a:t>《测试用例评审报告》</a:t>
            </a:r>
          </a:p>
        </p:txBody>
      </p:sp>
      <p:sp>
        <p:nvSpPr>
          <p:cNvPr id="5" name="Line 7"/>
          <p:cNvSpPr>
            <a:spLocks noChangeShapeType="1"/>
          </p:cNvSpPr>
          <p:nvPr/>
        </p:nvSpPr>
        <p:spPr bwMode="auto">
          <a:xfrm>
            <a:off x="5609357" y="3606588"/>
            <a:ext cx="1588" cy="3683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Text Box 8"/>
          <p:cNvSpPr txBox="1">
            <a:spLocks noChangeArrowheads="1"/>
          </p:cNvSpPr>
          <p:nvPr/>
        </p:nvSpPr>
        <p:spPr bwMode="auto">
          <a:xfrm>
            <a:off x="3161432" y="3146213"/>
            <a:ext cx="56165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2800" dirty="0">
                <a:solidFill>
                  <a:srgbClr val="000000"/>
                </a:solidFill>
                <a:latin typeface="??;SimSun" charset="0"/>
              </a:rPr>
              <a:t>《测试日志》、《缺陷跟踪记录》</a:t>
            </a:r>
          </a:p>
        </p:txBody>
      </p:sp>
      <p:sp>
        <p:nvSpPr>
          <p:cNvPr id="7" name="Line 9"/>
          <p:cNvSpPr>
            <a:spLocks noChangeShapeType="1"/>
          </p:cNvSpPr>
          <p:nvPr/>
        </p:nvSpPr>
        <p:spPr bwMode="auto">
          <a:xfrm>
            <a:off x="5578163" y="1888476"/>
            <a:ext cx="1587" cy="3889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Text Box 10"/>
          <p:cNvSpPr txBox="1">
            <a:spLocks noChangeArrowheads="1"/>
          </p:cNvSpPr>
          <p:nvPr/>
        </p:nvSpPr>
        <p:spPr bwMode="auto">
          <a:xfrm>
            <a:off x="4025032" y="1393176"/>
            <a:ext cx="32400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a:t>
            </a:r>
            <a:r>
              <a:rPr lang="zh-CN" altLang="zh-CN" sz="2800" dirty="0">
                <a:solidFill>
                  <a:srgbClr val="000000"/>
                </a:solidFill>
                <a:latin typeface="??;SimSun" charset="0"/>
              </a:rPr>
              <a:t>系统测试用例》</a:t>
            </a:r>
          </a:p>
        </p:txBody>
      </p:sp>
      <p:sp>
        <p:nvSpPr>
          <p:cNvPr id="9" name="Text Box 12"/>
          <p:cNvSpPr txBox="1">
            <a:spLocks noChangeArrowheads="1"/>
          </p:cNvSpPr>
          <p:nvPr/>
        </p:nvSpPr>
        <p:spPr bwMode="auto">
          <a:xfrm>
            <a:off x="4132982" y="3974888"/>
            <a:ext cx="30241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tabLst>
                <a:tab pos="723900" algn="l"/>
                <a:tab pos="1447800" algn="l"/>
                <a:tab pos="2171700" algn="l"/>
                <a:tab pos="2895600" algn="l"/>
                <a:tab pos="3619500" algn="l"/>
              </a:tabLst>
            </a:pPr>
            <a:r>
              <a:rPr lang="zh-CN" altLang="zh-CN" sz="2800" dirty="0">
                <a:solidFill>
                  <a:srgbClr val="5A82CA"/>
                </a:solidFill>
              </a:rPr>
              <a:t>《系统测试总结》</a:t>
            </a:r>
          </a:p>
        </p:txBody>
      </p:sp>
      <p:sp>
        <p:nvSpPr>
          <p:cNvPr id="10" name="Line 13"/>
          <p:cNvSpPr>
            <a:spLocks noChangeShapeType="1"/>
          </p:cNvSpPr>
          <p:nvPr/>
        </p:nvSpPr>
        <p:spPr bwMode="auto">
          <a:xfrm>
            <a:off x="5609357" y="4470188"/>
            <a:ext cx="1588" cy="4048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Text Box 4"/>
          <p:cNvSpPr txBox="1">
            <a:spLocks noChangeArrowheads="1"/>
          </p:cNvSpPr>
          <p:nvPr/>
        </p:nvSpPr>
        <p:spPr bwMode="auto">
          <a:xfrm>
            <a:off x="1780443" y="5054990"/>
            <a:ext cx="8567737"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spcBef>
                <a:spcPts val="1200"/>
              </a:spcBef>
              <a:spcAft>
                <a:spcPts val="1000"/>
              </a:spcAft>
              <a:buClr>
                <a:srgbClr val="000000"/>
              </a:buClr>
              <a:buSzPct val="100000"/>
              <a:buFont typeface="Times New Roman" panose="02020603050405020304" pitchFamily="18" charset="0"/>
              <a:buNone/>
            </a:pPr>
            <a:r>
              <a:rPr lang="zh-CN" altLang="zh-CN" dirty="0">
                <a:solidFill>
                  <a:srgbClr val="000000"/>
                </a:solidFill>
              </a:rPr>
              <a:t>测试用例规范：</a:t>
            </a:r>
            <a:r>
              <a:rPr lang="en-US" altLang="zh-CN" dirty="0">
                <a:solidFill>
                  <a:srgbClr val="000000"/>
                </a:solidFill>
              </a:rPr>
              <a:t>..\002 </a:t>
            </a:r>
            <a:r>
              <a:rPr lang="zh-CN" altLang="zh-CN" dirty="0">
                <a:solidFill>
                  <a:srgbClr val="000000"/>
                </a:solidFill>
              </a:rPr>
              <a:t>基线</a:t>
            </a:r>
            <a:r>
              <a:rPr lang="en-US" altLang="zh-CN" dirty="0">
                <a:solidFill>
                  <a:srgbClr val="000000"/>
                </a:solidFill>
              </a:rPr>
              <a:t>\</a:t>
            </a:r>
            <a:r>
              <a:rPr lang="zh-CN" altLang="zh-CN" dirty="0">
                <a:solidFill>
                  <a:srgbClr val="000000"/>
                </a:solidFill>
              </a:rPr>
              <a:t>软件工程</a:t>
            </a:r>
            <a:r>
              <a:rPr lang="en-US" altLang="zh-CN" dirty="0">
                <a:solidFill>
                  <a:srgbClr val="000000"/>
                </a:solidFill>
              </a:rPr>
              <a:t>\</a:t>
            </a:r>
            <a:r>
              <a:rPr lang="zh-CN" altLang="zh-CN" dirty="0">
                <a:solidFill>
                  <a:srgbClr val="000000"/>
                </a:solidFill>
              </a:rPr>
              <a:t>测试</a:t>
            </a:r>
            <a:r>
              <a:rPr lang="en-US" altLang="zh-CN" dirty="0">
                <a:solidFill>
                  <a:srgbClr val="000000"/>
                </a:solidFill>
              </a:rPr>
              <a:t>\</a:t>
            </a:r>
            <a:r>
              <a:rPr lang="zh-CN" altLang="zh-CN" dirty="0">
                <a:solidFill>
                  <a:srgbClr val="000000"/>
                </a:solidFill>
              </a:rPr>
              <a:t>软件测试用例设计规范</a:t>
            </a:r>
            <a:r>
              <a:rPr lang="en-US" altLang="zh-CN" dirty="0">
                <a:solidFill>
                  <a:srgbClr val="000000"/>
                </a:solidFill>
              </a:rPr>
              <a:t>.doc</a:t>
            </a:r>
          </a:p>
          <a:p>
            <a:pPr eaLnBrk="1">
              <a:lnSpc>
                <a:spcPct val="93000"/>
              </a:lnSpc>
              <a:spcBef>
                <a:spcPts val="1200"/>
              </a:spcBef>
              <a:spcAft>
                <a:spcPts val="1000"/>
              </a:spcAft>
              <a:buClr>
                <a:srgbClr val="000000"/>
              </a:buClr>
              <a:buSzPct val="100000"/>
              <a:buFont typeface="Times New Roman" panose="02020603050405020304" pitchFamily="18" charset="0"/>
              <a:buNone/>
            </a:pPr>
            <a:r>
              <a:rPr lang="zh-CN" altLang="zh-CN" dirty="0">
                <a:solidFill>
                  <a:srgbClr val="000000"/>
                </a:solidFill>
              </a:rPr>
              <a:t>测试总结报告模板：</a:t>
            </a:r>
            <a:r>
              <a:rPr lang="en-US" altLang="zh-CN" dirty="0">
                <a:solidFill>
                  <a:srgbClr val="000000"/>
                </a:solidFill>
              </a:rPr>
              <a:t>..\002 </a:t>
            </a:r>
            <a:r>
              <a:rPr lang="zh-CN" altLang="zh-CN" dirty="0">
                <a:solidFill>
                  <a:srgbClr val="000000"/>
                </a:solidFill>
              </a:rPr>
              <a:t>基线</a:t>
            </a:r>
            <a:r>
              <a:rPr lang="en-US" altLang="zh-CN" dirty="0">
                <a:solidFill>
                  <a:srgbClr val="000000"/>
                </a:solidFill>
              </a:rPr>
              <a:t>\</a:t>
            </a:r>
            <a:r>
              <a:rPr lang="zh-CN" altLang="zh-CN" dirty="0">
                <a:solidFill>
                  <a:srgbClr val="000000"/>
                </a:solidFill>
              </a:rPr>
              <a:t>软件工程</a:t>
            </a:r>
            <a:r>
              <a:rPr lang="en-US" altLang="zh-CN" dirty="0">
                <a:solidFill>
                  <a:srgbClr val="000000"/>
                </a:solidFill>
              </a:rPr>
              <a:t>\</a:t>
            </a:r>
            <a:r>
              <a:rPr lang="zh-CN" altLang="zh-CN" dirty="0">
                <a:solidFill>
                  <a:srgbClr val="000000"/>
                </a:solidFill>
              </a:rPr>
              <a:t>测试</a:t>
            </a:r>
            <a:r>
              <a:rPr lang="en-US" altLang="zh-CN" dirty="0">
                <a:solidFill>
                  <a:srgbClr val="000000"/>
                </a:solidFill>
              </a:rPr>
              <a:t>\</a:t>
            </a:r>
            <a:r>
              <a:rPr lang="zh-CN" altLang="zh-CN" dirty="0">
                <a:solidFill>
                  <a:srgbClr val="000000"/>
                </a:solidFill>
              </a:rPr>
              <a:t>测试总结报告</a:t>
            </a:r>
            <a:r>
              <a:rPr lang="en-US" altLang="zh-CN" dirty="0">
                <a:solidFill>
                  <a:srgbClr val="000000"/>
                </a:solidFill>
              </a:rPr>
              <a:t>.doc</a:t>
            </a:r>
          </a:p>
          <a:p>
            <a:pPr eaLnBrk="1">
              <a:lnSpc>
                <a:spcPct val="95000"/>
              </a:lnSpc>
              <a:buClr>
                <a:srgbClr val="000000"/>
              </a:buClr>
              <a:buSzPct val="100000"/>
              <a:buFont typeface="Times New Roman" panose="02020603050405020304" pitchFamily="18" charset="0"/>
              <a:buNone/>
            </a:pPr>
            <a:r>
              <a:rPr lang="zh-CN" altLang="zh-CN" dirty="0">
                <a:solidFill>
                  <a:srgbClr val="000000"/>
                </a:solidFill>
                <a:latin typeface="宋体" panose="02010600030101010101" pitchFamily="2" charset="-122"/>
              </a:rPr>
              <a:t>测试用例评审报告：</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模版</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评审报告模版</a:t>
            </a:r>
            <a:r>
              <a:rPr lang="en-US" altLang="zh-CN" dirty="0">
                <a:solidFill>
                  <a:srgbClr val="000000"/>
                </a:solidFill>
                <a:latin typeface="宋体" panose="02010600030101010101" pitchFamily="2" charset="-122"/>
              </a:rPr>
              <a:t>.doc</a:t>
            </a:r>
          </a:p>
        </p:txBody>
      </p:sp>
      <p:sp>
        <p:nvSpPr>
          <p:cNvPr id="13" name="Text Box 3"/>
          <p:cNvSpPr txBox="1">
            <a:spLocks noChangeArrowheads="1"/>
          </p:cNvSpPr>
          <p:nvPr/>
        </p:nvSpPr>
        <p:spPr bwMode="auto">
          <a:xfrm>
            <a:off x="252250" y="218282"/>
            <a:ext cx="78722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《软件</a:t>
            </a:r>
            <a:r>
              <a:rPr lang="zh-CN" altLang="en-US" sz="4400" dirty="0" smtClean="0">
                <a:solidFill>
                  <a:srgbClr val="000000"/>
                </a:solidFill>
                <a:latin typeface="+mj-ea"/>
                <a:ea typeface="+mj-ea"/>
              </a:rPr>
              <a:t>测试</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2" name="爆炸形 1 1"/>
          <p:cNvSpPr/>
          <p:nvPr/>
        </p:nvSpPr>
        <p:spPr>
          <a:xfrm>
            <a:off x="7877421" y="2368507"/>
            <a:ext cx="3904601" cy="326274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对于不能测试、不由重庆测试交与上海方测试、有缺陷但暂未修复</a:t>
            </a:r>
            <a:r>
              <a:rPr lang="zh-CN" altLang="en-US" sz="1600" dirty="0" smtClean="0"/>
              <a:t>的情况等均</a:t>
            </a:r>
            <a:r>
              <a:rPr lang="zh-CN" altLang="en-US" sz="1600" dirty="0"/>
              <a:t>应在总结中指明</a:t>
            </a:r>
          </a:p>
        </p:txBody>
      </p:sp>
      <p:graphicFrame>
        <p:nvGraphicFramePr>
          <p:cNvPr id="12" name="对象 11"/>
          <p:cNvGraphicFramePr>
            <a:graphicFrameLocks noChangeAspect="1"/>
          </p:cNvGraphicFramePr>
          <p:nvPr>
            <p:extLst>
              <p:ext uri="{D42A27DB-BD31-4B8C-83A1-F6EECF244321}">
                <p14:modId xmlns:p14="http://schemas.microsoft.com/office/powerpoint/2010/main" val="3180349714"/>
              </p:ext>
            </p:extLst>
          </p:nvPr>
        </p:nvGraphicFramePr>
        <p:xfrm>
          <a:off x="10524338" y="1393176"/>
          <a:ext cx="1342303" cy="1216462"/>
        </p:xfrm>
        <a:graphic>
          <a:graphicData uri="http://schemas.openxmlformats.org/presentationml/2006/ole">
            <mc:AlternateContent xmlns:mc="http://schemas.openxmlformats.org/markup-compatibility/2006">
              <mc:Choice xmlns:v="urn:schemas-microsoft-com:vml" Requires="v">
                <p:oleObj spid="_x0000_s7235" name="Document" showAsIcon="1" r:id="rId5" imgW="914400" imgH="828720" progId="Word.Document.8">
                  <p:embed/>
                </p:oleObj>
              </mc:Choice>
              <mc:Fallback>
                <p:oleObj name="Document" showAsIcon="1" r:id="rId5" imgW="914400" imgH="828720" progId="Word.Document.8">
                  <p:embed/>
                  <p:pic>
                    <p:nvPicPr>
                      <p:cNvPr id="0" name=""/>
                      <p:cNvPicPr/>
                      <p:nvPr/>
                    </p:nvPicPr>
                    <p:blipFill>
                      <a:blip r:embed="rId6"/>
                      <a:stretch>
                        <a:fillRect/>
                      </a:stretch>
                    </p:blipFill>
                    <p:spPr>
                      <a:xfrm>
                        <a:off x="10524338" y="1393176"/>
                        <a:ext cx="1342303" cy="1216462"/>
                      </a:xfrm>
                      <a:prstGeom prst="rect">
                        <a:avLst/>
                      </a:prstGeom>
                    </p:spPr>
                  </p:pic>
                </p:oleObj>
              </mc:Fallback>
            </mc:AlternateContent>
          </a:graphicData>
        </a:graphic>
      </p:graphicFrame>
    </p:spTree>
    <p:extLst>
      <p:ext uri="{BB962C8B-B14F-4D97-AF65-F5344CB8AC3E}">
        <p14:creationId xmlns:p14="http://schemas.microsoft.com/office/powerpoint/2010/main" val="27915457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4"/>
          <p:cNvSpPr txBox="1">
            <a:spLocks noChangeArrowheads="1"/>
          </p:cNvSpPr>
          <p:nvPr/>
        </p:nvSpPr>
        <p:spPr bwMode="auto">
          <a:xfrm>
            <a:off x="1811339" y="3300413"/>
            <a:ext cx="84232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dirty="0">
                <a:solidFill>
                  <a:srgbClr val="000000"/>
                </a:solidFill>
              </a:rPr>
              <a:t>《</a:t>
            </a:r>
            <a:r>
              <a:rPr lang="zh-CN" altLang="zh-CN" sz="2800" dirty="0">
                <a:solidFill>
                  <a:srgbClr val="000000"/>
                </a:solidFill>
                <a:latin typeface="??;SimSun" charset="0"/>
              </a:rPr>
              <a:t>系统测试总结</a:t>
            </a:r>
            <a:r>
              <a:rPr lang="zh-CN" altLang="zh-CN" sz="2800" dirty="0">
                <a:solidFill>
                  <a:srgbClr val="000000"/>
                </a:solidFill>
              </a:rPr>
              <a:t>》、</a:t>
            </a:r>
            <a:r>
              <a:rPr lang="zh-CN" altLang="zh-CN" sz="2800" dirty="0">
                <a:solidFill>
                  <a:srgbClr val="0070C0"/>
                </a:solidFill>
              </a:rPr>
              <a:t>《验证规范》</a:t>
            </a:r>
            <a:r>
              <a:rPr lang="zh-CN" altLang="zh-CN" sz="2800" dirty="0">
                <a:solidFill>
                  <a:srgbClr val="000000"/>
                </a:solidFill>
              </a:rPr>
              <a:t>、《操作手册》</a:t>
            </a:r>
          </a:p>
        </p:txBody>
      </p:sp>
      <p:sp>
        <p:nvSpPr>
          <p:cNvPr id="32772" name="Text Box 5"/>
          <p:cNvSpPr txBox="1">
            <a:spLocks noChangeArrowheads="1"/>
          </p:cNvSpPr>
          <p:nvPr/>
        </p:nvSpPr>
        <p:spPr bwMode="auto">
          <a:xfrm>
            <a:off x="2387601" y="4464050"/>
            <a:ext cx="69834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2800" dirty="0">
                <a:solidFill>
                  <a:srgbClr val="000000"/>
                </a:solidFill>
                <a:latin typeface="??;SimSun" charset="0"/>
              </a:rPr>
              <a:t>《程序及文档基线》、《培训教材</a:t>
            </a:r>
            <a:r>
              <a:rPr lang="en-US" altLang="zh-CN" sz="2800" dirty="0">
                <a:solidFill>
                  <a:srgbClr val="000000"/>
                </a:solidFill>
                <a:latin typeface="??;SimSun" charset="0"/>
              </a:rPr>
              <a:t>/</a:t>
            </a:r>
            <a:r>
              <a:rPr lang="zh-CN" altLang="zh-CN" sz="2800" dirty="0">
                <a:solidFill>
                  <a:srgbClr val="000000"/>
                </a:solidFill>
                <a:latin typeface="??;SimSun" charset="0"/>
              </a:rPr>
              <a:t>记录》</a:t>
            </a:r>
          </a:p>
        </p:txBody>
      </p:sp>
      <p:sp>
        <p:nvSpPr>
          <p:cNvPr id="32773" name="Line 6"/>
          <p:cNvSpPr>
            <a:spLocks noChangeShapeType="1"/>
          </p:cNvSpPr>
          <p:nvPr/>
        </p:nvSpPr>
        <p:spPr bwMode="auto">
          <a:xfrm>
            <a:off x="5700714" y="2735263"/>
            <a:ext cx="1587" cy="4365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4" name="Text Box 7"/>
          <p:cNvSpPr txBox="1">
            <a:spLocks noChangeArrowheads="1"/>
          </p:cNvSpPr>
          <p:nvPr/>
        </p:nvSpPr>
        <p:spPr bwMode="auto">
          <a:xfrm>
            <a:off x="2027238" y="2095500"/>
            <a:ext cx="8064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《实施计划</a:t>
            </a:r>
            <a:r>
              <a:rPr lang="zh-CN" altLang="zh-CN" sz="2800" dirty="0">
                <a:solidFill>
                  <a:srgbClr val="000000"/>
                </a:solidFill>
                <a:latin typeface="??;SimSun" charset="0"/>
              </a:rPr>
              <a:t>》、</a:t>
            </a:r>
            <a:r>
              <a:rPr lang="zh-CN" altLang="zh-CN" sz="2800" dirty="0">
                <a:solidFill>
                  <a:srgbClr val="000000"/>
                </a:solidFill>
              </a:rPr>
              <a:t>《更新计划</a:t>
            </a:r>
            <a:r>
              <a:rPr lang="zh-CN" altLang="zh-CN" sz="2800" dirty="0">
                <a:solidFill>
                  <a:srgbClr val="000000"/>
                </a:solidFill>
                <a:latin typeface="??;SimSun" charset="0"/>
              </a:rPr>
              <a:t>》、《临时更新申请》</a:t>
            </a:r>
          </a:p>
        </p:txBody>
      </p:sp>
      <p:sp>
        <p:nvSpPr>
          <p:cNvPr id="32775" name="Line 8"/>
          <p:cNvSpPr>
            <a:spLocks noChangeShapeType="1"/>
          </p:cNvSpPr>
          <p:nvPr/>
        </p:nvSpPr>
        <p:spPr bwMode="auto">
          <a:xfrm>
            <a:off x="5700714" y="3795714"/>
            <a:ext cx="1587" cy="6683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6" name="Line 9"/>
          <p:cNvSpPr>
            <a:spLocks noChangeShapeType="1"/>
          </p:cNvSpPr>
          <p:nvPr/>
        </p:nvSpPr>
        <p:spPr bwMode="auto">
          <a:xfrm>
            <a:off x="5700714" y="1511300"/>
            <a:ext cx="1587" cy="5032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7" name="Line 10"/>
          <p:cNvSpPr>
            <a:spLocks noChangeShapeType="1"/>
          </p:cNvSpPr>
          <p:nvPr/>
        </p:nvSpPr>
        <p:spPr bwMode="auto">
          <a:xfrm>
            <a:off x="5700714" y="5003800"/>
            <a:ext cx="1587" cy="5032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8" name="Text Box 11"/>
          <p:cNvSpPr txBox="1">
            <a:spLocks noChangeArrowheads="1"/>
          </p:cNvSpPr>
          <p:nvPr/>
        </p:nvSpPr>
        <p:spPr bwMode="auto">
          <a:xfrm>
            <a:off x="4548189" y="5472113"/>
            <a:ext cx="25923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2800">
                <a:solidFill>
                  <a:srgbClr val="000000"/>
                </a:solidFill>
                <a:latin typeface="??;SimSun" charset="0"/>
              </a:rPr>
              <a:t>《更新清单》</a:t>
            </a:r>
          </a:p>
        </p:txBody>
      </p:sp>
      <p:sp>
        <p:nvSpPr>
          <p:cNvPr id="11"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《软件</a:t>
            </a:r>
            <a:r>
              <a:rPr lang="zh-CN" altLang="en-US" sz="4400" dirty="0" smtClean="0">
                <a:solidFill>
                  <a:srgbClr val="000000"/>
                </a:solidFill>
                <a:latin typeface="+mj-ea"/>
                <a:ea typeface="+mj-ea"/>
              </a:rPr>
              <a:t>实施、更新</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2" name="椭圆 1"/>
          <p:cNvSpPr/>
          <p:nvPr/>
        </p:nvSpPr>
        <p:spPr>
          <a:xfrm>
            <a:off x="8687687" y="3559969"/>
            <a:ext cx="3590372" cy="2767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由于预上线环境限制而只能在生产环境进行验证的步骤必须明显注明，各大系统</a:t>
            </a:r>
            <a:r>
              <a:rPr lang="en-US" altLang="zh-CN" dirty="0"/>
              <a:t>《</a:t>
            </a:r>
            <a:r>
              <a:rPr lang="zh-CN" altLang="en-US" dirty="0"/>
              <a:t>更新验证规范</a:t>
            </a:r>
            <a:r>
              <a:rPr lang="en-US" altLang="zh-CN" dirty="0"/>
              <a:t>》</a:t>
            </a:r>
            <a:r>
              <a:rPr lang="zh-CN" altLang="en-US" dirty="0"/>
              <a:t>必须包含核心业务及主流程的系统功能验证步骤。</a:t>
            </a:r>
            <a:endParaRPr lang="en-US" altLang="zh-CN" dirty="0"/>
          </a:p>
          <a:p>
            <a:pPr algn="ct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295668609"/>
              </p:ext>
            </p:extLst>
          </p:nvPr>
        </p:nvGraphicFramePr>
        <p:xfrm>
          <a:off x="10341428" y="1778794"/>
          <a:ext cx="1360714" cy="1233147"/>
        </p:xfrm>
        <a:graphic>
          <a:graphicData uri="http://schemas.openxmlformats.org/presentationml/2006/ole">
            <mc:AlternateContent xmlns:mc="http://schemas.openxmlformats.org/markup-compatibility/2006">
              <mc:Choice xmlns:v="urn:schemas-microsoft-com:vml" Requires="v">
                <p:oleObj spid="_x0000_s1097" name="工作表" showAsIcon="1" r:id="rId5" imgW="914400" imgH="828720" progId="Excel.Sheet.8">
                  <p:embed/>
                </p:oleObj>
              </mc:Choice>
              <mc:Fallback>
                <p:oleObj name="工作表" showAsIcon="1" r:id="rId5" imgW="914400" imgH="828720" progId="Excel.Sheet.8">
                  <p:embed/>
                  <p:pic>
                    <p:nvPicPr>
                      <p:cNvPr id="0" name=""/>
                      <p:cNvPicPr/>
                      <p:nvPr/>
                    </p:nvPicPr>
                    <p:blipFill>
                      <a:blip r:embed="rId6"/>
                      <a:stretch>
                        <a:fillRect/>
                      </a:stretch>
                    </p:blipFill>
                    <p:spPr>
                      <a:xfrm>
                        <a:off x="10341428" y="1778794"/>
                        <a:ext cx="1360714" cy="1233147"/>
                      </a:xfrm>
                      <a:prstGeom prst="rect">
                        <a:avLst/>
                      </a:prstGeom>
                    </p:spPr>
                  </p:pic>
                </p:oleObj>
              </mc:Fallback>
            </mc:AlternateContent>
          </a:graphicData>
        </a:graphic>
      </p:graphicFrame>
    </p:spTree>
    <p:extLst>
      <p:ext uri="{BB962C8B-B14F-4D97-AF65-F5344CB8AC3E}">
        <p14:creationId xmlns:p14="http://schemas.microsoft.com/office/powerpoint/2010/main" val="36550428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《软件</a:t>
            </a:r>
            <a:r>
              <a:rPr lang="zh-CN" altLang="en-US" sz="4400" dirty="0" smtClean="0">
                <a:solidFill>
                  <a:srgbClr val="000000"/>
                </a:solidFill>
                <a:latin typeface="+mj-ea"/>
                <a:ea typeface="+mj-ea"/>
              </a:rPr>
              <a:t>实施、更新</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12" name="Text Box 4"/>
          <p:cNvSpPr txBox="1">
            <a:spLocks noChangeArrowheads="1"/>
          </p:cNvSpPr>
          <p:nvPr/>
        </p:nvSpPr>
        <p:spPr bwMode="auto">
          <a:xfrm>
            <a:off x="4120054" y="2303226"/>
            <a:ext cx="38163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2800" dirty="0">
                <a:solidFill>
                  <a:srgbClr val="000000"/>
                </a:solidFill>
                <a:latin typeface="??;SimSun" charset="0"/>
              </a:rPr>
              <a:t>《更新部署操作手册》</a:t>
            </a:r>
          </a:p>
        </p:txBody>
      </p:sp>
      <p:sp>
        <p:nvSpPr>
          <p:cNvPr id="13" name="Text Box 5"/>
          <p:cNvSpPr txBox="1">
            <a:spLocks noChangeArrowheads="1"/>
          </p:cNvSpPr>
          <p:nvPr/>
        </p:nvSpPr>
        <p:spPr bwMode="auto">
          <a:xfrm>
            <a:off x="1366893" y="4376244"/>
            <a:ext cx="94329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2800" dirty="0">
                <a:solidFill>
                  <a:srgbClr val="000000"/>
                </a:solidFill>
                <a:latin typeface="??;SimSun" charset="0"/>
              </a:rPr>
              <a:t>《实施验收报告》、《更新总结报告》、《更新业务公告》</a:t>
            </a:r>
          </a:p>
        </p:txBody>
      </p:sp>
      <p:sp>
        <p:nvSpPr>
          <p:cNvPr id="14" name="Line 6"/>
          <p:cNvSpPr>
            <a:spLocks noChangeShapeType="1"/>
          </p:cNvSpPr>
          <p:nvPr/>
        </p:nvSpPr>
        <p:spPr bwMode="auto">
          <a:xfrm>
            <a:off x="6028229" y="3929191"/>
            <a:ext cx="1588" cy="360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Text Box 7"/>
          <p:cNvSpPr txBox="1">
            <a:spLocks noChangeArrowheads="1"/>
          </p:cNvSpPr>
          <p:nvPr/>
        </p:nvSpPr>
        <p:spPr bwMode="auto">
          <a:xfrm>
            <a:off x="2813543" y="3468815"/>
            <a:ext cx="71278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2800" dirty="0">
                <a:solidFill>
                  <a:srgbClr val="000000"/>
                </a:solidFill>
                <a:latin typeface="??;SimSun" charset="0"/>
              </a:rPr>
              <a:t>《上线评审报告》、《实施计划评审报告》</a:t>
            </a:r>
          </a:p>
        </p:txBody>
      </p:sp>
      <p:sp>
        <p:nvSpPr>
          <p:cNvPr id="17" name="Line 9"/>
          <p:cNvSpPr>
            <a:spLocks noChangeShapeType="1"/>
          </p:cNvSpPr>
          <p:nvPr/>
        </p:nvSpPr>
        <p:spPr bwMode="auto">
          <a:xfrm>
            <a:off x="6028229" y="3143376"/>
            <a:ext cx="1588" cy="3683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8"/>
          <p:cNvSpPr>
            <a:spLocks noChangeShapeType="1"/>
          </p:cNvSpPr>
          <p:nvPr/>
        </p:nvSpPr>
        <p:spPr bwMode="auto">
          <a:xfrm>
            <a:off x="6047116" y="1787901"/>
            <a:ext cx="1588" cy="3603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2323571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39900" y="4481944"/>
            <a:ext cx="8567738"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34819" name="Text Box 3"/>
          <p:cNvSpPr txBox="1">
            <a:spLocks noChangeArrowheads="1"/>
          </p:cNvSpPr>
          <p:nvPr/>
        </p:nvSpPr>
        <p:spPr bwMode="auto">
          <a:xfrm>
            <a:off x="2389407" y="1736597"/>
            <a:ext cx="8712200" cy="320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34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ea typeface="宋体" panose="02010600030101010101" pitchFamily="2" charset="-122"/>
              </a:defRPr>
            </a:lvl9pPr>
          </a:lstStyle>
          <a:p>
            <a:pPr>
              <a:lnSpc>
                <a:spcPct val="95000"/>
              </a:lnSpc>
              <a:spcBef>
                <a:spcPts val="1200"/>
              </a:spcBef>
              <a:spcAft>
                <a:spcPts val="1000"/>
              </a:spcAft>
              <a:buClr>
                <a:srgbClr val="000000"/>
              </a:buClr>
              <a:buSzPct val="100000"/>
            </a:pPr>
            <a:r>
              <a:rPr lang="zh-CN" altLang="zh-CN" dirty="0">
                <a:solidFill>
                  <a:srgbClr val="000000"/>
                </a:solidFill>
                <a:latin typeface="宋体" panose="02010600030101010101" pitchFamily="2" charset="-122"/>
              </a:rPr>
              <a:t>更新计划模板：</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实施</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更新计划模板</a:t>
            </a:r>
            <a:r>
              <a:rPr lang="en-US" altLang="zh-CN" dirty="0">
                <a:solidFill>
                  <a:srgbClr val="000000"/>
                </a:solidFill>
                <a:latin typeface="宋体" panose="02010600030101010101" pitchFamily="2" charset="-122"/>
              </a:rPr>
              <a:t>.doc</a:t>
            </a:r>
          </a:p>
          <a:p>
            <a:pPr>
              <a:lnSpc>
                <a:spcPct val="95000"/>
              </a:lnSpc>
              <a:spcBef>
                <a:spcPts val="1200"/>
              </a:spcBef>
              <a:spcAft>
                <a:spcPts val="1000"/>
              </a:spcAft>
              <a:buClr>
                <a:srgbClr val="000000"/>
              </a:buClr>
              <a:buSzPct val="100000"/>
            </a:pPr>
            <a:r>
              <a:rPr lang="zh-CN" altLang="zh-CN" dirty="0">
                <a:solidFill>
                  <a:srgbClr val="000000"/>
                </a:solidFill>
                <a:latin typeface="宋体" panose="02010600030101010101" pitchFamily="2" charset="-122"/>
              </a:rPr>
              <a:t>临时更新申请模板：</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配置</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临时操作申请模板</a:t>
            </a:r>
            <a:r>
              <a:rPr lang="en-US" altLang="zh-CN" dirty="0">
                <a:solidFill>
                  <a:srgbClr val="000000"/>
                </a:solidFill>
                <a:latin typeface="宋体" panose="02010600030101010101" pitchFamily="2" charset="-122"/>
              </a:rPr>
              <a:t>.</a:t>
            </a:r>
            <a:r>
              <a:rPr lang="en-US" altLang="zh-CN" dirty="0" err="1">
                <a:solidFill>
                  <a:srgbClr val="000000"/>
                </a:solidFill>
                <a:latin typeface="宋体" panose="02010600030101010101" pitchFamily="2" charset="-122"/>
              </a:rPr>
              <a:t>xls</a:t>
            </a:r>
            <a:endParaRPr lang="en-US" altLang="zh-CN" dirty="0">
              <a:solidFill>
                <a:srgbClr val="000000"/>
              </a:solidFill>
              <a:latin typeface="宋体" panose="02010600030101010101" pitchFamily="2" charset="-122"/>
            </a:endParaRPr>
          </a:p>
          <a:p>
            <a:pPr>
              <a:lnSpc>
                <a:spcPct val="95000"/>
              </a:lnSpc>
              <a:spcBef>
                <a:spcPts val="1200"/>
              </a:spcBef>
              <a:spcAft>
                <a:spcPts val="1000"/>
              </a:spcAft>
              <a:buClr>
                <a:srgbClr val="000000"/>
              </a:buClr>
              <a:buSzPct val="100000"/>
            </a:pPr>
            <a:r>
              <a:rPr lang="zh-CN" altLang="zh-CN" dirty="0">
                <a:solidFill>
                  <a:srgbClr val="000000"/>
                </a:solidFill>
                <a:latin typeface="宋体" panose="02010600030101010101" pitchFamily="2" charset="-122"/>
              </a:rPr>
              <a:t>更新清单模板：</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实施</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软件系统发布清单模板</a:t>
            </a:r>
            <a:r>
              <a:rPr lang="en-US" altLang="zh-CN" dirty="0">
                <a:solidFill>
                  <a:srgbClr val="000000"/>
                </a:solidFill>
                <a:latin typeface="宋体" panose="02010600030101010101" pitchFamily="2" charset="-122"/>
              </a:rPr>
              <a:t>.</a:t>
            </a:r>
            <a:r>
              <a:rPr lang="en-US" altLang="zh-CN" dirty="0" err="1">
                <a:solidFill>
                  <a:srgbClr val="000000"/>
                </a:solidFill>
                <a:latin typeface="宋体" panose="02010600030101010101" pitchFamily="2" charset="-122"/>
              </a:rPr>
              <a:t>xls</a:t>
            </a:r>
            <a:endParaRPr lang="en-US" altLang="zh-CN" dirty="0">
              <a:solidFill>
                <a:srgbClr val="000000"/>
              </a:solidFill>
              <a:latin typeface="宋体" panose="02010600030101010101" pitchFamily="2" charset="-122"/>
            </a:endParaRPr>
          </a:p>
          <a:p>
            <a:pPr>
              <a:lnSpc>
                <a:spcPct val="95000"/>
              </a:lnSpc>
              <a:spcBef>
                <a:spcPts val="1200"/>
              </a:spcBef>
              <a:spcAft>
                <a:spcPts val="1000"/>
              </a:spcAft>
              <a:buClr>
                <a:srgbClr val="000000"/>
              </a:buClr>
              <a:buSzPct val="100000"/>
            </a:pPr>
            <a:r>
              <a:rPr lang="zh-CN" altLang="zh-CN" dirty="0">
                <a:solidFill>
                  <a:srgbClr val="000000"/>
                </a:solidFill>
                <a:latin typeface="宋体" panose="02010600030101010101" pitchFamily="2" charset="-122"/>
              </a:rPr>
              <a:t>更新验证规范模板：</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实施</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更新验证规范模板</a:t>
            </a:r>
            <a:r>
              <a:rPr lang="en-US" altLang="zh-CN" dirty="0">
                <a:solidFill>
                  <a:srgbClr val="000000"/>
                </a:solidFill>
                <a:latin typeface="宋体" panose="02010600030101010101" pitchFamily="2" charset="-122"/>
              </a:rPr>
              <a:t>.</a:t>
            </a:r>
            <a:r>
              <a:rPr lang="en-US" altLang="zh-CN" dirty="0" err="1">
                <a:solidFill>
                  <a:srgbClr val="000000"/>
                </a:solidFill>
                <a:latin typeface="宋体" panose="02010600030101010101" pitchFamily="2" charset="-122"/>
              </a:rPr>
              <a:t>xls</a:t>
            </a:r>
            <a:endParaRPr lang="en-US" altLang="zh-CN" dirty="0">
              <a:solidFill>
                <a:srgbClr val="000000"/>
              </a:solidFill>
              <a:latin typeface="宋体" panose="02010600030101010101" pitchFamily="2" charset="-122"/>
            </a:endParaRPr>
          </a:p>
          <a:p>
            <a:pPr>
              <a:lnSpc>
                <a:spcPct val="95000"/>
              </a:lnSpc>
              <a:spcBef>
                <a:spcPts val="1200"/>
              </a:spcBef>
              <a:spcAft>
                <a:spcPts val="1000"/>
              </a:spcAft>
              <a:buClr>
                <a:srgbClr val="000000"/>
              </a:buClr>
              <a:buSzPct val="100000"/>
            </a:pPr>
            <a:r>
              <a:rPr lang="zh-CN" altLang="zh-CN" dirty="0">
                <a:solidFill>
                  <a:srgbClr val="000000"/>
                </a:solidFill>
                <a:latin typeface="宋体" panose="02010600030101010101" pitchFamily="2" charset="-122"/>
              </a:rPr>
              <a:t>部署操作手册模板：</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实施</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更新部署操作手册模板</a:t>
            </a:r>
            <a:r>
              <a:rPr lang="en-US" altLang="zh-CN" dirty="0">
                <a:solidFill>
                  <a:srgbClr val="000000"/>
                </a:solidFill>
                <a:latin typeface="宋体" panose="02010600030101010101" pitchFamily="2" charset="-122"/>
              </a:rPr>
              <a:t>.</a:t>
            </a:r>
            <a:r>
              <a:rPr lang="en-US" altLang="zh-CN" dirty="0" err="1">
                <a:solidFill>
                  <a:srgbClr val="000000"/>
                </a:solidFill>
                <a:latin typeface="宋体" panose="02010600030101010101" pitchFamily="2" charset="-122"/>
              </a:rPr>
              <a:t>xls</a:t>
            </a:r>
            <a:endParaRPr lang="en-US" altLang="zh-CN" dirty="0">
              <a:solidFill>
                <a:srgbClr val="000000"/>
              </a:solidFill>
              <a:latin typeface="宋体" panose="02010600030101010101" pitchFamily="2" charset="-122"/>
            </a:endParaRPr>
          </a:p>
          <a:p>
            <a:pPr>
              <a:lnSpc>
                <a:spcPct val="95000"/>
              </a:lnSpc>
              <a:spcBef>
                <a:spcPts val="1200"/>
              </a:spcBef>
              <a:spcAft>
                <a:spcPts val="1000"/>
              </a:spcAft>
              <a:buClr>
                <a:srgbClr val="000000"/>
              </a:buClr>
              <a:buSzPct val="100000"/>
            </a:pPr>
            <a:r>
              <a:rPr lang="zh-CN" altLang="zh-CN" dirty="0">
                <a:solidFill>
                  <a:srgbClr val="000000"/>
                </a:solidFill>
                <a:latin typeface="宋体" panose="02010600030101010101" pitchFamily="2" charset="-122"/>
              </a:rPr>
              <a:t>验证规范模板：</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实施</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更新验证规范模板</a:t>
            </a:r>
            <a:r>
              <a:rPr lang="en-US" altLang="zh-CN" dirty="0">
                <a:solidFill>
                  <a:srgbClr val="000000"/>
                </a:solidFill>
                <a:latin typeface="宋体" panose="02010600030101010101" pitchFamily="2" charset="-122"/>
              </a:rPr>
              <a:t>.</a:t>
            </a:r>
            <a:r>
              <a:rPr lang="en-US" altLang="zh-CN" dirty="0" err="1">
                <a:solidFill>
                  <a:srgbClr val="000000"/>
                </a:solidFill>
                <a:latin typeface="宋体" panose="02010600030101010101" pitchFamily="2" charset="-122"/>
              </a:rPr>
              <a:t>xls</a:t>
            </a:r>
            <a:endParaRPr lang="en-US" altLang="zh-CN" dirty="0">
              <a:solidFill>
                <a:srgbClr val="000000"/>
              </a:solidFill>
              <a:latin typeface="宋体" panose="02010600030101010101" pitchFamily="2" charset="-122"/>
            </a:endParaRPr>
          </a:p>
          <a:p>
            <a:pPr>
              <a:lnSpc>
                <a:spcPct val="95000"/>
              </a:lnSpc>
              <a:spcBef>
                <a:spcPts val="1200"/>
              </a:spcBef>
              <a:spcAft>
                <a:spcPts val="1000"/>
              </a:spcAft>
              <a:buClr>
                <a:srgbClr val="000000"/>
              </a:buClr>
              <a:buSzPct val="100000"/>
            </a:pPr>
            <a:r>
              <a:rPr lang="zh-CN" altLang="zh-CN" dirty="0">
                <a:solidFill>
                  <a:srgbClr val="000000"/>
                </a:solidFill>
                <a:latin typeface="宋体" panose="02010600030101010101" pitchFamily="2" charset="-122"/>
              </a:rPr>
              <a:t>验收规范：</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实施</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软件开发项目验收规范</a:t>
            </a:r>
            <a:r>
              <a:rPr lang="en-US" altLang="zh-CN" dirty="0">
                <a:solidFill>
                  <a:srgbClr val="000000"/>
                </a:solidFill>
                <a:latin typeface="宋体" panose="02010600030101010101" pitchFamily="2" charset="-122"/>
              </a:rPr>
              <a:t>.doc</a:t>
            </a:r>
          </a:p>
          <a:p>
            <a:pPr eaLnBrk="1">
              <a:lnSpc>
                <a:spcPct val="95000"/>
              </a:lnSpc>
              <a:buClr>
                <a:srgbClr val="000000"/>
              </a:buClr>
              <a:buSzPct val="100000"/>
              <a:buFont typeface="Times New Roman" panose="02020603050405020304" pitchFamily="18" charset="0"/>
              <a:buNone/>
            </a:pPr>
            <a:endParaRPr lang="en-US" altLang="zh-CN" dirty="0">
              <a:solidFill>
                <a:srgbClr val="000000"/>
              </a:solidFill>
              <a:latin typeface="宋体" panose="02010600030101010101" pitchFamily="2" charset="-122"/>
            </a:endParaRPr>
          </a:p>
        </p:txBody>
      </p:sp>
    </p:spTree>
    <p:extLst>
      <p:ext uri="{BB962C8B-B14F-4D97-AF65-F5344CB8AC3E}">
        <p14:creationId xmlns:p14="http://schemas.microsoft.com/office/powerpoint/2010/main" val="22846134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3"/>
          <p:cNvSpPr txBox="1">
            <a:spLocks noChangeArrowheads="1"/>
          </p:cNvSpPr>
          <p:nvPr/>
        </p:nvSpPr>
        <p:spPr bwMode="auto">
          <a:xfrm>
            <a:off x="1603430" y="5318234"/>
            <a:ext cx="8388350" cy="1351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lnSpc>
                <a:spcPct val="102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3200">
                <a:solidFill>
                  <a:srgbClr val="000000"/>
                </a:solidFill>
                <a:latin typeface="Calibri" panose="020F0502020204030204" pitchFamily="34" charset="0"/>
                <a:ea typeface="宋体" panose="02010600030101010101" pitchFamily="2" charset="-122"/>
              </a:defRPr>
            </a:lvl1pPr>
            <a:lvl2pPr>
              <a:lnSpc>
                <a:spcPct val="10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Calibri" panose="020F0502020204030204" pitchFamily="34" charset="0"/>
                <a:ea typeface="宋体" panose="02010600030101010101" pitchFamily="2" charset="-122"/>
              </a:defRPr>
            </a:lvl2pPr>
            <a:lvl3pPr>
              <a:lnSpc>
                <a:spcPct val="10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Calibri" panose="020F0502020204030204" pitchFamily="34" charset="0"/>
                <a:ea typeface="宋体" panose="02010600030101010101" pitchFamily="2" charset="-122"/>
              </a:defRPr>
            </a:lvl3pPr>
            <a:lvl4pPr>
              <a:lnSpc>
                <a:spcPct val="10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Calibri" panose="020F0502020204030204" pitchFamily="34" charset="0"/>
                <a:ea typeface="宋体" panose="02010600030101010101" pitchFamily="2" charset="-122"/>
              </a:defRPr>
            </a:lvl4pPr>
            <a:lvl5pPr>
              <a:lnSpc>
                <a:spcPct val="10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Calibri" panose="020F0502020204030204" pitchFamily="34" charset="0"/>
                <a:ea typeface="宋体" panose="02010600030101010101" pitchFamily="2"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Calibri" panose="020F0502020204030204" pitchFamily="34" charset="0"/>
                <a:ea typeface="宋体" panose="02010600030101010101" pitchFamily="2"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Calibri" panose="020F0502020204030204" pitchFamily="34" charset="0"/>
                <a:ea typeface="宋体" panose="02010600030101010101" pitchFamily="2"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Calibri" panose="020F0502020204030204" pitchFamily="34" charset="0"/>
                <a:ea typeface="宋体" panose="02010600030101010101" pitchFamily="2"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Calibri" panose="020F0502020204030204" pitchFamily="34" charset="0"/>
                <a:ea typeface="宋体" panose="02010600030101010101" pitchFamily="2" charset="-122"/>
              </a:defRPr>
            </a:lvl9pPr>
          </a:lstStyle>
          <a:p>
            <a:pPr marL="285750" indent="-285750">
              <a:spcAft>
                <a:spcPct val="0"/>
              </a:spcAft>
              <a:buFont typeface="Wingdings" panose="05000000000000000000" pitchFamily="2" charset="2"/>
              <a:buChar char="Ø"/>
              <a:defRPr/>
            </a:pPr>
            <a:r>
              <a:rPr lang="zh-CN" altLang="zh-CN" sz="1600" dirty="0" smtClean="0"/>
              <a:t>系统</a:t>
            </a:r>
            <a:r>
              <a:rPr lang="zh-CN" altLang="zh-CN" sz="1600" dirty="0"/>
              <a:t>更新内容必须源自基线库</a:t>
            </a:r>
          </a:p>
          <a:p>
            <a:pPr marL="285750" indent="-285750">
              <a:spcAft>
                <a:spcPct val="0"/>
              </a:spcAft>
              <a:buFont typeface="Wingdings" panose="05000000000000000000" pitchFamily="2" charset="2"/>
              <a:buChar char="Ø"/>
              <a:defRPr/>
            </a:pPr>
            <a:endParaRPr lang="zh-CN" altLang="zh-CN" sz="1600" dirty="0"/>
          </a:p>
          <a:p>
            <a:pPr marL="285750" indent="-285750">
              <a:spcAft>
                <a:spcPct val="0"/>
              </a:spcAft>
              <a:buFont typeface="Wingdings" panose="05000000000000000000" pitchFamily="2" charset="2"/>
              <a:buChar char="Ø"/>
              <a:defRPr/>
            </a:pPr>
            <a:r>
              <a:rPr lang="zh-CN" altLang="zh-CN" sz="1600" dirty="0"/>
              <a:t>临时更新必须申请批准后才允许发包</a:t>
            </a:r>
          </a:p>
          <a:p>
            <a:pPr eaLnBrk="1">
              <a:spcAft>
                <a:spcPct val="0"/>
              </a:spcAft>
              <a:defRPr/>
            </a:pPr>
            <a:endParaRPr lang="zh-CN" altLang="zh-CN" sz="1600" dirty="0"/>
          </a:p>
        </p:txBody>
      </p:sp>
      <p:sp>
        <p:nvSpPr>
          <p:cNvPr id="6"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en-US" sz="4400" dirty="0" smtClean="0">
                <a:solidFill>
                  <a:srgbClr val="000000"/>
                </a:solidFill>
                <a:latin typeface="+mj-ea"/>
                <a:ea typeface="+mj-ea"/>
              </a:rPr>
              <a:t>更新实施阶段提醒</a:t>
            </a:r>
            <a:endParaRPr lang="zh-CN" altLang="zh-CN" sz="4400" dirty="0" smtClean="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561994783"/>
              </p:ext>
            </p:extLst>
          </p:nvPr>
        </p:nvGraphicFramePr>
        <p:xfrm>
          <a:off x="2464301" y="1988840"/>
          <a:ext cx="6745013" cy="2822833"/>
        </p:xfrm>
        <a:graphic>
          <a:graphicData uri="http://schemas.openxmlformats.org/drawingml/2006/table">
            <a:tbl>
              <a:tblPr firstRow="1" bandRow="1">
                <a:tableStyleId>{5C22544A-7EE6-4342-B048-85BDC9FD1C3A}</a:tableStyleId>
              </a:tblPr>
              <a:tblGrid>
                <a:gridCol w="1049259">
                  <a:extLst>
                    <a:ext uri="{9D8B030D-6E8A-4147-A177-3AD203B41FA5}">
                      <a16:colId xmlns="" xmlns:a16="http://schemas.microsoft.com/office/drawing/2014/main" val="20000"/>
                    </a:ext>
                  </a:extLst>
                </a:gridCol>
                <a:gridCol w="1049259">
                  <a:extLst>
                    <a:ext uri="{9D8B030D-6E8A-4147-A177-3AD203B41FA5}">
                      <a16:colId xmlns="" xmlns:a16="http://schemas.microsoft.com/office/drawing/2014/main" val="20001"/>
                    </a:ext>
                  </a:extLst>
                </a:gridCol>
                <a:gridCol w="1049259">
                  <a:extLst>
                    <a:ext uri="{9D8B030D-6E8A-4147-A177-3AD203B41FA5}">
                      <a16:colId xmlns="" xmlns:a16="http://schemas.microsoft.com/office/drawing/2014/main" val="20002"/>
                    </a:ext>
                  </a:extLst>
                </a:gridCol>
                <a:gridCol w="1049259">
                  <a:extLst>
                    <a:ext uri="{9D8B030D-6E8A-4147-A177-3AD203B41FA5}">
                      <a16:colId xmlns="" xmlns:a16="http://schemas.microsoft.com/office/drawing/2014/main" val="20003"/>
                    </a:ext>
                  </a:extLst>
                </a:gridCol>
                <a:gridCol w="1049259">
                  <a:extLst>
                    <a:ext uri="{9D8B030D-6E8A-4147-A177-3AD203B41FA5}">
                      <a16:colId xmlns="" xmlns:a16="http://schemas.microsoft.com/office/drawing/2014/main" val="20004"/>
                    </a:ext>
                  </a:extLst>
                </a:gridCol>
                <a:gridCol w="1498718">
                  <a:extLst>
                    <a:ext uri="{9D8B030D-6E8A-4147-A177-3AD203B41FA5}">
                      <a16:colId xmlns="" xmlns:a16="http://schemas.microsoft.com/office/drawing/2014/main" val="20005"/>
                    </a:ext>
                  </a:extLst>
                </a:gridCol>
              </a:tblGrid>
              <a:tr h="628273">
                <a:tc>
                  <a:txBody>
                    <a:bodyPr/>
                    <a:lstStyle/>
                    <a:p>
                      <a:r>
                        <a:rPr lang="zh-CN" altLang="en-US" dirty="0" smtClean="0"/>
                        <a:t>更新日</a:t>
                      </a:r>
                      <a:endParaRPr lang="zh-CN" altLang="en-US" dirty="0"/>
                    </a:p>
                  </a:txBody>
                  <a:tcPr/>
                </a:tc>
                <a:tc>
                  <a:txBody>
                    <a:bodyPr/>
                    <a:lstStyle/>
                    <a:p>
                      <a:r>
                        <a:rPr lang="zh-CN" altLang="en-US" dirty="0" smtClean="0"/>
                        <a:t>周一</a:t>
                      </a:r>
                      <a:endParaRPr lang="zh-CN" altLang="en-US" dirty="0"/>
                    </a:p>
                  </a:txBody>
                  <a:tcPr/>
                </a:tc>
                <a:tc>
                  <a:txBody>
                    <a:bodyPr/>
                    <a:lstStyle/>
                    <a:p>
                      <a:r>
                        <a:rPr lang="zh-CN" altLang="en-US" dirty="0" smtClean="0"/>
                        <a:t>周二</a:t>
                      </a:r>
                      <a:endParaRPr lang="zh-CN" altLang="en-US" dirty="0"/>
                    </a:p>
                  </a:txBody>
                  <a:tcPr/>
                </a:tc>
                <a:tc>
                  <a:txBody>
                    <a:bodyPr/>
                    <a:lstStyle/>
                    <a:p>
                      <a:r>
                        <a:rPr lang="zh-CN" altLang="en-US" dirty="0" smtClean="0"/>
                        <a:t>周三</a:t>
                      </a:r>
                      <a:endParaRPr lang="zh-CN" altLang="en-US" dirty="0"/>
                    </a:p>
                  </a:txBody>
                  <a:tcPr/>
                </a:tc>
                <a:tc>
                  <a:txBody>
                    <a:bodyPr/>
                    <a:lstStyle/>
                    <a:p>
                      <a:r>
                        <a:rPr lang="zh-CN" altLang="en-US" dirty="0" smtClean="0"/>
                        <a:t>周四</a:t>
                      </a:r>
                      <a:endParaRPr lang="zh-CN" altLang="en-US" dirty="0"/>
                    </a:p>
                  </a:txBody>
                  <a:tcPr/>
                </a:tc>
                <a:tc>
                  <a:txBody>
                    <a:bodyPr/>
                    <a:lstStyle/>
                    <a:p>
                      <a:r>
                        <a:rPr lang="zh-CN" altLang="en-US" dirty="0" smtClean="0"/>
                        <a:t>周五</a:t>
                      </a:r>
                      <a:endParaRPr lang="zh-CN" altLang="en-US" dirty="0"/>
                    </a:p>
                  </a:txBody>
                  <a:tcPr/>
                </a:tc>
                <a:extLst>
                  <a:ext uri="{0D108BD9-81ED-4DB2-BD59-A6C34878D82A}">
                    <a16:rowId xmlns="" xmlns:a16="http://schemas.microsoft.com/office/drawing/2014/main" val="10000"/>
                  </a:ext>
                </a:extLst>
              </a:tr>
              <a:tr h="364000">
                <a:tc>
                  <a:txBody>
                    <a:bodyPr/>
                    <a:lstStyle/>
                    <a:p>
                      <a:r>
                        <a:rPr lang="zh-CN" altLang="en-US" dirty="0" smtClean="0"/>
                        <a:t>第一周</a:t>
                      </a:r>
                      <a:endParaRPr lang="zh-CN" altLang="en-US" dirty="0"/>
                    </a:p>
                  </a:txBody>
                  <a:tcPr/>
                </a:tc>
                <a:tc>
                  <a:txBody>
                    <a:bodyPr/>
                    <a:lstStyle/>
                    <a:p>
                      <a:endParaRPr lang="zh-CN" altLang="en-US" dirty="0"/>
                    </a:p>
                  </a:txBody>
                  <a:tcPr/>
                </a:tc>
                <a:tc>
                  <a:txBody>
                    <a:bodyPr/>
                    <a:lstStyle/>
                    <a:p>
                      <a:endParaRPr lang="en-US" altLang="zh-CN" dirty="0" smtClean="0"/>
                    </a:p>
                  </a:txBody>
                  <a:tcPr/>
                </a:tc>
                <a:tc>
                  <a:txBody>
                    <a:bodyPr/>
                    <a:lstStyle/>
                    <a:p>
                      <a:endParaRPr lang="zh-CN" altLang="en-US" dirty="0"/>
                    </a:p>
                  </a:txBody>
                  <a:tcPr/>
                </a:tc>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GDS</a:t>
                      </a:r>
                      <a:endParaRPr lang="zh-CN" altLang="en-US" dirty="0" smtClean="0"/>
                    </a:p>
                  </a:txBody>
                  <a:tcPr/>
                </a:tc>
                <a:extLst>
                  <a:ext uri="{0D108BD9-81ED-4DB2-BD59-A6C34878D82A}">
                    <a16:rowId xmlns="" xmlns:a16="http://schemas.microsoft.com/office/drawing/2014/main" val="10001"/>
                  </a:ext>
                </a:extLst>
              </a:tr>
              <a:tr h="364000">
                <a:tc>
                  <a:txBody>
                    <a:bodyPr/>
                    <a:lstStyle/>
                    <a:p>
                      <a:r>
                        <a:rPr lang="zh-CN" altLang="en-US" dirty="0" smtClean="0"/>
                        <a:t>第二周</a:t>
                      </a:r>
                      <a:endParaRPr lang="zh-CN" altLang="en-US" dirty="0"/>
                    </a:p>
                  </a:txBody>
                  <a:tcPr/>
                </a:tc>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r>
                        <a:rPr lang="zh-CN" altLang="en-US" dirty="0" smtClean="0"/>
                        <a:t>运行</a:t>
                      </a:r>
                      <a:endParaRPr lang="zh-CN" altLang="en-US" dirty="0"/>
                    </a:p>
                  </a:txBody>
                  <a:tcPr/>
                </a:tc>
                <a:tc>
                  <a:txBody>
                    <a:bodyPr/>
                    <a:lstStyle/>
                    <a:p>
                      <a:r>
                        <a:rPr lang="zh-CN" altLang="en-US" dirty="0" smtClean="0"/>
                        <a:t>平台</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extLst>
                  <a:ext uri="{0D108BD9-81ED-4DB2-BD59-A6C34878D82A}">
                    <a16:rowId xmlns="" xmlns:a16="http://schemas.microsoft.com/office/drawing/2014/main" val="10002"/>
                  </a:ext>
                </a:extLst>
              </a:tr>
              <a:tr h="364000">
                <a:tc>
                  <a:txBody>
                    <a:bodyPr/>
                    <a:lstStyle/>
                    <a:p>
                      <a:r>
                        <a:rPr lang="zh-CN" altLang="en-US" dirty="0" smtClean="0"/>
                        <a:t>第三周</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smtClean="0"/>
                        <a:t>GDS</a:t>
                      </a:r>
                      <a:endParaRPr lang="zh-CN" altLang="en-US" dirty="0"/>
                    </a:p>
                  </a:txBody>
                  <a:tcPr/>
                </a:tc>
                <a:extLst>
                  <a:ext uri="{0D108BD9-81ED-4DB2-BD59-A6C34878D82A}">
                    <a16:rowId xmlns="" xmlns:a16="http://schemas.microsoft.com/office/drawing/2014/main" val="10003"/>
                  </a:ext>
                </a:extLst>
              </a:tr>
              <a:tr h="364000">
                <a:tc>
                  <a:txBody>
                    <a:bodyPr/>
                    <a:lstStyle/>
                    <a:p>
                      <a:r>
                        <a:rPr lang="zh-CN" altLang="en-US" dirty="0" smtClean="0"/>
                        <a:t>第四周</a:t>
                      </a:r>
                      <a:endParaRPr lang="zh-CN" altLang="en-US" dirty="0"/>
                    </a:p>
                  </a:txBody>
                  <a:tcPr/>
                </a:tc>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r>
                        <a:rPr lang="zh-CN" altLang="en-US" dirty="0" smtClean="0"/>
                        <a:t>运行</a:t>
                      </a:r>
                      <a:endParaRPr lang="zh-CN" altLang="en-US" dirty="0"/>
                    </a:p>
                  </a:txBody>
                  <a:tcPr/>
                </a:tc>
                <a:tc>
                  <a:txBody>
                    <a:bodyPr/>
                    <a:lstStyle/>
                    <a:p>
                      <a:r>
                        <a:rPr lang="zh-CN" altLang="en-US" dirty="0" smtClean="0"/>
                        <a:t>平台</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extLst>
                  <a:ext uri="{0D108BD9-81ED-4DB2-BD59-A6C34878D82A}">
                    <a16:rowId xmlns="" xmlns:a16="http://schemas.microsoft.com/office/drawing/2014/main" val="10004"/>
                  </a:ext>
                </a:extLst>
              </a:tr>
              <a:tr h="364000">
                <a:tc>
                  <a:txBody>
                    <a:bodyPr/>
                    <a:lstStyle/>
                    <a:p>
                      <a:r>
                        <a:rPr lang="zh-CN" altLang="en-US" dirty="0" smtClean="0"/>
                        <a:t>第五周</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 xmlns:a16="http://schemas.microsoft.com/office/drawing/2014/main" val="10005"/>
                  </a:ext>
                </a:extLst>
              </a:tr>
              <a:tr h="364000">
                <a:tc gridSpan="6">
                  <a:txBody>
                    <a:bodyPr/>
                    <a:lstStyle/>
                    <a:p>
                      <a:pPr algn="ctr"/>
                      <a:r>
                        <a:rPr lang="zh-CN" altLang="en-US" dirty="0" smtClean="0"/>
                        <a:t>电商每周二、周五可以更新，研究院每两周周三可以更新</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bl>
          </a:graphicData>
        </a:graphic>
      </p:graphicFrame>
      <p:sp>
        <p:nvSpPr>
          <p:cNvPr id="10" name="文本框 9"/>
          <p:cNvSpPr txBox="1"/>
          <p:nvPr/>
        </p:nvSpPr>
        <p:spPr>
          <a:xfrm>
            <a:off x="655717" y="1414364"/>
            <a:ext cx="2025138" cy="138499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b="1" dirty="0" smtClean="0"/>
              <a:t>更新周期：</a:t>
            </a:r>
            <a:endParaRPr lang="en-US" altLang="zh-CN" sz="2400" b="1" dirty="0" smtClean="0"/>
          </a:p>
          <a:p>
            <a:endParaRPr lang="en-US" altLang="zh-CN" dirty="0" smtClean="0"/>
          </a:p>
          <a:p>
            <a:endParaRPr lang="en-US" altLang="zh-CN" sz="2400" dirty="0"/>
          </a:p>
          <a:p>
            <a:endParaRPr lang="en-US" altLang="zh-CN" dirty="0" smtClean="0"/>
          </a:p>
        </p:txBody>
      </p:sp>
      <p:sp>
        <p:nvSpPr>
          <p:cNvPr id="11" name="内容占位符 2"/>
          <p:cNvSpPr>
            <a:spLocks noGrp="1"/>
          </p:cNvSpPr>
          <p:nvPr>
            <p:ph idx="1"/>
          </p:nvPr>
        </p:nvSpPr>
        <p:spPr>
          <a:xfrm>
            <a:off x="214282" y="1428736"/>
            <a:ext cx="8715436" cy="4786346"/>
          </a:xfrm>
        </p:spPr>
        <p:txBody>
          <a:bodyPr/>
          <a:lstStyle/>
          <a:p>
            <a:pPr>
              <a:buNone/>
            </a:pPr>
            <a:endParaRPr lang="en-US" altLang="zh-CN" sz="2000" dirty="0" smtClean="0"/>
          </a:p>
          <a:p>
            <a:endParaRPr lang="zh-CN" altLang="en-US" dirty="0"/>
          </a:p>
        </p:txBody>
      </p:sp>
    </p:spTree>
    <p:extLst>
      <p:ext uri="{BB962C8B-B14F-4D97-AF65-F5344CB8AC3E}">
        <p14:creationId xmlns:p14="http://schemas.microsoft.com/office/powerpoint/2010/main" val="22678433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endParaRPr lang="en-US" altLang="zh-CN" sz="2000" dirty="0"/>
          </a:p>
          <a:p>
            <a:endParaRPr lang="en-US" altLang="zh-CN" dirty="0" smtClean="0"/>
          </a:p>
          <a:p>
            <a:pPr marL="0" indent="0">
              <a:buNone/>
            </a:pPr>
            <a:r>
              <a:rPr lang="en-US" altLang="zh-CN" dirty="0"/>
              <a:t> </a:t>
            </a:r>
            <a:r>
              <a:rPr lang="en-US" altLang="zh-CN" dirty="0" smtClean="0"/>
              <a:t>                                                                               </a:t>
            </a:r>
            <a:endParaRPr lang="zh-CN" altLang="en-US" dirty="0"/>
          </a:p>
        </p:txBody>
      </p:sp>
      <p:sp>
        <p:nvSpPr>
          <p:cNvPr id="4" name="内容占位符 2"/>
          <p:cNvSpPr txBox="1">
            <a:spLocks/>
          </p:cNvSpPr>
          <p:nvPr/>
        </p:nvSpPr>
        <p:spPr>
          <a:xfrm>
            <a:off x="908956" y="1439040"/>
            <a:ext cx="8715436" cy="45936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lang="zh-CN" altLang="en-US" sz="2000" kern="1200" dirty="0" smtClean="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lang="zh-CN" altLang="en-US" sz="1800" kern="1200" dirty="0" smtClean="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lang="zh-CN" altLang="en-US" sz="1600" kern="1200" dirty="0" smtClean="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lang="zh-CN" altLang="en-US" sz="1600" kern="1200" dirty="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dirty="0"/>
              <a:t>实例：</a:t>
            </a:r>
            <a:endParaRPr lang="en-US" altLang="zh-CN" sz="1800" dirty="0"/>
          </a:p>
          <a:p>
            <a:pPr marL="536575" indent="-361950">
              <a:lnSpc>
                <a:spcPct val="150000"/>
              </a:lnSpc>
              <a:buNone/>
            </a:pPr>
            <a:r>
              <a:rPr lang="zh-CN" altLang="en-US" sz="1600" dirty="0"/>
              <a:t>更新日：</a:t>
            </a:r>
            <a:r>
              <a:rPr lang="en-US" altLang="zh-CN" sz="1600" dirty="0"/>
              <a:t>6/22                           </a:t>
            </a:r>
          </a:p>
          <a:p>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1052973" y="2447152"/>
            <a:ext cx="1781175" cy="1485900"/>
          </a:xfrm>
          <a:prstGeom prst="rect">
            <a:avLst/>
          </a:prstGeom>
        </p:spPr>
      </p:pic>
      <p:sp>
        <p:nvSpPr>
          <p:cNvPr id="8" name="内容占位符 2"/>
          <p:cNvSpPr txBox="1">
            <a:spLocks/>
          </p:cNvSpPr>
          <p:nvPr/>
        </p:nvSpPr>
        <p:spPr>
          <a:xfrm>
            <a:off x="3452597" y="1631694"/>
            <a:ext cx="8739404" cy="4593692"/>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lang="zh-CN" altLang="en-US" sz="2000" kern="1200" dirty="0" smtClean="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lang="zh-CN" altLang="en-US" sz="1800" kern="1200" dirty="0" smtClean="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lang="zh-CN" altLang="en-US" sz="1600" kern="1200" dirty="0" smtClean="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lang="zh-CN" altLang="en-US" sz="1600" kern="1200" dirty="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70000"/>
              </a:lnSpc>
              <a:buNone/>
            </a:pPr>
            <a:r>
              <a:rPr lang="zh-CN" altLang="en-US" sz="2600" dirty="0"/>
              <a:t>                                          手册更新</a:t>
            </a:r>
            <a:r>
              <a:rPr lang="zh-CN" altLang="en-US" sz="2600" dirty="0" smtClean="0"/>
              <a:t>后                                               </a:t>
            </a:r>
            <a:r>
              <a:rPr lang="zh-CN" altLang="en-US" sz="2600" dirty="0"/>
              <a:t>电</a:t>
            </a:r>
            <a:r>
              <a:rPr lang="zh-CN" altLang="en-US" sz="2600" dirty="0" smtClean="0"/>
              <a:t>商事业部     </a:t>
            </a:r>
            <a:endParaRPr lang="en-US" altLang="zh-CN" sz="2600" dirty="0"/>
          </a:p>
          <a:p>
            <a:pPr marL="0" indent="0">
              <a:lnSpc>
                <a:spcPct val="170000"/>
              </a:lnSpc>
              <a:buNone/>
            </a:pPr>
            <a:r>
              <a:rPr lang="zh-CN" altLang="en-US" sz="1900" dirty="0"/>
              <a:t>更新计划                       更新</a:t>
            </a:r>
            <a:r>
              <a:rPr lang="zh-CN" altLang="en-US" sz="1900" dirty="0" smtClean="0"/>
              <a:t>日前八个工作日</a:t>
            </a:r>
            <a:r>
              <a:rPr lang="en-US" altLang="zh-CN" sz="1900" dirty="0" smtClean="0"/>
              <a:t>9:00</a:t>
            </a:r>
            <a:r>
              <a:rPr lang="zh-CN" altLang="en-US" sz="1900" dirty="0" smtClean="0"/>
              <a:t>前</a:t>
            </a:r>
            <a:r>
              <a:rPr lang="en-US" altLang="zh-CN" sz="1900" dirty="0" smtClean="0"/>
              <a:t>       6/10</a:t>
            </a:r>
            <a:r>
              <a:rPr lang="zh-CN" altLang="en-US" sz="1900" dirty="0" smtClean="0"/>
              <a:t>    </a:t>
            </a:r>
            <a:r>
              <a:rPr lang="en-US" altLang="zh-CN" sz="1900" dirty="0" smtClean="0"/>
              <a:t>9:00           </a:t>
            </a:r>
            <a:r>
              <a:rPr lang="zh-CN" altLang="en-US" sz="1900" dirty="0" smtClean="0"/>
              <a:t>更新日前五个工作日</a:t>
            </a:r>
            <a:r>
              <a:rPr lang="en-US" altLang="zh-CN" sz="1900" dirty="0" smtClean="0"/>
              <a:t>12:00</a:t>
            </a:r>
            <a:r>
              <a:rPr lang="zh-CN" altLang="en-US" sz="1900" dirty="0" smtClean="0"/>
              <a:t>前（立项）        </a:t>
            </a:r>
            <a:r>
              <a:rPr lang="en-US" altLang="zh-CN" sz="1900" dirty="0" smtClean="0"/>
              <a:t>6/15    12:00</a:t>
            </a:r>
          </a:p>
          <a:p>
            <a:pPr marL="0" indent="0">
              <a:lnSpc>
                <a:spcPct val="170000"/>
              </a:lnSpc>
              <a:buNone/>
            </a:pPr>
            <a:r>
              <a:rPr lang="en-US" altLang="zh-CN" sz="1900" dirty="0"/>
              <a:t> </a:t>
            </a:r>
            <a:r>
              <a:rPr lang="en-US" altLang="zh-CN" sz="1900" dirty="0" smtClean="0"/>
              <a:t>                                                                                                                </a:t>
            </a:r>
            <a:r>
              <a:rPr lang="zh-CN" altLang="en-US" sz="1900" dirty="0" smtClean="0"/>
              <a:t>更新日前两个工作日</a:t>
            </a:r>
            <a:r>
              <a:rPr lang="en-US" altLang="zh-CN" sz="1900" dirty="0" smtClean="0"/>
              <a:t>12:00</a:t>
            </a:r>
            <a:r>
              <a:rPr lang="zh-CN" altLang="en-US" sz="1900" dirty="0" smtClean="0"/>
              <a:t>前（非立项）    </a:t>
            </a:r>
            <a:r>
              <a:rPr lang="en-US" altLang="zh-CN" sz="1900" dirty="0" smtClean="0"/>
              <a:t>6/20    12:00</a:t>
            </a:r>
            <a:endParaRPr lang="en-US" altLang="zh-CN" sz="1900" dirty="0"/>
          </a:p>
          <a:p>
            <a:pPr marL="0" indent="0">
              <a:lnSpc>
                <a:spcPct val="170000"/>
              </a:lnSpc>
              <a:buNone/>
            </a:pPr>
            <a:r>
              <a:rPr lang="zh-CN" altLang="en-US" sz="1900" dirty="0"/>
              <a:t>构建提交                      </a:t>
            </a:r>
            <a:r>
              <a:rPr lang="en-US" altLang="zh-CN" sz="1900" dirty="0"/>
              <a:t> </a:t>
            </a:r>
            <a:r>
              <a:rPr lang="zh-CN" altLang="en-US" sz="1900" dirty="0"/>
              <a:t>更新</a:t>
            </a:r>
            <a:r>
              <a:rPr lang="zh-CN" altLang="en-US" sz="1900" dirty="0" smtClean="0"/>
              <a:t>日前五个工作日</a:t>
            </a:r>
            <a:r>
              <a:rPr lang="en-US" altLang="zh-CN" sz="1900" dirty="0" smtClean="0"/>
              <a:t>9:00</a:t>
            </a:r>
            <a:r>
              <a:rPr lang="zh-CN" altLang="en-US" sz="1900" dirty="0" smtClean="0"/>
              <a:t>前       </a:t>
            </a:r>
            <a:r>
              <a:rPr lang="en-US" altLang="zh-CN" sz="1900" dirty="0" smtClean="0"/>
              <a:t>6/15</a:t>
            </a:r>
            <a:r>
              <a:rPr lang="zh-CN" altLang="en-US" sz="1900" dirty="0" smtClean="0"/>
              <a:t>    </a:t>
            </a:r>
            <a:r>
              <a:rPr lang="en-US" altLang="zh-CN" sz="1900" dirty="0" smtClean="0"/>
              <a:t>9:00           </a:t>
            </a:r>
            <a:r>
              <a:rPr lang="zh-CN" altLang="en-US" sz="1900" dirty="0" smtClean="0"/>
              <a:t>更新日前两个</a:t>
            </a:r>
            <a:r>
              <a:rPr lang="zh-CN" altLang="en-US" sz="1900" dirty="0"/>
              <a:t>工作日</a:t>
            </a:r>
            <a:r>
              <a:rPr lang="en-US" altLang="zh-CN" sz="1900" dirty="0" smtClean="0"/>
              <a:t>17:30</a:t>
            </a:r>
            <a:r>
              <a:rPr lang="zh-CN" altLang="en-US" sz="1900" dirty="0"/>
              <a:t>前        </a:t>
            </a:r>
            <a:r>
              <a:rPr lang="zh-CN" altLang="en-US" sz="1900" dirty="0" smtClean="0"/>
              <a:t>             </a:t>
            </a:r>
            <a:r>
              <a:rPr lang="en-US" altLang="zh-CN" sz="1900" dirty="0" smtClean="0"/>
              <a:t>6/20    17:30 </a:t>
            </a:r>
            <a:endParaRPr lang="en-US" altLang="zh-CN" sz="1900" dirty="0"/>
          </a:p>
          <a:p>
            <a:pPr marL="0" indent="0">
              <a:lnSpc>
                <a:spcPct val="170000"/>
              </a:lnSpc>
              <a:buNone/>
            </a:pPr>
            <a:r>
              <a:rPr lang="zh-CN" altLang="en-US" sz="1900" dirty="0"/>
              <a:t>测试完成及确认            </a:t>
            </a:r>
            <a:r>
              <a:rPr lang="en-US" altLang="zh-CN" sz="1900" dirty="0"/>
              <a:t> </a:t>
            </a:r>
            <a:r>
              <a:rPr lang="zh-CN" altLang="zh-CN" sz="1900" dirty="0"/>
              <a:t>更新</a:t>
            </a:r>
            <a:r>
              <a:rPr lang="zh-CN" altLang="zh-CN" sz="1900" dirty="0" smtClean="0"/>
              <a:t>日前</a:t>
            </a:r>
            <a:r>
              <a:rPr lang="zh-CN" altLang="en-US" sz="1900" dirty="0" smtClean="0"/>
              <a:t>两</a:t>
            </a:r>
            <a:r>
              <a:rPr lang="zh-CN" altLang="zh-CN" sz="1900" dirty="0" smtClean="0"/>
              <a:t>个工作日</a:t>
            </a:r>
            <a:r>
              <a:rPr lang="en-US" altLang="zh-CN" sz="1900" dirty="0" smtClean="0"/>
              <a:t>9:00</a:t>
            </a:r>
            <a:r>
              <a:rPr lang="zh-CN" altLang="en-US" sz="1900" dirty="0" smtClean="0"/>
              <a:t>前</a:t>
            </a:r>
            <a:r>
              <a:rPr lang="en-US" altLang="zh-CN" sz="1900" dirty="0" smtClean="0"/>
              <a:t>       6/20   9:00            </a:t>
            </a:r>
            <a:r>
              <a:rPr lang="zh-CN" altLang="en-US" sz="1900" dirty="0" smtClean="0"/>
              <a:t>更新日前一个</a:t>
            </a:r>
            <a:r>
              <a:rPr lang="zh-CN" altLang="en-US" sz="1900" dirty="0"/>
              <a:t>工作日</a:t>
            </a:r>
            <a:r>
              <a:rPr lang="en-US" altLang="zh-CN" sz="1900" dirty="0" smtClean="0"/>
              <a:t>17:30</a:t>
            </a:r>
            <a:r>
              <a:rPr lang="zh-CN" altLang="en-US" sz="1900" dirty="0"/>
              <a:t>前      </a:t>
            </a:r>
            <a:r>
              <a:rPr lang="zh-CN" altLang="en-US" sz="1900" dirty="0" smtClean="0"/>
              <a:t>                </a:t>
            </a:r>
            <a:r>
              <a:rPr lang="en-US" altLang="zh-CN" sz="1900" dirty="0" smtClean="0"/>
              <a:t>6/21    </a:t>
            </a:r>
            <a:r>
              <a:rPr lang="en-US" altLang="zh-CN" sz="1900" dirty="0"/>
              <a:t>17:30 </a:t>
            </a:r>
          </a:p>
          <a:p>
            <a:pPr marL="0" indent="0">
              <a:lnSpc>
                <a:spcPct val="170000"/>
              </a:lnSpc>
              <a:buNone/>
            </a:pPr>
            <a:r>
              <a:rPr lang="zh-CN" altLang="en-US" sz="1900" dirty="0" smtClean="0"/>
              <a:t>上线评审                       </a:t>
            </a:r>
            <a:r>
              <a:rPr lang="zh-CN" altLang="zh-CN" sz="1900" dirty="0" smtClean="0"/>
              <a:t>更新</a:t>
            </a:r>
            <a:r>
              <a:rPr lang="zh-CN" altLang="zh-CN" sz="1900" dirty="0"/>
              <a:t>日前</a:t>
            </a:r>
            <a:r>
              <a:rPr lang="zh-CN" altLang="en-US" sz="1900" dirty="0"/>
              <a:t>两</a:t>
            </a:r>
            <a:r>
              <a:rPr lang="zh-CN" altLang="zh-CN" sz="1900" dirty="0"/>
              <a:t>个工作日</a:t>
            </a:r>
            <a:r>
              <a:rPr lang="en-US" altLang="zh-CN" sz="1900" dirty="0" smtClean="0"/>
              <a:t>9:00</a:t>
            </a:r>
            <a:r>
              <a:rPr lang="zh-CN" altLang="en-US" sz="1900" dirty="0" smtClean="0"/>
              <a:t>前  </a:t>
            </a:r>
            <a:r>
              <a:rPr lang="en-US" altLang="zh-CN" sz="1900" dirty="0" smtClean="0"/>
              <a:t>     6/20   9:00            </a:t>
            </a:r>
            <a:r>
              <a:rPr lang="zh-CN" altLang="en-US" sz="1900" dirty="0" smtClean="0"/>
              <a:t>更新</a:t>
            </a:r>
            <a:r>
              <a:rPr lang="zh-CN" altLang="en-US" sz="1900" dirty="0"/>
              <a:t>日前一个工作日</a:t>
            </a:r>
            <a:r>
              <a:rPr lang="en-US" altLang="zh-CN" sz="1900" dirty="0"/>
              <a:t>17:30</a:t>
            </a:r>
            <a:r>
              <a:rPr lang="zh-CN" altLang="en-US" sz="1900" dirty="0"/>
              <a:t>前        </a:t>
            </a:r>
            <a:r>
              <a:rPr lang="en-US" altLang="zh-CN" sz="1900" dirty="0"/>
              <a:t>6/21    17:30 </a:t>
            </a:r>
          </a:p>
          <a:p>
            <a:pPr marL="0" indent="0">
              <a:lnSpc>
                <a:spcPct val="170000"/>
              </a:lnSpc>
              <a:buNone/>
            </a:pPr>
            <a:r>
              <a:rPr lang="zh-CN" altLang="en-US" sz="1900" dirty="0"/>
              <a:t>更新</a:t>
            </a:r>
            <a:r>
              <a:rPr lang="zh-CN" altLang="en-US" sz="1900" dirty="0" smtClean="0"/>
              <a:t>清单、验证规范      </a:t>
            </a:r>
            <a:r>
              <a:rPr lang="zh-CN" altLang="zh-CN" sz="1900" dirty="0" smtClean="0"/>
              <a:t>更新</a:t>
            </a:r>
            <a:r>
              <a:rPr lang="zh-CN" altLang="zh-CN" sz="1900" dirty="0"/>
              <a:t>日前</a:t>
            </a:r>
            <a:r>
              <a:rPr lang="zh-CN" altLang="en-US" sz="1900" dirty="0"/>
              <a:t>两</a:t>
            </a:r>
            <a:r>
              <a:rPr lang="zh-CN" altLang="zh-CN" sz="1900" dirty="0"/>
              <a:t>个工作日</a:t>
            </a:r>
            <a:r>
              <a:rPr lang="en-US" altLang="zh-CN" sz="1900" dirty="0" smtClean="0"/>
              <a:t>9:00</a:t>
            </a:r>
            <a:r>
              <a:rPr lang="zh-CN" altLang="en-US" sz="1900" dirty="0" smtClean="0"/>
              <a:t>前</a:t>
            </a:r>
            <a:r>
              <a:rPr lang="en-US" altLang="zh-CN" sz="1900" dirty="0" smtClean="0"/>
              <a:t>       6/20   9:00            </a:t>
            </a:r>
            <a:r>
              <a:rPr lang="zh-CN" altLang="en-US" sz="1900" dirty="0" smtClean="0"/>
              <a:t>更新</a:t>
            </a:r>
            <a:r>
              <a:rPr lang="zh-CN" altLang="en-US" sz="1900" dirty="0"/>
              <a:t>日前一个工作日</a:t>
            </a:r>
            <a:r>
              <a:rPr lang="en-US" altLang="zh-CN" sz="1900" dirty="0"/>
              <a:t>17:30</a:t>
            </a:r>
            <a:r>
              <a:rPr lang="zh-CN" altLang="en-US" sz="1900" dirty="0"/>
              <a:t>前        </a:t>
            </a:r>
            <a:r>
              <a:rPr lang="en-US" altLang="zh-CN" sz="1900" dirty="0"/>
              <a:t>6/21    17:30 </a:t>
            </a:r>
          </a:p>
          <a:p>
            <a:pPr marL="0" indent="0">
              <a:lnSpc>
                <a:spcPct val="170000"/>
              </a:lnSpc>
              <a:buNone/>
            </a:pPr>
            <a:r>
              <a:rPr lang="zh-CN" altLang="en-US" sz="1900" dirty="0"/>
              <a:t>用户操作手册             </a:t>
            </a:r>
            <a:r>
              <a:rPr lang="zh-CN" altLang="en-US" sz="1900" dirty="0" smtClean="0"/>
              <a:t>   更新日</a:t>
            </a:r>
            <a:r>
              <a:rPr lang="en-US" altLang="zh-CN" sz="1900" dirty="0" smtClean="0"/>
              <a:t>9:00</a:t>
            </a:r>
            <a:r>
              <a:rPr lang="zh-CN" altLang="en-US" sz="1900" dirty="0" smtClean="0"/>
              <a:t>前</a:t>
            </a:r>
            <a:r>
              <a:rPr lang="en-US" altLang="zh-CN" sz="1900" dirty="0" smtClean="0"/>
              <a:t>                            6/22   9:00            </a:t>
            </a:r>
            <a:r>
              <a:rPr lang="zh-CN" altLang="en-US" sz="1900" dirty="0" smtClean="0"/>
              <a:t>更新</a:t>
            </a:r>
            <a:r>
              <a:rPr lang="zh-CN" altLang="en-US" sz="1900" dirty="0"/>
              <a:t>日</a:t>
            </a:r>
            <a:endParaRPr lang="en-US" altLang="zh-CN" sz="1900" dirty="0"/>
          </a:p>
          <a:p>
            <a:pPr marL="0" indent="0">
              <a:lnSpc>
                <a:spcPct val="170000"/>
              </a:lnSpc>
              <a:buNone/>
            </a:pPr>
            <a:r>
              <a:rPr lang="zh-CN" altLang="en-US" sz="1900" dirty="0" smtClean="0"/>
              <a:t>培训                              更新</a:t>
            </a:r>
            <a:r>
              <a:rPr lang="zh-CN" altLang="en-US" sz="1900" dirty="0"/>
              <a:t>日</a:t>
            </a:r>
            <a:r>
              <a:rPr lang="en-US" altLang="zh-CN" sz="1900" dirty="0" smtClean="0"/>
              <a:t>9:00</a:t>
            </a:r>
            <a:r>
              <a:rPr lang="zh-CN" altLang="en-US" sz="1900" dirty="0" smtClean="0"/>
              <a:t>前</a:t>
            </a:r>
            <a:r>
              <a:rPr lang="en-US" altLang="zh-CN" sz="1900" dirty="0" smtClean="0"/>
              <a:t>                            6/22   9:00 </a:t>
            </a:r>
            <a:endParaRPr lang="en-US" altLang="zh-CN" sz="1900" dirty="0"/>
          </a:p>
          <a:p>
            <a:pPr marL="0" indent="0">
              <a:lnSpc>
                <a:spcPct val="170000"/>
              </a:lnSpc>
              <a:buNone/>
            </a:pPr>
            <a:r>
              <a:rPr lang="zh-CN" altLang="en-US" sz="1900" dirty="0"/>
              <a:t>更新部署手册确认        </a:t>
            </a:r>
            <a:r>
              <a:rPr lang="zh-CN" altLang="en-US" sz="1900" dirty="0" smtClean="0"/>
              <a:t> 预上线</a:t>
            </a:r>
            <a:r>
              <a:rPr lang="en-US" altLang="zh-CN" sz="1900" dirty="0" smtClean="0"/>
              <a:t>/</a:t>
            </a:r>
            <a:r>
              <a:rPr lang="zh-CN" altLang="en-US" sz="1900" dirty="0" smtClean="0"/>
              <a:t>正式上线之前                                              预</a:t>
            </a:r>
            <a:r>
              <a:rPr lang="zh-CN" altLang="en-US" sz="1900" dirty="0"/>
              <a:t>上线</a:t>
            </a:r>
            <a:r>
              <a:rPr lang="en-US" altLang="zh-CN" sz="1900" dirty="0"/>
              <a:t>/</a:t>
            </a:r>
            <a:r>
              <a:rPr lang="zh-CN" altLang="en-US" sz="1900" dirty="0"/>
              <a:t>正式上线之前 </a:t>
            </a:r>
            <a:endParaRPr lang="en-US" altLang="zh-CN" sz="1900" dirty="0"/>
          </a:p>
          <a:p>
            <a:pPr marL="0" indent="0">
              <a:lnSpc>
                <a:spcPct val="170000"/>
              </a:lnSpc>
              <a:buNone/>
            </a:pPr>
            <a:r>
              <a:rPr lang="zh-CN" altLang="en-US" sz="1900" dirty="0" smtClean="0"/>
              <a:t>预上线发包                   更新日前两个工作日</a:t>
            </a:r>
            <a:r>
              <a:rPr lang="en-US" altLang="zh-CN" sz="1900" dirty="0" smtClean="0"/>
              <a:t>9:00</a:t>
            </a:r>
            <a:r>
              <a:rPr lang="zh-CN" altLang="en-US" sz="1900" dirty="0" smtClean="0"/>
              <a:t>前        </a:t>
            </a:r>
            <a:r>
              <a:rPr lang="en-US" altLang="zh-CN" sz="1900" dirty="0" smtClean="0"/>
              <a:t>6/20  9:00             </a:t>
            </a:r>
            <a:r>
              <a:rPr lang="zh-CN" altLang="en-US" sz="1900" dirty="0" smtClean="0"/>
              <a:t>更新日前一个工作日                     </a:t>
            </a:r>
            <a:r>
              <a:rPr lang="en-US" altLang="zh-CN" sz="1900" dirty="0" smtClean="0"/>
              <a:t>6/21</a:t>
            </a:r>
            <a:r>
              <a:rPr lang="zh-CN" altLang="en-US" sz="1900" dirty="0" smtClean="0"/>
              <a:t>    </a:t>
            </a:r>
            <a:endParaRPr lang="en-US" altLang="zh-CN" sz="1900" dirty="0" smtClean="0"/>
          </a:p>
          <a:p>
            <a:pPr marL="0" indent="0">
              <a:lnSpc>
                <a:spcPct val="170000"/>
              </a:lnSpc>
              <a:buNone/>
            </a:pPr>
            <a:r>
              <a:rPr lang="zh-CN" altLang="en-US" sz="1900" dirty="0" smtClean="0"/>
              <a:t>运维预</a:t>
            </a:r>
            <a:r>
              <a:rPr lang="zh-CN" altLang="en-US" sz="1900" dirty="0"/>
              <a:t>上线部署           </a:t>
            </a:r>
            <a:r>
              <a:rPr lang="zh-CN" altLang="en-US" sz="1900" dirty="0" smtClean="0"/>
              <a:t> </a:t>
            </a:r>
            <a:r>
              <a:rPr lang="zh-CN" altLang="zh-CN" sz="1900" dirty="0" smtClean="0"/>
              <a:t>更新日</a:t>
            </a:r>
            <a:r>
              <a:rPr lang="zh-CN" altLang="en-US" sz="1900" dirty="0" smtClean="0"/>
              <a:t>前两个工作日</a:t>
            </a:r>
            <a:r>
              <a:rPr lang="en-US" altLang="zh-CN" sz="1900" dirty="0" smtClean="0"/>
              <a:t>13:00</a:t>
            </a:r>
            <a:r>
              <a:rPr lang="zh-CN" altLang="en-US" sz="1900" dirty="0" smtClean="0"/>
              <a:t>前</a:t>
            </a:r>
            <a:r>
              <a:rPr lang="en-US" altLang="zh-CN" sz="1900" dirty="0" smtClean="0"/>
              <a:t>      6/20  13:00</a:t>
            </a:r>
            <a:r>
              <a:rPr lang="zh-CN" altLang="en-US" sz="1900" dirty="0"/>
              <a:t> </a:t>
            </a:r>
            <a:r>
              <a:rPr lang="zh-CN" altLang="en-US" sz="1900" dirty="0" smtClean="0"/>
              <a:t>          更新</a:t>
            </a:r>
            <a:r>
              <a:rPr lang="zh-CN" altLang="en-US" sz="1900" dirty="0"/>
              <a:t>日                                     </a:t>
            </a:r>
            <a:r>
              <a:rPr lang="zh-CN" altLang="en-US" sz="1900" dirty="0" smtClean="0"/>
              <a:t>     </a:t>
            </a:r>
            <a:r>
              <a:rPr lang="en-US" altLang="zh-CN" sz="1900" dirty="0"/>
              <a:t>6/22</a:t>
            </a:r>
          </a:p>
          <a:p>
            <a:pPr marL="0" indent="0">
              <a:lnSpc>
                <a:spcPct val="170000"/>
              </a:lnSpc>
              <a:buNone/>
            </a:pPr>
            <a:r>
              <a:rPr lang="zh-CN" altLang="en-US" sz="1900" dirty="0"/>
              <a:t>更新验证                   </a:t>
            </a:r>
            <a:r>
              <a:rPr lang="zh-CN" altLang="en-US" sz="1900" dirty="0" smtClean="0"/>
              <a:t>   更新日                                      </a:t>
            </a:r>
            <a:r>
              <a:rPr lang="en-US" altLang="zh-CN" sz="1900" dirty="0"/>
              <a:t>6/22                </a:t>
            </a:r>
            <a:r>
              <a:rPr lang="en-US" altLang="zh-CN" sz="1900" dirty="0" smtClean="0"/>
              <a:t>     </a:t>
            </a:r>
            <a:r>
              <a:rPr lang="zh-CN" altLang="en-US" sz="1900" dirty="0"/>
              <a:t>更新日                                           </a:t>
            </a:r>
            <a:r>
              <a:rPr lang="en-US" altLang="zh-CN" sz="1900" dirty="0" smtClean="0"/>
              <a:t>6/22</a:t>
            </a:r>
            <a:endParaRPr lang="en-US" altLang="zh-CN" sz="1900" dirty="0"/>
          </a:p>
          <a:p>
            <a:pPr marL="0" indent="0">
              <a:lnSpc>
                <a:spcPct val="170000"/>
              </a:lnSpc>
              <a:buNone/>
            </a:pPr>
            <a:r>
              <a:rPr lang="en-US" altLang="zh-CN" sz="1900" dirty="0"/>
              <a:t>UAT                          </a:t>
            </a:r>
            <a:r>
              <a:rPr lang="en-US" altLang="zh-CN" sz="1900" dirty="0" smtClean="0"/>
              <a:t>   </a:t>
            </a:r>
            <a:r>
              <a:rPr lang="zh-CN" altLang="zh-CN" sz="1900" dirty="0" smtClean="0"/>
              <a:t>更新</a:t>
            </a:r>
            <a:r>
              <a:rPr lang="zh-CN" altLang="zh-CN" sz="1900" dirty="0"/>
              <a:t>日前一周内</a:t>
            </a:r>
            <a:r>
              <a:rPr lang="en-US" altLang="zh-CN" sz="1900" dirty="0"/>
              <a:t>                 </a:t>
            </a:r>
            <a:r>
              <a:rPr lang="en-US" altLang="zh-CN" sz="1900" dirty="0" smtClean="0"/>
              <a:t>         6/15~6/21         </a:t>
            </a:r>
            <a:r>
              <a:rPr lang="zh-CN" altLang="zh-CN" sz="1900" dirty="0" smtClean="0"/>
              <a:t>更新</a:t>
            </a:r>
            <a:r>
              <a:rPr lang="zh-CN" altLang="zh-CN" sz="1900" dirty="0"/>
              <a:t>日前一周内</a:t>
            </a:r>
            <a:r>
              <a:rPr lang="en-US" altLang="zh-CN" sz="1900" dirty="0"/>
              <a:t>                          </a:t>
            </a:r>
            <a:r>
              <a:rPr lang="en-US" altLang="zh-CN" sz="1900" dirty="0" smtClean="0"/>
              <a:t>6/15~6/21</a:t>
            </a:r>
            <a:endParaRPr lang="en-US" altLang="zh-CN" sz="1900" dirty="0"/>
          </a:p>
          <a:p>
            <a:pPr marL="0" indent="0">
              <a:lnSpc>
                <a:spcPct val="170000"/>
              </a:lnSpc>
              <a:buNone/>
            </a:pPr>
            <a:r>
              <a:rPr lang="zh-CN" altLang="en-US" sz="1900" dirty="0"/>
              <a:t>正式部署                   </a:t>
            </a:r>
            <a:r>
              <a:rPr lang="zh-CN" altLang="en-US" sz="1900" dirty="0" smtClean="0"/>
              <a:t>    更新</a:t>
            </a:r>
            <a:r>
              <a:rPr lang="zh-CN" altLang="en-US" sz="1900" dirty="0"/>
              <a:t>日     </a:t>
            </a:r>
            <a:r>
              <a:rPr lang="zh-CN" altLang="en-US" sz="1900" dirty="0" smtClean="0"/>
              <a:t>                                  </a:t>
            </a:r>
            <a:r>
              <a:rPr lang="en-US" altLang="zh-CN" sz="1900" dirty="0" smtClean="0"/>
              <a:t>6/22                   </a:t>
            </a:r>
            <a:r>
              <a:rPr lang="zh-CN" altLang="en-US" sz="1900" dirty="0" smtClean="0"/>
              <a:t>更新</a:t>
            </a:r>
            <a:r>
              <a:rPr lang="zh-CN" altLang="en-US" sz="1900" dirty="0"/>
              <a:t>日                                          </a:t>
            </a:r>
            <a:r>
              <a:rPr lang="zh-CN" altLang="en-US" sz="1900" dirty="0" smtClean="0"/>
              <a:t> </a:t>
            </a:r>
            <a:r>
              <a:rPr lang="en-US" altLang="zh-CN" sz="1900" dirty="0" smtClean="0"/>
              <a:t>6/22</a:t>
            </a:r>
            <a:endParaRPr lang="en-US" altLang="zh-CN" sz="1900" dirty="0"/>
          </a:p>
          <a:p>
            <a:pPr marL="536575" indent="-361950">
              <a:lnSpc>
                <a:spcPct val="150000"/>
              </a:lnSpc>
              <a:buNone/>
            </a:pPr>
            <a:endParaRPr lang="en-US" altLang="zh-CN" dirty="0"/>
          </a:p>
          <a:p>
            <a:endParaRPr lang="en-US" altLang="zh-CN" dirty="0"/>
          </a:p>
          <a:p>
            <a:endParaRPr lang="zh-CN" altLang="en-US" dirty="0"/>
          </a:p>
        </p:txBody>
      </p:sp>
      <p:sp>
        <p:nvSpPr>
          <p:cNvPr id="9" name="矩形 8"/>
          <p:cNvSpPr/>
          <p:nvPr/>
        </p:nvSpPr>
        <p:spPr bwMode="gray">
          <a:xfrm>
            <a:off x="1738282" y="6230876"/>
            <a:ext cx="7886110" cy="582500"/>
          </a:xfrm>
          <a:prstGeom prst="rect">
            <a:avLst/>
          </a:prstGeom>
          <a:noFill/>
          <a:ln w="9525">
            <a:noFill/>
            <a:round/>
            <a:headEnd/>
            <a:tailEnd/>
          </a:ln>
          <a:effectLst/>
        </p:spPr>
        <p:txBody>
          <a:bodyPr wrap="none" rtlCol="0" anchor="ctr">
            <a:flatTx/>
          </a:bodyPr>
          <a:lstStyle/>
          <a:p>
            <a:pPr>
              <a:lnSpc>
                <a:spcPct val="90000"/>
              </a:lnSpc>
              <a:buFont typeface="Wingdings" pitchFamily="2" charset="2"/>
              <a:buNone/>
            </a:pPr>
            <a:r>
              <a:rPr lang="zh-CN" altLang="en-US" b="1" dirty="0">
                <a:solidFill>
                  <a:srgbClr val="FF0000"/>
                </a:solidFill>
              </a:rPr>
              <a:t>更新日前一个工作日完成所有回归及准备</a:t>
            </a:r>
          </a:p>
        </p:txBody>
      </p:sp>
      <p:sp>
        <p:nvSpPr>
          <p:cNvPr id="10"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en-US" sz="4400" dirty="0" smtClean="0">
                <a:solidFill>
                  <a:srgbClr val="000000"/>
                </a:solidFill>
                <a:latin typeface="+mj-ea"/>
                <a:ea typeface="+mj-ea"/>
              </a:rPr>
              <a:t>更新实施阶段提醒</a:t>
            </a:r>
            <a:endParaRPr lang="zh-CN" altLang="zh-CN" sz="4400" dirty="0" smtClean="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Tree>
    <p:extLst>
      <p:ext uri="{BB962C8B-B14F-4D97-AF65-F5344CB8AC3E}">
        <p14:creationId xmlns:p14="http://schemas.microsoft.com/office/powerpoint/2010/main" val="2995895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endParaRPr lang="en-US" altLang="zh-CN" sz="2000" dirty="0"/>
          </a:p>
          <a:p>
            <a:endParaRPr lang="en-US" altLang="zh-CN" dirty="0" smtClean="0"/>
          </a:p>
          <a:p>
            <a:pPr marL="0" indent="0">
              <a:buNone/>
            </a:pPr>
            <a:r>
              <a:rPr lang="en-US" altLang="zh-CN" dirty="0"/>
              <a:t> </a:t>
            </a:r>
            <a:r>
              <a:rPr lang="en-US" altLang="zh-CN" dirty="0" smtClean="0"/>
              <a:t>                                                                               </a:t>
            </a:r>
            <a:endParaRPr lang="zh-CN" altLang="en-US" dirty="0"/>
          </a:p>
        </p:txBody>
      </p:sp>
      <p:sp>
        <p:nvSpPr>
          <p:cNvPr id="4" name="内容占位符 2"/>
          <p:cNvSpPr txBox="1">
            <a:spLocks/>
          </p:cNvSpPr>
          <p:nvPr/>
        </p:nvSpPr>
        <p:spPr>
          <a:xfrm>
            <a:off x="908956" y="1439040"/>
            <a:ext cx="8715436" cy="45936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lang="zh-CN" altLang="en-US" sz="2000" kern="1200" dirty="0" smtClean="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lang="zh-CN" altLang="en-US" sz="1800" kern="1200" dirty="0" smtClean="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lang="zh-CN" altLang="en-US" sz="1600" kern="1200" dirty="0" smtClean="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lang="zh-CN" altLang="en-US" sz="1600" kern="1200" dirty="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dirty="0"/>
              <a:t>实例：</a:t>
            </a:r>
            <a:endParaRPr lang="en-US" altLang="zh-CN" sz="1800" dirty="0"/>
          </a:p>
          <a:p>
            <a:pPr marL="536575" indent="-361950">
              <a:lnSpc>
                <a:spcPct val="150000"/>
              </a:lnSpc>
              <a:buNone/>
            </a:pPr>
            <a:r>
              <a:rPr lang="zh-CN" altLang="en-US" sz="1600" dirty="0"/>
              <a:t>更新日：</a:t>
            </a:r>
            <a:r>
              <a:rPr lang="en-US" altLang="zh-CN" sz="1600" dirty="0"/>
              <a:t>6/22                           </a:t>
            </a:r>
          </a:p>
          <a:p>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1052973" y="2447152"/>
            <a:ext cx="1781175" cy="1485900"/>
          </a:xfrm>
          <a:prstGeom prst="rect">
            <a:avLst/>
          </a:prstGeom>
        </p:spPr>
      </p:pic>
      <p:sp>
        <p:nvSpPr>
          <p:cNvPr id="9" name="矩形 8"/>
          <p:cNvSpPr/>
          <p:nvPr/>
        </p:nvSpPr>
        <p:spPr bwMode="gray">
          <a:xfrm>
            <a:off x="1738282" y="6230876"/>
            <a:ext cx="7886110" cy="582500"/>
          </a:xfrm>
          <a:prstGeom prst="rect">
            <a:avLst/>
          </a:prstGeom>
          <a:noFill/>
          <a:ln w="9525">
            <a:noFill/>
            <a:round/>
            <a:headEnd/>
            <a:tailEnd/>
          </a:ln>
          <a:effectLst/>
        </p:spPr>
        <p:txBody>
          <a:bodyPr wrap="none" rtlCol="0" anchor="ctr">
            <a:flatTx/>
          </a:bodyPr>
          <a:lstStyle/>
          <a:p>
            <a:pPr>
              <a:lnSpc>
                <a:spcPct val="90000"/>
              </a:lnSpc>
              <a:buFont typeface="Wingdings" pitchFamily="2" charset="2"/>
              <a:buNone/>
            </a:pPr>
            <a:r>
              <a:rPr lang="zh-CN" altLang="en-US" b="1" dirty="0">
                <a:solidFill>
                  <a:srgbClr val="FF0000"/>
                </a:solidFill>
              </a:rPr>
              <a:t>更新日前一个工作日完成所有回归及准备</a:t>
            </a:r>
          </a:p>
        </p:txBody>
      </p:sp>
      <p:sp>
        <p:nvSpPr>
          <p:cNvPr id="10"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en-US" sz="4400" dirty="0" smtClean="0">
                <a:solidFill>
                  <a:srgbClr val="000000"/>
                </a:solidFill>
                <a:latin typeface="+mj-ea"/>
                <a:ea typeface="+mj-ea"/>
              </a:rPr>
              <a:t>更新实施阶段提醒</a:t>
            </a:r>
            <a:endParaRPr lang="zh-CN" altLang="zh-CN" sz="4400" dirty="0" smtClean="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444292211"/>
              </p:ext>
            </p:extLst>
          </p:nvPr>
        </p:nvGraphicFramePr>
        <p:xfrm>
          <a:off x="3071267" y="1439040"/>
          <a:ext cx="8985337" cy="4476960"/>
        </p:xfrm>
        <a:graphic>
          <a:graphicData uri="http://schemas.openxmlformats.org/drawingml/2006/table">
            <a:tbl>
              <a:tblPr firstRow="1" bandRow="1">
                <a:tableStyleId>{5C22544A-7EE6-4342-B048-85BDC9FD1C3A}</a:tableStyleId>
              </a:tblPr>
              <a:tblGrid>
                <a:gridCol w="1367987"/>
                <a:gridCol w="2024176"/>
                <a:gridCol w="691322"/>
                <a:gridCol w="686541"/>
                <a:gridCol w="2733064"/>
                <a:gridCol w="912010"/>
                <a:gridCol w="570237"/>
              </a:tblGrid>
              <a:tr h="311613">
                <a:tc>
                  <a:txBody>
                    <a:bodyPr/>
                    <a:lstStyle/>
                    <a:p>
                      <a:pPr algn="ctr"/>
                      <a:endParaRPr lang="zh-CN" altLang="en-US" sz="2000" dirty="0"/>
                    </a:p>
                  </a:txBody>
                  <a:tcPr anchor="ctr"/>
                </a:tc>
                <a:tc gridSpan="3">
                  <a:txBody>
                    <a:bodyPr/>
                    <a:lstStyle/>
                    <a:p>
                      <a:pPr algn="ctr"/>
                      <a:r>
                        <a:rPr lang="en-US" altLang="zh-CN" sz="2000" dirty="0" smtClean="0"/>
                        <a:t>IT</a:t>
                      </a:r>
                      <a:r>
                        <a:rPr lang="zh-CN" altLang="en-US" sz="2000" dirty="0" smtClean="0"/>
                        <a:t>项目</a:t>
                      </a:r>
                      <a:endParaRPr lang="zh-CN" altLang="en-US" sz="2000" dirty="0"/>
                    </a:p>
                  </a:txBody>
                  <a:tcPr anchor="ct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sz="2000" dirty="0" smtClean="0"/>
                        <a:t>电商项目</a:t>
                      </a:r>
                      <a:endParaRPr lang="zh-CN" altLang="en-US" sz="2000" dirty="0"/>
                    </a:p>
                  </a:txBody>
                  <a:tcPr anchor="ctr"/>
                </a:tc>
                <a:tc hMerge="1">
                  <a:txBody>
                    <a:bodyPr/>
                    <a:lstStyle/>
                    <a:p>
                      <a:endParaRPr lang="zh-CN" altLang="en-US" dirty="0"/>
                    </a:p>
                  </a:txBody>
                  <a:tcPr/>
                </a:tc>
                <a:tc hMerge="1">
                  <a:txBody>
                    <a:bodyPr/>
                    <a:lstStyle/>
                    <a:p>
                      <a:endParaRPr lang="zh-CN" altLang="en-US" dirty="0"/>
                    </a:p>
                  </a:txBody>
                  <a:tcPr/>
                </a:tc>
              </a:tr>
              <a:tr h="261768">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更新计划</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更新日前八个工作日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6/10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更新日前五个工作日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12:00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前（立项）</a:t>
                      </a: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12:00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更新日前两个工作日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12:00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前（非立项）</a:t>
                      </a: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12:00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构建提交</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更新日前五个工作日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更新日前两个工作日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17:30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17:30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测试完成及确认</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更新日前两个工作日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更新日前一个工作日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17:30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17:30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上线评审</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更新日前两个工作日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更新日前一个工作日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17:30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17:30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更新清单、验证规范</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更新日前两个工作日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更新日前一个工作日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17:30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17:30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用户操作手册</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6/22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培训</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更新部署手册确认</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预上线</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正式上线之前</a:t>
                      </a:r>
                    </a:p>
                  </a:txBody>
                  <a:tcPr marL="68580" marR="68580" marT="0" marB="0" anchor="ctr"/>
                </a:tc>
                <a:tc>
                  <a:txBody>
                    <a:bodyPr/>
                    <a:lstStyle/>
                    <a:p>
                      <a:pPr algn="l">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200" kern="100" dirty="0" smtClean="0">
                          <a:effectLst/>
                          <a:latin typeface="Calibri" panose="020F0502020204030204" pitchFamily="34" charset="0"/>
                          <a:ea typeface="+mn-ea"/>
                          <a:cs typeface="Times New Roman" panose="02020603050405020304" pitchFamily="18" charset="0"/>
                        </a:rPr>
                        <a:t>预上线</a:t>
                      </a:r>
                      <a:r>
                        <a:rPr lang="en-US" altLang="zh-CN" sz="1200" kern="100" dirty="0" smtClean="0">
                          <a:effectLst/>
                          <a:latin typeface="Calibri" panose="020F0502020204030204" pitchFamily="34" charset="0"/>
                          <a:ea typeface="+mn-ea"/>
                          <a:cs typeface="Times New Roman" panose="02020603050405020304" pitchFamily="18" charset="0"/>
                        </a:rPr>
                        <a:t>/</a:t>
                      </a:r>
                      <a:r>
                        <a:rPr lang="zh-CN" altLang="zh-CN" sz="1200" kern="100" dirty="0" smtClean="0">
                          <a:effectLst/>
                          <a:latin typeface="Calibri" panose="020F0502020204030204" pitchFamily="34" charset="0"/>
                          <a:ea typeface="+mn-ea"/>
                          <a:cs typeface="Times New Roman" panose="02020603050405020304" pitchFamily="18" charset="0"/>
                        </a:rPr>
                        <a:t>正式上线之前</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预上线发包</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更新日前两个工作日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9:00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9:00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更新日前一个工作日</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61768">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运维预上线部署</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更新日前两个工作日</a:t>
                      </a: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13:00</a:t>
                      </a: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前</a:t>
                      </a:r>
                    </a:p>
                  </a:txBody>
                  <a:tcPr marL="68580" marR="68580" marT="0" marB="0" anchor="ctr"/>
                </a:tc>
                <a:tc>
                  <a:txBody>
                    <a:bodyPr/>
                    <a:lstStyle/>
                    <a:p>
                      <a:pPr algn="l">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13:00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16628">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更新验证</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endParaRPr lang="zh-CN" altLang="en-US" sz="2400"/>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42933">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UAT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更新日前一周内</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6/15~6/21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endParaRPr lang="zh-CN" altLang="en-US" sz="2400"/>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更新日前一周内</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6/15~6/21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94081">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正式部署</a:t>
                      </a:r>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endParaRPr lang="zh-CN" altLang="en-US" sz="2400" dirty="0"/>
                    </a:p>
                  </a:txBody>
                  <a:tcPr marL="68580" marR="68580" marT="0" marB="0" anchor="ctr"/>
                </a:tc>
                <a:tc>
                  <a:txBody>
                    <a:bodyPr/>
                    <a:lstStyle/>
                    <a:p>
                      <a:pPr algn="l">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更新日</a:t>
                      </a: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6/22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810763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894135207"/>
              </p:ext>
            </p:extLst>
          </p:nvPr>
        </p:nvGraphicFramePr>
        <p:xfrm>
          <a:off x="1418622" y="1116845"/>
          <a:ext cx="8946541" cy="557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730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3" name="Rectangle 5"/>
          <p:cNvSpPr>
            <a:spLocks noChangeArrowheads="1"/>
          </p:cNvSpPr>
          <p:nvPr/>
        </p:nvSpPr>
        <p:spPr bwMode="auto">
          <a:xfrm>
            <a:off x="1884364" y="3588822"/>
            <a:ext cx="184731" cy="3693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sp>
        <p:nvSpPr>
          <p:cNvPr id="7" name="Rectangle 5"/>
          <p:cNvSpPr>
            <a:spLocks noChangeArrowheads="1"/>
          </p:cNvSpPr>
          <p:nvPr/>
        </p:nvSpPr>
        <p:spPr bwMode="auto">
          <a:xfrm>
            <a:off x="1955801" y="3527425"/>
            <a:ext cx="7991475"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a:lnSpc>
                <a:spcPct val="118000"/>
              </a:lnSpc>
              <a:buClr>
                <a:srgbClr val="000000"/>
              </a:buClr>
              <a:buSzPct val="100000"/>
            </a:pPr>
            <a:r>
              <a:rPr lang="zh-CN" altLang="zh-CN" dirty="0">
                <a:solidFill>
                  <a:srgbClr val="000000"/>
                </a:solidFill>
                <a:latin typeface="??;SimSun" charset="0"/>
              </a:rPr>
              <a:t>1.项目经理或经其授权的项目成员在</a:t>
            </a:r>
            <a:r>
              <a:rPr lang="en-US" altLang="zh-CN" dirty="0" err="1">
                <a:solidFill>
                  <a:srgbClr val="000000"/>
                </a:solidFill>
                <a:latin typeface="??;SimSun" charset="0"/>
              </a:rPr>
              <a:t>Redmine</a:t>
            </a:r>
            <a:r>
              <a:rPr lang="zh-CN" altLang="zh-CN" dirty="0">
                <a:solidFill>
                  <a:srgbClr val="000000"/>
                </a:solidFill>
                <a:latin typeface="??;SimSun" charset="0"/>
              </a:rPr>
              <a:t>上的</a:t>
            </a:r>
            <a:r>
              <a:rPr lang="en-US" altLang="zh-CN" dirty="0">
                <a:solidFill>
                  <a:srgbClr val="000000"/>
                </a:solidFill>
                <a:latin typeface="??;SimSun" charset="0"/>
              </a:rPr>
              <a:t>IT</a:t>
            </a:r>
            <a:r>
              <a:rPr lang="zh-CN" altLang="en-US" dirty="0">
                <a:solidFill>
                  <a:srgbClr val="000000"/>
                </a:solidFill>
                <a:latin typeface="??;SimSun" charset="0"/>
              </a:rPr>
              <a:t>系统变更管理</a:t>
            </a:r>
            <a:r>
              <a:rPr lang="zh-CN" altLang="zh-CN" dirty="0">
                <a:solidFill>
                  <a:srgbClr val="000000"/>
                </a:solidFill>
                <a:latin typeface="??;SimSun" charset="0"/>
              </a:rPr>
              <a:t>中提交变更申请</a:t>
            </a:r>
            <a:r>
              <a:rPr lang="zh-CN" altLang="zh-CN" dirty="0" smtClean="0">
                <a:solidFill>
                  <a:srgbClr val="000000"/>
                </a:solidFill>
                <a:latin typeface="??;SimSun" charset="0"/>
              </a:rPr>
              <a:t>，</a:t>
            </a:r>
            <a:r>
              <a:rPr lang="en-US" altLang="zh-CN" dirty="0" smtClean="0">
                <a:solidFill>
                  <a:srgbClr val="000000"/>
                </a:solidFill>
                <a:latin typeface="??;SimSun" charset="0"/>
              </a:rPr>
              <a:t>http://192.168.0.88/redmine/projects/it_cq</a:t>
            </a:r>
            <a:r>
              <a:rPr lang="zh-CN" altLang="zh-CN" dirty="0" smtClean="0">
                <a:solidFill>
                  <a:srgbClr val="000000"/>
                </a:solidFill>
                <a:latin typeface="??;SimSun" charset="0"/>
              </a:rPr>
              <a:t>。</a:t>
            </a:r>
          </a:p>
          <a:p>
            <a:pPr eaLnBrk="1">
              <a:lnSpc>
                <a:spcPct val="118000"/>
              </a:lnSpc>
              <a:buClr>
                <a:srgbClr val="000000"/>
              </a:buClr>
              <a:buSzPct val="100000"/>
              <a:buFont typeface="Times New Roman" panose="02020603050405020304" pitchFamily="18" charset="0"/>
              <a:buNone/>
            </a:pPr>
            <a:endParaRPr lang="zh-CN" altLang="zh-CN" dirty="0" smtClean="0">
              <a:solidFill>
                <a:srgbClr val="000000"/>
              </a:solidFill>
              <a:latin typeface="??;SimSun" charset="0"/>
            </a:endParaRPr>
          </a:p>
          <a:p>
            <a:pPr eaLnBrk="1">
              <a:buClr>
                <a:srgbClr val="000000"/>
              </a:buClr>
              <a:buSzPct val="100000"/>
              <a:buFont typeface="Times New Roman" panose="02020603050405020304" pitchFamily="18" charset="0"/>
              <a:buNone/>
            </a:pPr>
            <a:r>
              <a:rPr lang="zh-CN" altLang="zh-CN" dirty="0" smtClean="0">
                <a:latin typeface="??;SimSun" charset="0"/>
              </a:rPr>
              <a:t>2</a:t>
            </a:r>
            <a:r>
              <a:rPr lang="zh-CN" altLang="zh-CN" dirty="0">
                <a:latin typeface="??;SimSun" charset="0"/>
              </a:rPr>
              <a:t>.</a:t>
            </a:r>
            <a:r>
              <a:rPr lang="en-US" altLang="zh-CN" dirty="0" err="1">
                <a:latin typeface="??;SimSun" charset="0"/>
              </a:rPr>
              <a:t>Redmine</a:t>
            </a:r>
            <a:r>
              <a:rPr lang="zh-CN" altLang="zh-CN" dirty="0">
                <a:latin typeface="??;SimSun" charset="0"/>
              </a:rPr>
              <a:t>变更管理</a:t>
            </a:r>
            <a:r>
              <a:rPr lang="zh-CN" altLang="zh-CN" dirty="0" smtClean="0">
                <a:latin typeface="??;SimSun" charset="0"/>
              </a:rPr>
              <a:t>中</a:t>
            </a:r>
            <a:r>
              <a:rPr lang="zh-CN" altLang="en-US" dirty="0" smtClean="0">
                <a:latin typeface="??;SimSun" charset="0"/>
              </a:rPr>
              <a:t>，</a:t>
            </a:r>
            <a:r>
              <a:rPr lang="zh-CN" altLang="zh-CN" dirty="0" smtClean="0">
                <a:latin typeface="??;SimSun" charset="0"/>
              </a:rPr>
              <a:t>变更</a:t>
            </a:r>
            <a:r>
              <a:rPr lang="zh-CN" altLang="en-US" dirty="0" smtClean="0">
                <a:latin typeface="??;SimSun" charset="0"/>
              </a:rPr>
              <a:t>的</a:t>
            </a:r>
            <a:r>
              <a:rPr lang="zh-CN" altLang="zh-CN" dirty="0" smtClean="0">
                <a:latin typeface="??;SimSun" charset="0"/>
              </a:rPr>
              <a:t>说明</a:t>
            </a:r>
            <a:r>
              <a:rPr lang="zh-CN" altLang="zh-CN" dirty="0">
                <a:latin typeface="??;SimSun" charset="0"/>
              </a:rPr>
              <a:t>或附件中，需详细说明变更后系统的具体需求和设计内容。</a:t>
            </a:r>
          </a:p>
          <a:p>
            <a:pPr eaLnBrk="1">
              <a:buClr>
                <a:srgbClr val="000000"/>
              </a:buClr>
              <a:buSzPct val="100000"/>
              <a:buFont typeface="Times New Roman" panose="02020603050405020304" pitchFamily="18" charset="0"/>
              <a:buNone/>
            </a:pPr>
            <a:endParaRPr lang="zh-CN" altLang="zh-CN" dirty="0">
              <a:solidFill>
                <a:srgbClr val="000000"/>
              </a:solidFill>
              <a:latin typeface="??;SimSun" charset="0"/>
            </a:endParaRPr>
          </a:p>
          <a:p>
            <a:pPr eaLnBrk="1">
              <a:lnSpc>
                <a:spcPct val="118000"/>
              </a:lnSpc>
              <a:buClr>
                <a:srgbClr val="000000"/>
              </a:buClr>
              <a:buSzPct val="100000"/>
              <a:buFont typeface="Times New Roman" panose="02020603050405020304" pitchFamily="18" charset="0"/>
              <a:buNone/>
            </a:pPr>
            <a:r>
              <a:rPr lang="zh-CN" altLang="zh-CN" dirty="0">
                <a:solidFill>
                  <a:srgbClr val="000000"/>
                </a:solidFill>
                <a:latin typeface="??;SimSun" charset="0"/>
              </a:rPr>
              <a:t>3.审核批准后才允许进入实现阶段。</a:t>
            </a:r>
          </a:p>
          <a:p>
            <a:pPr eaLnBrk="1">
              <a:buClr>
                <a:srgbClr val="000000"/>
              </a:buClr>
              <a:buSzPct val="100000"/>
              <a:buFont typeface="Times New Roman" panose="02020603050405020304" pitchFamily="18" charset="0"/>
              <a:buNone/>
            </a:pPr>
            <a:endParaRPr lang="zh-CN" altLang="zh-CN" dirty="0">
              <a:solidFill>
                <a:srgbClr val="000000"/>
              </a:solidFill>
              <a:latin typeface="Calibri" panose="020F0502020204030204" pitchFamily="34" charset="0"/>
            </a:endParaRPr>
          </a:p>
        </p:txBody>
      </p:sp>
      <p:sp>
        <p:nvSpPr>
          <p:cNvPr id="8"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配置管理</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2" name="文本框 1"/>
          <p:cNvSpPr txBox="1"/>
          <p:nvPr/>
        </p:nvSpPr>
        <p:spPr>
          <a:xfrm>
            <a:off x="1976729" y="1355834"/>
            <a:ext cx="3015685" cy="707886"/>
          </a:xfrm>
          <a:prstGeom prst="rect">
            <a:avLst/>
          </a:prstGeom>
          <a:noFill/>
        </p:spPr>
        <p:txBody>
          <a:bodyPr wrap="square" rtlCol="0">
            <a:spAutoFit/>
          </a:bodyPr>
          <a:lstStyle/>
          <a:p>
            <a:r>
              <a:rPr lang="zh-CN" altLang="en-US" sz="4000" dirty="0" smtClean="0">
                <a:latin typeface="Adobe 黑体 Std R" panose="020B0400000000000000" pitchFamily="34" charset="-122"/>
                <a:ea typeface="Adobe 黑体 Std R" panose="020B0400000000000000" pitchFamily="34" charset="-122"/>
              </a:rPr>
              <a:t>变更过程</a:t>
            </a:r>
            <a:endParaRPr lang="zh-CN" altLang="en-US" sz="4000" dirty="0">
              <a:latin typeface="Adobe 黑体 Std R" panose="020B0400000000000000" pitchFamily="34" charset="-122"/>
              <a:ea typeface="Adobe 黑体 Std R" panose="020B0400000000000000" pitchFamily="34" charset="-122"/>
            </a:endParaRPr>
          </a:p>
        </p:txBody>
      </p:sp>
      <p:graphicFrame>
        <p:nvGraphicFramePr>
          <p:cNvPr id="3" name="图示 2"/>
          <p:cNvGraphicFramePr/>
          <p:nvPr>
            <p:extLst>
              <p:ext uri="{D42A27DB-BD31-4B8C-83A1-F6EECF244321}">
                <p14:modId xmlns:p14="http://schemas.microsoft.com/office/powerpoint/2010/main" val="4118329877"/>
              </p:ext>
            </p:extLst>
          </p:nvPr>
        </p:nvGraphicFramePr>
        <p:xfrm>
          <a:off x="1955802" y="2223980"/>
          <a:ext cx="7839840" cy="915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02478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3" name="Rectangle 5"/>
          <p:cNvSpPr>
            <a:spLocks noChangeArrowheads="1"/>
          </p:cNvSpPr>
          <p:nvPr/>
        </p:nvSpPr>
        <p:spPr bwMode="auto">
          <a:xfrm>
            <a:off x="2031503" y="3731448"/>
            <a:ext cx="184731" cy="36933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sp>
        <p:nvSpPr>
          <p:cNvPr id="8"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配置管理</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9" name="Rectangle 5"/>
          <p:cNvSpPr>
            <a:spLocks noChangeArrowheads="1"/>
          </p:cNvSpPr>
          <p:nvPr/>
        </p:nvSpPr>
        <p:spPr bwMode="auto">
          <a:xfrm>
            <a:off x="7026496" y="1380249"/>
            <a:ext cx="4981902" cy="4702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a:spcBef>
                <a:spcPts val="1200"/>
              </a:spcBef>
              <a:spcAft>
                <a:spcPts val="1000"/>
              </a:spcAft>
              <a:buClr>
                <a:srgbClr val="000000"/>
              </a:buClr>
              <a:buSzPct val="100000"/>
            </a:pPr>
            <a:r>
              <a:rPr lang="zh-CN" altLang="zh-CN" sz="1600" dirty="0" smtClean="0">
                <a:latin typeface="Adobe 黑体 Std R" panose="020B0400000000000000" pitchFamily="34" charset="-122"/>
                <a:ea typeface="Adobe 黑体 Std R" panose="020B0400000000000000" pitchFamily="34" charset="-122"/>
              </a:rPr>
              <a:t>1</a:t>
            </a:r>
            <a:r>
              <a:rPr lang="zh-CN" altLang="zh-CN" sz="1600" dirty="0" smtClean="0">
                <a:solidFill>
                  <a:srgbClr val="000000"/>
                </a:solidFill>
                <a:latin typeface="Adobe 黑体 Std R" panose="020B0400000000000000" pitchFamily="34" charset="-122"/>
                <a:ea typeface="Adobe 黑体 Std R" panose="020B0400000000000000" pitchFamily="34" charset="-122"/>
              </a:rPr>
              <a:t>.</a:t>
            </a:r>
            <a:r>
              <a:rPr lang="zh-CN" altLang="zh-CN" sz="1600" dirty="0">
                <a:solidFill>
                  <a:srgbClr val="000000"/>
                </a:solidFill>
                <a:latin typeface="Adobe 黑体 Std R" panose="020B0400000000000000" pitchFamily="34" charset="-122"/>
                <a:ea typeface="Adobe 黑体 Std R" panose="020B0400000000000000" pitchFamily="34" charset="-122"/>
              </a:rPr>
              <a:t>项目经理须在一个工作日内处理该缺陷</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zh-CN" sz="1600" dirty="0">
                <a:latin typeface="Adobe 黑体 Std R" panose="020B0400000000000000" pitchFamily="34" charset="-122"/>
                <a:ea typeface="Adobe 黑体 Std R" panose="020B0400000000000000" pitchFamily="34" charset="-122"/>
              </a:rPr>
              <a:t>将该缺陷指派（</a:t>
            </a:r>
            <a:r>
              <a:rPr lang="en-US" altLang="zh-CN" sz="1600" dirty="0">
                <a:latin typeface="Adobe 黑体 Std R" panose="020B0400000000000000" pitchFamily="34" charset="-122"/>
                <a:ea typeface="Adobe 黑体 Std R" panose="020B0400000000000000" pitchFamily="34" charset="-122"/>
              </a:rPr>
              <a:t>Assigned To</a:t>
            </a:r>
            <a:r>
              <a:rPr lang="zh-CN" altLang="zh-CN" sz="1600" dirty="0">
                <a:latin typeface="Adobe 黑体 Std R" panose="020B0400000000000000" pitchFamily="34" charset="-122"/>
                <a:ea typeface="Adobe 黑体 Std R" panose="020B0400000000000000" pitchFamily="34" charset="-122"/>
              </a:rPr>
              <a:t>）给相关软件工程师处理，指定计划解决期限</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planed fixed</a:t>
            </a:r>
            <a:r>
              <a:rPr lang="zh-CN" altLang="en-US" sz="1600" dirty="0">
                <a:latin typeface="Adobe 黑体 Std R" panose="020B0400000000000000" pitchFamily="34" charset="-122"/>
                <a:ea typeface="Adobe 黑体 Std R" panose="020B0400000000000000" pitchFamily="34" charset="-122"/>
              </a:rPr>
              <a:t> </a:t>
            </a:r>
            <a:r>
              <a:rPr lang="en-US" altLang="zh-CN" sz="1600" dirty="0">
                <a:latin typeface="Adobe 黑体 Std R" panose="020B0400000000000000" pitchFamily="34" charset="-122"/>
                <a:ea typeface="Adobe 黑体 Std R" panose="020B0400000000000000" pitchFamily="34" charset="-122"/>
              </a:rPr>
              <a:t>date</a:t>
            </a:r>
            <a:r>
              <a:rPr lang="zh-CN" altLang="en-US" sz="1600" dirty="0">
                <a:latin typeface="Adobe 黑体 Std R" panose="020B0400000000000000" pitchFamily="34" charset="-122"/>
                <a:ea typeface="Adobe 黑体 Std R" panose="020B0400000000000000" pitchFamily="34" charset="-122"/>
              </a:rPr>
              <a:t>）</a:t>
            </a:r>
            <a:r>
              <a:rPr lang="zh-CN" altLang="zh-CN" sz="1600" dirty="0">
                <a:latin typeface="Adobe 黑体 Std R" panose="020B0400000000000000" pitchFamily="34" charset="-122"/>
                <a:ea typeface="Adobe 黑体 Std R" panose="020B0400000000000000" pitchFamily="34" charset="-122"/>
              </a:rPr>
              <a:t>，</a:t>
            </a:r>
            <a:r>
              <a:rPr lang="zh-CN" altLang="zh-CN" sz="1600" u="sng" dirty="0">
                <a:latin typeface="Adobe 黑体 Std R" panose="020B0400000000000000" pitchFamily="34" charset="-122"/>
                <a:ea typeface="Adobe 黑体 Std R" panose="020B0400000000000000" pitchFamily="34" charset="-122"/>
              </a:rPr>
              <a:t>指定（</a:t>
            </a:r>
            <a:r>
              <a:rPr lang="en-US" altLang="zh-CN" sz="1600" u="sng" dirty="0">
                <a:latin typeface="Adobe 黑体 Std R" panose="020B0400000000000000" pitchFamily="34" charset="-122"/>
                <a:ea typeface="Adobe 黑体 Std R" panose="020B0400000000000000" pitchFamily="34" charset="-122"/>
              </a:rPr>
              <a:t>Bug From</a:t>
            </a:r>
            <a:r>
              <a:rPr lang="zh-CN" altLang="zh-CN" sz="1600" u="sng" dirty="0">
                <a:latin typeface="Adobe 黑体 Std R" panose="020B0400000000000000" pitchFamily="34" charset="-122"/>
                <a:ea typeface="Adobe 黑体 Std R" panose="020B0400000000000000" pitchFamily="34" charset="-122"/>
              </a:rPr>
              <a:t>）缺陷制造者</a:t>
            </a:r>
            <a:r>
              <a:rPr lang="zh-CN" altLang="zh-CN" sz="1600" dirty="0">
                <a:latin typeface="Adobe 黑体 Std R" panose="020B0400000000000000" pitchFamily="34" charset="-122"/>
                <a:ea typeface="Adobe 黑体 Std R" panose="020B0400000000000000" pitchFamily="34" charset="-122"/>
              </a:rPr>
              <a:t>，并将缺陷记录状态由Submited置为Assigned。</a:t>
            </a:r>
            <a:endParaRPr lang="zh-CN" altLang="zh-CN" sz="1600" dirty="0">
              <a:solidFill>
                <a:srgbClr val="000000"/>
              </a:solidFill>
              <a:latin typeface="Adobe 黑体 Std R" panose="020B0400000000000000" pitchFamily="34" charset="-122"/>
              <a:ea typeface="Adobe 黑体 Std R" panose="020B0400000000000000" pitchFamily="34" charset="-122"/>
            </a:endParaRPr>
          </a:p>
          <a:p>
            <a:pPr>
              <a:spcBef>
                <a:spcPts val="1200"/>
              </a:spcBef>
              <a:spcAft>
                <a:spcPts val="1000"/>
              </a:spcAft>
              <a:buClr>
                <a:srgbClr val="000000"/>
              </a:buClr>
              <a:buSzPct val="100000"/>
            </a:pPr>
            <a:r>
              <a:rPr lang="en-US" altLang="zh-CN" sz="1600" dirty="0" smtClean="0">
                <a:solidFill>
                  <a:srgbClr val="000000"/>
                </a:solidFill>
                <a:latin typeface="Adobe 黑体 Std R" panose="020B0400000000000000" pitchFamily="34" charset="-122"/>
                <a:ea typeface="Adobe 黑体 Std R" panose="020B0400000000000000" pitchFamily="34" charset="-122"/>
              </a:rPr>
              <a:t>2.</a:t>
            </a:r>
            <a:r>
              <a:rPr lang="zh-CN" altLang="zh-CN" sz="1600" dirty="0" smtClean="0">
                <a:solidFill>
                  <a:srgbClr val="000000"/>
                </a:solidFill>
                <a:latin typeface="Adobe 黑体 Std R" panose="020B0400000000000000" pitchFamily="34" charset="-122"/>
                <a:ea typeface="Adobe 黑体 Std R" panose="020B0400000000000000" pitchFamily="34" charset="-122"/>
              </a:rPr>
              <a:t>被</a:t>
            </a:r>
            <a:r>
              <a:rPr lang="zh-CN" altLang="zh-CN" sz="1600" dirty="0">
                <a:solidFill>
                  <a:srgbClr val="000000"/>
                </a:solidFill>
                <a:latin typeface="Adobe 黑体 Std R" panose="020B0400000000000000" pitchFamily="34" charset="-122"/>
                <a:ea typeface="Adobe 黑体 Std R" panose="020B0400000000000000" pitchFamily="34" charset="-122"/>
              </a:rPr>
              <a:t>取消或者延迟的缺陷，必须说明原因。</a:t>
            </a:r>
          </a:p>
          <a:p>
            <a:pPr>
              <a:spcBef>
                <a:spcPts val="1200"/>
              </a:spcBef>
              <a:spcAft>
                <a:spcPts val="1000"/>
              </a:spcAft>
              <a:buClr>
                <a:srgbClr val="000000"/>
              </a:buClr>
              <a:buSzPct val="100000"/>
            </a:pPr>
            <a:r>
              <a:rPr lang="en-US" altLang="zh-CN" sz="1600" dirty="0" smtClean="0">
                <a:solidFill>
                  <a:srgbClr val="000000"/>
                </a:solidFill>
                <a:latin typeface="Adobe 黑体 Std R" panose="020B0400000000000000" pitchFamily="34" charset="-122"/>
                <a:ea typeface="Adobe 黑体 Std R" panose="020B0400000000000000" pitchFamily="34" charset="-122"/>
              </a:rPr>
              <a:t>3</a:t>
            </a:r>
            <a:r>
              <a:rPr lang="zh-CN" altLang="zh-CN" sz="1600" dirty="0" smtClean="0">
                <a:solidFill>
                  <a:srgbClr val="000000"/>
                </a:solidFill>
                <a:latin typeface="Adobe 黑体 Std R" panose="020B0400000000000000" pitchFamily="34" charset="-122"/>
                <a:ea typeface="Adobe 黑体 Std R" panose="020B0400000000000000" pitchFamily="34" charset="-122"/>
              </a:rPr>
              <a:t>.</a:t>
            </a:r>
            <a:r>
              <a:rPr lang="zh-CN" altLang="zh-CN" sz="1600" dirty="0">
                <a:latin typeface="Adobe 黑体 Std R" panose="020B0400000000000000" pitchFamily="34" charset="-122"/>
                <a:ea typeface="Adobe 黑体 Std R" panose="020B0400000000000000" pitchFamily="34" charset="-122"/>
              </a:rPr>
              <a:t>软件工程师必须在规定的期限内修复缺陷</a:t>
            </a:r>
            <a:r>
              <a:rPr lang="zh-CN" altLang="en-US" sz="1600" dirty="0">
                <a:latin typeface="Adobe 黑体 Std R" panose="020B0400000000000000" pitchFamily="34" charset="-122"/>
                <a:ea typeface="Adobe 黑体 Std R" panose="020B0400000000000000" pitchFamily="34" charset="-122"/>
              </a:rPr>
              <a:t>，缺陷修复后，</a:t>
            </a:r>
            <a:r>
              <a:rPr lang="zh-CN" altLang="zh-CN" sz="1600" dirty="0">
                <a:latin typeface="Adobe 黑体 Std R" panose="020B0400000000000000" pitchFamily="34" charset="-122"/>
                <a:ea typeface="Adobe 黑体 Std R" panose="020B0400000000000000" pitchFamily="34" charset="-122"/>
              </a:rPr>
              <a:t>在comments中必须简述缺陷原因和解决方法</a:t>
            </a:r>
            <a:r>
              <a:rPr lang="zh-CN" altLang="en-US" sz="1600" dirty="0">
                <a:latin typeface="Adobe 黑体 Std R" panose="020B0400000000000000" pitchFamily="34" charset="-122"/>
                <a:ea typeface="Adobe 黑体 Std R" panose="020B0400000000000000" pitchFamily="34" charset="-122"/>
              </a:rPr>
              <a:t>。</a:t>
            </a:r>
            <a:endParaRPr lang="en-US" altLang="zh-CN" sz="1600" dirty="0">
              <a:latin typeface="Adobe 黑体 Std R" panose="020B0400000000000000" pitchFamily="34" charset="-122"/>
              <a:ea typeface="Adobe 黑体 Std R" panose="020B0400000000000000" pitchFamily="34" charset="-122"/>
            </a:endParaRPr>
          </a:p>
          <a:p>
            <a:pPr>
              <a:spcBef>
                <a:spcPts val="1200"/>
              </a:spcBef>
              <a:spcAft>
                <a:spcPts val="1000"/>
              </a:spcAft>
              <a:buClr>
                <a:srgbClr val="000000"/>
              </a:buClr>
              <a:buSzPct val="100000"/>
            </a:pPr>
            <a:r>
              <a:rPr lang="en-US" altLang="zh-CN" sz="1600" dirty="0" smtClean="0">
                <a:solidFill>
                  <a:srgbClr val="000000"/>
                </a:solidFill>
                <a:latin typeface="Adobe 黑体 Std R" panose="020B0400000000000000" pitchFamily="34" charset="-122"/>
                <a:ea typeface="Adobe 黑体 Std R" panose="020B0400000000000000" pitchFamily="34" charset="-122"/>
              </a:rPr>
              <a:t>4.</a:t>
            </a:r>
            <a:r>
              <a:rPr lang="zh-CN" altLang="en-US" sz="1600" dirty="0">
                <a:latin typeface="Adobe 黑体 Std R" panose="020B0400000000000000" pitchFamily="34" charset="-122"/>
                <a:ea typeface="Adobe 黑体 Std R" panose="020B0400000000000000" pitchFamily="34" charset="-122"/>
              </a:rPr>
              <a:t>缺陷关闭后，项目经理应在五个工作日复查缺陷，将状态由</a:t>
            </a:r>
            <a:r>
              <a:rPr lang="en-US" altLang="zh-CN" sz="1600" dirty="0">
                <a:latin typeface="Adobe 黑体 Std R" panose="020B0400000000000000" pitchFamily="34" charset="-122"/>
                <a:ea typeface="Adobe 黑体 Std R" panose="020B0400000000000000" pitchFamily="34" charset="-122"/>
              </a:rPr>
              <a:t>Closed</a:t>
            </a:r>
            <a:r>
              <a:rPr lang="zh-CN" altLang="en-US" sz="1600" dirty="0">
                <a:latin typeface="Adobe 黑体 Std R" panose="020B0400000000000000" pitchFamily="34" charset="-122"/>
                <a:ea typeface="Adobe 黑体 Std R" panose="020B0400000000000000" pitchFamily="34" charset="-122"/>
              </a:rPr>
              <a:t>修改为</a:t>
            </a:r>
            <a:r>
              <a:rPr lang="en-US" altLang="zh-CN" sz="1600" dirty="0">
                <a:latin typeface="Adobe 黑体 Std R" panose="020B0400000000000000" pitchFamily="34" charset="-122"/>
                <a:ea typeface="Adobe 黑体 Std R" panose="020B0400000000000000" pitchFamily="34" charset="-122"/>
              </a:rPr>
              <a:t>Reviewed</a:t>
            </a:r>
            <a:r>
              <a:rPr lang="zh-CN" altLang="zh-CN" sz="1600" dirty="0">
                <a:solidFill>
                  <a:srgbClr val="000000"/>
                </a:solidFill>
                <a:latin typeface="Adobe 黑体 Std R" panose="020B0400000000000000" pitchFamily="34" charset="-122"/>
                <a:ea typeface="Adobe 黑体 Std R" panose="020B0400000000000000" pitchFamily="34" charset="-122"/>
              </a:rPr>
              <a:t>。</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pPr>
              <a:spcBef>
                <a:spcPts val="1200"/>
              </a:spcBef>
              <a:spcAft>
                <a:spcPts val="1000"/>
              </a:spcAft>
              <a:buClr>
                <a:srgbClr val="000000"/>
              </a:buClr>
              <a:buSzPct val="100000"/>
            </a:pPr>
            <a:r>
              <a:rPr lang="en-US" altLang="zh-CN" sz="1600" dirty="0" smtClean="0">
                <a:solidFill>
                  <a:srgbClr val="000000"/>
                </a:solidFill>
                <a:latin typeface="Adobe 黑体 Std R" panose="020B0400000000000000" pitchFamily="34" charset="-122"/>
                <a:ea typeface="Adobe 黑体 Std R" panose="020B0400000000000000" pitchFamily="34" charset="-122"/>
              </a:rPr>
              <a:t>5.</a:t>
            </a:r>
            <a:r>
              <a:rPr lang="zh-CN" altLang="en-US" sz="1600" dirty="0">
                <a:solidFill>
                  <a:srgbClr val="000000"/>
                </a:solidFill>
                <a:latin typeface="Adobe 黑体 Std R" panose="020B0400000000000000" pitchFamily="34" charset="-122"/>
                <a:ea typeface="Adobe 黑体 Std R" panose="020B0400000000000000" pitchFamily="34" charset="-122"/>
              </a:rPr>
              <a:t>更新阶段和上线后发现的缺陷必须及时提交到缺陷管理系统（</a:t>
            </a:r>
            <a:r>
              <a:rPr lang="en-US" altLang="zh-CN" sz="1600" dirty="0">
                <a:solidFill>
                  <a:srgbClr val="000000"/>
                </a:solidFill>
                <a:latin typeface="Adobe 黑体 Std R" panose="020B0400000000000000" pitchFamily="34" charset="-122"/>
                <a:ea typeface="Adobe 黑体 Std R" panose="020B0400000000000000" pitchFamily="34" charset="-122"/>
              </a:rPr>
              <a:t>QC</a:t>
            </a:r>
            <a:r>
              <a:rPr lang="zh-CN" altLang="en-US" sz="1600" dirty="0">
                <a:solidFill>
                  <a:srgbClr val="000000"/>
                </a:solidFill>
                <a:latin typeface="Adobe 黑体 Std R" panose="020B0400000000000000" pitchFamily="34" charset="-122"/>
                <a:ea typeface="Adobe 黑体 Std R" panose="020B0400000000000000" pitchFamily="34" charset="-122"/>
              </a:rPr>
              <a:t>）。</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pPr>
              <a:spcBef>
                <a:spcPts val="1200"/>
              </a:spcBef>
              <a:spcAft>
                <a:spcPts val="1000"/>
              </a:spcAft>
              <a:buClr>
                <a:srgbClr val="000000"/>
              </a:buClr>
              <a:buSzPct val="100000"/>
            </a:pPr>
            <a:endParaRPr lang="zh-CN" altLang="zh-CN" sz="1600" dirty="0">
              <a:solidFill>
                <a:srgbClr val="000000"/>
              </a:solidFill>
              <a:latin typeface="Adobe 黑体 Std R" panose="020B0400000000000000" pitchFamily="34" charset="-122"/>
              <a:ea typeface="Adobe 黑体 Std R" panose="020B0400000000000000" pitchFamily="34" charset="-122"/>
            </a:endParaRPr>
          </a:p>
        </p:txBody>
      </p:sp>
      <p:sp>
        <p:nvSpPr>
          <p:cNvPr id="2" name="文本框 1"/>
          <p:cNvSpPr txBox="1"/>
          <p:nvPr/>
        </p:nvSpPr>
        <p:spPr>
          <a:xfrm>
            <a:off x="397236" y="1977047"/>
            <a:ext cx="1334814" cy="369332"/>
          </a:xfrm>
          <a:prstGeom prst="rect">
            <a:avLst/>
          </a:prstGeom>
          <a:noFill/>
        </p:spPr>
        <p:txBody>
          <a:bodyPr wrap="square" rtlCol="0">
            <a:spAutoFit/>
          </a:bodyPr>
          <a:lstStyle/>
          <a:p>
            <a:r>
              <a:rPr lang="zh-CN" altLang="en-US" b="1" dirty="0" smtClean="0"/>
              <a:t>测试人员</a:t>
            </a:r>
            <a:endParaRPr lang="zh-CN" altLang="en-US" b="1" dirty="0"/>
          </a:p>
        </p:txBody>
      </p:sp>
      <p:sp>
        <p:nvSpPr>
          <p:cNvPr id="7" name="文本框 6"/>
          <p:cNvSpPr txBox="1"/>
          <p:nvPr/>
        </p:nvSpPr>
        <p:spPr>
          <a:xfrm>
            <a:off x="2160118" y="1977047"/>
            <a:ext cx="1334814" cy="369332"/>
          </a:xfrm>
          <a:prstGeom prst="rect">
            <a:avLst/>
          </a:prstGeom>
          <a:noFill/>
        </p:spPr>
        <p:txBody>
          <a:bodyPr wrap="square" rtlCol="0">
            <a:spAutoFit/>
          </a:bodyPr>
          <a:lstStyle/>
          <a:p>
            <a:r>
              <a:rPr lang="zh-CN" altLang="en-US" b="1" dirty="0" smtClean="0"/>
              <a:t>项目经理</a:t>
            </a:r>
            <a:endParaRPr lang="zh-CN" altLang="en-US" b="1" dirty="0"/>
          </a:p>
        </p:txBody>
      </p:sp>
      <p:sp>
        <p:nvSpPr>
          <p:cNvPr id="11" name="文本框 10"/>
          <p:cNvSpPr txBox="1"/>
          <p:nvPr/>
        </p:nvSpPr>
        <p:spPr>
          <a:xfrm>
            <a:off x="3642342" y="1977047"/>
            <a:ext cx="1334814" cy="369332"/>
          </a:xfrm>
          <a:prstGeom prst="rect">
            <a:avLst/>
          </a:prstGeom>
          <a:noFill/>
        </p:spPr>
        <p:txBody>
          <a:bodyPr wrap="square" rtlCol="0">
            <a:spAutoFit/>
          </a:bodyPr>
          <a:lstStyle/>
          <a:p>
            <a:r>
              <a:rPr lang="zh-CN" altLang="en-US" b="1" dirty="0" smtClean="0"/>
              <a:t>开发人员</a:t>
            </a:r>
            <a:endParaRPr lang="zh-CN" altLang="en-US" b="1" dirty="0"/>
          </a:p>
        </p:txBody>
      </p:sp>
      <p:sp>
        <p:nvSpPr>
          <p:cNvPr id="12" name="文本框 11"/>
          <p:cNvSpPr txBox="1"/>
          <p:nvPr/>
        </p:nvSpPr>
        <p:spPr>
          <a:xfrm>
            <a:off x="5277318" y="1972654"/>
            <a:ext cx="1334814" cy="369332"/>
          </a:xfrm>
          <a:prstGeom prst="rect">
            <a:avLst/>
          </a:prstGeom>
          <a:noFill/>
        </p:spPr>
        <p:txBody>
          <a:bodyPr wrap="square" rtlCol="0">
            <a:spAutoFit/>
          </a:bodyPr>
          <a:lstStyle/>
          <a:p>
            <a:r>
              <a:rPr lang="zh-CN" altLang="en-US" b="1" dirty="0" smtClean="0"/>
              <a:t>测试人员</a:t>
            </a:r>
            <a:endParaRPr lang="zh-CN" altLang="en-US" b="1" dirty="0"/>
          </a:p>
        </p:txBody>
      </p:sp>
      <p:sp>
        <p:nvSpPr>
          <p:cNvPr id="36907" name="文本框 36906"/>
          <p:cNvSpPr txBox="1"/>
          <p:nvPr/>
        </p:nvSpPr>
        <p:spPr>
          <a:xfrm>
            <a:off x="881420" y="1243779"/>
            <a:ext cx="2694210" cy="707886"/>
          </a:xfrm>
          <a:prstGeom prst="rect">
            <a:avLst/>
          </a:prstGeom>
          <a:noFill/>
        </p:spPr>
        <p:txBody>
          <a:bodyPr wrap="square" rtlCol="0">
            <a:spAutoFit/>
          </a:bodyPr>
          <a:lstStyle/>
          <a:p>
            <a:r>
              <a:rPr lang="zh-CN" altLang="en-US" sz="4000" dirty="0" smtClean="0">
                <a:latin typeface="Adobe 黑体 Std R" panose="020B0400000000000000" pitchFamily="34" charset="-122"/>
                <a:ea typeface="Adobe 黑体 Std R" panose="020B0400000000000000" pitchFamily="34" charset="-122"/>
              </a:rPr>
              <a:t>缺陷跟踪</a:t>
            </a:r>
            <a:endParaRPr lang="zh-CN" altLang="en-US" sz="4000" dirty="0">
              <a:latin typeface="Adobe 黑体 Std R" panose="020B0400000000000000" pitchFamily="34" charset="-122"/>
              <a:ea typeface="Adobe 黑体 Std R" panose="020B0400000000000000" pitchFamily="34" charset="-122"/>
            </a:endParaRPr>
          </a:p>
        </p:txBody>
      </p:sp>
      <p:sp>
        <p:nvSpPr>
          <p:cNvPr id="4" name="流程图: 终止 3"/>
          <p:cNvSpPr/>
          <p:nvPr/>
        </p:nvSpPr>
        <p:spPr>
          <a:xfrm>
            <a:off x="400070" y="3875892"/>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提交</a:t>
            </a:r>
          </a:p>
        </p:txBody>
      </p:sp>
      <p:sp>
        <p:nvSpPr>
          <p:cNvPr id="31" name="流程图: 终止 30"/>
          <p:cNvSpPr/>
          <p:nvPr/>
        </p:nvSpPr>
        <p:spPr>
          <a:xfrm>
            <a:off x="2259900" y="2757700"/>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分配</a:t>
            </a:r>
          </a:p>
        </p:txBody>
      </p:sp>
      <p:cxnSp>
        <p:nvCxnSpPr>
          <p:cNvPr id="21" name="直接箭头连接符 20"/>
          <p:cNvCxnSpPr>
            <a:stCxn id="4" idx="3"/>
            <a:endCxn id="31" idx="1"/>
          </p:cNvCxnSpPr>
          <p:nvPr/>
        </p:nvCxnSpPr>
        <p:spPr>
          <a:xfrm flipV="1">
            <a:off x="1371615" y="3047101"/>
            <a:ext cx="888285" cy="111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流程图: 终止 39"/>
          <p:cNvSpPr/>
          <p:nvPr/>
        </p:nvSpPr>
        <p:spPr>
          <a:xfrm>
            <a:off x="2289359" y="3862144"/>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延期</a:t>
            </a:r>
          </a:p>
        </p:txBody>
      </p:sp>
      <p:cxnSp>
        <p:nvCxnSpPr>
          <p:cNvPr id="29" name="直接箭头连接符 28"/>
          <p:cNvCxnSpPr>
            <a:stCxn id="40" idx="0"/>
            <a:endCxn id="31" idx="2"/>
          </p:cNvCxnSpPr>
          <p:nvPr/>
        </p:nvCxnSpPr>
        <p:spPr>
          <a:xfrm flipH="1" flipV="1">
            <a:off x="2745673" y="3336501"/>
            <a:ext cx="29459" cy="52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终止 42"/>
          <p:cNvSpPr/>
          <p:nvPr/>
        </p:nvSpPr>
        <p:spPr>
          <a:xfrm>
            <a:off x="2289359" y="4882971"/>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取消</a:t>
            </a:r>
          </a:p>
        </p:txBody>
      </p:sp>
      <p:cxnSp>
        <p:nvCxnSpPr>
          <p:cNvPr id="33" name="直接箭头连接符 32"/>
          <p:cNvCxnSpPr>
            <a:stCxn id="40" idx="2"/>
            <a:endCxn id="43" idx="0"/>
          </p:cNvCxnSpPr>
          <p:nvPr/>
        </p:nvCxnSpPr>
        <p:spPr>
          <a:xfrm>
            <a:off x="2775132" y="4440945"/>
            <a:ext cx="0" cy="44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流程图: 终止 53"/>
          <p:cNvSpPr/>
          <p:nvPr/>
        </p:nvSpPr>
        <p:spPr>
          <a:xfrm>
            <a:off x="3746677" y="2757701"/>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smtClean="0"/>
              <a:t>编码</a:t>
            </a:r>
            <a:endParaRPr lang="zh-CN" altLang="en-US" dirty="0"/>
          </a:p>
        </p:txBody>
      </p:sp>
      <p:sp>
        <p:nvSpPr>
          <p:cNvPr id="60" name="流程图: 终止 59"/>
          <p:cNvSpPr/>
          <p:nvPr/>
        </p:nvSpPr>
        <p:spPr>
          <a:xfrm>
            <a:off x="5460516" y="2757701"/>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拒绝</a:t>
            </a:r>
          </a:p>
        </p:txBody>
      </p:sp>
      <p:sp>
        <p:nvSpPr>
          <p:cNvPr id="63" name="流程图: 终止 62"/>
          <p:cNvSpPr/>
          <p:nvPr/>
        </p:nvSpPr>
        <p:spPr>
          <a:xfrm>
            <a:off x="5458953" y="3862143"/>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关闭</a:t>
            </a:r>
          </a:p>
        </p:txBody>
      </p:sp>
      <p:sp>
        <p:nvSpPr>
          <p:cNvPr id="69" name="流程图: 终止 68"/>
          <p:cNvSpPr/>
          <p:nvPr/>
        </p:nvSpPr>
        <p:spPr>
          <a:xfrm>
            <a:off x="2289358" y="5983492"/>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复审</a:t>
            </a:r>
          </a:p>
        </p:txBody>
      </p:sp>
      <p:cxnSp>
        <p:nvCxnSpPr>
          <p:cNvPr id="64" name="直接箭头连接符 63"/>
          <p:cNvCxnSpPr>
            <a:stCxn id="63" idx="2"/>
            <a:endCxn id="69" idx="3"/>
          </p:cNvCxnSpPr>
          <p:nvPr/>
        </p:nvCxnSpPr>
        <p:spPr>
          <a:xfrm flipH="1">
            <a:off x="3260903" y="4440944"/>
            <a:ext cx="2683823" cy="183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流程图: 终止 117"/>
          <p:cNvSpPr/>
          <p:nvPr/>
        </p:nvSpPr>
        <p:spPr>
          <a:xfrm>
            <a:off x="3742284" y="3851131"/>
            <a:ext cx="971545" cy="57880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修复</a:t>
            </a:r>
          </a:p>
        </p:txBody>
      </p:sp>
      <p:cxnSp>
        <p:nvCxnSpPr>
          <p:cNvPr id="112" name="直接箭头连接符 111"/>
          <p:cNvCxnSpPr>
            <a:stCxn id="54" idx="2"/>
            <a:endCxn id="118" idx="0"/>
          </p:cNvCxnSpPr>
          <p:nvPr/>
        </p:nvCxnSpPr>
        <p:spPr>
          <a:xfrm flipH="1">
            <a:off x="4228057" y="3336502"/>
            <a:ext cx="4393" cy="51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18" idx="3"/>
            <a:endCxn id="63" idx="1"/>
          </p:cNvCxnSpPr>
          <p:nvPr/>
        </p:nvCxnSpPr>
        <p:spPr>
          <a:xfrm>
            <a:off x="4713829" y="4140532"/>
            <a:ext cx="745124" cy="1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V="1">
            <a:off x="4602814" y="3233265"/>
            <a:ext cx="916230" cy="636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97" name="直接箭头连接符 36896"/>
          <p:cNvCxnSpPr>
            <a:stCxn id="60" idx="1"/>
            <a:endCxn id="54" idx="3"/>
          </p:cNvCxnSpPr>
          <p:nvPr/>
        </p:nvCxnSpPr>
        <p:spPr>
          <a:xfrm flipH="1">
            <a:off x="4718222" y="3047102"/>
            <a:ext cx="742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394123" y="4205998"/>
            <a:ext cx="917744" cy="100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371614" y="4190675"/>
            <a:ext cx="917744" cy="1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4" idx="2"/>
            <a:endCxn id="43" idx="0"/>
          </p:cNvCxnSpPr>
          <p:nvPr/>
        </p:nvCxnSpPr>
        <p:spPr>
          <a:xfrm flipH="1">
            <a:off x="2775132" y="3336502"/>
            <a:ext cx="1457318" cy="15464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肘形连接符 25"/>
          <p:cNvCxnSpPr>
            <a:stCxn id="31" idx="0"/>
            <a:endCxn id="54" idx="0"/>
          </p:cNvCxnSpPr>
          <p:nvPr/>
        </p:nvCxnSpPr>
        <p:spPr>
          <a:xfrm rot="16200000" flipH="1">
            <a:off x="3489060" y="2014312"/>
            <a:ext cx="1" cy="1486777"/>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1" idx="3"/>
            <a:endCxn id="43" idx="3"/>
          </p:cNvCxnSpPr>
          <p:nvPr/>
        </p:nvCxnSpPr>
        <p:spPr>
          <a:xfrm>
            <a:off x="3231445" y="3047101"/>
            <a:ext cx="29459" cy="2125271"/>
          </a:xfrm>
          <a:prstGeom prst="bentConnector3">
            <a:avLst>
              <a:gd name="adj1" fmla="val 875994"/>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865293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配置管理</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31" name="Rectangle 5"/>
          <p:cNvSpPr>
            <a:spLocks noChangeArrowheads="1"/>
          </p:cNvSpPr>
          <p:nvPr/>
        </p:nvSpPr>
        <p:spPr bwMode="auto">
          <a:xfrm>
            <a:off x="3292285" y="4755658"/>
            <a:ext cx="8351837" cy="86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a:spcBef>
                <a:spcPts val="1200"/>
              </a:spcBef>
              <a:spcAft>
                <a:spcPts val="1000"/>
              </a:spcAft>
              <a:buClr>
                <a:srgbClr val="000000"/>
              </a:buClr>
              <a:buSzPct val="100000"/>
            </a:pPr>
            <a:r>
              <a:rPr lang="zh-CN" altLang="zh-CN" sz="1600" dirty="0">
                <a:solidFill>
                  <a:srgbClr val="5A82CA"/>
                </a:solidFill>
              </a:rPr>
              <a:t>配置管理计划模板</a:t>
            </a:r>
            <a:r>
              <a:rPr lang="zh-CN" altLang="zh-CN" sz="1600" dirty="0">
                <a:solidFill>
                  <a:srgbClr val="000000"/>
                </a:solidFill>
              </a:rPr>
              <a:t>：</a:t>
            </a:r>
            <a:r>
              <a:rPr lang="zh-CN" altLang="zh-CN" sz="1600" dirty="0">
                <a:solidFill>
                  <a:srgbClr val="000000"/>
                </a:solidFill>
                <a:latin typeface="宋体" panose="02010600030101010101" pitchFamily="2" charset="-122"/>
              </a:rPr>
              <a:t>..\002 基线\配置管理\配置管理计划模板.doc</a:t>
            </a:r>
          </a:p>
          <a:p>
            <a:pPr>
              <a:spcBef>
                <a:spcPts val="1200"/>
              </a:spcBef>
              <a:spcAft>
                <a:spcPts val="1000"/>
              </a:spcAft>
              <a:buClr>
                <a:srgbClr val="000000"/>
              </a:buClr>
              <a:buSzPct val="100000"/>
            </a:pPr>
            <a:r>
              <a:rPr lang="zh-CN" altLang="zh-CN" sz="1600" dirty="0">
                <a:solidFill>
                  <a:srgbClr val="000000"/>
                </a:solidFill>
                <a:latin typeface="宋体" panose="02010600030101010101" pitchFamily="2" charset="-122"/>
              </a:rPr>
              <a:t>配置审核模板：..\002 基线\配置管理\软件配置审核报告模板.doc</a:t>
            </a:r>
          </a:p>
        </p:txBody>
      </p:sp>
      <p:sp>
        <p:nvSpPr>
          <p:cNvPr id="32" name="Text Box 6"/>
          <p:cNvSpPr txBox="1">
            <a:spLocks noChangeArrowheads="1"/>
          </p:cNvSpPr>
          <p:nvPr/>
        </p:nvSpPr>
        <p:spPr bwMode="auto">
          <a:xfrm>
            <a:off x="5307616" y="1871663"/>
            <a:ext cx="2160588" cy="2311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标识配置</a:t>
            </a:r>
          </a:p>
          <a:p>
            <a:pPr eaLnBrk="1">
              <a:lnSpc>
                <a:spcPct val="93000"/>
              </a:lnSpc>
              <a:buClr>
                <a:srgbClr val="000000"/>
              </a:buClr>
              <a:buSzPct val="100000"/>
              <a:buFont typeface="Times New Roman" panose="02020603050405020304" pitchFamily="18" charset="0"/>
              <a:buNone/>
            </a:pPr>
            <a:endParaRPr lang="en-US" altLang="zh-CN" sz="2800" dirty="0">
              <a:solidFill>
                <a:srgbClr val="000000"/>
              </a:solidFill>
            </a:endParaRPr>
          </a:p>
          <a:p>
            <a:pP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管理配置</a:t>
            </a:r>
          </a:p>
          <a:p>
            <a:pPr eaLnBrk="1">
              <a:lnSpc>
                <a:spcPct val="93000"/>
              </a:lnSpc>
              <a:buClr>
                <a:srgbClr val="000000"/>
              </a:buClr>
              <a:buSzPct val="100000"/>
              <a:buFont typeface="Times New Roman" panose="02020603050405020304" pitchFamily="18" charset="0"/>
              <a:buNone/>
            </a:pPr>
            <a:endParaRPr lang="en-US" altLang="zh-CN" sz="2800" dirty="0">
              <a:solidFill>
                <a:srgbClr val="000000"/>
              </a:solidFill>
            </a:endParaRPr>
          </a:p>
          <a:p>
            <a:pP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配置审核</a:t>
            </a:r>
          </a:p>
        </p:txBody>
      </p:sp>
      <p:sp>
        <p:nvSpPr>
          <p:cNvPr id="33" name="Line 7"/>
          <p:cNvSpPr>
            <a:spLocks noChangeShapeType="1"/>
          </p:cNvSpPr>
          <p:nvPr/>
        </p:nvSpPr>
        <p:spPr bwMode="auto">
          <a:xfrm>
            <a:off x="6099780" y="2376488"/>
            <a:ext cx="1587" cy="3603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8"/>
          <p:cNvSpPr>
            <a:spLocks noChangeShapeType="1"/>
          </p:cNvSpPr>
          <p:nvPr/>
        </p:nvSpPr>
        <p:spPr bwMode="auto">
          <a:xfrm>
            <a:off x="6099780" y="3168651"/>
            <a:ext cx="1587" cy="360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587995848"/>
              </p:ext>
            </p:extLst>
          </p:nvPr>
        </p:nvGraphicFramePr>
        <p:xfrm>
          <a:off x="10472056" y="1404143"/>
          <a:ext cx="1271753" cy="1152526"/>
        </p:xfrm>
        <a:graphic>
          <a:graphicData uri="http://schemas.openxmlformats.org/presentationml/2006/ole">
            <mc:AlternateContent xmlns:mc="http://schemas.openxmlformats.org/markup-compatibility/2006">
              <mc:Choice xmlns:v="urn:schemas-microsoft-com:vml" Requires="v">
                <p:oleObj spid="_x0000_s3140" name="Document" showAsIcon="1" r:id="rId5" imgW="914400" imgH="828720" progId="Word.Document.8">
                  <p:embed/>
                </p:oleObj>
              </mc:Choice>
              <mc:Fallback>
                <p:oleObj name="Document" showAsIcon="1" r:id="rId5" imgW="914400" imgH="828720" progId="Word.Document.8">
                  <p:embed/>
                  <p:pic>
                    <p:nvPicPr>
                      <p:cNvPr id="0" name=""/>
                      <p:cNvPicPr/>
                      <p:nvPr/>
                    </p:nvPicPr>
                    <p:blipFill>
                      <a:blip r:embed="rId6"/>
                      <a:stretch>
                        <a:fillRect/>
                      </a:stretch>
                    </p:blipFill>
                    <p:spPr>
                      <a:xfrm>
                        <a:off x="10472056" y="1404143"/>
                        <a:ext cx="1271753" cy="1152526"/>
                      </a:xfrm>
                      <a:prstGeom prst="rect">
                        <a:avLst/>
                      </a:prstGeom>
                    </p:spPr>
                  </p:pic>
                </p:oleObj>
              </mc:Fallback>
            </mc:AlternateContent>
          </a:graphicData>
        </a:graphic>
      </p:graphicFrame>
    </p:spTree>
    <p:extLst>
      <p:ext uri="{BB962C8B-B14F-4D97-AF65-F5344CB8AC3E}">
        <p14:creationId xmlns:p14="http://schemas.microsoft.com/office/powerpoint/2010/main" val="4250153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配置管理</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7" name="Text Box 5"/>
          <p:cNvSpPr txBox="1">
            <a:spLocks noChangeArrowheads="1"/>
          </p:cNvSpPr>
          <p:nvPr/>
        </p:nvSpPr>
        <p:spPr bwMode="auto">
          <a:xfrm>
            <a:off x="1022516" y="1203339"/>
            <a:ext cx="9939774" cy="346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buClr>
                <a:srgbClr val="000000"/>
              </a:buClr>
              <a:buSzPct val="100000"/>
              <a:buFont typeface="Times New Roman" panose="02020603050405020304" pitchFamily="18" charset="0"/>
              <a:buNone/>
            </a:pPr>
            <a:r>
              <a:rPr lang="zh-CN" altLang="zh-CN" sz="4000" dirty="0">
                <a:solidFill>
                  <a:srgbClr val="000000"/>
                </a:solidFill>
                <a:latin typeface="Adobe 黑体 Std R" panose="020B0400000000000000" pitchFamily="34" charset="-122"/>
                <a:ea typeface="Adobe 黑体 Std R" panose="020B0400000000000000" pitchFamily="34" charset="-122"/>
              </a:rPr>
              <a:t>版本控制</a:t>
            </a:r>
          </a:p>
          <a:p>
            <a:pPr eaLnBrk="1">
              <a:lnSpc>
                <a:spcPct val="93000"/>
              </a:lnSpc>
              <a:buClr>
                <a:srgbClr val="000000"/>
              </a:buClr>
              <a:buSzPct val="100000"/>
              <a:buFont typeface="Times New Roman" panose="02020603050405020304" pitchFamily="18" charset="0"/>
              <a:buNone/>
            </a:pPr>
            <a:endParaRPr lang="en-US" altLang="zh-CN" sz="2800" dirty="0">
              <a:solidFill>
                <a:srgbClr val="000000"/>
              </a:solidFill>
            </a:endParaRPr>
          </a:p>
          <a:p>
            <a:pPr eaLnBrk="1">
              <a:lnSpc>
                <a:spcPct val="93000"/>
              </a:lnSpc>
              <a:buClr>
                <a:srgbClr val="000000"/>
              </a:buClr>
              <a:buSzPct val="100000"/>
              <a:buFont typeface="Times New Roman" panose="02020603050405020304" pitchFamily="18" charset="0"/>
              <a:buNone/>
            </a:pPr>
            <a:r>
              <a:rPr lang="en-US" altLang="zh-CN" sz="1600" dirty="0">
                <a:solidFill>
                  <a:srgbClr val="000000"/>
                </a:solidFill>
                <a:latin typeface="+mn-ea"/>
                <a:ea typeface="+mn-ea"/>
              </a:rPr>
              <a:t>1.</a:t>
            </a:r>
            <a:r>
              <a:rPr lang="zh-CN" altLang="zh-CN" sz="1600" dirty="0">
                <a:solidFill>
                  <a:srgbClr val="000000"/>
                </a:solidFill>
                <a:latin typeface="+mn-ea"/>
                <a:ea typeface="+mn-ea"/>
              </a:rPr>
              <a:t>任何一个程序代码在提交配置开发库前，开发人员必须完成单元测试或功能调试。</a:t>
            </a:r>
          </a:p>
          <a:p>
            <a:pPr eaLnBrk="1">
              <a:lnSpc>
                <a:spcPct val="93000"/>
              </a:lnSpc>
              <a:buClr>
                <a:srgbClr val="000000"/>
              </a:buClr>
              <a:buSzPct val="100000"/>
              <a:buFont typeface="Times New Roman" panose="02020603050405020304" pitchFamily="18" charset="0"/>
              <a:buNone/>
            </a:pPr>
            <a:endParaRPr lang="en-US" altLang="zh-CN" sz="1600" dirty="0">
              <a:solidFill>
                <a:srgbClr val="000000"/>
              </a:solidFill>
              <a:latin typeface="+mn-ea"/>
              <a:ea typeface="+mn-ea"/>
            </a:endParaRPr>
          </a:p>
          <a:p>
            <a:pPr eaLnBrk="1">
              <a:lnSpc>
                <a:spcPct val="93000"/>
              </a:lnSpc>
              <a:buClr>
                <a:srgbClr val="000000"/>
              </a:buClr>
              <a:buSzPct val="100000"/>
              <a:buFont typeface="Times New Roman" panose="02020603050405020304" pitchFamily="18" charset="0"/>
              <a:buNone/>
            </a:pPr>
            <a:r>
              <a:rPr lang="en-US" altLang="zh-CN" sz="1600" dirty="0">
                <a:solidFill>
                  <a:srgbClr val="000000"/>
                </a:solidFill>
                <a:latin typeface="+mn-ea"/>
                <a:ea typeface="+mn-ea"/>
              </a:rPr>
              <a:t>2.</a:t>
            </a:r>
            <a:r>
              <a:rPr lang="zh-CN" altLang="zh-CN" sz="1600" dirty="0">
                <a:solidFill>
                  <a:srgbClr val="000000"/>
                </a:solidFill>
                <a:latin typeface="+mn-ea"/>
                <a:ea typeface="+mn-ea"/>
              </a:rPr>
              <a:t>新增代码完成单元测试后，开发人员须立即</a:t>
            </a:r>
            <a:r>
              <a:rPr lang="en-US" altLang="zh-CN" sz="1600" dirty="0">
                <a:solidFill>
                  <a:srgbClr val="000000"/>
                </a:solidFill>
                <a:latin typeface="+mn-ea"/>
                <a:ea typeface="+mn-ea"/>
              </a:rPr>
              <a:t>commit/check in</a:t>
            </a:r>
            <a:r>
              <a:rPr lang="zh-CN" altLang="zh-CN" sz="1600" dirty="0">
                <a:solidFill>
                  <a:srgbClr val="000000"/>
                </a:solidFill>
                <a:latin typeface="+mn-ea"/>
                <a:ea typeface="+mn-ea"/>
              </a:rPr>
              <a:t>至所属配置开发库。</a:t>
            </a:r>
          </a:p>
          <a:p>
            <a:pPr eaLnBrk="1">
              <a:lnSpc>
                <a:spcPct val="93000"/>
              </a:lnSpc>
              <a:buClr>
                <a:srgbClr val="000000"/>
              </a:buClr>
              <a:buSzPct val="100000"/>
              <a:buFont typeface="Times New Roman" panose="02020603050405020304" pitchFamily="18" charset="0"/>
              <a:buNone/>
            </a:pPr>
            <a:endParaRPr lang="en-US" altLang="zh-CN" sz="1600" dirty="0">
              <a:solidFill>
                <a:srgbClr val="000000"/>
              </a:solidFill>
              <a:latin typeface="+mn-ea"/>
              <a:ea typeface="+mn-ea"/>
            </a:endParaRPr>
          </a:p>
          <a:p>
            <a:pPr eaLnBrk="1">
              <a:lnSpc>
                <a:spcPct val="93000"/>
              </a:lnSpc>
              <a:buClr>
                <a:srgbClr val="000000"/>
              </a:buClr>
              <a:buSzPct val="100000"/>
              <a:buFont typeface="Times New Roman" panose="02020603050405020304" pitchFamily="18" charset="0"/>
              <a:buNone/>
            </a:pPr>
            <a:r>
              <a:rPr lang="en-US" altLang="zh-CN" sz="1600" dirty="0">
                <a:solidFill>
                  <a:srgbClr val="000000"/>
                </a:solidFill>
                <a:latin typeface="+mn-ea"/>
                <a:ea typeface="+mn-ea"/>
              </a:rPr>
              <a:t>3.</a:t>
            </a:r>
            <a:r>
              <a:rPr lang="zh-CN" altLang="zh-CN" sz="1600" dirty="0">
                <a:solidFill>
                  <a:srgbClr val="000000"/>
                </a:solidFill>
                <a:latin typeface="+mn-ea"/>
                <a:ea typeface="+mn-ea"/>
              </a:rPr>
              <a:t>修改代码前，开发人员须首先从配置开发库</a:t>
            </a:r>
            <a:r>
              <a:rPr lang="en-US" altLang="zh-CN" sz="1600" dirty="0">
                <a:solidFill>
                  <a:srgbClr val="000000"/>
                </a:solidFill>
                <a:latin typeface="+mn-ea"/>
                <a:ea typeface="+mn-ea"/>
              </a:rPr>
              <a:t>update/check out</a:t>
            </a:r>
            <a:r>
              <a:rPr lang="zh-CN" altLang="zh-CN" sz="1600" dirty="0">
                <a:solidFill>
                  <a:srgbClr val="000000"/>
                </a:solidFill>
                <a:latin typeface="+mn-ea"/>
                <a:ea typeface="+mn-ea"/>
              </a:rPr>
              <a:t>，修改完成后立即</a:t>
            </a:r>
            <a:r>
              <a:rPr lang="en-US" altLang="zh-CN" sz="1600" dirty="0">
                <a:solidFill>
                  <a:srgbClr val="000000"/>
                </a:solidFill>
                <a:latin typeface="+mn-ea"/>
                <a:ea typeface="+mn-ea"/>
              </a:rPr>
              <a:t>commit/check in</a:t>
            </a:r>
            <a:r>
              <a:rPr lang="zh-CN" altLang="zh-CN" sz="1600" dirty="0">
                <a:solidFill>
                  <a:srgbClr val="000000"/>
                </a:solidFill>
                <a:latin typeface="+mn-ea"/>
                <a:ea typeface="+mn-ea"/>
              </a:rPr>
              <a:t>，并在</a:t>
            </a:r>
            <a:r>
              <a:rPr lang="en-US" altLang="zh-CN" sz="1600" dirty="0">
                <a:solidFill>
                  <a:srgbClr val="000000"/>
                </a:solidFill>
                <a:latin typeface="+mn-ea"/>
                <a:ea typeface="+mn-ea"/>
              </a:rPr>
              <a:t>comment</a:t>
            </a:r>
            <a:r>
              <a:rPr lang="zh-CN" altLang="zh-CN" sz="1600" dirty="0">
                <a:solidFill>
                  <a:srgbClr val="000000"/>
                </a:solidFill>
                <a:latin typeface="+mn-ea"/>
                <a:ea typeface="+mn-ea"/>
              </a:rPr>
              <a:t>中输入主要修改信息。</a:t>
            </a:r>
          </a:p>
          <a:p>
            <a:pPr eaLnBrk="1">
              <a:lnSpc>
                <a:spcPct val="93000"/>
              </a:lnSpc>
              <a:buClr>
                <a:srgbClr val="000000"/>
              </a:buClr>
              <a:buSzPct val="100000"/>
              <a:buFont typeface="Times New Roman" panose="02020603050405020304" pitchFamily="18" charset="0"/>
              <a:buNone/>
            </a:pPr>
            <a:endParaRPr lang="en-US" altLang="zh-CN" sz="1600" dirty="0">
              <a:solidFill>
                <a:srgbClr val="000000"/>
              </a:solidFill>
              <a:latin typeface="+mn-ea"/>
              <a:ea typeface="+mn-ea"/>
            </a:endParaRPr>
          </a:p>
          <a:p>
            <a:pPr eaLnBrk="1">
              <a:lnSpc>
                <a:spcPct val="93000"/>
              </a:lnSpc>
              <a:buClr>
                <a:srgbClr val="000000"/>
              </a:buClr>
              <a:buSzPct val="100000"/>
              <a:buFont typeface="Times New Roman" panose="02020603050405020304" pitchFamily="18" charset="0"/>
              <a:buNone/>
            </a:pPr>
            <a:r>
              <a:rPr lang="en-US" altLang="zh-CN" sz="1600" dirty="0">
                <a:solidFill>
                  <a:srgbClr val="000000"/>
                </a:solidFill>
                <a:latin typeface="+mn-ea"/>
                <a:ea typeface="+mn-ea"/>
              </a:rPr>
              <a:t>4.</a:t>
            </a:r>
            <a:r>
              <a:rPr lang="zh-CN" altLang="zh-CN" sz="1600" dirty="0">
                <a:solidFill>
                  <a:srgbClr val="000000"/>
                </a:solidFill>
                <a:latin typeface="+mn-ea"/>
                <a:ea typeface="+mn-ea"/>
              </a:rPr>
              <a:t>没有标记的程序代码不允许直接进入基线库。</a:t>
            </a:r>
          </a:p>
          <a:p>
            <a:pPr eaLnBrk="1">
              <a:lnSpc>
                <a:spcPct val="93000"/>
              </a:lnSpc>
              <a:buClr>
                <a:srgbClr val="000000"/>
              </a:buClr>
              <a:buSzPct val="100000"/>
              <a:buFont typeface="Times New Roman" panose="02020603050405020304" pitchFamily="18" charset="0"/>
              <a:buNone/>
            </a:pPr>
            <a:endParaRPr lang="en-US" altLang="zh-CN" sz="1600" dirty="0">
              <a:solidFill>
                <a:srgbClr val="000000"/>
              </a:solidFill>
              <a:latin typeface="+mn-ea"/>
              <a:ea typeface="+mn-ea"/>
            </a:endParaRPr>
          </a:p>
          <a:p>
            <a:pPr eaLnBrk="1">
              <a:lnSpc>
                <a:spcPct val="93000"/>
              </a:lnSpc>
              <a:buClr>
                <a:srgbClr val="000000"/>
              </a:buClr>
              <a:buSzPct val="100000"/>
              <a:buFont typeface="Times New Roman" panose="02020603050405020304" pitchFamily="18" charset="0"/>
              <a:buNone/>
            </a:pPr>
            <a:r>
              <a:rPr lang="en-US" altLang="zh-CN" sz="1600" dirty="0">
                <a:solidFill>
                  <a:srgbClr val="000000"/>
                </a:solidFill>
                <a:latin typeface="+mn-ea"/>
                <a:ea typeface="+mn-ea"/>
              </a:rPr>
              <a:t>5.</a:t>
            </a:r>
            <a:r>
              <a:rPr lang="zh-CN" altLang="zh-CN" sz="1600" dirty="0">
                <a:solidFill>
                  <a:srgbClr val="000000"/>
                </a:solidFill>
                <a:latin typeface="+mn-ea"/>
                <a:ea typeface="+mn-ea"/>
              </a:rPr>
              <a:t>数据库类配置项同样需要进行版本控制。</a:t>
            </a:r>
          </a:p>
          <a:p>
            <a:pPr eaLnBrk="1">
              <a:lnSpc>
                <a:spcPct val="93000"/>
              </a:lnSpc>
              <a:buClr>
                <a:srgbClr val="000000"/>
              </a:buClr>
              <a:buSzPct val="100000"/>
              <a:buFont typeface="Times New Roman" panose="02020603050405020304" pitchFamily="18" charset="0"/>
              <a:buNone/>
            </a:pPr>
            <a:endParaRPr lang="en-US" altLang="zh-CN" sz="1600" dirty="0">
              <a:solidFill>
                <a:srgbClr val="000000"/>
              </a:solidFill>
            </a:endParaRPr>
          </a:p>
        </p:txBody>
      </p:sp>
      <p:sp>
        <p:nvSpPr>
          <p:cNvPr id="4" name="矩形 3"/>
          <p:cNvSpPr/>
          <p:nvPr/>
        </p:nvSpPr>
        <p:spPr>
          <a:xfrm>
            <a:off x="1022516" y="4664089"/>
            <a:ext cx="10717540" cy="1908215"/>
          </a:xfrm>
          <a:prstGeom prst="rect">
            <a:avLst/>
          </a:prstGeom>
        </p:spPr>
        <p:txBody>
          <a:bodyPr wrap="square">
            <a:spAutoFit/>
          </a:bodyPr>
          <a:lstStyle/>
          <a:p>
            <a:r>
              <a:rPr lang="zh-CN" altLang="en-US" dirty="0">
                <a:latin typeface="Adobe 黑体 Std R" panose="020B0400000000000000" pitchFamily="34" charset="-122"/>
                <a:ea typeface="Adobe 黑体 Std R" panose="020B0400000000000000" pitchFamily="34" charset="-122"/>
              </a:rPr>
              <a:t>构建版本</a:t>
            </a:r>
          </a:p>
          <a:p>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V</a:t>
            </a:r>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主版本号</a:t>
            </a:r>
            <a:r>
              <a:rPr lang="en-US" altLang="zh-CN" b="1"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_</a:t>
            </a:r>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子版本号</a:t>
            </a:r>
            <a:r>
              <a:rPr lang="en-US" altLang="zh-CN" b="1"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_</a:t>
            </a:r>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修正版本号</a:t>
            </a:r>
            <a:r>
              <a:rPr lang="en-US" altLang="zh-CN" b="1"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_</a:t>
            </a:r>
            <a:r>
              <a:rPr lang="zh-CN" altLang="en-US" dirty="0">
                <a:latin typeface="Adobe 黑体 Std R" panose="020B0400000000000000" pitchFamily="34" charset="-122"/>
                <a:ea typeface="Adobe 黑体 Std R" panose="020B0400000000000000" pitchFamily="34" charset="-122"/>
              </a:rPr>
              <a:t>”</a:t>
            </a:r>
            <a:r>
              <a:rPr lang="en-US" altLang="zh-CN" b="1" dirty="0">
                <a:latin typeface="Adobe 黑体 Std R" panose="020B0400000000000000" pitchFamily="34" charset="-122"/>
                <a:ea typeface="Adobe 黑体 Std R" panose="020B0400000000000000" pitchFamily="34" charset="-122"/>
              </a:rPr>
              <a:t>+</a:t>
            </a:r>
            <a:r>
              <a:rPr lang="zh-CN" altLang="en-US" dirty="0">
                <a:latin typeface="Adobe 黑体 Std R" panose="020B0400000000000000" pitchFamily="34" charset="-122"/>
                <a:ea typeface="Adobe 黑体 Std R" panose="020B0400000000000000" pitchFamily="34" charset="-122"/>
              </a:rPr>
              <a:t>构建日期，</a:t>
            </a:r>
            <a:r>
              <a:rPr lang="zh-CN" altLang="en-US" dirty="0" smtClean="0">
                <a:latin typeface="Adobe 黑体 Std R" panose="020B0400000000000000" pitchFamily="34" charset="-122"/>
                <a:ea typeface="Adobe 黑体 Std R" panose="020B0400000000000000" pitchFamily="34" charset="-122"/>
              </a:rPr>
              <a:t>如</a:t>
            </a:r>
            <a:r>
              <a:rPr lang="en-US" altLang="zh-CN" dirty="0" smtClean="0">
                <a:latin typeface="Adobe 黑体 Std R" panose="020B0400000000000000" pitchFamily="34" charset="-122"/>
                <a:ea typeface="Adobe 黑体 Std R" panose="020B0400000000000000" pitchFamily="34" charset="-122"/>
              </a:rPr>
              <a:t>:</a:t>
            </a:r>
            <a:r>
              <a:rPr lang="en-US" altLang="zh-CN" b="1" dirty="0" smtClean="0">
                <a:latin typeface="Adobe 黑体 Std R" panose="020B0400000000000000" pitchFamily="34" charset="-122"/>
                <a:ea typeface="Adobe 黑体 Std R" panose="020B0400000000000000" pitchFamily="34" charset="-122"/>
              </a:rPr>
              <a:t>V1_2_3_20140104</a:t>
            </a:r>
          </a:p>
          <a:p>
            <a:endParaRPr lang="zh-CN" altLang="en-US" dirty="0">
              <a:latin typeface="Adobe 黑体 Std R" panose="020B0400000000000000" pitchFamily="34" charset="-122"/>
              <a:ea typeface="Adobe 黑体 Std R" panose="020B0400000000000000" pitchFamily="34" charset="-122"/>
            </a:endParaRPr>
          </a:p>
          <a:p>
            <a:r>
              <a:rPr lang="zh-CN" altLang="en-US" sz="1600" dirty="0">
                <a:latin typeface="+mn-ea"/>
              </a:rPr>
              <a:t>主版本号：适用于内容大量重写或增加，类似项目一期、二期的概念</a:t>
            </a:r>
            <a:r>
              <a:rPr lang="zh-CN" altLang="en-US" sz="1600" dirty="0" smtClean="0">
                <a:latin typeface="+mn-ea"/>
              </a:rPr>
              <a:t>。</a:t>
            </a:r>
            <a:endParaRPr lang="en-US" altLang="zh-CN" sz="1600" dirty="0" smtClean="0">
              <a:latin typeface="+mn-ea"/>
            </a:endParaRPr>
          </a:p>
          <a:p>
            <a:r>
              <a:rPr lang="zh-CN" altLang="en-US" sz="1600" dirty="0" smtClean="0">
                <a:latin typeface="+mn-ea"/>
              </a:rPr>
              <a:t>子</a:t>
            </a:r>
            <a:r>
              <a:rPr lang="zh-CN" altLang="en-US" sz="1600" dirty="0">
                <a:latin typeface="+mn-ea"/>
              </a:rPr>
              <a:t>版本号：适用于内容的部分增加，但照顾到了向后兼容</a:t>
            </a:r>
            <a:r>
              <a:rPr lang="zh-CN" altLang="en-US" sz="1600" dirty="0" smtClean="0">
                <a:latin typeface="+mn-ea"/>
              </a:rPr>
              <a:t>。</a:t>
            </a:r>
            <a:endParaRPr lang="en-US" altLang="zh-CN" sz="1600" dirty="0" smtClean="0">
              <a:latin typeface="+mn-ea"/>
            </a:endParaRPr>
          </a:p>
          <a:p>
            <a:r>
              <a:rPr lang="zh-CN" altLang="en-US" sz="1600" dirty="0" smtClean="0">
                <a:latin typeface="+mn-ea"/>
              </a:rPr>
              <a:t>修正</a:t>
            </a:r>
            <a:r>
              <a:rPr lang="zh-CN" altLang="en-US" sz="1600" dirty="0">
                <a:latin typeface="+mn-ea"/>
              </a:rPr>
              <a:t>版本号：适用于前一个版本内容的缺陷修复</a:t>
            </a:r>
            <a:r>
              <a:rPr lang="zh-CN" altLang="en-US" sz="1600" dirty="0" smtClean="0">
                <a:latin typeface="+mn-ea"/>
              </a:rPr>
              <a:t>。</a:t>
            </a:r>
            <a:endParaRPr lang="en-US" altLang="zh-CN" sz="1600" dirty="0" smtClean="0">
              <a:latin typeface="+mn-ea"/>
            </a:endParaRPr>
          </a:p>
          <a:p>
            <a:r>
              <a:rPr lang="zh-CN" altLang="en-US" sz="1600" dirty="0" smtClean="0">
                <a:latin typeface="+mn-ea"/>
              </a:rPr>
              <a:t>构建</a:t>
            </a:r>
            <a:r>
              <a:rPr lang="zh-CN" altLang="en-US" sz="1600" dirty="0">
                <a:latin typeface="+mn-ea"/>
              </a:rPr>
              <a:t>日期：构建日期最晚的版本代表了最终系统测试通过版本。</a:t>
            </a:r>
            <a:endParaRPr lang="zh-CN" altLang="en-US" sz="1200" dirty="0">
              <a:latin typeface="+mn-ea"/>
            </a:endParaRPr>
          </a:p>
        </p:txBody>
      </p:sp>
    </p:spTree>
    <p:extLst>
      <p:ext uri="{BB962C8B-B14F-4D97-AF65-F5344CB8AC3E}">
        <p14:creationId xmlns:p14="http://schemas.microsoft.com/office/powerpoint/2010/main" val="4608440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52250" y="21828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质量保证</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4" name="Text Box 5"/>
          <p:cNvSpPr txBox="1">
            <a:spLocks noChangeArrowheads="1"/>
          </p:cNvSpPr>
          <p:nvPr/>
        </p:nvSpPr>
        <p:spPr bwMode="auto">
          <a:xfrm>
            <a:off x="4403726" y="1871664"/>
            <a:ext cx="3095625" cy="334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制定质量保证计划</a:t>
            </a:r>
          </a:p>
          <a:p>
            <a:pPr eaLnBrk="1">
              <a:lnSpc>
                <a:spcPct val="93000"/>
              </a:lnSpc>
              <a:buClr>
                <a:srgbClr val="000000"/>
              </a:buClr>
              <a:buSzPct val="100000"/>
              <a:buFont typeface="Times New Roman" panose="02020603050405020304" pitchFamily="18" charset="0"/>
              <a:buNone/>
            </a:pPr>
            <a:endParaRPr lang="en-US" altLang="zh-CN" sz="2800" dirty="0">
              <a:solidFill>
                <a:srgbClr val="000000"/>
              </a:solidFill>
            </a:endParaRPr>
          </a:p>
          <a:p>
            <a:pPr algn="ct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审计过程和产品</a:t>
            </a:r>
          </a:p>
          <a:p>
            <a:pPr eaLnBrk="1">
              <a:lnSpc>
                <a:spcPct val="93000"/>
              </a:lnSpc>
              <a:buClr>
                <a:srgbClr val="000000"/>
              </a:buClr>
              <a:buSzPct val="100000"/>
              <a:buFont typeface="Times New Roman" panose="02020603050405020304" pitchFamily="18" charset="0"/>
              <a:buNone/>
            </a:pPr>
            <a:endParaRPr lang="en-US" altLang="zh-CN" sz="2800" dirty="0">
              <a:solidFill>
                <a:srgbClr val="000000"/>
              </a:solidFill>
            </a:endParaRPr>
          </a:p>
          <a:p>
            <a:pPr algn="ct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处理偏差</a:t>
            </a:r>
          </a:p>
          <a:p>
            <a:pPr eaLnBrk="1">
              <a:lnSpc>
                <a:spcPct val="93000"/>
              </a:lnSpc>
              <a:buClr>
                <a:srgbClr val="000000"/>
              </a:buClr>
              <a:buSzPct val="100000"/>
              <a:buFont typeface="Times New Roman" panose="02020603050405020304" pitchFamily="18" charset="0"/>
              <a:buNone/>
            </a:pPr>
            <a:endParaRPr lang="en-US" altLang="zh-CN" sz="2800" dirty="0">
              <a:solidFill>
                <a:srgbClr val="000000"/>
              </a:solidFill>
            </a:endParaRPr>
          </a:p>
          <a:p>
            <a:pPr algn="ctr" eaLnBrk="1">
              <a:lnSpc>
                <a:spcPct val="93000"/>
              </a:lnSpc>
              <a:buClr>
                <a:srgbClr val="000000"/>
              </a:buClr>
              <a:buSzPct val="100000"/>
              <a:buFont typeface="Times New Roman" panose="02020603050405020304" pitchFamily="18" charset="0"/>
              <a:buNone/>
            </a:pPr>
            <a:r>
              <a:rPr lang="zh-CN" altLang="zh-CN" sz="2800" dirty="0">
                <a:solidFill>
                  <a:srgbClr val="000000"/>
                </a:solidFill>
              </a:rPr>
              <a:t>阶段总结</a:t>
            </a:r>
          </a:p>
        </p:txBody>
      </p:sp>
      <p:sp>
        <p:nvSpPr>
          <p:cNvPr id="5" name="Text Box 4"/>
          <p:cNvSpPr txBox="1">
            <a:spLocks noChangeArrowheads="1"/>
          </p:cNvSpPr>
          <p:nvPr/>
        </p:nvSpPr>
        <p:spPr bwMode="auto">
          <a:xfrm>
            <a:off x="3106245" y="5572127"/>
            <a:ext cx="7488238"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080"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1600" dirty="0">
                <a:solidFill>
                  <a:srgbClr val="000000"/>
                </a:solidFill>
                <a:latin typeface="宋体" panose="02010600030101010101" pitchFamily="2" charset="-122"/>
              </a:rPr>
              <a:t>质量保证计划模板：..\002 基线\质量保证\质量保证计划模板.doc</a:t>
            </a:r>
          </a:p>
          <a:p>
            <a:pPr eaLnBrk="1">
              <a:lnSpc>
                <a:spcPct val="95000"/>
              </a:lnSpc>
              <a:buClr>
                <a:srgbClr val="000000"/>
              </a:buClr>
              <a:buSzPct val="100000"/>
              <a:buFont typeface="Times New Roman" panose="02020603050405020304" pitchFamily="18" charset="0"/>
              <a:buNone/>
            </a:pPr>
            <a:endParaRPr lang="zh-CN" altLang="zh-CN" sz="1600" dirty="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pPr>
            <a:r>
              <a:rPr lang="zh-CN" altLang="zh-CN" sz="1600" dirty="0">
                <a:solidFill>
                  <a:srgbClr val="000000"/>
                </a:solidFill>
                <a:latin typeface="宋体" panose="02010600030101010101" pitchFamily="2" charset="-122"/>
              </a:rPr>
              <a:t>QA偏差汇总报告模板：..\002 基线\质量保证\</a:t>
            </a:r>
            <a:r>
              <a:rPr lang="en-US" altLang="zh-CN" sz="1600" dirty="0">
                <a:solidFill>
                  <a:srgbClr val="000000"/>
                </a:solidFill>
                <a:latin typeface="宋体" panose="02010600030101010101" pitchFamily="2" charset="-122"/>
              </a:rPr>
              <a:t>QA</a:t>
            </a:r>
            <a:r>
              <a:rPr lang="zh-CN" altLang="zh-CN" sz="1600" dirty="0">
                <a:solidFill>
                  <a:srgbClr val="000000"/>
                </a:solidFill>
                <a:latin typeface="宋体" panose="02010600030101010101" pitchFamily="2" charset="-122"/>
              </a:rPr>
              <a:t>不符合项汇总报告</a:t>
            </a:r>
            <a:r>
              <a:rPr lang="en-US" altLang="zh-CN" sz="1600" dirty="0">
                <a:solidFill>
                  <a:srgbClr val="000000"/>
                </a:solidFill>
                <a:latin typeface="宋体" panose="02010600030101010101" pitchFamily="2" charset="-122"/>
              </a:rPr>
              <a:t>.</a:t>
            </a:r>
            <a:r>
              <a:rPr lang="en-US" altLang="zh-CN" sz="1600" dirty="0" err="1">
                <a:solidFill>
                  <a:srgbClr val="000000"/>
                </a:solidFill>
                <a:latin typeface="宋体" panose="02010600030101010101" pitchFamily="2" charset="-122"/>
              </a:rPr>
              <a:t>xls</a:t>
            </a:r>
            <a:endParaRPr lang="en-US" altLang="zh-CN" sz="1600" dirty="0">
              <a:solidFill>
                <a:srgbClr val="000000"/>
              </a:solidFill>
              <a:latin typeface="宋体" panose="02010600030101010101" pitchFamily="2" charset="-122"/>
            </a:endParaRPr>
          </a:p>
        </p:txBody>
      </p:sp>
      <p:sp>
        <p:nvSpPr>
          <p:cNvPr id="6" name="Line 6"/>
          <p:cNvSpPr>
            <a:spLocks noChangeShapeType="1"/>
          </p:cNvSpPr>
          <p:nvPr/>
        </p:nvSpPr>
        <p:spPr bwMode="auto">
          <a:xfrm>
            <a:off x="5916614" y="2303463"/>
            <a:ext cx="1587" cy="431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7"/>
          <p:cNvSpPr>
            <a:spLocks noChangeShapeType="1"/>
          </p:cNvSpPr>
          <p:nvPr/>
        </p:nvSpPr>
        <p:spPr bwMode="auto">
          <a:xfrm>
            <a:off x="5916614" y="3095625"/>
            <a:ext cx="1587" cy="431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8"/>
          <p:cNvSpPr>
            <a:spLocks noChangeShapeType="1"/>
          </p:cNvSpPr>
          <p:nvPr/>
        </p:nvSpPr>
        <p:spPr bwMode="auto">
          <a:xfrm>
            <a:off x="5916614" y="3887789"/>
            <a:ext cx="1587" cy="5032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9799565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48379" y="41863"/>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en-US" sz="4400" dirty="0">
                <a:solidFill>
                  <a:srgbClr val="000000"/>
                </a:solidFill>
                <a:latin typeface="+mj-ea"/>
                <a:ea typeface="+mj-ea"/>
              </a:rPr>
              <a:t>电</a:t>
            </a:r>
            <a:r>
              <a:rPr lang="zh-CN" altLang="en-US" sz="4400" dirty="0" smtClean="0">
                <a:solidFill>
                  <a:srgbClr val="000000"/>
                </a:solidFill>
                <a:latin typeface="+mj-ea"/>
                <a:ea typeface="+mj-ea"/>
              </a:rPr>
              <a:t>商、国旅</a:t>
            </a: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对外服务</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cxnSp>
        <p:nvCxnSpPr>
          <p:cNvPr id="11" name="直接连接符 10"/>
          <p:cNvCxnSpPr/>
          <p:nvPr/>
        </p:nvCxnSpPr>
        <p:spPr>
          <a:xfrm>
            <a:off x="2708876" y="2033192"/>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89303" y="2033192"/>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85735" y="1985757"/>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922175" y="2033192"/>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95902" y="2033192"/>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294904" y="1383537"/>
            <a:ext cx="1338828"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需求提交人</a:t>
            </a:r>
            <a:endParaRPr lang="zh-CN" altLang="en-US" dirty="0">
              <a:latin typeface="Adobe 黑体 Std R" panose="020B0400000000000000" pitchFamily="34" charset="-122"/>
              <a:ea typeface="Adobe 黑体 Std R" panose="020B0400000000000000" pitchFamily="34" charset="-122"/>
            </a:endParaRPr>
          </a:p>
        </p:txBody>
      </p:sp>
      <p:sp>
        <p:nvSpPr>
          <p:cNvPr id="23" name="矩形 22"/>
          <p:cNvSpPr/>
          <p:nvPr/>
        </p:nvSpPr>
        <p:spPr>
          <a:xfrm>
            <a:off x="2764292" y="1388003"/>
            <a:ext cx="1346844"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一级审批人</a:t>
            </a:r>
            <a:endParaRPr lang="zh-CN" altLang="en-US" dirty="0">
              <a:latin typeface="Adobe 黑体 Std R" panose="020B0400000000000000" pitchFamily="34" charset="-122"/>
              <a:ea typeface="Adobe 黑体 Std R" panose="020B0400000000000000" pitchFamily="34" charset="-122"/>
            </a:endParaRPr>
          </a:p>
        </p:txBody>
      </p:sp>
      <p:sp>
        <p:nvSpPr>
          <p:cNvPr id="24" name="矩形 23"/>
          <p:cNvSpPr/>
          <p:nvPr/>
        </p:nvSpPr>
        <p:spPr>
          <a:xfrm>
            <a:off x="4630545" y="1382729"/>
            <a:ext cx="1346844" cy="369332"/>
          </a:xfrm>
          <a:prstGeom prst="rect">
            <a:avLst/>
          </a:prstGeom>
          <a:noFill/>
        </p:spPr>
        <p:txBody>
          <a:bodyPr wrap="none" lIns="91440" tIns="45720" rIns="91440" bIns="45720">
            <a:spAutoFit/>
          </a:bodyPr>
          <a:lstStyle/>
          <a:p>
            <a:pPr algn="ctr"/>
            <a:r>
              <a:rPr lang="zh-CN" altLang="en-US" dirty="0">
                <a:latin typeface="Adobe 黑体 Std R" panose="020B0400000000000000" pitchFamily="34" charset="-122"/>
                <a:ea typeface="Adobe 黑体 Std R" panose="020B0400000000000000" pitchFamily="34" charset="-122"/>
              </a:rPr>
              <a:t>二</a:t>
            </a:r>
            <a:r>
              <a:rPr lang="zh-CN" altLang="en-US" dirty="0" smtClean="0">
                <a:latin typeface="Adobe 黑体 Std R" panose="020B0400000000000000" pitchFamily="34" charset="-122"/>
                <a:ea typeface="Adobe 黑体 Std R" panose="020B0400000000000000" pitchFamily="34" charset="-122"/>
              </a:rPr>
              <a:t>级审批人</a:t>
            </a:r>
            <a:endParaRPr lang="zh-CN" altLang="en-US" dirty="0">
              <a:latin typeface="Adobe 黑体 Std R" panose="020B0400000000000000" pitchFamily="34" charset="-122"/>
              <a:ea typeface="Adobe 黑体 Std R" panose="020B0400000000000000" pitchFamily="34" charset="-122"/>
            </a:endParaRPr>
          </a:p>
        </p:txBody>
      </p:sp>
      <p:sp>
        <p:nvSpPr>
          <p:cNvPr id="25" name="矩形 24"/>
          <p:cNvSpPr/>
          <p:nvPr/>
        </p:nvSpPr>
        <p:spPr>
          <a:xfrm>
            <a:off x="6281894" y="1414260"/>
            <a:ext cx="1346844"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接收审批人</a:t>
            </a:r>
            <a:endParaRPr lang="zh-CN" altLang="en-US" dirty="0">
              <a:latin typeface="Adobe 黑体 Std R" panose="020B0400000000000000" pitchFamily="34" charset="-122"/>
              <a:ea typeface="Adobe 黑体 Std R" panose="020B0400000000000000" pitchFamily="34" charset="-122"/>
            </a:endParaRPr>
          </a:p>
        </p:txBody>
      </p:sp>
      <p:sp>
        <p:nvSpPr>
          <p:cNvPr id="26" name="矩形 25"/>
          <p:cNvSpPr/>
          <p:nvPr/>
        </p:nvSpPr>
        <p:spPr>
          <a:xfrm>
            <a:off x="9630193" y="1382729"/>
            <a:ext cx="1114409"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测试人员</a:t>
            </a:r>
            <a:endParaRPr lang="zh-CN" altLang="en-US" dirty="0">
              <a:latin typeface="Adobe 黑体 Std R" panose="020B0400000000000000" pitchFamily="34" charset="-122"/>
              <a:ea typeface="Adobe 黑体 Std R" panose="020B0400000000000000" pitchFamily="34" charset="-122"/>
            </a:endParaRPr>
          </a:p>
        </p:txBody>
      </p:sp>
      <p:sp>
        <p:nvSpPr>
          <p:cNvPr id="27" name="矩形 26"/>
          <p:cNvSpPr/>
          <p:nvPr/>
        </p:nvSpPr>
        <p:spPr>
          <a:xfrm>
            <a:off x="8006531" y="1388003"/>
            <a:ext cx="1114409"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项目经理</a:t>
            </a:r>
            <a:endParaRPr lang="zh-CN" altLang="en-US" dirty="0">
              <a:latin typeface="Adobe 黑体 Std R" panose="020B0400000000000000" pitchFamily="34" charset="-122"/>
              <a:ea typeface="Adobe 黑体 Std R" panose="020B0400000000000000" pitchFamily="34" charset="-122"/>
            </a:endParaRPr>
          </a:p>
        </p:txBody>
      </p:sp>
      <p:cxnSp>
        <p:nvCxnSpPr>
          <p:cNvPr id="28" name="肘形连接符 27"/>
          <p:cNvCxnSpPr>
            <a:stCxn id="2" idx="2"/>
          </p:cNvCxnSpPr>
          <p:nvPr/>
        </p:nvCxnSpPr>
        <p:spPr>
          <a:xfrm rot="16200000" flipH="1">
            <a:off x="2278486" y="2658952"/>
            <a:ext cx="253312" cy="9694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125385" y="3270324"/>
            <a:ext cx="6207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5" idx="3"/>
            <a:endCxn id="78" idx="1"/>
          </p:cNvCxnSpPr>
          <p:nvPr/>
        </p:nvCxnSpPr>
        <p:spPr>
          <a:xfrm>
            <a:off x="5995851" y="3270324"/>
            <a:ext cx="569753" cy="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82" idx="3"/>
            <a:endCxn id="98" idx="0"/>
          </p:cNvCxnSpPr>
          <p:nvPr/>
        </p:nvCxnSpPr>
        <p:spPr>
          <a:xfrm>
            <a:off x="9205242" y="3967856"/>
            <a:ext cx="1190916" cy="41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78" idx="3"/>
            <a:endCxn id="82" idx="0"/>
          </p:cNvCxnSpPr>
          <p:nvPr/>
        </p:nvCxnSpPr>
        <p:spPr>
          <a:xfrm>
            <a:off x="7818429" y="3272051"/>
            <a:ext cx="938914" cy="365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98" idx="2"/>
            <a:endCxn id="107" idx="3"/>
          </p:cNvCxnSpPr>
          <p:nvPr/>
        </p:nvCxnSpPr>
        <p:spPr>
          <a:xfrm rot="5400000">
            <a:off x="6251886" y="1208998"/>
            <a:ext cx="306773" cy="7981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07" idx="0"/>
          </p:cNvCxnSpPr>
          <p:nvPr/>
        </p:nvCxnSpPr>
        <p:spPr>
          <a:xfrm rot="5400000" flipH="1" flipV="1">
            <a:off x="4520560" y="1285361"/>
            <a:ext cx="1183936" cy="62920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07" idx="2"/>
          </p:cNvCxnSpPr>
          <p:nvPr/>
        </p:nvCxnSpPr>
        <p:spPr>
          <a:xfrm rot="16200000" flipH="1">
            <a:off x="4931895" y="2717764"/>
            <a:ext cx="395344" cy="6326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40073" y="3702289"/>
            <a:ext cx="986040" cy="276999"/>
          </a:xfrm>
          <a:prstGeom prst="rect">
            <a:avLst/>
          </a:prstGeom>
          <a:solidFill>
            <a:schemeClr val="bg1"/>
          </a:solidFill>
        </p:spPr>
        <p:txBody>
          <a:bodyPr wrap="square" rtlCol="0">
            <a:spAutoFit/>
          </a:bodyPr>
          <a:lstStyle/>
          <a:p>
            <a:r>
              <a:rPr lang="zh-CN" altLang="en-US" sz="1200" dirty="0" smtClean="0"/>
              <a:t>验收不通过</a:t>
            </a:r>
            <a:endParaRPr lang="zh-CN" altLang="en-US" sz="1200" dirty="0"/>
          </a:p>
        </p:txBody>
      </p:sp>
      <p:sp>
        <p:nvSpPr>
          <p:cNvPr id="39" name="文本框 38"/>
          <p:cNvSpPr txBox="1"/>
          <p:nvPr/>
        </p:nvSpPr>
        <p:spPr>
          <a:xfrm>
            <a:off x="2987912" y="5938662"/>
            <a:ext cx="1100868" cy="276999"/>
          </a:xfrm>
          <a:prstGeom prst="rect">
            <a:avLst/>
          </a:prstGeom>
          <a:solidFill>
            <a:schemeClr val="bg1"/>
          </a:solidFill>
        </p:spPr>
        <p:txBody>
          <a:bodyPr wrap="square" rtlCol="0">
            <a:spAutoFit/>
          </a:bodyPr>
          <a:lstStyle/>
          <a:p>
            <a:r>
              <a:rPr lang="zh-CN" altLang="en-US" sz="1200" dirty="0" smtClean="0"/>
              <a:t>验收通过</a:t>
            </a:r>
            <a:endParaRPr lang="zh-CN" altLang="en-US" sz="1200" dirty="0"/>
          </a:p>
        </p:txBody>
      </p:sp>
      <p:sp>
        <p:nvSpPr>
          <p:cNvPr id="40" name="流程图: 联系 56"/>
          <p:cNvSpPr/>
          <p:nvPr/>
        </p:nvSpPr>
        <p:spPr>
          <a:xfrm>
            <a:off x="1787939" y="1849424"/>
            <a:ext cx="263474" cy="2155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stCxn id="111" idx="2"/>
            <a:endCxn id="47" idx="0"/>
          </p:cNvCxnSpPr>
          <p:nvPr/>
        </p:nvCxnSpPr>
        <p:spPr>
          <a:xfrm>
            <a:off x="8775669" y="6321360"/>
            <a:ext cx="0" cy="24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55" idx="0"/>
            <a:endCxn id="72" idx="4"/>
          </p:cNvCxnSpPr>
          <p:nvPr/>
        </p:nvCxnSpPr>
        <p:spPr>
          <a:xfrm flipV="1">
            <a:off x="3498973" y="2146919"/>
            <a:ext cx="14225" cy="79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5" idx="0"/>
            <a:endCxn id="70" idx="4"/>
          </p:cNvCxnSpPr>
          <p:nvPr/>
        </p:nvCxnSpPr>
        <p:spPr>
          <a:xfrm flipV="1">
            <a:off x="5366419" y="2121652"/>
            <a:ext cx="5809" cy="81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78" idx="0"/>
            <a:endCxn id="68" idx="4"/>
          </p:cNvCxnSpPr>
          <p:nvPr/>
        </p:nvCxnSpPr>
        <p:spPr>
          <a:xfrm flipV="1">
            <a:off x="7192017" y="2111088"/>
            <a:ext cx="8020" cy="83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213980" y="3061612"/>
            <a:ext cx="537433" cy="523220"/>
          </a:xfrm>
          <a:prstGeom prst="rect">
            <a:avLst/>
          </a:prstGeom>
          <a:solidFill>
            <a:schemeClr val="bg1"/>
          </a:solidFill>
        </p:spPr>
        <p:txBody>
          <a:bodyPr wrap="square" rtlCol="0">
            <a:spAutoFit/>
          </a:bodyPr>
          <a:lstStyle/>
          <a:p>
            <a:r>
              <a:rPr lang="zh-CN" altLang="en-US" sz="1400" dirty="0"/>
              <a:t>通过</a:t>
            </a:r>
          </a:p>
        </p:txBody>
      </p:sp>
      <p:sp>
        <p:nvSpPr>
          <p:cNvPr id="52" name="文本框 51"/>
          <p:cNvSpPr txBox="1"/>
          <p:nvPr/>
        </p:nvSpPr>
        <p:spPr>
          <a:xfrm>
            <a:off x="3142597" y="2469931"/>
            <a:ext cx="748883" cy="307777"/>
          </a:xfrm>
          <a:prstGeom prst="rect">
            <a:avLst/>
          </a:prstGeom>
          <a:solidFill>
            <a:schemeClr val="bg1"/>
          </a:solidFill>
        </p:spPr>
        <p:txBody>
          <a:bodyPr wrap="square" rtlCol="0">
            <a:spAutoFit/>
          </a:bodyPr>
          <a:lstStyle/>
          <a:p>
            <a:r>
              <a:rPr lang="zh-CN" altLang="en-US" sz="1400" dirty="0" smtClean="0"/>
              <a:t>拒绝</a:t>
            </a:r>
            <a:endParaRPr lang="zh-CN" altLang="en-US" sz="1400" dirty="0"/>
          </a:p>
        </p:txBody>
      </p:sp>
      <p:sp>
        <p:nvSpPr>
          <p:cNvPr id="56" name="文本框 55"/>
          <p:cNvSpPr txBox="1"/>
          <p:nvPr/>
        </p:nvSpPr>
        <p:spPr>
          <a:xfrm>
            <a:off x="6028231" y="3061612"/>
            <a:ext cx="393789" cy="523220"/>
          </a:xfrm>
          <a:prstGeom prst="rect">
            <a:avLst/>
          </a:prstGeom>
          <a:solidFill>
            <a:schemeClr val="bg1"/>
          </a:solidFill>
        </p:spPr>
        <p:txBody>
          <a:bodyPr wrap="square" rtlCol="0">
            <a:spAutoFit/>
          </a:bodyPr>
          <a:lstStyle/>
          <a:p>
            <a:r>
              <a:rPr lang="zh-CN" altLang="en-US" sz="1400" dirty="0"/>
              <a:t>通过</a:t>
            </a:r>
          </a:p>
        </p:txBody>
      </p:sp>
      <p:sp>
        <p:nvSpPr>
          <p:cNvPr id="57" name="文本框 56"/>
          <p:cNvSpPr txBox="1"/>
          <p:nvPr/>
        </p:nvSpPr>
        <p:spPr>
          <a:xfrm>
            <a:off x="4953831" y="2464748"/>
            <a:ext cx="748883" cy="307777"/>
          </a:xfrm>
          <a:prstGeom prst="rect">
            <a:avLst/>
          </a:prstGeom>
          <a:solidFill>
            <a:schemeClr val="bg1"/>
          </a:solidFill>
        </p:spPr>
        <p:txBody>
          <a:bodyPr wrap="square" rtlCol="0">
            <a:spAutoFit/>
          </a:bodyPr>
          <a:lstStyle/>
          <a:p>
            <a:r>
              <a:rPr lang="zh-CN" altLang="en-US" sz="1400" dirty="0" smtClean="0"/>
              <a:t>拒绝</a:t>
            </a:r>
            <a:endParaRPr lang="zh-CN" altLang="en-US" sz="1400" dirty="0"/>
          </a:p>
        </p:txBody>
      </p:sp>
      <p:sp>
        <p:nvSpPr>
          <p:cNvPr id="59" name="文本框 58"/>
          <p:cNvSpPr txBox="1"/>
          <p:nvPr/>
        </p:nvSpPr>
        <p:spPr>
          <a:xfrm>
            <a:off x="6879855" y="2464748"/>
            <a:ext cx="748883" cy="307777"/>
          </a:xfrm>
          <a:prstGeom prst="rect">
            <a:avLst/>
          </a:prstGeom>
          <a:solidFill>
            <a:schemeClr val="bg1"/>
          </a:solidFill>
        </p:spPr>
        <p:txBody>
          <a:bodyPr wrap="square" rtlCol="0">
            <a:spAutoFit/>
          </a:bodyPr>
          <a:lstStyle/>
          <a:p>
            <a:r>
              <a:rPr lang="zh-CN" altLang="en-US" sz="1400" dirty="0" smtClean="0"/>
              <a:t>退回</a:t>
            </a:r>
            <a:endParaRPr lang="zh-CN" altLang="en-US" sz="1400" dirty="0"/>
          </a:p>
        </p:txBody>
      </p:sp>
      <p:sp>
        <p:nvSpPr>
          <p:cNvPr id="60" name="文本框 59"/>
          <p:cNvSpPr txBox="1"/>
          <p:nvPr/>
        </p:nvSpPr>
        <p:spPr>
          <a:xfrm>
            <a:off x="8100557" y="3098201"/>
            <a:ext cx="617956" cy="307777"/>
          </a:xfrm>
          <a:prstGeom prst="rect">
            <a:avLst/>
          </a:prstGeom>
          <a:solidFill>
            <a:schemeClr val="bg1"/>
          </a:solidFill>
        </p:spPr>
        <p:txBody>
          <a:bodyPr wrap="square" rtlCol="0">
            <a:spAutoFit/>
          </a:bodyPr>
          <a:lstStyle/>
          <a:p>
            <a:r>
              <a:rPr lang="zh-CN" altLang="en-US" sz="1400" dirty="0"/>
              <a:t>接受</a:t>
            </a:r>
          </a:p>
        </p:txBody>
      </p:sp>
      <p:sp>
        <p:nvSpPr>
          <p:cNvPr id="61" name="圆角矩形标注 60"/>
          <p:cNvSpPr/>
          <p:nvPr/>
        </p:nvSpPr>
        <p:spPr>
          <a:xfrm>
            <a:off x="9800700" y="1950463"/>
            <a:ext cx="2486025" cy="1439142"/>
          </a:xfrm>
          <a:prstGeom prst="wedgeRoundRectCallout">
            <a:avLst>
              <a:gd name="adj1" fmla="val -14715"/>
              <a:gd name="adj2" fmla="val 112960"/>
              <a:gd name="adj3" fmla="val 16667"/>
            </a:avLst>
          </a:prstGeom>
          <a:solidFill>
            <a:srgbClr val="00A44A"/>
          </a:solidFill>
          <a:ln>
            <a:solidFill>
              <a:schemeClr val="bg1"/>
            </a:solidFill>
          </a:ln>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rtlCol="0" anchor="ctr"/>
          <a:lstStyle/>
          <a:p>
            <a:r>
              <a:rPr lang="zh-CN" altLang="en-US" sz="1600" dirty="0"/>
              <a:t>已发布的内容必须源自基线</a:t>
            </a:r>
            <a:r>
              <a:rPr lang="zh-CN" altLang="en-US" sz="1600" dirty="0" smtClean="0"/>
              <a:t>库；</a:t>
            </a:r>
            <a:r>
              <a:rPr lang="zh-CN" altLang="zh-CN" sz="1600" dirty="0" smtClean="0"/>
              <a:t>已</a:t>
            </a:r>
            <a:r>
              <a:rPr lang="zh-CN" altLang="zh-CN" sz="1600" dirty="0"/>
              <a:t>发布后，每提交一次交付内容，均需在</a:t>
            </a:r>
            <a:r>
              <a:rPr lang="en-US" altLang="zh-CN" sz="1600" dirty="0" err="1"/>
              <a:t>Redmine</a:t>
            </a:r>
            <a:r>
              <a:rPr lang="zh-CN" altLang="zh-CN" sz="1600" dirty="0"/>
              <a:t>中说明原因</a:t>
            </a:r>
            <a:endParaRPr lang="zh-CN" altLang="en-US" sz="1600" dirty="0"/>
          </a:p>
          <a:p>
            <a:pPr lvl="0"/>
            <a:endParaRPr lang="zh-CN" altLang="en-US" dirty="0"/>
          </a:p>
        </p:txBody>
      </p:sp>
      <p:sp>
        <p:nvSpPr>
          <p:cNvPr id="2" name="流程图: 终止 1"/>
          <p:cNvSpPr/>
          <p:nvPr/>
        </p:nvSpPr>
        <p:spPr>
          <a:xfrm>
            <a:off x="1267680" y="2357210"/>
            <a:ext cx="1305493"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需求申请</a:t>
            </a:r>
            <a:endParaRPr lang="zh-CN" altLang="en-US" dirty="0"/>
          </a:p>
        </p:txBody>
      </p:sp>
      <p:sp>
        <p:nvSpPr>
          <p:cNvPr id="55" name="流程图: 终止 54"/>
          <p:cNvSpPr/>
          <p:nvPr/>
        </p:nvSpPr>
        <p:spPr>
          <a:xfrm>
            <a:off x="2872560" y="2942150"/>
            <a:ext cx="1252825"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一级审批</a:t>
            </a:r>
            <a:endParaRPr lang="zh-CN" altLang="en-US" dirty="0"/>
          </a:p>
        </p:txBody>
      </p:sp>
      <p:sp>
        <p:nvSpPr>
          <p:cNvPr id="47" name="流程图: 联系 46"/>
          <p:cNvSpPr/>
          <p:nvPr/>
        </p:nvSpPr>
        <p:spPr>
          <a:xfrm>
            <a:off x="8610646" y="6563393"/>
            <a:ext cx="330045" cy="294607"/>
          </a:xfrm>
          <a:prstGeom prst="flowChart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a:off x="8700185" y="6642424"/>
            <a:ext cx="150966" cy="135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67"/>
          <p:cNvSpPr/>
          <p:nvPr/>
        </p:nvSpPr>
        <p:spPr>
          <a:xfrm>
            <a:off x="7035014" y="1816481"/>
            <a:ext cx="330045" cy="294607"/>
          </a:xfrm>
          <a:prstGeom prst="flowChart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68"/>
          <p:cNvSpPr/>
          <p:nvPr/>
        </p:nvSpPr>
        <p:spPr>
          <a:xfrm>
            <a:off x="7116533" y="1886258"/>
            <a:ext cx="150966" cy="135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联系 69"/>
          <p:cNvSpPr/>
          <p:nvPr/>
        </p:nvSpPr>
        <p:spPr>
          <a:xfrm>
            <a:off x="5212671" y="1819907"/>
            <a:ext cx="319113" cy="301745"/>
          </a:xfrm>
          <a:prstGeom prst="flowChart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流程图: 联系 70"/>
          <p:cNvSpPr/>
          <p:nvPr/>
        </p:nvSpPr>
        <p:spPr>
          <a:xfrm>
            <a:off x="5290936" y="1888527"/>
            <a:ext cx="150966" cy="135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流程图: 联系 71"/>
          <p:cNvSpPr/>
          <p:nvPr/>
        </p:nvSpPr>
        <p:spPr>
          <a:xfrm>
            <a:off x="3348175" y="1852312"/>
            <a:ext cx="330045" cy="294607"/>
          </a:xfrm>
          <a:prstGeom prst="flowChart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流程图: 联系 72"/>
          <p:cNvSpPr/>
          <p:nvPr/>
        </p:nvSpPr>
        <p:spPr>
          <a:xfrm>
            <a:off x="3432084" y="1917767"/>
            <a:ext cx="150966" cy="135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4" name="直接箭头连接符 73"/>
          <p:cNvCxnSpPr>
            <a:stCxn id="40" idx="4"/>
            <a:endCxn id="2" idx="0"/>
          </p:cNvCxnSpPr>
          <p:nvPr/>
        </p:nvCxnSpPr>
        <p:spPr>
          <a:xfrm>
            <a:off x="1919676" y="2064986"/>
            <a:ext cx="751" cy="2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流程图: 终止 74"/>
          <p:cNvSpPr/>
          <p:nvPr/>
        </p:nvSpPr>
        <p:spPr>
          <a:xfrm>
            <a:off x="4736987" y="2940423"/>
            <a:ext cx="1258864"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二</a:t>
            </a:r>
            <a:r>
              <a:rPr lang="zh-CN" altLang="en-US" dirty="0" smtClean="0"/>
              <a:t>级审批</a:t>
            </a:r>
            <a:endParaRPr lang="zh-CN" altLang="en-US" dirty="0"/>
          </a:p>
        </p:txBody>
      </p:sp>
      <p:sp>
        <p:nvSpPr>
          <p:cNvPr id="78" name="流程图: 终止 77"/>
          <p:cNvSpPr/>
          <p:nvPr/>
        </p:nvSpPr>
        <p:spPr>
          <a:xfrm>
            <a:off x="6565604" y="2942150"/>
            <a:ext cx="1252825"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接受</a:t>
            </a:r>
            <a:r>
              <a:rPr lang="zh-CN" altLang="en-US" dirty="0" smtClean="0"/>
              <a:t>审批</a:t>
            </a:r>
            <a:endParaRPr lang="zh-CN" altLang="en-US" dirty="0"/>
          </a:p>
        </p:txBody>
      </p:sp>
      <p:sp>
        <p:nvSpPr>
          <p:cNvPr id="82" name="流程图: 终止 81"/>
          <p:cNvSpPr/>
          <p:nvPr/>
        </p:nvSpPr>
        <p:spPr>
          <a:xfrm>
            <a:off x="8309444" y="3637955"/>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执行</a:t>
            </a:r>
          </a:p>
        </p:txBody>
      </p:sp>
      <p:sp>
        <p:nvSpPr>
          <p:cNvPr id="98" name="流程图: 终止 97"/>
          <p:cNvSpPr/>
          <p:nvPr/>
        </p:nvSpPr>
        <p:spPr>
          <a:xfrm>
            <a:off x="9948259" y="4386696"/>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发布</a:t>
            </a:r>
          </a:p>
        </p:txBody>
      </p:sp>
      <p:sp>
        <p:nvSpPr>
          <p:cNvPr id="107" name="流程图: 终止 106"/>
          <p:cNvSpPr/>
          <p:nvPr/>
        </p:nvSpPr>
        <p:spPr>
          <a:xfrm>
            <a:off x="1518588" y="5023370"/>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验收</a:t>
            </a:r>
          </a:p>
        </p:txBody>
      </p:sp>
      <p:sp>
        <p:nvSpPr>
          <p:cNvPr id="111" name="流程图: 终止 110"/>
          <p:cNvSpPr/>
          <p:nvPr/>
        </p:nvSpPr>
        <p:spPr>
          <a:xfrm>
            <a:off x="8327770" y="5661558"/>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总结</a:t>
            </a:r>
          </a:p>
        </p:txBody>
      </p:sp>
    </p:spTree>
    <p:extLst>
      <p:ext uri="{BB962C8B-B14F-4D97-AF65-F5344CB8AC3E}">
        <p14:creationId xmlns:p14="http://schemas.microsoft.com/office/powerpoint/2010/main" val="13965759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0" y="83712"/>
            <a:ext cx="84818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en-US" altLang="zh-CN" sz="4400" dirty="0" smtClean="0">
                <a:solidFill>
                  <a:srgbClr val="000000"/>
                </a:solidFill>
                <a:latin typeface="+mj-ea"/>
                <a:ea typeface="+mj-ea"/>
              </a:rPr>
              <a:t>IT</a:t>
            </a:r>
            <a:r>
              <a:rPr lang="zh-CN" altLang="en-US" sz="4400" dirty="0" smtClean="0">
                <a:solidFill>
                  <a:srgbClr val="000000"/>
                </a:solidFill>
                <a:latin typeface="+mj-ea"/>
                <a:ea typeface="+mj-ea"/>
              </a:rPr>
              <a:t>、小翼、景区</a:t>
            </a:r>
            <a:r>
              <a:rPr lang="zh-CN" altLang="zh-CN" sz="4400" dirty="0" smtClean="0">
                <a:solidFill>
                  <a:srgbClr val="000000"/>
                </a:solidFill>
                <a:latin typeface="+mj-ea"/>
                <a:ea typeface="+mj-ea"/>
              </a:rPr>
              <a:t>《</a:t>
            </a:r>
            <a:r>
              <a:rPr lang="zh-CN" altLang="en-US" sz="4400" dirty="0" smtClean="0">
                <a:solidFill>
                  <a:srgbClr val="000000"/>
                </a:solidFill>
                <a:latin typeface="+mj-ea"/>
                <a:ea typeface="+mj-ea"/>
              </a:rPr>
              <a:t>对外服务</a:t>
            </a:r>
            <a:r>
              <a:rPr lang="zh-CN" altLang="zh-CN" sz="4400" dirty="0" smtClean="0">
                <a:solidFill>
                  <a:srgbClr val="000000"/>
                </a:solidFill>
                <a:latin typeface="+mj-ea"/>
                <a:ea typeface="+mj-ea"/>
              </a:rPr>
              <a:t>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cxnSp>
        <p:nvCxnSpPr>
          <p:cNvPr id="11" name="直接连接符 10"/>
          <p:cNvCxnSpPr/>
          <p:nvPr/>
        </p:nvCxnSpPr>
        <p:spPr>
          <a:xfrm>
            <a:off x="2708876" y="2033192"/>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176664" y="2060682"/>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450776" y="2062357"/>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95614" y="2060682"/>
            <a:ext cx="21515" cy="4260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294904" y="1383537"/>
            <a:ext cx="1338828"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需求提交人</a:t>
            </a:r>
            <a:endParaRPr lang="zh-CN" altLang="en-US" dirty="0">
              <a:latin typeface="Adobe 黑体 Std R" panose="020B0400000000000000" pitchFamily="34" charset="-122"/>
              <a:ea typeface="Adobe 黑体 Std R" panose="020B0400000000000000" pitchFamily="34" charset="-122"/>
            </a:endParaRPr>
          </a:p>
        </p:txBody>
      </p:sp>
      <p:sp>
        <p:nvSpPr>
          <p:cNvPr id="23" name="矩形 22"/>
          <p:cNvSpPr/>
          <p:nvPr/>
        </p:nvSpPr>
        <p:spPr>
          <a:xfrm>
            <a:off x="3338966" y="1387602"/>
            <a:ext cx="1346844"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一级审批人</a:t>
            </a:r>
            <a:endParaRPr lang="zh-CN" altLang="en-US" dirty="0">
              <a:latin typeface="Adobe 黑体 Std R" panose="020B0400000000000000" pitchFamily="34" charset="-122"/>
              <a:ea typeface="Adobe 黑体 Std R" panose="020B0400000000000000" pitchFamily="34" charset="-122"/>
            </a:endParaRPr>
          </a:p>
        </p:txBody>
      </p:sp>
      <p:sp>
        <p:nvSpPr>
          <p:cNvPr id="25" name="矩形 24"/>
          <p:cNvSpPr/>
          <p:nvPr/>
        </p:nvSpPr>
        <p:spPr>
          <a:xfrm>
            <a:off x="5862255" y="1393741"/>
            <a:ext cx="1346844"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接收审批人</a:t>
            </a:r>
            <a:endParaRPr lang="zh-CN" altLang="en-US" dirty="0">
              <a:latin typeface="Adobe 黑体 Std R" panose="020B0400000000000000" pitchFamily="34" charset="-122"/>
              <a:ea typeface="Adobe 黑体 Std R" panose="020B0400000000000000" pitchFamily="34" charset="-122"/>
            </a:endParaRPr>
          </a:p>
        </p:txBody>
      </p:sp>
      <p:sp>
        <p:nvSpPr>
          <p:cNvPr id="26" name="矩形 25"/>
          <p:cNvSpPr/>
          <p:nvPr/>
        </p:nvSpPr>
        <p:spPr>
          <a:xfrm>
            <a:off x="9650975" y="1383151"/>
            <a:ext cx="1114409"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测试人员</a:t>
            </a:r>
            <a:endParaRPr lang="zh-CN" altLang="en-US" dirty="0">
              <a:latin typeface="Adobe 黑体 Std R" panose="020B0400000000000000" pitchFamily="34" charset="-122"/>
              <a:ea typeface="Adobe 黑体 Std R" panose="020B0400000000000000" pitchFamily="34" charset="-122"/>
            </a:endParaRPr>
          </a:p>
        </p:txBody>
      </p:sp>
      <p:sp>
        <p:nvSpPr>
          <p:cNvPr id="27" name="矩形 26"/>
          <p:cNvSpPr/>
          <p:nvPr/>
        </p:nvSpPr>
        <p:spPr>
          <a:xfrm>
            <a:off x="8027670" y="1352933"/>
            <a:ext cx="1114409" cy="369332"/>
          </a:xfrm>
          <a:prstGeom prst="rect">
            <a:avLst/>
          </a:prstGeom>
          <a:noFill/>
        </p:spPr>
        <p:txBody>
          <a:bodyPr wrap="none" lIns="91440" tIns="45720" rIns="91440" bIns="45720">
            <a:spAutoFit/>
          </a:bodyPr>
          <a:lstStyle/>
          <a:p>
            <a:pPr algn="ctr"/>
            <a:r>
              <a:rPr lang="zh-CN" altLang="en-US" dirty="0" smtClean="0">
                <a:latin typeface="Adobe 黑体 Std R" panose="020B0400000000000000" pitchFamily="34" charset="-122"/>
                <a:ea typeface="Adobe 黑体 Std R" panose="020B0400000000000000" pitchFamily="34" charset="-122"/>
              </a:rPr>
              <a:t>项目经理</a:t>
            </a:r>
            <a:endParaRPr lang="zh-CN" altLang="en-US" dirty="0">
              <a:latin typeface="Adobe 黑体 Std R" panose="020B0400000000000000" pitchFamily="34" charset="-122"/>
              <a:ea typeface="Adobe 黑体 Std R" panose="020B0400000000000000" pitchFamily="34" charset="-122"/>
            </a:endParaRPr>
          </a:p>
        </p:txBody>
      </p:sp>
      <p:cxnSp>
        <p:nvCxnSpPr>
          <p:cNvPr id="28" name="肘形连接符 27"/>
          <p:cNvCxnSpPr>
            <a:stCxn id="2" idx="2"/>
            <a:endCxn id="55" idx="1"/>
          </p:cNvCxnSpPr>
          <p:nvPr/>
        </p:nvCxnSpPr>
        <p:spPr>
          <a:xfrm rot="16200000" flipH="1">
            <a:off x="2541440" y="2395999"/>
            <a:ext cx="232330" cy="1474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012388" y="3267577"/>
            <a:ext cx="6207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5" idx="3"/>
            <a:endCxn id="78" idx="1"/>
          </p:cNvCxnSpPr>
          <p:nvPr/>
        </p:nvCxnSpPr>
        <p:spPr>
          <a:xfrm>
            <a:off x="4647608" y="3249342"/>
            <a:ext cx="1279135" cy="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82" idx="3"/>
            <a:endCxn id="98" idx="0"/>
          </p:cNvCxnSpPr>
          <p:nvPr/>
        </p:nvCxnSpPr>
        <p:spPr>
          <a:xfrm>
            <a:off x="9205242" y="3967856"/>
            <a:ext cx="1190916" cy="41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78" idx="3"/>
          </p:cNvCxnSpPr>
          <p:nvPr/>
        </p:nvCxnSpPr>
        <p:spPr>
          <a:xfrm>
            <a:off x="7179568" y="3252088"/>
            <a:ext cx="1570006" cy="377901"/>
          </a:xfrm>
          <a:prstGeom prst="bentConnector3">
            <a:avLst>
              <a:gd name="adj1" fmla="val 996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98" idx="2"/>
            <a:endCxn id="107" idx="3"/>
          </p:cNvCxnSpPr>
          <p:nvPr/>
        </p:nvCxnSpPr>
        <p:spPr>
          <a:xfrm rot="5400000">
            <a:off x="6251886" y="1208998"/>
            <a:ext cx="306773" cy="7981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07" idx="0"/>
          </p:cNvCxnSpPr>
          <p:nvPr/>
        </p:nvCxnSpPr>
        <p:spPr>
          <a:xfrm rot="5400000" flipH="1" flipV="1">
            <a:off x="4520560" y="1285361"/>
            <a:ext cx="1183936" cy="62920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07" idx="2"/>
            <a:endCxn id="111" idx="1"/>
          </p:cNvCxnSpPr>
          <p:nvPr/>
        </p:nvCxnSpPr>
        <p:spPr>
          <a:xfrm rot="16200000" flipH="1">
            <a:off x="4910860" y="2738798"/>
            <a:ext cx="280147" cy="616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945209" y="3726310"/>
            <a:ext cx="986040" cy="276999"/>
          </a:xfrm>
          <a:prstGeom prst="rect">
            <a:avLst/>
          </a:prstGeom>
          <a:solidFill>
            <a:schemeClr val="bg1"/>
          </a:solidFill>
        </p:spPr>
        <p:txBody>
          <a:bodyPr wrap="square" rtlCol="0">
            <a:spAutoFit/>
          </a:bodyPr>
          <a:lstStyle/>
          <a:p>
            <a:r>
              <a:rPr lang="zh-CN" altLang="en-US" sz="1200" dirty="0" smtClean="0"/>
              <a:t>验收不通过</a:t>
            </a:r>
            <a:endParaRPr lang="zh-CN" altLang="en-US" sz="1200" dirty="0"/>
          </a:p>
        </p:txBody>
      </p:sp>
      <p:sp>
        <p:nvSpPr>
          <p:cNvPr id="39" name="文本框 38"/>
          <p:cNvSpPr txBox="1"/>
          <p:nvPr/>
        </p:nvSpPr>
        <p:spPr>
          <a:xfrm>
            <a:off x="3193818" y="5865014"/>
            <a:ext cx="1100868" cy="276999"/>
          </a:xfrm>
          <a:prstGeom prst="rect">
            <a:avLst/>
          </a:prstGeom>
          <a:solidFill>
            <a:schemeClr val="bg1"/>
          </a:solidFill>
        </p:spPr>
        <p:txBody>
          <a:bodyPr wrap="square" rtlCol="0">
            <a:spAutoFit/>
          </a:bodyPr>
          <a:lstStyle/>
          <a:p>
            <a:r>
              <a:rPr lang="zh-CN" altLang="en-US" sz="1200" dirty="0" smtClean="0"/>
              <a:t>验收通过</a:t>
            </a:r>
            <a:endParaRPr lang="zh-CN" altLang="en-US" sz="1200" dirty="0"/>
          </a:p>
        </p:txBody>
      </p:sp>
      <p:sp>
        <p:nvSpPr>
          <p:cNvPr id="40" name="流程图: 联系 56"/>
          <p:cNvSpPr/>
          <p:nvPr/>
        </p:nvSpPr>
        <p:spPr>
          <a:xfrm>
            <a:off x="1787939" y="1849424"/>
            <a:ext cx="263474" cy="2155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stCxn id="111" idx="2"/>
            <a:endCxn id="47" idx="0"/>
          </p:cNvCxnSpPr>
          <p:nvPr/>
        </p:nvCxnSpPr>
        <p:spPr>
          <a:xfrm>
            <a:off x="8583279" y="6293220"/>
            <a:ext cx="0" cy="24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55" idx="0"/>
            <a:endCxn id="72" idx="4"/>
          </p:cNvCxnSpPr>
          <p:nvPr/>
        </p:nvCxnSpPr>
        <p:spPr>
          <a:xfrm flipV="1">
            <a:off x="4021196" y="2155659"/>
            <a:ext cx="2567" cy="76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78" idx="0"/>
            <a:endCxn id="68" idx="4"/>
          </p:cNvCxnSpPr>
          <p:nvPr/>
        </p:nvCxnSpPr>
        <p:spPr>
          <a:xfrm flipH="1" flipV="1">
            <a:off x="6518199" y="2060682"/>
            <a:ext cx="34957" cy="86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653162" y="2478671"/>
            <a:ext cx="748883" cy="307777"/>
          </a:xfrm>
          <a:prstGeom prst="rect">
            <a:avLst/>
          </a:prstGeom>
          <a:solidFill>
            <a:schemeClr val="bg1"/>
          </a:solidFill>
        </p:spPr>
        <p:txBody>
          <a:bodyPr wrap="square" rtlCol="0">
            <a:spAutoFit/>
          </a:bodyPr>
          <a:lstStyle/>
          <a:p>
            <a:r>
              <a:rPr lang="zh-CN" altLang="en-US" sz="1400" dirty="0" smtClean="0"/>
              <a:t>拒绝</a:t>
            </a:r>
            <a:endParaRPr lang="zh-CN" altLang="en-US" sz="1400" dirty="0"/>
          </a:p>
        </p:txBody>
      </p:sp>
      <p:sp>
        <p:nvSpPr>
          <p:cNvPr id="59" name="文本框 58"/>
          <p:cNvSpPr txBox="1"/>
          <p:nvPr/>
        </p:nvSpPr>
        <p:spPr>
          <a:xfrm>
            <a:off x="6198017" y="2414342"/>
            <a:ext cx="748883" cy="307777"/>
          </a:xfrm>
          <a:prstGeom prst="rect">
            <a:avLst/>
          </a:prstGeom>
          <a:solidFill>
            <a:schemeClr val="bg1"/>
          </a:solidFill>
        </p:spPr>
        <p:txBody>
          <a:bodyPr wrap="square" rtlCol="0">
            <a:spAutoFit/>
          </a:bodyPr>
          <a:lstStyle/>
          <a:p>
            <a:r>
              <a:rPr lang="zh-CN" altLang="en-US" sz="1400" dirty="0" smtClean="0"/>
              <a:t>退回</a:t>
            </a:r>
            <a:endParaRPr lang="zh-CN" altLang="en-US" sz="1400" dirty="0"/>
          </a:p>
        </p:txBody>
      </p:sp>
      <p:sp>
        <p:nvSpPr>
          <p:cNvPr id="60" name="文本框 59"/>
          <p:cNvSpPr txBox="1"/>
          <p:nvPr/>
        </p:nvSpPr>
        <p:spPr>
          <a:xfrm>
            <a:off x="7718692" y="3138773"/>
            <a:ext cx="617956" cy="307777"/>
          </a:xfrm>
          <a:prstGeom prst="rect">
            <a:avLst/>
          </a:prstGeom>
          <a:solidFill>
            <a:schemeClr val="bg1"/>
          </a:solidFill>
        </p:spPr>
        <p:txBody>
          <a:bodyPr wrap="square" rtlCol="0">
            <a:spAutoFit/>
          </a:bodyPr>
          <a:lstStyle/>
          <a:p>
            <a:r>
              <a:rPr lang="zh-CN" altLang="en-US" sz="1400" dirty="0"/>
              <a:t>接受</a:t>
            </a:r>
          </a:p>
        </p:txBody>
      </p:sp>
      <p:sp>
        <p:nvSpPr>
          <p:cNvPr id="61" name="圆角矩形标注 60"/>
          <p:cNvSpPr/>
          <p:nvPr/>
        </p:nvSpPr>
        <p:spPr>
          <a:xfrm>
            <a:off x="9800700" y="1950463"/>
            <a:ext cx="2486025" cy="1439142"/>
          </a:xfrm>
          <a:prstGeom prst="wedgeRoundRectCallout">
            <a:avLst>
              <a:gd name="adj1" fmla="val -14715"/>
              <a:gd name="adj2" fmla="val 112960"/>
              <a:gd name="adj3" fmla="val 16667"/>
            </a:avLst>
          </a:prstGeom>
          <a:solidFill>
            <a:srgbClr val="00A44A"/>
          </a:solidFill>
          <a:ln>
            <a:solidFill>
              <a:schemeClr val="bg1"/>
            </a:solidFill>
          </a:ln>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rtlCol="0" anchor="ctr"/>
          <a:lstStyle/>
          <a:p>
            <a:r>
              <a:rPr lang="zh-CN" altLang="en-US" sz="1600" dirty="0"/>
              <a:t>已发布的内容必须源自基线</a:t>
            </a:r>
            <a:r>
              <a:rPr lang="zh-CN" altLang="en-US" sz="1600" dirty="0" smtClean="0"/>
              <a:t>库；</a:t>
            </a:r>
            <a:r>
              <a:rPr lang="zh-CN" altLang="zh-CN" sz="1600" dirty="0" smtClean="0"/>
              <a:t>已</a:t>
            </a:r>
            <a:r>
              <a:rPr lang="zh-CN" altLang="zh-CN" sz="1600" dirty="0"/>
              <a:t>发布后，每提交一次交付内容，均需在</a:t>
            </a:r>
            <a:r>
              <a:rPr lang="en-US" altLang="zh-CN" sz="1600" dirty="0" err="1"/>
              <a:t>Redmine</a:t>
            </a:r>
            <a:r>
              <a:rPr lang="zh-CN" altLang="zh-CN" sz="1600" dirty="0"/>
              <a:t>中说明原因</a:t>
            </a:r>
            <a:endParaRPr lang="zh-CN" altLang="en-US" sz="1600" dirty="0"/>
          </a:p>
          <a:p>
            <a:pPr lvl="0"/>
            <a:endParaRPr lang="zh-CN" altLang="en-US" dirty="0"/>
          </a:p>
        </p:txBody>
      </p:sp>
      <p:sp>
        <p:nvSpPr>
          <p:cNvPr id="2" name="流程图: 终止 1"/>
          <p:cNvSpPr/>
          <p:nvPr/>
        </p:nvSpPr>
        <p:spPr>
          <a:xfrm>
            <a:off x="1267680" y="2357210"/>
            <a:ext cx="1305493"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需求申请</a:t>
            </a:r>
            <a:endParaRPr lang="zh-CN" altLang="en-US" dirty="0"/>
          </a:p>
        </p:txBody>
      </p:sp>
      <p:sp>
        <p:nvSpPr>
          <p:cNvPr id="55" name="流程图: 终止 54"/>
          <p:cNvSpPr/>
          <p:nvPr/>
        </p:nvSpPr>
        <p:spPr>
          <a:xfrm>
            <a:off x="3394783" y="2919441"/>
            <a:ext cx="1252825"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一级审批</a:t>
            </a:r>
            <a:endParaRPr lang="zh-CN" altLang="en-US" dirty="0"/>
          </a:p>
        </p:txBody>
      </p:sp>
      <p:sp>
        <p:nvSpPr>
          <p:cNvPr id="47" name="流程图: 联系 46"/>
          <p:cNvSpPr/>
          <p:nvPr/>
        </p:nvSpPr>
        <p:spPr>
          <a:xfrm>
            <a:off x="8418256" y="6535253"/>
            <a:ext cx="330045" cy="294607"/>
          </a:xfrm>
          <a:prstGeom prst="flowChart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48"/>
          <p:cNvSpPr/>
          <p:nvPr/>
        </p:nvSpPr>
        <p:spPr>
          <a:xfrm>
            <a:off x="8507795" y="6614284"/>
            <a:ext cx="150966" cy="135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67"/>
          <p:cNvSpPr/>
          <p:nvPr/>
        </p:nvSpPr>
        <p:spPr>
          <a:xfrm>
            <a:off x="6353176" y="1766075"/>
            <a:ext cx="330045" cy="294607"/>
          </a:xfrm>
          <a:prstGeom prst="flowChart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68"/>
          <p:cNvSpPr/>
          <p:nvPr/>
        </p:nvSpPr>
        <p:spPr>
          <a:xfrm>
            <a:off x="6434695" y="1835852"/>
            <a:ext cx="150966" cy="135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联系 71"/>
          <p:cNvSpPr/>
          <p:nvPr/>
        </p:nvSpPr>
        <p:spPr>
          <a:xfrm>
            <a:off x="3858740" y="1861052"/>
            <a:ext cx="330045" cy="294607"/>
          </a:xfrm>
          <a:prstGeom prst="flowChartConnector">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流程图: 联系 72"/>
          <p:cNvSpPr/>
          <p:nvPr/>
        </p:nvSpPr>
        <p:spPr>
          <a:xfrm>
            <a:off x="3942649" y="1926507"/>
            <a:ext cx="150966" cy="135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4" name="直接箭头连接符 73"/>
          <p:cNvCxnSpPr>
            <a:stCxn id="40" idx="4"/>
            <a:endCxn id="2" idx="0"/>
          </p:cNvCxnSpPr>
          <p:nvPr/>
        </p:nvCxnSpPr>
        <p:spPr>
          <a:xfrm>
            <a:off x="1919676" y="2064986"/>
            <a:ext cx="751" cy="2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流程图: 终止 77"/>
          <p:cNvSpPr/>
          <p:nvPr/>
        </p:nvSpPr>
        <p:spPr>
          <a:xfrm>
            <a:off x="5926743" y="2922187"/>
            <a:ext cx="1252825"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接受</a:t>
            </a:r>
            <a:r>
              <a:rPr lang="zh-CN" altLang="en-US" dirty="0" smtClean="0"/>
              <a:t>审批</a:t>
            </a:r>
            <a:endParaRPr lang="zh-CN" altLang="en-US" dirty="0"/>
          </a:p>
        </p:txBody>
      </p:sp>
      <p:sp>
        <p:nvSpPr>
          <p:cNvPr id="82" name="流程图: 终止 81"/>
          <p:cNvSpPr/>
          <p:nvPr/>
        </p:nvSpPr>
        <p:spPr>
          <a:xfrm>
            <a:off x="8309444" y="3637955"/>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执行</a:t>
            </a:r>
          </a:p>
        </p:txBody>
      </p:sp>
      <p:sp>
        <p:nvSpPr>
          <p:cNvPr id="98" name="流程图: 终止 97"/>
          <p:cNvSpPr/>
          <p:nvPr/>
        </p:nvSpPr>
        <p:spPr>
          <a:xfrm>
            <a:off x="9948259" y="4386696"/>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发布</a:t>
            </a:r>
          </a:p>
        </p:txBody>
      </p:sp>
      <p:sp>
        <p:nvSpPr>
          <p:cNvPr id="107" name="流程图: 终止 106"/>
          <p:cNvSpPr/>
          <p:nvPr/>
        </p:nvSpPr>
        <p:spPr>
          <a:xfrm>
            <a:off x="1518588" y="5023370"/>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验收</a:t>
            </a:r>
          </a:p>
        </p:txBody>
      </p:sp>
      <p:sp>
        <p:nvSpPr>
          <p:cNvPr id="111" name="流程图: 终止 110"/>
          <p:cNvSpPr/>
          <p:nvPr/>
        </p:nvSpPr>
        <p:spPr>
          <a:xfrm>
            <a:off x="8135380" y="5633418"/>
            <a:ext cx="895798" cy="65980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dirty="0"/>
              <a:t>总结</a:t>
            </a:r>
          </a:p>
        </p:txBody>
      </p:sp>
    </p:spTree>
    <p:extLst>
      <p:ext uri="{BB962C8B-B14F-4D97-AF65-F5344CB8AC3E}">
        <p14:creationId xmlns:p14="http://schemas.microsoft.com/office/powerpoint/2010/main" val="10323635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信息安全事件分享</a:t>
            </a:r>
            <a:endParaRPr lang="zh-CN" altLang="en-US" dirty="0"/>
          </a:p>
        </p:txBody>
      </p:sp>
      <p:sp>
        <p:nvSpPr>
          <p:cNvPr id="3" name="内容占位符 2"/>
          <p:cNvSpPr>
            <a:spLocks noGrp="1"/>
          </p:cNvSpPr>
          <p:nvPr>
            <p:ph idx="1"/>
          </p:nvPr>
        </p:nvSpPr>
        <p:spPr>
          <a:xfrm>
            <a:off x="1163781" y="1047732"/>
            <a:ext cx="10092141" cy="4351338"/>
          </a:xfrm>
        </p:spPr>
        <p:txBody>
          <a:bodyPr>
            <a:normAutofit/>
          </a:bodyPr>
          <a:lstStyle/>
          <a:p>
            <a:endParaRPr lang="en-US" altLang="zh-CN" b="1" dirty="0" smtClean="0"/>
          </a:p>
          <a:p>
            <a:pPr marL="0" indent="0">
              <a:buNone/>
            </a:pPr>
            <a:r>
              <a:rPr lang="en-US" altLang="zh-CN" b="1" dirty="0" smtClean="0"/>
              <a:t>1</a:t>
            </a:r>
            <a:r>
              <a:rPr lang="zh-CN" altLang="en-US" b="1" dirty="0" smtClean="0"/>
              <a:t>、</a:t>
            </a:r>
            <a:r>
              <a:rPr lang="en-US" altLang="zh-CN" b="1" dirty="0" smtClean="0">
                <a:solidFill>
                  <a:srgbClr val="5A82CA"/>
                </a:solidFill>
              </a:rPr>
              <a:t>FOC</a:t>
            </a:r>
            <a:r>
              <a:rPr lang="zh-CN" altLang="en-US" b="1" dirty="0" smtClean="0">
                <a:solidFill>
                  <a:srgbClr val="5A82CA"/>
                </a:solidFill>
              </a:rPr>
              <a:t>系统卡顿事件</a:t>
            </a:r>
            <a:endParaRPr lang="en-US" altLang="zh-CN" b="1" dirty="0" smtClean="0">
              <a:solidFill>
                <a:srgbClr val="5A82CA"/>
              </a:solidFill>
            </a:endParaRPr>
          </a:p>
          <a:p>
            <a:pPr marL="0" indent="0">
              <a:buNone/>
            </a:pPr>
            <a:r>
              <a:rPr lang="en-US" altLang="zh-CN" b="1" dirty="0" smtClean="0"/>
              <a:t>2</a:t>
            </a:r>
            <a:r>
              <a:rPr lang="zh-CN" altLang="en-US" b="1" dirty="0" smtClean="0"/>
              <a:t>、</a:t>
            </a:r>
            <a:r>
              <a:rPr lang="zh-CN" altLang="en-US" b="1" dirty="0" smtClean="0">
                <a:solidFill>
                  <a:srgbClr val="5A82CA"/>
                </a:solidFill>
              </a:rPr>
              <a:t>费控系统安全漏洞事件</a:t>
            </a:r>
            <a:endParaRPr lang="en-US" altLang="zh-CN" b="1" dirty="0">
              <a:solidFill>
                <a:srgbClr val="5A82CA"/>
              </a:solidFill>
            </a:endParaRPr>
          </a:p>
          <a:p>
            <a:pPr marL="0" indent="0">
              <a:buNone/>
            </a:pPr>
            <a:r>
              <a:rPr lang="en-US" altLang="zh-CN" b="1" dirty="0"/>
              <a:t>3</a:t>
            </a:r>
            <a:r>
              <a:rPr lang="zh-CN" altLang="en-US" b="1" dirty="0" smtClean="0"/>
              <a:t>、</a:t>
            </a:r>
            <a:r>
              <a:rPr lang="zh-CN" altLang="en-US" b="1" dirty="0" smtClean="0">
                <a:solidFill>
                  <a:srgbClr val="5A82CA"/>
                </a:solidFill>
              </a:rPr>
              <a:t>部分旅客逾重行李微信扫码异常事件</a:t>
            </a:r>
            <a:endParaRPr lang="zh-CN" altLang="zh-CN" b="1" dirty="0">
              <a:solidFill>
                <a:srgbClr val="5A82CA"/>
              </a:solidFill>
            </a:endParaRPr>
          </a:p>
          <a:p>
            <a:endParaRPr lang="zh-CN" altLang="zh-CN" b="1" dirty="0">
              <a:solidFill>
                <a:srgbClr val="5A82CA"/>
              </a:solidFill>
            </a:endParaRPr>
          </a:p>
          <a:p>
            <a:endParaRPr lang="zh-CN" altLang="zh-CN" b="1" dirty="0"/>
          </a:p>
        </p:txBody>
      </p:sp>
      <p:graphicFrame>
        <p:nvGraphicFramePr>
          <p:cNvPr id="4" name="对象 3"/>
          <p:cNvGraphicFramePr>
            <a:graphicFrameLocks noChangeAspect="1"/>
          </p:cNvGraphicFramePr>
          <p:nvPr>
            <p:extLst>
              <p:ext uri="{D42A27DB-BD31-4B8C-83A1-F6EECF244321}">
                <p14:modId xmlns:p14="http://schemas.microsoft.com/office/powerpoint/2010/main" val="866188232"/>
              </p:ext>
            </p:extLst>
          </p:nvPr>
        </p:nvGraphicFramePr>
        <p:xfrm>
          <a:off x="9549420" y="1257752"/>
          <a:ext cx="1240972" cy="1124631"/>
        </p:xfrm>
        <a:graphic>
          <a:graphicData uri="http://schemas.openxmlformats.org/presentationml/2006/ole">
            <mc:AlternateContent xmlns:mc="http://schemas.openxmlformats.org/markup-compatibility/2006">
              <mc:Choice xmlns:v="urn:schemas-microsoft-com:vml" Requires="v">
                <p:oleObj spid="_x0000_s9299" name="文档" showAsIcon="1" r:id="rId3" imgW="914400" imgH="828720" progId="Word.Document.12">
                  <p:link updateAutomatic="1"/>
                </p:oleObj>
              </mc:Choice>
              <mc:Fallback>
                <p:oleObj name="文档" showAsIcon="1" r:id="rId3" imgW="914400" imgH="828720" progId="Word.Document.12">
                  <p:link updateAutomatic="1"/>
                  <p:pic>
                    <p:nvPicPr>
                      <p:cNvPr id="0" name=""/>
                      <p:cNvPicPr/>
                      <p:nvPr/>
                    </p:nvPicPr>
                    <p:blipFill>
                      <a:blip r:embed="rId4"/>
                      <a:stretch>
                        <a:fillRect/>
                      </a:stretch>
                    </p:blipFill>
                    <p:spPr>
                      <a:xfrm>
                        <a:off x="9549420" y="1257752"/>
                        <a:ext cx="1240972" cy="1124631"/>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9549420" y="2382383"/>
          <a:ext cx="1240972" cy="1124631"/>
        </p:xfrm>
        <a:graphic>
          <a:graphicData uri="http://schemas.openxmlformats.org/presentationml/2006/ole">
            <mc:AlternateContent xmlns:mc="http://schemas.openxmlformats.org/markup-compatibility/2006">
              <mc:Choice xmlns:v="urn:schemas-microsoft-com:vml" Requires="v">
                <p:oleObj spid="_x0000_s9300" name="文档" showAsIcon="1" r:id="rId6" imgW="914400" imgH="828720" progId="Word.Document.12">
                  <p:embed/>
                </p:oleObj>
              </mc:Choice>
              <mc:Fallback>
                <p:oleObj name="文档" showAsIcon="1" r:id="rId6" imgW="914400" imgH="828720" progId="Word.Document.12">
                  <p:embed/>
                  <p:pic>
                    <p:nvPicPr>
                      <p:cNvPr id="0" name=""/>
                      <p:cNvPicPr/>
                      <p:nvPr/>
                    </p:nvPicPr>
                    <p:blipFill>
                      <a:blip r:embed="rId7"/>
                      <a:stretch>
                        <a:fillRect/>
                      </a:stretch>
                    </p:blipFill>
                    <p:spPr>
                      <a:xfrm>
                        <a:off x="9549420" y="2382383"/>
                        <a:ext cx="1240972" cy="1124631"/>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549420" y="3698454"/>
          <a:ext cx="1240972" cy="1124631"/>
        </p:xfrm>
        <a:graphic>
          <a:graphicData uri="http://schemas.openxmlformats.org/presentationml/2006/ole">
            <mc:AlternateContent xmlns:mc="http://schemas.openxmlformats.org/markup-compatibility/2006">
              <mc:Choice xmlns:v="urn:schemas-microsoft-com:vml" Requires="v">
                <p:oleObj spid="_x0000_s9301" name="文档" showAsIcon="1" r:id="rId9" imgW="914400" imgH="828720" progId="Word.Document.12">
                  <p:embed/>
                </p:oleObj>
              </mc:Choice>
              <mc:Fallback>
                <p:oleObj name="文档" showAsIcon="1" r:id="rId9" imgW="914400" imgH="828720" progId="Word.Document.12">
                  <p:embed/>
                  <p:pic>
                    <p:nvPicPr>
                      <p:cNvPr id="0" name=""/>
                      <p:cNvPicPr/>
                      <p:nvPr/>
                    </p:nvPicPr>
                    <p:blipFill>
                      <a:blip r:embed="rId10"/>
                      <a:stretch>
                        <a:fillRect/>
                      </a:stretch>
                    </p:blipFill>
                    <p:spPr>
                      <a:xfrm>
                        <a:off x="9549420" y="3698454"/>
                        <a:ext cx="1240972" cy="1124631"/>
                      </a:xfrm>
                      <a:prstGeom prst="rect">
                        <a:avLst/>
                      </a:prstGeom>
                    </p:spPr>
                  </p:pic>
                </p:oleObj>
              </mc:Fallback>
            </mc:AlternateContent>
          </a:graphicData>
        </a:graphic>
      </p:graphicFrame>
    </p:spTree>
    <p:extLst>
      <p:ext uri="{BB962C8B-B14F-4D97-AF65-F5344CB8AC3E}">
        <p14:creationId xmlns:p14="http://schemas.microsoft.com/office/powerpoint/2010/main" val="2423216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95296" y="2414885"/>
            <a:ext cx="5077608" cy="1200329"/>
          </a:xfrm>
          <a:prstGeom prst="rect">
            <a:avLst/>
          </a:prstGeom>
          <a:noFill/>
        </p:spPr>
        <p:txBody>
          <a:bodyPr wrap="none" lIns="91440" tIns="45720" rIns="91440" bIns="45720">
            <a:spAutoFit/>
          </a:bodyPr>
          <a:lstStyle/>
          <a:p>
            <a:pPr algn="ctr"/>
            <a:r>
              <a:rPr lang="en-US" altLang="zh-CN" sz="7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zh-CN" alt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507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516" y="1993025"/>
            <a:ext cx="8357629" cy="30152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标题 1"/>
          <p:cNvSpPr>
            <a:spLocks noGrp="1"/>
          </p:cNvSpPr>
          <p:nvPr>
            <p:ph type="title"/>
          </p:nvPr>
        </p:nvSpPr>
        <p:spPr>
          <a:xfrm>
            <a:off x="467591" y="120686"/>
            <a:ext cx="9805554" cy="907220"/>
          </a:xfrm>
        </p:spPr>
        <p:txBody>
          <a:bodyPr/>
          <a:lstStyle/>
          <a:p>
            <a:r>
              <a:rPr lang="zh-CN" altLang="en-US" dirty="0" smtClean="0">
                <a:latin typeface="+mj-ea"/>
              </a:rPr>
              <a:t>过程概要</a:t>
            </a:r>
            <a:endParaRPr lang="zh-CN" altLang="en-US" dirty="0">
              <a:latin typeface="+mj-ea"/>
            </a:endParaRPr>
          </a:p>
        </p:txBody>
      </p:sp>
    </p:spTree>
    <p:extLst>
      <p:ext uri="{BB962C8B-B14F-4D97-AF65-F5344CB8AC3E}">
        <p14:creationId xmlns:p14="http://schemas.microsoft.com/office/powerpoint/2010/main" val="1147605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25567518"/>
              </p:ext>
            </p:extLst>
          </p:nvPr>
        </p:nvGraphicFramePr>
        <p:xfrm>
          <a:off x="840828" y="1418896"/>
          <a:ext cx="10615448" cy="4721772"/>
        </p:xfrm>
        <a:graphic>
          <a:graphicData uri="http://schemas.openxmlformats.org/drawingml/2006/table">
            <a:tbl>
              <a:tblPr firstRow="1" bandRow="1">
                <a:tableStyleId>{5C22544A-7EE6-4342-B048-85BDC9FD1C3A}</a:tableStyleId>
              </a:tblPr>
              <a:tblGrid>
                <a:gridCol w="1531756">
                  <a:extLst>
                    <a:ext uri="{9D8B030D-6E8A-4147-A177-3AD203B41FA5}">
                      <a16:colId xmlns="" xmlns:a16="http://schemas.microsoft.com/office/drawing/2014/main" val="20000"/>
                    </a:ext>
                  </a:extLst>
                </a:gridCol>
                <a:gridCol w="9083692">
                  <a:extLst>
                    <a:ext uri="{9D8B030D-6E8A-4147-A177-3AD203B41FA5}">
                      <a16:colId xmlns="" xmlns:a16="http://schemas.microsoft.com/office/drawing/2014/main" val="20001"/>
                    </a:ext>
                  </a:extLst>
                </a:gridCol>
              </a:tblGrid>
              <a:tr h="527160">
                <a:tc>
                  <a:txBody>
                    <a:bodyPr/>
                    <a:lstStyle/>
                    <a:p>
                      <a:r>
                        <a:rPr lang="zh-CN" altLang="en-US" sz="2400" dirty="0" smtClean="0"/>
                        <a:t>评审会议</a:t>
                      </a:r>
                      <a:endParaRPr lang="zh-CN" altLang="en-US" sz="2400" dirty="0"/>
                    </a:p>
                  </a:txBody>
                  <a:tcPr/>
                </a:tc>
                <a:tc>
                  <a:txBody>
                    <a:bodyPr/>
                    <a:lstStyle/>
                    <a:p>
                      <a:r>
                        <a:rPr lang="zh-CN" altLang="en-US" sz="2400" dirty="0" smtClean="0"/>
                        <a:t>参加人员</a:t>
                      </a:r>
                      <a:endParaRPr lang="zh-CN" altLang="en-US" sz="2400" dirty="0"/>
                    </a:p>
                  </a:txBody>
                  <a:tcPr/>
                </a:tc>
                <a:extLst>
                  <a:ext uri="{0D108BD9-81ED-4DB2-BD59-A6C34878D82A}">
                    <a16:rowId xmlns="" xmlns:a16="http://schemas.microsoft.com/office/drawing/2014/main" val="10000"/>
                  </a:ext>
                </a:extLst>
              </a:tr>
              <a:tr h="843455">
                <a:tc>
                  <a:txBody>
                    <a:bodyPr/>
                    <a:lstStyle/>
                    <a:p>
                      <a:r>
                        <a:rPr lang="zh-CN" altLang="en-US" sz="1600" dirty="0" smtClean="0"/>
                        <a:t>项目策划评审</a:t>
                      </a:r>
                      <a:endParaRPr lang="zh-CN" altLang="en-US" sz="1600" dirty="0"/>
                    </a:p>
                  </a:txBody>
                  <a:tcPr/>
                </a:tc>
                <a:tc>
                  <a:txBody>
                    <a:bodyPr/>
                    <a:lstStyle/>
                    <a:p>
                      <a:r>
                        <a:rPr lang="zh-CN" altLang="en-US" sz="1600" b="1" dirty="0" smtClean="0">
                          <a:latin typeface="+mn-ea"/>
                          <a:ea typeface="+mn-ea"/>
                        </a:rPr>
                        <a:t>项目经理</a:t>
                      </a:r>
                      <a:r>
                        <a:rPr lang="zh-CN" altLang="en-US" sz="1600" dirty="0" smtClean="0">
                          <a:latin typeface="+mn-ea"/>
                          <a:ea typeface="+mn-ea"/>
                        </a:rPr>
                        <a:t>组织，</a:t>
                      </a:r>
                      <a:r>
                        <a:rPr lang="zh-CN" altLang="en-US" sz="1600" b="1" dirty="0" smtClean="0">
                          <a:latin typeface="+mn-ea"/>
                          <a:ea typeface="+mn-ea"/>
                        </a:rPr>
                        <a:t>产品经理、业务方负责人、</a:t>
                      </a:r>
                      <a:r>
                        <a:rPr lang="en-US" altLang="zh-CN" sz="1600" b="1" dirty="0" smtClean="0">
                          <a:latin typeface="+mn-ea"/>
                          <a:ea typeface="+mn-ea"/>
                        </a:rPr>
                        <a:t>SQA</a:t>
                      </a:r>
                      <a:r>
                        <a:rPr lang="zh-CN" altLang="en-US" sz="1600" b="1" dirty="0" smtClean="0">
                          <a:latin typeface="+mn-ea"/>
                          <a:ea typeface="+mn-ea"/>
                        </a:rPr>
                        <a:t>、测试人员、架构设计人员</a:t>
                      </a:r>
                      <a:r>
                        <a:rPr lang="zh-CN" altLang="en-US" sz="1600" dirty="0" smtClean="0">
                          <a:latin typeface="+mn-ea"/>
                          <a:ea typeface="+mn-ea"/>
                        </a:rPr>
                        <a:t>必须参加，开发工程师（可选）、</a:t>
                      </a:r>
                      <a:r>
                        <a:rPr lang="en-US" altLang="zh-CN" sz="1600" dirty="0" smtClean="0">
                          <a:latin typeface="+mn-ea"/>
                          <a:ea typeface="+mn-ea"/>
                        </a:rPr>
                        <a:t>PMO</a:t>
                      </a:r>
                      <a:r>
                        <a:rPr lang="zh-CN" altLang="en-US" sz="1600" dirty="0" smtClean="0">
                          <a:latin typeface="+mn-ea"/>
                          <a:ea typeface="+mn-ea"/>
                        </a:rPr>
                        <a:t>（可选）、运维相关系统工程师（可选）、运维部经理（可选）、春之翼总经理（可选）等项目外部同行专家可选参加；若为信息技术部项目，则</a:t>
                      </a:r>
                      <a:r>
                        <a:rPr lang="zh-CN" altLang="en-US" sz="1600" b="1" dirty="0" smtClean="0">
                          <a:latin typeface="+mn-ea"/>
                          <a:ea typeface="+mn-ea"/>
                        </a:rPr>
                        <a:t>信息技术部相关事业部总监</a:t>
                      </a:r>
                      <a:r>
                        <a:rPr lang="zh-CN" altLang="en-US" sz="1600" dirty="0" smtClean="0">
                          <a:latin typeface="+mn-ea"/>
                          <a:ea typeface="+mn-ea"/>
                        </a:rPr>
                        <a:t>必须参加。</a:t>
                      </a:r>
                      <a:endParaRPr lang="zh-CN" altLang="en-US" sz="1600" dirty="0"/>
                    </a:p>
                  </a:txBody>
                  <a:tcPr/>
                </a:tc>
                <a:extLst>
                  <a:ext uri="{0D108BD9-81ED-4DB2-BD59-A6C34878D82A}">
                    <a16:rowId xmlns="" xmlns:a16="http://schemas.microsoft.com/office/drawing/2014/main" val="10001"/>
                  </a:ext>
                </a:extLst>
              </a:tr>
              <a:tr h="843455">
                <a:tc>
                  <a:txBody>
                    <a:bodyPr/>
                    <a:lstStyle/>
                    <a:p>
                      <a:r>
                        <a:rPr lang="zh-CN" altLang="en-US" sz="1600" dirty="0" smtClean="0"/>
                        <a:t>需求用例评审</a:t>
                      </a:r>
                      <a:endParaRPr lang="zh-CN" altLang="en-US" sz="1600" dirty="0"/>
                    </a:p>
                  </a:txBody>
                  <a:tcPr/>
                </a:tc>
                <a:tc>
                  <a:txBody>
                    <a:bodyPr/>
                    <a:lstStyle/>
                    <a:p>
                      <a:r>
                        <a:rPr lang="zh-CN" altLang="zh-CN" sz="1600" b="1" dirty="0" smtClean="0">
                          <a:latin typeface="+mn-ea"/>
                          <a:ea typeface="+mn-ea"/>
                        </a:rPr>
                        <a:t>项目经理</a:t>
                      </a:r>
                      <a:r>
                        <a:rPr lang="zh-CN" altLang="en-US" sz="1600" dirty="0" smtClean="0">
                          <a:latin typeface="+mn-ea"/>
                          <a:ea typeface="+mn-ea"/>
                        </a:rPr>
                        <a:t>组织，</a:t>
                      </a:r>
                      <a:r>
                        <a:rPr lang="zh-CN" altLang="en-US" sz="1600" b="1" dirty="0" smtClean="0">
                          <a:latin typeface="+mn-ea"/>
                          <a:ea typeface="+mn-ea"/>
                        </a:rPr>
                        <a:t>架构设计人员、</a:t>
                      </a:r>
                      <a:r>
                        <a:rPr lang="zh-CN" altLang="zh-CN" sz="1600" b="1" dirty="0" smtClean="0">
                          <a:latin typeface="+mn-ea"/>
                          <a:ea typeface="+mn-ea"/>
                        </a:rPr>
                        <a:t>产品经理</a:t>
                      </a:r>
                      <a:r>
                        <a:rPr lang="zh-CN" altLang="en-US" sz="1600" b="1" dirty="0" smtClean="0">
                          <a:latin typeface="+mn-ea"/>
                          <a:ea typeface="+mn-ea"/>
                        </a:rPr>
                        <a:t>、</a:t>
                      </a:r>
                      <a:r>
                        <a:rPr lang="zh-CN" altLang="zh-CN" sz="1600" b="1" dirty="0" smtClean="0">
                          <a:latin typeface="+mn-ea"/>
                          <a:ea typeface="+mn-ea"/>
                        </a:rPr>
                        <a:t>SQA</a:t>
                      </a:r>
                      <a:r>
                        <a:rPr lang="zh-CN" altLang="en-US" sz="1600" b="1" dirty="0" smtClean="0">
                          <a:latin typeface="+mn-ea"/>
                          <a:ea typeface="+mn-ea"/>
                        </a:rPr>
                        <a:t>、测试人员、开发工程</a:t>
                      </a:r>
                      <a:r>
                        <a:rPr lang="zh-CN" altLang="en-US" sz="1600" dirty="0" smtClean="0">
                          <a:latin typeface="+mn-ea"/>
                          <a:ea typeface="+mn-ea"/>
                        </a:rPr>
                        <a:t>师必须参加</a:t>
                      </a:r>
                      <a:r>
                        <a:rPr lang="zh-CN" altLang="zh-CN" sz="1600" dirty="0" smtClean="0">
                          <a:latin typeface="+mn-ea"/>
                          <a:ea typeface="+mn-ea"/>
                        </a:rPr>
                        <a:t>，</a:t>
                      </a:r>
                      <a:r>
                        <a:rPr lang="zh-CN" altLang="en-US" sz="1600" dirty="0" smtClean="0">
                          <a:latin typeface="+mn-ea"/>
                          <a:ea typeface="+mn-ea"/>
                        </a:rPr>
                        <a:t>业务方</a:t>
                      </a:r>
                      <a:r>
                        <a:rPr lang="zh-CN" altLang="zh-CN" sz="1600" dirty="0" smtClean="0">
                          <a:latin typeface="+mn-ea"/>
                          <a:ea typeface="+mn-ea"/>
                        </a:rPr>
                        <a:t>负责人</a:t>
                      </a:r>
                      <a:r>
                        <a:rPr lang="zh-CN" altLang="en-US" sz="1600" dirty="0" smtClean="0">
                          <a:latin typeface="+mn-ea"/>
                          <a:ea typeface="+mn-ea"/>
                        </a:rPr>
                        <a:t>（可选）、</a:t>
                      </a:r>
                      <a:r>
                        <a:rPr lang="en-US" altLang="zh-CN" sz="1600" dirty="0" smtClean="0">
                          <a:latin typeface="+mn-ea"/>
                          <a:ea typeface="+mn-ea"/>
                        </a:rPr>
                        <a:t>PMO</a:t>
                      </a:r>
                      <a:r>
                        <a:rPr lang="zh-CN" altLang="en-US" sz="1600" dirty="0" smtClean="0">
                          <a:latin typeface="+mn-ea"/>
                          <a:ea typeface="+mn-ea"/>
                        </a:rPr>
                        <a:t>（可选）、春之翼总经理（可选）可选</a:t>
                      </a:r>
                      <a:r>
                        <a:rPr lang="zh-CN" altLang="zh-CN" sz="1600" dirty="0" smtClean="0">
                          <a:latin typeface="+mn-ea"/>
                          <a:ea typeface="+mn-ea"/>
                        </a:rPr>
                        <a:t>参加</a:t>
                      </a:r>
                      <a:r>
                        <a:rPr lang="zh-CN" altLang="en-US" sz="1600" dirty="0" smtClean="0">
                          <a:latin typeface="+mn-ea"/>
                          <a:ea typeface="+mn-ea"/>
                        </a:rPr>
                        <a:t>；若为信息技术部项目，则信息技术部相关事业部总监可选参加。</a:t>
                      </a:r>
                      <a:endParaRPr lang="zh-CN" altLang="en-US" sz="1600" dirty="0"/>
                    </a:p>
                  </a:txBody>
                  <a:tcPr/>
                </a:tc>
                <a:extLst>
                  <a:ext uri="{0D108BD9-81ED-4DB2-BD59-A6C34878D82A}">
                    <a16:rowId xmlns="" xmlns:a16="http://schemas.microsoft.com/office/drawing/2014/main" val="10002"/>
                  </a:ext>
                </a:extLst>
              </a:tr>
              <a:tr h="843455">
                <a:tc>
                  <a:txBody>
                    <a:bodyPr/>
                    <a:lstStyle/>
                    <a:p>
                      <a:r>
                        <a:rPr lang="zh-CN" altLang="en-US" sz="1600" dirty="0" smtClean="0"/>
                        <a:t>设计评审</a:t>
                      </a:r>
                      <a:endParaRPr lang="zh-CN" altLang="en-US" sz="1600" dirty="0"/>
                    </a:p>
                  </a:txBody>
                  <a:tcPr/>
                </a:tc>
                <a:tc>
                  <a:txBody>
                    <a:bodyPr/>
                    <a:lstStyle/>
                    <a:p>
                      <a:r>
                        <a:rPr lang="zh-CN" altLang="zh-CN" sz="1600" b="1" dirty="0" smtClean="0">
                          <a:latin typeface="+mn-ea"/>
                          <a:ea typeface="+mn-ea"/>
                        </a:rPr>
                        <a:t>项目</a:t>
                      </a:r>
                      <a:r>
                        <a:rPr lang="zh-CN" altLang="en-US" sz="1600" b="1" dirty="0" smtClean="0">
                          <a:latin typeface="+mn-ea"/>
                          <a:ea typeface="+mn-ea"/>
                        </a:rPr>
                        <a:t>经理</a:t>
                      </a:r>
                      <a:r>
                        <a:rPr lang="zh-CN" altLang="en-US" sz="1600" dirty="0" smtClean="0">
                          <a:latin typeface="+mn-ea"/>
                          <a:ea typeface="+mn-ea"/>
                        </a:rPr>
                        <a:t>组织，</a:t>
                      </a:r>
                      <a:r>
                        <a:rPr lang="zh-CN" altLang="en-US" sz="1600" b="1" dirty="0" smtClean="0">
                          <a:latin typeface="+mn-ea"/>
                          <a:ea typeface="+mn-ea"/>
                        </a:rPr>
                        <a:t>架构设计人员、产品</a:t>
                      </a:r>
                      <a:r>
                        <a:rPr lang="zh-CN" altLang="zh-CN" sz="1600" b="1" dirty="0" smtClean="0">
                          <a:latin typeface="+mn-ea"/>
                          <a:ea typeface="+mn-ea"/>
                        </a:rPr>
                        <a:t>经理、SQA</a:t>
                      </a:r>
                      <a:r>
                        <a:rPr lang="zh-CN" altLang="en-US" sz="1600" b="1" dirty="0" smtClean="0">
                          <a:latin typeface="+mn-ea"/>
                          <a:ea typeface="+mn-ea"/>
                        </a:rPr>
                        <a:t>、测试人员、开发工程师、技术委员会</a:t>
                      </a:r>
                      <a:r>
                        <a:rPr lang="zh-CN" altLang="en-US" sz="1600" dirty="0" smtClean="0">
                          <a:latin typeface="+mn-ea"/>
                          <a:ea typeface="+mn-ea"/>
                        </a:rPr>
                        <a:t>必须参加</a:t>
                      </a:r>
                      <a:r>
                        <a:rPr lang="zh-CN" altLang="zh-CN" sz="1600" dirty="0" smtClean="0">
                          <a:latin typeface="+mn-ea"/>
                          <a:ea typeface="+mn-ea"/>
                        </a:rPr>
                        <a:t>，</a:t>
                      </a:r>
                      <a:r>
                        <a:rPr lang="zh-CN" altLang="en-US" sz="1600" dirty="0" smtClean="0">
                          <a:latin typeface="+mn-ea"/>
                          <a:ea typeface="+mn-ea"/>
                        </a:rPr>
                        <a:t>业务方负责人（可选）、</a:t>
                      </a:r>
                      <a:r>
                        <a:rPr lang="en-US" altLang="zh-CN" sz="1600" dirty="0" smtClean="0">
                          <a:latin typeface="+mn-ea"/>
                          <a:ea typeface="+mn-ea"/>
                        </a:rPr>
                        <a:t>PMO</a:t>
                      </a:r>
                      <a:r>
                        <a:rPr lang="zh-CN" altLang="en-US" sz="1600" dirty="0" smtClean="0">
                          <a:latin typeface="+mn-ea"/>
                          <a:ea typeface="+mn-ea"/>
                        </a:rPr>
                        <a:t>（可选）等外部同行专家可选参加</a:t>
                      </a:r>
                      <a:r>
                        <a:rPr lang="zh-CN" altLang="zh-CN" sz="1600" dirty="0" smtClean="0">
                          <a:latin typeface="+mn-ea"/>
                          <a:ea typeface="+mn-ea"/>
                        </a:rPr>
                        <a:t>，</a:t>
                      </a:r>
                      <a:r>
                        <a:rPr lang="zh-CN" altLang="en-US" sz="1600" dirty="0" smtClean="0">
                          <a:latin typeface="+mn-ea"/>
                          <a:ea typeface="+mn-ea"/>
                        </a:rPr>
                        <a:t>若为信息技术部项目，则信息技术部相关事业部总监、信息技术部总经理可选参加。</a:t>
                      </a:r>
                      <a:endParaRPr lang="zh-CN" altLang="en-US" sz="1600" dirty="0"/>
                    </a:p>
                  </a:txBody>
                  <a:tcPr/>
                </a:tc>
                <a:extLst>
                  <a:ext uri="{0D108BD9-81ED-4DB2-BD59-A6C34878D82A}">
                    <a16:rowId xmlns="" xmlns:a16="http://schemas.microsoft.com/office/drawing/2014/main" val="10003"/>
                  </a:ext>
                </a:extLst>
              </a:tr>
              <a:tr h="597447">
                <a:tc>
                  <a:txBody>
                    <a:bodyPr/>
                    <a:lstStyle/>
                    <a:p>
                      <a:r>
                        <a:rPr lang="zh-CN" altLang="en-US" sz="1600" dirty="0" smtClean="0"/>
                        <a:t>测试用例评审</a:t>
                      </a:r>
                      <a:endParaRPr lang="zh-CN" altLang="en-US" sz="1600" dirty="0"/>
                    </a:p>
                  </a:txBody>
                  <a:tcPr/>
                </a:tc>
                <a:tc>
                  <a:txBody>
                    <a:bodyPr/>
                    <a:lstStyle/>
                    <a:p>
                      <a:r>
                        <a:rPr lang="zh-CN" altLang="en-US" sz="1600" b="1" dirty="0" smtClean="0"/>
                        <a:t>项目经理、测试人员、分析设计人员、</a:t>
                      </a:r>
                      <a:r>
                        <a:rPr lang="en-US" altLang="zh-CN" sz="1600" b="1" dirty="0" smtClean="0"/>
                        <a:t>SQA</a:t>
                      </a:r>
                      <a:r>
                        <a:rPr lang="zh-CN" altLang="en-US" sz="1600" dirty="0" smtClean="0"/>
                        <a:t>、测试主管（可选）、测试技术主管（可选）及项目外部同行专家</a:t>
                      </a:r>
                      <a:endParaRPr lang="zh-CN" altLang="en-US" sz="1600" dirty="0"/>
                    </a:p>
                  </a:txBody>
                  <a:tcPr/>
                </a:tc>
                <a:extLst>
                  <a:ext uri="{0D108BD9-81ED-4DB2-BD59-A6C34878D82A}">
                    <a16:rowId xmlns="" xmlns:a16="http://schemas.microsoft.com/office/drawing/2014/main" val="2437598918"/>
                  </a:ext>
                </a:extLst>
              </a:tr>
              <a:tr h="843455">
                <a:tc>
                  <a:txBody>
                    <a:bodyPr/>
                    <a:lstStyle/>
                    <a:p>
                      <a:r>
                        <a:rPr lang="zh-CN" altLang="en-US" sz="1600" dirty="0" smtClean="0"/>
                        <a:t>上线评审</a:t>
                      </a:r>
                      <a:endParaRPr lang="zh-CN" alt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600" b="1" dirty="0" smtClean="0">
                          <a:latin typeface="+mn-ea"/>
                          <a:ea typeface="+mn-ea"/>
                        </a:rPr>
                        <a:t>项目经理</a:t>
                      </a:r>
                      <a:r>
                        <a:rPr lang="zh-CN" altLang="en-US" sz="1600" dirty="0" smtClean="0">
                          <a:latin typeface="+mn-ea"/>
                          <a:ea typeface="+mn-ea"/>
                        </a:rPr>
                        <a:t>组织，</a:t>
                      </a:r>
                      <a:r>
                        <a:rPr lang="zh-CN" altLang="en-US" sz="1600" b="1" dirty="0" smtClean="0">
                          <a:latin typeface="+mn-ea"/>
                          <a:ea typeface="+mn-ea"/>
                        </a:rPr>
                        <a:t>架构设计人员、产品经理、</a:t>
                      </a:r>
                      <a:r>
                        <a:rPr lang="en-US" altLang="zh-CN" sz="1600" b="1" dirty="0" smtClean="0">
                          <a:latin typeface="+mn-ea"/>
                          <a:ea typeface="+mn-ea"/>
                        </a:rPr>
                        <a:t>SQA</a:t>
                      </a:r>
                      <a:r>
                        <a:rPr lang="zh-CN" altLang="en-US" sz="1600" b="1" dirty="0" smtClean="0">
                          <a:latin typeface="+mn-ea"/>
                          <a:ea typeface="+mn-ea"/>
                        </a:rPr>
                        <a:t>、测试人员</a:t>
                      </a:r>
                      <a:r>
                        <a:rPr lang="zh-CN" altLang="en-US" sz="1600" dirty="0" smtClean="0">
                          <a:latin typeface="+mn-ea"/>
                          <a:ea typeface="+mn-ea"/>
                        </a:rPr>
                        <a:t>必须参加，业务方负责人（可选）、运维相关系统工程师（可选）、运维部经理（可选）、</a:t>
                      </a:r>
                      <a:r>
                        <a:rPr lang="en-US" altLang="zh-CN" sz="1600" dirty="0" smtClean="0">
                          <a:latin typeface="+mn-ea"/>
                          <a:ea typeface="+mn-ea"/>
                        </a:rPr>
                        <a:t>PMO(</a:t>
                      </a:r>
                      <a:r>
                        <a:rPr lang="zh-CN" altLang="en-US" sz="1600" dirty="0" smtClean="0">
                          <a:latin typeface="+mn-ea"/>
                          <a:ea typeface="+mn-ea"/>
                        </a:rPr>
                        <a:t>可选）、春之翼总经理（可选）可选参加；若为信息技术部项目，则信息技术部相关事业部总监可选参加。</a:t>
                      </a:r>
                      <a:r>
                        <a:rPr lang="en-US" altLang="zh-CN" sz="1600" dirty="0" smtClean="0">
                          <a:latin typeface="+mn-ea"/>
                          <a:ea typeface="+mn-ea"/>
                        </a:rPr>
                        <a:t>《</a:t>
                      </a:r>
                      <a:r>
                        <a:rPr lang="zh-CN" altLang="en-US" sz="1600" dirty="0" smtClean="0">
                          <a:latin typeface="+mn-ea"/>
                          <a:ea typeface="+mn-ea"/>
                        </a:rPr>
                        <a:t>验证规范</a:t>
                      </a:r>
                      <a:r>
                        <a:rPr lang="en-US" altLang="zh-CN" sz="1600" dirty="0" smtClean="0">
                          <a:latin typeface="+mn-ea"/>
                          <a:ea typeface="+mn-ea"/>
                        </a:rPr>
                        <a:t>》《</a:t>
                      </a:r>
                      <a:r>
                        <a:rPr lang="zh-CN" altLang="en-US" sz="1600" dirty="0" smtClean="0">
                          <a:latin typeface="+mn-ea"/>
                          <a:ea typeface="+mn-ea"/>
                        </a:rPr>
                        <a:t>上线代码与基线代码差异对比报告</a:t>
                      </a:r>
                      <a:r>
                        <a:rPr lang="en-US" altLang="zh-CN" sz="1600" dirty="0" smtClean="0">
                          <a:latin typeface="+mn-ea"/>
                          <a:ea typeface="+mn-ea"/>
                        </a:rPr>
                        <a:t>》</a:t>
                      </a:r>
                      <a:endParaRPr lang="zh-CN" altLang="zh-CN" sz="1600" dirty="0" smtClean="0">
                        <a:latin typeface="+mn-ea"/>
                        <a:ea typeface="+mn-ea"/>
                      </a:endParaRPr>
                    </a:p>
                  </a:txBody>
                  <a:tcPr/>
                </a:tc>
                <a:extLst>
                  <a:ext uri="{0D108BD9-81ED-4DB2-BD59-A6C34878D82A}">
                    <a16:rowId xmlns="" xmlns:a16="http://schemas.microsoft.com/office/drawing/2014/main" val="10004"/>
                  </a:ext>
                </a:extLst>
              </a:tr>
            </a:tbl>
          </a:graphicData>
        </a:graphic>
      </p:graphicFrame>
      <p:sp>
        <p:nvSpPr>
          <p:cNvPr id="7" name="标题 1"/>
          <p:cNvSpPr>
            <a:spLocks noGrp="1"/>
          </p:cNvSpPr>
          <p:nvPr>
            <p:ph type="title"/>
          </p:nvPr>
        </p:nvSpPr>
        <p:spPr>
          <a:xfrm>
            <a:off x="467591" y="120686"/>
            <a:ext cx="9805554" cy="907220"/>
          </a:xfrm>
        </p:spPr>
        <p:txBody>
          <a:bodyPr/>
          <a:lstStyle/>
          <a:p>
            <a:r>
              <a:rPr lang="zh-CN" altLang="en-US" dirty="0" smtClean="0">
                <a:latin typeface="+mj-ea"/>
              </a:rPr>
              <a:t>过程概要</a:t>
            </a:r>
            <a:endParaRPr lang="zh-CN" altLang="en-US" dirty="0">
              <a:latin typeface="+mj-ea"/>
            </a:endParaRPr>
          </a:p>
        </p:txBody>
      </p:sp>
    </p:spTree>
    <p:extLst>
      <p:ext uri="{BB962C8B-B14F-4D97-AF65-F5344CB8AC3E}">
        <p14:creationId xmlns:p14="http://schemas.microsoft.com/office/powerpoint/2010/main" val="3450620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角色与职责</a:t>
            </a:r>
            <a:endParaRPr lang="zh-CN" altLang="en-US" dirty="0">
              <a:latin typeface="+mj-ea"/>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29858202"/>
              </p:ext>
            </p:extLst>
          </p:nvPr>
        </p:nvGraphicFramePr>
        <p:xfrm>
          <a:off x="754117" y="1499806"/>
          <a:ext cx="10744200" cy="4585683"/>
        </p:xfrm>
        <a:graphic>
          <a:graphicData uri="http://schemas.openxmlformats.org/drawingml/2006/table">
            <a:tbl>
              <a:tblPr firstRow="1" bandRow="1">
                <a:tableStyleId>{5C22544A-7EE6-4342-B048-85BDC9FD1C3A}</a:tableStyleId>
              </a:tblPr>
              <a:tblGrid>
                <a:gridCol w="1670376">
                  <a:extLst>
                    <a:ext uri="{9D8B030D-6E8A-4147-A177-3AD203B41FA5}">
                      <a16:colId xmlns="" xmlns:a16="http://schemas.microsoft.com/office/drawing/2014/main" val="20000"/>
                    </a:ext>
                  </a:extLst>
                </a:gridCol>
                <a:gridCol w="9073824">
                  <a:extLst>
                    <a:ext uri="{9D8B030D-6E8A-4147-A177-3AD203B41FA5}">
                      <a16:colId xmlns="" xmlns:a16="http://schemas.microsoft.com/office/drawing/2014/main" val="20001"/>
                    </a:ext>
                  </a:extLst>
                </a:gridCol>
              </a:tblGrid>
              <a:tr h="476572">
                <a:tc>
                  <a:txBody>
                    <a:bodyPr/>
                    <a:lstStyle/>
                    <a:p>
                      <a:r>
                        <a:rPr lang="zh-CN" altLang="en-US" sz="2400" dirty="0" smtClean="0"/>
                        <a:t>角色</a:t>
                      </a:r>
                      <a:endParaRPr lang="zh-CN" altLang="en-US" sz="2400" dirty="0"/>
                    </a:p>
                  </a:txBody>
                  <a:tcPr/>
                </a:tc>
                <a:tc>
                  <a:txBody>
                    <a:bodyPr/>
                    <a:lstStyle/>
                    <a:p>
                      <a:r>
                        <a:rPr lang="zh-CN" altLang="en-US" sz="2400" dirty="0" smtClean="0"/>
                        <a:t>职责</a:t>
                      </a:r>
                      <a:endParaRPr lang="zh-CN" altLang="en-US" sz="2400" dirty="0"/>
                    </a:p>
                  </a:txBody>
                  <a:tcPr/>
                </a:tc>
                <a:extLst>
                  <a:ext uri="{0D108BD9-81ED-4DB2-BD59-A6C34878D82A}">
                    <a16:rowId xmlns="" xmlns:a16="http://schemas.microsoft.com/office/drawing/2014/main" val="10000"/>
                  </a:ext>
                </a:extLst>
              </a:tr>
              <a:tr h="386553">
                <a:tc>
                  <a:txBody>
                    <a:bodyPr/>
                    <a:lstStyle/>
                    <a:p>
                      <a:r>
                        <a:rPr lang="zh-CN" altLang="en-US" dirty="0" smtClean="0"/>
                        <a:t>项目经理</a:t>
                      </a:r>
                      <a:endParaRPr lang="zh-CN" altLang="en-US" dirty="0"/>
                    </a:p>
                  </a:txBody>
                  <a:tcPr/>
                </a:tc>
                <a:tc>
                  <a:txBody>
                    <a:bodyPr/>
                    <a:lstStyle/>
                    <a:p>
                      <a:r>
                        <a:rPr lang="zh-CN" altLang="en-US" dirty="0" smtClean="0"/>
                        <a:t>对整个项目的项目管理，即进度、质量、成本负责</a:t>
                      </a:r>
                      <a:endParaRPr lang="zh-CN" altLang="en-US" dirty="0"/>
                    </a:p>
                  </a:txBody>
                  <a:tcPr/>
                </a:tc>
                <a:extLst>
                  <a:ext uri="{0D108BD9-81ED-4DB2-BD59-A6C34878D82A}">
                    <a16:rowId xmlns="" xmlns:a16="http://schemas.microsoft.com/office/drawing/2014/main" val="10001"/>
                  </a:ext>
                </a:extLst>
              </a:tr>
              <a:tr h="386553">
                <a:tc>
                  <a:txBody>
                    <a:bodyPr/>
                    <a:lstStyle/>
                    <a:p>
                      <a:r>
                        <a:rPr lang="zh-CN" altLang="en-US" sz="1800" dirty="0" smtClean="0">
                          <a:latin typeface="+mn-ea"/>
                          <a:ea typeface="+mn-ea"/>
                        </a:rPr>
                        <a:t>开发工程师</a:t>
                      </a:r>
                      <a:endParaRPr lang="zh-CN" altLang="en-US" dirty="0"/>
                    </a:p>
                  </a:txBody>
                  <a:tcPr/>
                </a:tc>
                <a:tc>
                  <a:txBody>
                    <a:bodyPr/>
                    <a:lstStyle/>
                    <a:p>
                      <a:r>
                        <a:rPr lang="zh-CN" altLang="en-US" sz="1800" dirty="0" smtClean="0">
                          <a:latin typeface="+mn-ea"/>
                          <a:ea typeface="+mn-ea"/>
                        </a:rPr>
                        <a:t>按时按质完成项目经理分派的分析、设计、编码实现的任务</a:t>
                      </a:r>
                      <a:endParaRPr lang="zh-CN" altLang="en-US" dirty="0"/>
                    </a:p>
                  </a:txBody>
                  <a:tcPr/>
                </a:tc>
                <a:extLst>
                  <a:ext uri="{0D108BD9-81ED-4DB2-BD59-A6C34878D82A}">
                    <a16:rowId xmlns="" xmlns:a16="http://schemas.microsoft.com/office/drawing/2014/main" val="10002"/>
                  </a:ext>
                </a:extLst>
              </a:tr>
              <a:tr h="667201">
                <a:tc>
                  <a:txBody>
                    <a:bodyPr/>
                    <a:lstStyle/>
                    <a:p>
                      <a:r>
                        <a:rPr lang="zh-CN" altLang="en-US" sz="1800" dirty="0" smtClean="0">
                          <a:latin typeface="+mn-ea"/>
                          <a:ea typeface="+mn-ea"/>
                        </a:rPr>
                        <a:t>测试工程师 </a:t>
                      </a:r>
                      <a:endParaRPr lang="zh-CN" altLang="en-US" dirty="0"/>
                    </a:p>
                  </a:txBody>
                  <a:tcPr/>
                </a:tc>
                <a:tc>
                  <a:txBody>
                    <a:bodyPr/>
                    <a:lstStyle/>
                    <a:p>
                      <a:r>
                        <a:rPr lang="zh-CN" altLang="en-US" dirty="0" smtClean="0"/>
                        <a:t>独立负责软件系统测试，制定系统测试计划，设计测试用例，执行系统测试，缺陷的提交和跟踪</a:t>
                      </a:r>
                      <a:endParaRPr lang="zh-CN" altLang="en-US" dirty="0"/>
                    </a:p>
                  </a:txBody>
                  <a:tcPr/>
                </a:tc>
                <a:extLst>
                  <a:ext uri="{0D108BD9-81ED-4DB2-BD59-A6C34878D82A}">
                    <a16:rowId xmlns="" xmlns:a16="http://schemas.microsoft.com/office/drawing/2014/main" val="10003"/>
                  </a:ext>
                </a:extLst>
              </a:tr>
              <a:tr h="667201">
                <a:tc>
                  <a:txBody>
                    <a:bodyPr/>
                    <a:lstStyle/>
                    <a:p>
                      <a:r>
                        <a:rPr lang="zh-CN" altLang="en-US" sz="1800" dirty="0" smtClean="0">
                          <a:latin typeface="+mn-ea"/>
                          <a:ea typeface="+mn-ea"/>
                        </a:rPr>
                        <a:t>配置管理员</a:t>
                      </a:r>
                      <a:endParaRPr lang="zh-CN" altLang="en-US" dirty="0"/>
                    </a:p>
                  </a:txBody>
                  <a:tcPr/>
                </a:tc>
                <a:tc>
                  <a:txBody>
                    <a:bodyPr/>
                    <a:lstStyle/>
                    <a:p>
                      <a:pPr marL="0" indent="0">
                        <a:buNone/>
                      </a:pPr>
                      <a:r>
                        <a:rPr lang="zh-CN" altLang="en-US" sz="1800" dirty="0" smtClean="0">
                          <a:latin typeface="+mn-ea"/>
                          <a:ea typeface="+mn-ea"/>
                        </a:rPr>
                        <a:t>制订配置管理计划，创建并管理配置库，定期提交配置状态报告，变更管理系统的跟踪管理</a:t>
                      </a:r>
                      <a:endParaRPr lang="zh-CN" altLang="en-US" dirty="0"/>
                    </a:p>
                  </a:txBody>
                  <a:tcPr/>
                </a:tc>
                <a:extLst>
                  <a:ext uri="{0D108BD9-81ED-4DB2-BD59-A6C34878D82A}">
                    <a16:rowId xmlns="" xmlns:a16="http://schemas.microsoft.com/office/drawing/2014/main" val="10004"/>
                  </a:ext>
                </a:extLst>
              </a:tr>
              <a:tr h="667201">
                <a:tc>
                  <a:txBody>
                    <a:bodyPr/>
                    <a:lstStyle/>
                    <a:p>
                      <a:r>
                        <a:rPr lang="en-US" altLang="zh-CN" sz="1800" dirty="0" smtClean="0">
                          <a:latin typeface="+mn-ea"/>
                          <a:ea typeface="+mn-ea"/>
                        </a:rPr>
                        <a:t>SQA</a:t>
                      </a:r>
                      <a:r>
                        <a:rPr lang="zh-CN" altLang="en-US" sz="1800" dirty="0" smtClean="0">
                          <a:latin typeface="+mn-ea"/>
                          <a:ea typeface="+mn-ea"/>
                        </a:rPr>
                        <a:t>人员 </a:t>
                      </a:r>
                      <a:endParaRPr lang="zh-CN" altLang="en-US" dirty="0"/>
                    </a:p>
                  </a:txBody>
                  <a:tcPr/>
                </a:tc>
                <a:tc>
                  <a:txBody>
                    <a:bodyPr/>
                    <a:lstStyle/>
                    <a:p>
                      <a:pPr marL="0" indent="0">
                        <a:buNone/>
                      </a:pPr>
                      <a:r>
                        <a:rPr lang="zh-CN" altLang="en-US" sz="1800" dirty="0" smtClean="0">
                          <a:latin typeface="+mn-ea"/>
                          <a:ea typeface="+mn-ea"/>
                        </a:rPr>
                        <a:t>独立负责制定质量保证计划、对项目组执行本标准软件开发过程的执行情况，输出产品进行审计</a:t>
                      </a:r>
                      <a:endParaRPr lang="zh-CN" altLang="en-US" dirty="0"/>
                    </a:p>
                  </a:txBody>
                  <a:tcPr/>
                </a:tc>
                <a:extLst>
                  <a:ext uri="{0D108BD9-81ED-4DB2-BD59-A6C34878D82A}">
                    <a16:rowId xmlns="" xmlns:a16="http://schemas.microsoft.com/office/drawing/2014/main" val="10005"/>
                  </a:ext>
                </a:extLst>
              </a:tr>
              <a:tr h="667201">
                <a:tc>
                  <a:txBody>
                    <a:bodyPr/>
                    <a:lstStyle/>
                    <a:p>
                      <a:r>
                        <a:rPr lang="en-US" altLang="zh-CN" sz="1800" dirty="0" smtClean="0">
                          <a:latin typeface="+mn-ea"/>
                          <a:ea typeface="+mn-ea"/>
                        </a:rPr>
                        <a:t>DBA</a:t>
                      </a:r>
                      <a:endParaRPr lang="zh-CN" altLang="en-US" dirty="0"/>
                    </a:p>
                  </a:txBody>
                  <a:tcPr/>
                </a:tc>
                <a:tc>
                  <a:txBody>
                    <a:bodyPr/>
                    <a:lstStyle/>
                    <a:p>
                      <a:pPr marL="0" indent="0">
                        <a:buNone/>
                      </a:pPr>
                      <a:r>
                        <a:rPr lang="zh-CN" altLang="en-US" sz="1800" dirty="0" smtClean="0">
                          <a:latin typeface="+mn-ea"/>
                          <a:ea typeface="+mn-ea"/>
                        </a:rPr>
                        <a:t>参与项目数据库模型的评审和评估，安装、配置、优化和管理项目相关数据库，包括开</a:t>
                      </a:r>
                    </a:p>
                    <a:p>
                      <a:pPr marL="0" indent="0">
                        <a:buNone/>
                      </a:pPr>
                      <a:r>
                        <a:rPr lang="zh-CN" altLang="en-US" sz="1800" dirty="0" smtClean="0">
                          <a:latin typeface="+mn-ea"/>
                          <a:ea typeface="+mn-ea"/>
                        </a:rPr>
                        <a:t>发、测试和生产环境</a:t>
                      </a:r>
                      <a:endParaRPr lang="zh-CN" altLang="en-US" dirty="0"/>
                    </a:p>
                  </a:txBody>
                  <a:tcPr/>
                </a:tc>
                <a:extLst>
                  <a:ext uri="{0D108BD9-81ED-4DB2-BD59-A6C34878D82A}">
                    <a16:rowId xmlns="" xmlns:a16="http://schemas.microsoft.com/office/drawing/2014/main" val="10006"/>
                  </a:ext>
                </a:extLst>
              </a:tr>
              <a:tr h="667201">
                <a:tc>
                  <a:txBody>
                    <a:bodyPr/>
                    <a:lstStyle/>
                    <a:p>
                      <a:r>
                        <a:rPr lang="zh-CN" altLang="en-US" sz="1800" dirty="0" smtClean="0">
                          <a:latin typeface="+mn-ea"/>
                          <a:ea typeface="+mn-ea"/>
                        </a:rPr>
                        <a:t>系统工程师</a:t>
                      </a:r>
                      <a:endParaRPr lang="zh-CN" altLang="en-US" dirty="0"/>
                    </a:p>
                  </a:txBody>
                  <a:tcPr/>
                </a:tc>
                <a:tc>
                  <a:txBody>
                    <a:bodyPr/>
                    <a:lstStyle/>
                    <a:p>
                      <a:pPr marL="0" indent="0">
                        <a:buNone/>
                      </a:pPr>
                      <a:r>
                        <a:rPr lang="zh-CN" altLang="en-US" sz="1800" dirty="0" smtClean="0">
                          <a:latin typeface="+mn-ea"/>
                          <a:ea typeface="+mn-ea"/>
                        </a:rPr>
                        <a:t>负责测试环境的系统安装和配置，在实施阶段制定系统集成方案，负责生产系统的网络系统安装，测试和管理</a:t>
                      </a:r>
                      <a:endParaRPr lang="zh-CN" altLang="en-US"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390469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solidFill>
                  <a:srgbClr val="000000"/>
                </a:solidFill>
              </a:rPr>
              <a:t>            </a:t>
            </a:r>
            <a:r>
              <a:rPr lang="zh-CN" altLang="zh-CN" dirty="0" smtClean="0">
                <a:solidFill>
                  <a:srgbClr val="000000"/>
                </a:solidFill>
              </a:rPr>
              <a:t>《立项审批同意通知》</a:t>
            </a:r>
            <a:r>
              <a:rPr lang="zh-CN" altLang="zh-CN" dirty="0">
                <a:solidFill>
                  <a:srgbClr val="000000"/>
                </a:solidFill>
              </a:rPr>
              <a:t>、《业务解决方案》</a:t>
            </a:r>
            <a:endParaRPr lang="zh-CN" altLang="en-US" dirty="0"/>
          </a:p>
        </p:txBody>
      </p:sp>
      <p:sp>
        <p:nvSpPr>
          <p:cNvPr id="4" name="Line 5"/>
          <p:cNvSpPr>
            <a:spLocks noChangeShapeType="1"/>
          </p:cNvSpPr>
          <p:nvPr/>
        </p:nvSpPr>
        <p:spPr bwMode="auto">
          <a:xfrm>
            <a:off x="5704785" y="2290763"/>
            <a:ext cx="1588" cy="5032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Text Box 6"/>
          <p:cNvSpPr txBox="1">
            <a:spLocks noChangeArrowheads="1"/>
          </p:cNvSpPr>
          <p:nvPr/>
        </p:nvSpPr>
        <p:spPr bwMode="auto">
          <a:xfrm>
            <a:off x="3831535" y="4668838"/>
            <a:ext cx="37433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spcBef>
                <a:spcPts val="1200"/>
              </a:spcBef>
              <a:spcAft>
                <a:spcPts val="1000"/>
              </a:spcAft>
              <a:buClr>
                <a:srgbClr val="000000"/>
              </a:buClr>
              <a:buSzPct val="100000"/>
              <a:buFont typeface="Times New Roman" panose="02020603050405020304" pitchFamily="18" charset="0"/>
              <a:buNone/>
            </a:pPr>
            <a:r>
              <a:rPr lang="zh-CN" altLang="zh-CN" sz="2800" dirty="0">
                <a:solidFill>
                  <a:srgbClr val="2C1AB2"/>
                </a:solidFill>
              </a:rPr>
              <a:t>《项目策划评审报告》</a:t>
            </a:r>
          </a:p>
        </p:txBody>
      </p:sp>
      <p:sp>
        <p:nvSpPr>
          <p:cNvPr id="6" name="Text Box 8"/>
          <p:cNvSpPr txBox="1">
            <a:spLocks noChangeArrowheads="1"/>
          </p:cNvSpPr>
          <p:nvPr/>
        </p:nvSpPr>
        <p:spPr bwMode="auto">
          <a:xfrm>
            <a:off x="2494969" y="2781300"/>
            <a:ext cx="7775575"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eaLnBrk="1">
              <a:lnSpc>
                <a:spcPct val="93000"/>
              </a:lnSpc>
              <a:spcBef>
                <a:spcPts val="1200"/>
              </a:spcBef>
              <a:spcAft>
                <a:spcPts val="1000"/>
              </a:spcAft>
              <a:buClr>
                <a:srgbClr val="000000"/>
              </a:buClr>
              <a:buSzPct val="100000"/>
              <a:buFont typeface="Times New Roman" panose="02020603050405020304" pitchFamily="18" charset="0"/>
              <a:buNone/>
            </a:pPr>
            <a:r>
              <a:rPr lang="zh-CN" altLang="zh-CN" sz="2800" dirty="0">
                <a:solidFill>
                  <a:srgbClr val="000000"/>
                </a:solidFill>
              </a:rPr>
              <a:t>《技术构架方案》、</a:t>
            </a:r>
            <a:r>
              <a:rPr lang="zh-CN" altLang="zh-CN" sz="2800" dirty="0">
                <a:solidFill>
                  <a:srgbClr val="2C1AB2"/>
                </a:solidFill>
              </a:rPr>
              <a:t>《项目策划书》</a:t>
            </a:r>
            <a:r>
              <a:rPr lang="zh-CN" altLang="zh-CN" sz="2800" dirty="0">
                <a:solidFill>
                  <a:srgbClr val="000000"/>
                </a:solidFill>
              </a:rPr>
              <a:t>、《项目进度计划》、《配置管理计划》、《风险管理计划》、《质量保证计划》、《测试计划》</a:t>
            </a:r>
          </a:p>
        </p:txBody>
      </p:sp>
      <p:sp>
        <p:nvSpPr>
          <p:cNvPr id="7" name="Line 9"/>
          <p:cNvSpPr>
            <a:spLocks noChangeShapeType="1"/>
          </p:cNvSpPr>
          <p:nvPr/>
        </p:nvSpPr>
        <p:spPr bwMode="auto">
          <a:xfrm>
            <a:off x="5703198" y="4085870"/>
            <a:ext cx="1587" cy="5127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Text Box 3"/>
          <p:cNvSpPr txBox="1">
            <a:spLocks noGrp="1" noChangeArrowheads="1"/>
          </p:cNvSpPr>
          <p:nvPr>
            <p:ph type="title"/>
          </p:nvPr>
        </p:nvSpPr>
        <p:spPr bwMode="auto">
          <a:xfrm>
            <a:off x="204832" y="89730"/>
            <a:ext cx="9805554" cy="907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normAutofit/>
          </a:bodyPr>
          <a:lstStyle>
            <a:lvl1pPr>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spcBef>
                <a:spcPts val="1200"/>
              </a:spcBef>
              <a:spcAft>
                <a:spcPts val="1000"/>
              </a:spcAft>
              <a:buClr>
                <a:srgbClr val="000000"/>
              </a:buClr>
              <a:buSzPct val="100000"/>
              <a:buFont typeface="Times New Roman" panose="02020603050405020304" pitchFamily="18" charset="0"/>
              <a:buNone/>
            </a:pPr>
            <a:r>
              <a:rPr lang="zh-CN" altLang="zh-CN" dirty="0">
                <a:solidFill>
                  <a:srgbClr val="000000"/>
                </a:solidFill>
                <a:latin typeface="+mj-ea"/>
                <a:ea typeface="+mj-ea"/>
              </a:rPr>
              <a:t>《立项过程控制程序》</a:t>
            </a:r>
          </a:p>
        </p:txBody>
      </p:sp>
      <p:graphicFrame>
        <p:nvGraphicFramePr>
          <p:cNvPr id="2" name="对象 1"/>
          <p:cNvGraphicFramePr>
            <a:graphicFrameLocks noChangeAspect="1"/>
          </p:cNvGraphicFramePr>
          <p:nvPr>
            <p:extLst>
              <p:ext uri="{D42A27DB-BD31-4B8C-83A1-F6EECF244321}">
                <p14:modId xmlns:p14="http://schemas.microsoft.com/office/powerpoint/2010/main" val="1352909973"/>
              </p:ext>
            </p:extLst>
          </p:nvPr>
        </p:nvGraphicFramePr>
        <p:xfrm>
          <a:off x="10775668" y="1301693"/>
          <a:ext cx="1156263" cy="1047863"/>
        </p:xfrm>
        <a:graphic>
          <a:graphicData uri="http://schemas.openxmlformats.org/presentationml/2006/ole">
            <mc:AlternateContent xmlns:mc="http://schemas.openxmlformats.org/markup-compatibility/2006">
              <mc:Choice xmlns:v="urn:schemas-microsoft-com:vml" Requires="v">
                <p:oleObj spid="_x0000_s2185" name="Document" showAsIcon="1" r:id="rId4" imgW="914400" imgH="828720" progId="Word.Document.8">
                  <p:embed/>
                </p:oleObj>
              </mc:Choice>
              <mc:Fallback>
                <p:oleObj name="Document" showAsIcon="1" r:id="rId4" imgW="914400" imgH="828720" progId="Word.Document.8">
                  <p:embed/>
                  <p:pic>
                    <p:nvPicPr>
                      <p:cNvPr id="0" name=""/>
                      <p:cNvPicPr/>
                      <p:nvPr/>
                    </p:nvPicPr>
                    <p:blipFill>
                      <a:blip r:embed="rId5"/>
                      <a:stretch>
                        <a:fillRect/>
                      </a:stretch>
                    </p:blipFill>
                    <p:spPr>
                      <a:xfrm>
                        <a:off x="10775668" y="1301693"/>
                        <a:ext cx="1156263" cy="104786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54487975"/>
              </p:ext>
            </p:extLst>
          </p:nvPr>
        </p:nvGraphicFramePr>
        <p:xfrm>
          <a:off x="10846521" y="2868903"/>
          <a:ext cx="1080792" cy="979470"/>
        </p:xfrm>
        <a:graphic>
          <a:graphicData uri="http://schemas.openxmlformats.org/presentationml/2006/ole">
            <mc:AlternateContent xmlns:mc="http://schemas.openxmlformats.org/markup-compatibility/2006">
              <mc:Choice xmlns:v="urn:schemas-microsoft-com:vml" Requires="v">
                <p:oleObj spid="_x0000_s2186" name="Document" showAsIcon="1" r:id="rId7" imgW="914400" imgH="828720" progId="Word.Document.8">
                  <p:embed/>
                </p:oleObj>
              </mc:Choice>
              <mc:Fallback>
                <p:oleObj name="Document" showAsIcon="1" r:id="rId7" imgW="914400" imgH="828720" progId="Word.Document.8">
                  <p:embed/>
                  <p:pic>
                    <p:nvPicPr>
                      <p:cNvPr id="0" name=""/>
                      <p:cNvPicPr/>
                      <p:nvPr/>
                    </p:nvPicPr>
                    <p:blipFill>
                      <a:blip r:embed="rId8"/>
                      <a:stretch>
                        <a:fillRect/>
                      </a:stretch>
                    </p:blipFill>
                    <p:spPr>
                      <a:xfrm>
                        <a:off x="10846521" y="2868903"/>
                        <a:ext cx="1080792" cy="979470"/>
                      </a:xfrm>
                      <a:prstGeom prst="rect">
                        <a:avLst/>
                      </a:prstGeom>
                    </p:spPr>
                  </p:pic>
                </p:oleObj>
              </mc:Fallback>
            </mc:AlternateContent>
          </a:graphicData>
        </a:graphic>
      </p:graphicFrame>
      <p:sp>
        <p:nvSpPr>
          <p:cNvPr id="9" name="圆角矩形 8"/>
          <p:cNvSpPr/>
          <p:nvPr/>
        </p:nvSpPr>
        <p:spPr>
          <a:xfrm>
            <a:off x="841928" y="6162733"/>
            <a:ext cx="9535886" cy="30474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注意：项目策划评审邮件需上传附件</a:t>
            </a:r>
            <a:r>
              <a:rPr lang="en-US" altLang="zh-CN" dirty="0" smtClean="0">
                <a:solidFill>
                  <a:schemeClr val="tx1"/>
                </a:solidFill>
              </a:rPr>
              <a:t>《</a:t>
            </a:r>
            <a:r>
              <a:rPr lang="zh-CN" altLang="en-US" dirty="0" smtClean="0">
                <a:solidFill>
                  <a:schemeClr val="tx1"/>
                </a:solidFill>
              </a:rPr>
              <a:t>技术架构方案</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业务解决方案</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项目策划书</a:t>
            </a:r>
            <a:r>
              <a:rPr lang="en-US" altLang="zh-CN" dirty="0" smtClean="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194703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709308" y="1724738"/>
            <a:ext cx="8280400" cy="3593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34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defRPr/>
            </a:pPr>
            <a:r>
              <a:rPr lang="zh-CN" altLang="zh-CN" dirty="0" smtClean="0">
                <a:solidFill>
                  <a:srgbClr val="000000"/>
                </a:solidFill>
                <a:latin typeface="宋体" panose="02010600030101010101" pitchFamily="2" charset="-122"/>
              </a:rPr>
              <a:t>项目策划书：..\002 基线\项目管理\项目策划\项目策划书编写规范</a:t>
            </a:r>
            <a:r>
              <a:rPr lang="en-US" altLang="zh-CN" dirty="0" smtClean="0">
                <a:solidFill>
                  <a:srgbClr val="000000"/>
                </a:solidFill>
                <a:latin typeface="宋体" panose="02010600030101010101" pitchFamily="2" charset="-122"/>
              </a:rPr>
              <a:t>.doc</a:t>
            </a:r>
          </a:p>
          <a:p>
            <a:pPr eaLnBrk="1">
              <a:lnSpc>
                <a:spcPct val="95000"/>
              </a:lnSpc>
              <a:buClr>
                <a:srgbClr val="000000"/>
              </a:buClr>
              <a:buSzPct val="100000"/>
              <a:buFont typeface="Times New Roman" panose="02020603050405020304" pitchFamily="18" charset="0"/>
              <a:buNone/>
              <a:defRPr/>
            </a:pPr>
            <a:endParaRPr lang="en-US" altLang="zh-CN" dirty="0" smtClean="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defRPr/>
            </a:pPr>
            <a:r>
              <a:rPr lang="zh-CN" altLang="zh-CN" dirty="0" smtClean="0">
                <a:solidFill>
                  <a:srgbClr val="000000"/>
                </a:solidFill>
                <a:latin typeface="宋体" panose="02010600030101010101" pitchFamily="2" charset="-122"/>
              </a:rPr>
              <a:t>项目进度计划：在</a:t>
            </a:r>
            <a:r>
              <a:rPr lang="en-US" altLang="zh-CN" dirty="0" err="1" smtClean="0">
                <a:solidFill>
                  <a:srgbClr val="000000"/>
                </a:solidFill>
                <a:latin typeface="宋体" panose="02010600030101010101" pitchFamily="2" charset="-122"/>
              </a:rPr>
              <a:t>Redmine</a:t>
            </a:r>
            <a:r>
              <a:rPr lang="zh-CN" altLang="zh-CN" dirty="0" smtClean="0">
                <a:solidFill>
                  <a:srgbClr val="000000"/>
                </a:solidFill>
                <a:latin typeface="宋体" panose="02010600030101010101" pitchFamily="2" charset="-122"/>
              </a:rPr>
              <a:t>中进行计划编写，并上传发布；</a:t>
            </a:r>
          </a:p>
          <a:p>
            <a:pPr>
              <a:lnSpc>
                <a:spcPct val="95000"/>
              </a:lnSpc>
              <a:buClr>
                <a:srgbClr val="000000"/>
              </a:buClr>
              <a:buSzPct val="100000"/>
              <a:defRPr/>
            </a:pPr>
            <a:r>
              <a:rPr lang="en-US" altLang="zh-CN" dirty="0" smtClean="0">
                <a:solidFill>
                  <a:srgbClr val="000000"/>
                </a:solidFill>
                <a:latin typeface="宋体" panose="02010600030101010101" pitchFamily="2" charset="-122"/>
              </a:rPr>
              <a:t>             </a:t>
            </a:r>
            <a:r>
              <a:rPr lang="en-US" altLang="zh-CN" dirty="0" smtClean="0">
                <a:solidFill>
                  <a:schemeClr val="accent6">
                    <a:lumMod val="40000"/>
                    <a:lumOff val="60000"/>
                  </a:schemeClr>
                </a:solidFill>
                <a:latin typeface="宋体" panose="02010600030101010101" pitchFamily="2" charset="-122"/>
              </a:rPr>
              <a:t> </a:t>
            </a:r>
            <a:r>
              <a:rPr lang="zh-CN" altLang="zh-CN" dirty="0" smtClean="0">
                <a:latin typeface="宋体" panose="02010600030101010101" pitchFamily="2" charset="-122"/>
              </a:rPr>
              <a:t>在</a:t>
            </a:r>
            <a:r>
              <a:rPr lang="zh-CN" altLang="zh-CN" b="1" dirty="0">
                <a:hlinkClick r:id="rId2"/>
              </a:rPr>
              <a:t>http://10.131.0.47:8000/</a:t>
            </a:r>
            <a:r>
              <a:rPr lang="zh-CN" altLang="zh-CN" b="1" dirty="0" smtClean="0">
                <a:hlinkClick r:id="rId2"/>
              </a:rPr>
              <a:t>redmine</a:t>
            </a:r>
            <a:r>
              <a:rPr lang="en-US" altLang="zh-CN" dirty="0" err="1" smtClean="0">
                <a:latin typeface="宋体" panose="02010600030101010101" pitchFamily="2" charset="-122"/>
              </a:rPr>
              <a:t>中进行查看跟踪</a:t>
            </a:r>
            <a:endParaRPr lang="en-US" altLang="zh-CN" dirty="0" smtClean="0">
              <a:latin typeface="宋体" panose="02010600030101010101" pitchFamily="2" charset="-122"/>
              <a:hlinkClick r:id="rId3"/>
            </a:endParaRPr>
          </a:p>
          <a:p>
            <a:pPr eaLnBrk="1">
              <a:lnSpc>
                <a:spcPct val="95000"/>
              </a:lnSpc>
              <a:buClr>
                <a:srgbClr val="000000"/>
              </a:buClr>
              <a:buSzPct val="100000"/>
              <a:buFont typeface="Times New Roman" panose="02020603050405020304" pitchFamily="18" charset="0"/>
              <a:buNone/>
              <a:defRPr/>
            </a:pPr>
            <a:endParaRPr lang="en-US" altLang="zh-CN" dirty="0" smtClean="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defRPr/>
            </a:pPr>
            <a:r>
              <a:rPr lang="zh-CN" altLang="zh-CN" dirty="0">
                <a:solidFill>
                  <a:srgbClr val="000000"/>
                </a:solidFill>
                <a:latin typeface="宋体" panose="02010600030101010101" pitchFamily="2" charset="-122"/>
              </a:rPr>
              <a:t>配置管理计划：</a:t>
            </a:r>
            <a:r>
              <a:rPr lang="en-US" altLang="zh-CN" dirty="0" smtClean="0">
                <a:solidFill>
                  <a:srgbClr val="000000"/>
                </a:solidFill>
                <a:latin typeface="宋体" panose="02010600030101010101" pitchFamily="2" charset="-122"/>
              </a:rPr>
              <a:t>..\002 </a:t>
            </a:r>
            <a:r>
              <a:rPr lang="zh-CN" altLang="zh-CN" dirty="0" smtClean="0">
                <a:solidFill>
                  <a:srgbClr val="000000"/>
                </a:solidFill>
                <a:latin typeface="宋体" panose="02010600030101010101" pitchFamily="2" charset="-122"/>
              </a:rPr>
              <a:t>基线</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配置管理</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配置管理计划模板</a:t>
            </a:r>
            <a:r>
              <a:rPr lang="en-US" altLang="zh-CN" dirty="0" smtClean="0">
                <a:solidFill>
                  <a:srgbClr val="000000"/>
                </a:solidFill>
                <a:latin typeface="宋体" panose="02010600030101010101" pitchFamily="2" charset="-122"/>
              </a:rPr>
              <a:t>.doc</a:t>
            </a:r>
          </a:p>
          <a:p>
            <a:pPr eaLnBrk="1">
              <a:lnSpc>
                <a:spcPct val="95000"/>
              </a:lnSpc>
              <a:buClr>
                <a:srgbClr val="000000"/>
              </a:buClr>
              <a:buSzPct val="100000"/>
              <a:buFont typeface="Times New Roman" panose="02020603050405020304" pitchFamily="18" charset="0"/>
              <a:buNone/>
              <a:defRPr/>
            </a:pPr>
            <a:endParaRPr lang="en-US" altLang="zh-CN" dirty="0" smtClean="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defRPr/>
            </a:pPr>
            <a:r>
              <a:rPr lang="zh-CN" altLang="zh-CN" dirty="0" smtClean="0">
                <a:solidFill>
                  <a:srgbClr val="000000"/>
                </a:solidFill>
                <a:latin typeface="宋体" panose="02010600030101010101" pitchFamily="2" charset="-122"/>
              </a:rPr>
              <a:t>质量保障计划：</a:t>
            </a:r>
            <a:r>
              <a:rPr lang="en-US" altLang="zh-CN" dirty="0" smtClean="0">
                <a:solidFill>
                  <a:srgbClr val="000000"/>
                </a:solidFill>
                <a:latin typeface="宋体" panose="02010600030101010101" pitchFamily="2" charset="-122"/>
              </a:rPr>
              <a:t>..\002 </a:t>
            </a:r>
            <a:r>
              <a:rPr lang="zh-CN" altLang="zh-CN" dirty="0" smtClean="0">
                <a:solidFill>
                  <a:srgbClr val="000000"/>
                </a:solidFill>
                <a:latin typeface="宋体" panose="02010600030101010101" pitchFamily="2" charset="-122"/>
              </a:rPr>
              <a:t>基线</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质量保证</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质量保证计划模板</a:t>
            </a:r>
            <a:r>
              <a:rPr lang="en-US" altLang="zh-CN" dirty="0" smtClean="0">
                <a:solidFill>
                  <a:srgbClr val="000000"/>
                </a:solidFill>
                <a:latin typeface="宋体" panose="02010600030101010101" pitchFamily="2" charset="-122"/>
              </a:rPr>
              <a:t>.doc</a:t>
            </a:r>
          </a:p>
          <a:p>
            <a:pPr eaLnBrk="1">
              <a:lnSpc>
                <a:spcPct val="95000"/>
              </a:lnSpc>
              <a:buClr>
                <a:srgbClr val="000000"/>
              </a:buClr>
              <a:buSzPct val="100000"/>
              <a:buFont typeface="Times New Roman" panose="02020603050405020304" pitchFamily="18" charset="0"/>
              <a:buNone/>
              <a:defRPr/>
            </a:pPr>
            <a:endParaRPr lang="en-US" altLang="zh-CN" dirty="0" smtClean="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defRPr/>
            </a:pPr>
            <a:r>
              <a:rPr lang="zh-CN" altLang="zh-CN" dirty="0" smtClean="0">
                <a:solidFill>
                  <a:srgbClr val="000000"/>
                </a:solidFill>
                <a:latin typeface="宋体" panose="02010600030101010101" pitchFamily="2" charset="-122"/>
              </a:rPr>
              <a:t>测试计划：</a:t>
            </a:r>
            <a:r>
              <a:rPr lang="en-US" altLang="zh-CN" dirty="0" smtClean="0">
                <a:solidFill>
                  <a:srgbClr val="000000"/>
                </a:solidFill>
                <a:latin typeface="宋体" panose="02010600030101010101" pitchFamily="2" charset="-122"/>
              </a:rPr>
              <a:t>..\002 </a:t>
            </a:r>
            <a:r>
              <a:rPr lang="zh-CN" altLang="zh-CN" dirty="0" smtClean="0">
                <a:solidFill>
                  <a:srgbClr val="000000"/>
                </a:solidFill>
                <a:latin typeface="宋体" panose="02010600030101010101" pitchFamily="2" charset="-122"/>
              </a:rPr>
              <a:t>基线</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软件工程</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测试</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测试计划</a:t>
            </a:r>
            <a:r>
              <a:rPr lang="en-US" altLang="zh-CN" dirty="0" smtClean="0">
                <a:solidFill>
                  <a:srgbClr val="000000"/>
                </a:solidFill>
                <a:latin typeface="宋体" panose="02010600030101010101" pitchFamily="2" charset="-122"/>
              </a:rPr>
              <a:t>.doc</a:t>
            </a:r>
          </a:p>
          <a:p>
            <a:pPr eaLnBrk="1">
              <a:lnSpc>
                <a:spcPct val="95000"/>
              </a:lnSpc>
              <a:buClr>
                <a:srgbClr val="000000"/>
              </a:buClr>
              <a:buSzPct val="100000"/>
              <a:buFont typeface="Times New Roman" panose="02020603050405020304" pitchFamily="18" charset="0"/>
              <a:buNone/>
              <a:defRPr/>
            </a:pPr>
            <a:endParaRPr lang="en-US" altLang="zh-CN" dirty="0" smtClean="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defRPr/>
            </a:pPr>
            <a:r>
              <a:rPr lang="zh-CN" altLang="zh-CN" dirty="0" smtClean="0">
                <a:solidFill>
                  <a:srgbClr val="000000"/>
                </a:solidFill>
                <a:latin typeface="宋体" panose="02010600030101010101" pitchFamily="2" charset="-122"/>
              </a:rPr>
              <a:t>项目策划评审报告：</a:t>
            </a:r>
            <a:r>
              <a:rPr lang="en-US" altLang="zh-CN" dirty="0" smtClean="0">
                <a:solidFill>
                  <a:srgbClr val="000000"/>
                </a:solidFill>
                <a:latin typeface="宋体" panose="02010600030101010101" pitchFamily="2" charset="-122"/>
              </a:rPr>
              <a:t>..\002 </a:t>
            </a:r>
            <a:r>
              <a:rPr lang="zh-CN" altLang="zh-CN" dirty="0" smtClean="0">
                <a:solidFill>
                  <a:srgbClr val="000000"/>
                </a:solidFill>
                <a:latin typeface="宋体" panose="02010600030101010101" pitchFamily="2" charset="-122"/>
              </a:rPr>
              <a:t>基线</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模版</a:t>
            </a:r>
            <a:r>
              <a:rPr lang="en-US" altLang="zh-CN" dirty="0" smtClean="0">
                <a:solidFill>
                  <a:srgbClr val="000000"/>
                </a:solidFill>
                <a:latin typeface="宋体" panose="02010600030101010101" pitchFamily="2" charset="-122"/>
              </a:rPr>
              <a:t>\</a:t>
            </a:r>
            <a:r>
              <a:rPr lang="zh-CN" altLang="zh-CN" dirty="0" smtClean="0">
                <a:solidFill>
                  <a:srgbClr val="000000"/>
                </a:solidFill>
                <a:latin typeface="宋体" panose="02010600030101010101" pitchFamily="2" charset="-122"/>
              </a:rPr>
              <a:t>评审报告模版</a:t>
            </a:r>
            <a:r>
              <a:rPr lang="en-US" altLang="zh-CN" dirty="0" smtClean="0">
                <a:solidFill>
                  <a:srgbClr val="000000"/>
                </a:solidFill>
                <a:latin typeface="宋体" panose="02010600030101010101" pitchFamily="2" charset="-122"/>
              </a:rPr>
              <a:t>.doc</a:t>
            </a:r>
          </a:p>
          <a:p>
            <a:pPr eaLnBrk="1">
              <a:lnSpc>
                <a:spcPct val="93000"/>
              </a:lnSpc>
              <a:buClr>
                <a:srgbClr val="000000"/>
              </a:buClr>
              <a:buSzPct val="100000"/>
              <a:buFont typeface="Times New Roman" panose="02020603050405020304" pitchFamily="18" charset="0"/>
              <a:buNone/>
              <a:defRPr/>
            </a:pPr>
            <a:endParaRPr lang="en-US" altLang="zh-CN" dirty="0" smtClean="0">
              <a:solidFill>
                <a:srgbClr val="000000"/>
              </a:solidFill>
            </a:endParaRPr>
          </a:p>
        </p:txBody>
      </p:sp>
    </p:spTree>
    <p:extLst>
      <p:ext uri="{BB962C8B-B14F-4D97-AF65-F5344CB8AC3E}">
        <p14:creationId xmlns:p14="http://schemas.microsoft.com/office/powerpoint/2010/main" val="3021798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816534" y="1104467"/>
            <a:ext cx="7920037" cy="491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spcBef>
                <a:spcPts val="1200"/>
              </a:spcBef>
              <a:spcAft>
                <a:spcPts val="1000"/>
              </a:spcAft>
              <a:buClr>
                <a:srgbClr val="000000"/>
              </a:buClr>
              <a:buSzPct val="100000"/>
              <a:buFont typeface="Times New Roman" panose="02020603050405020304" pitchFamily="18" charset="0"/>
              <a:buNone/>
            </a:pPr>
            <a:r>
              <a:rPr lang="zh-CN" altLang="zh-CN" sz="2800" dirty="0">
                <a:solidFill>
                  <a:srgbClr val="000000"/>
                </a:solidFill>
                <a:latin typeface="宋体" panose="02010600030101010101" pitchFamily="2" charset="-122"/>
              </a:rPr>
              <a:t>立项阶段提醒：</a:t>
            </a:r>
          </a:p>
          <a:p>
            <a:pPr eaLnBrk="1">
              <a:lnSpc>
                <a:spcPct val="95000"/>
              </a:lnSpc>
              <a:spcBef>
                <a:spcPts val="1200"/>
              </a:spcBef>
              <a:spcAft>
                <a:spcPts val="1000"/>
              </a:spcAft>
              <a:buClr>
                <a:srgbClr val="000000"/>
              </a:buClr>
              <a:buSzPct val="100000"/>
              <a:buFont typeface="Times New Roman" panose="02020603050405020304" pitchFamily="18" charset="0"/>
              <a:buNone/>
            </a:pPr>
            <a:r>
              <a:rPr lang="zh-CN" altLang="zh-CN" sz="1600" dirty="0">
                <a:solidFill>
                  <a:srgbClr val="000000"/>
                </a:solidFill>
                <a:latin typeface="宋体" panose="02010600030101010101" pitchFamily="2" charset="-122"/>
              </a:rPr>
              <a:t>1.项目策划评审通过后，才允许进入执行阶段。</a:t>
            </a:r>
          </a:p>
          <a:p>
            <a:pPr>
              <a:lnSpc>
                <a:spcPct val="102000"/>
              </a:lnSpc>
              <a:spcBef>
                <a:spcPts val="1200"/>
              </a:spcBef>
              <a:spcAft>
                <a:spcPts val="1000"/>
              </a:spcAft>
              <a:buClr>
                <a:srgbClr val="000000"/>
              </a:buClr>
              <a:buSzPct val="100000"/>
            </a:pPr>
            <a:r>
              <a:rPr lang="en-US" altLang="zh-CN" sz="1600" dirty="0">
                <a:solidFill>
                  <a:srgbClr val="000000"/>
                </a:solidFill>
                <a:latin typeface="Calibri" panose="020F0502020204030204" pitchFamily="34" charset="0"/>
              </a:rPr>
              <a:t>2</a:t>
            </a:r>
            <a:r>
              <a:rPr lang="zh-CN" altLang="zh-CN" sz="1600" dirty="0">
                <a:solidFill>
                  <a:srgbClr val="000000"/>
                </a:solidFill>
                <a:latin typeface="Calibri" panose="020F0502020204030204" pitchFamily="34" charset="0"/>
              </a:rPr>
              <a:t>. 进度计划需满足T+7和T+30，T＋N是指当天日期的后N天</a:t>
            </a:r>
            <a:r>
              <a:rPr lang="zh-CN" altLang="zh-CN" sz="1600" dirty="0" smtClean="0">
                <a:solidFill>
                  <a:srgbClr val="000000"/>
                </a:solidFill>
                <a:latin typeface="Calibri" panose="020F0502020204030204" pitchFamily="34" charset="0"/>
              </a:rPr>
              <a:t>。</a:t>
            </a:r>
            <a:r>
              <a:rPr lang="en-US" altLang="zh-CN" sz="1600" dirty="0">
                <a:solidFill>
                  <a:srgbClr val="000000"/>
                </a:solidFill>
                <a:latin typeface="Calibri" panose="020F0502020204030204" pitchFamily="34" charset="0"/>
              </a:rPr>
              <a:t>T</a:t>
            </a:r>
            <a:r>
              <a:rPr lang="zh-CN" altLang="en-US" sz="1600" dirty="0">
                <a:solidFill>
                  <a:srgbClr val="000000"/>
                </a:solidFill>
                <a:latin typeface="Calibri" panose="020F0502020204030204" pitchFamily="34" charset="0"/>
              </a:rPr>
              <a:t>＋</a:t>
            </a:r>
            <a:r>
              <a:rPr lang="en-US" altLang="zh-CN" sz="1600" dirty="0">
                <a:solidFill>
                  <a:srgbClr val="000000"/>
                </a:solidFill>
                <a:latin typeface="Calibri" panose="020F0502020204030204" pitchFamily="34" charset="0"/>
              </a:rPr>
              <a:t>7  </a:t>
            </a:r>
            <a:r>
              <a:rPr lang="zh-CN" altLang="en-US" sz="1600" dirty="0">
                <a:solidFill>
                  <a:srgbClr val="000000"/>
                </a:solidFill>
                <a:latin typeface="Calibri" panose="020F0502020204030204" pitchFamily="34" charset="0"/>
              </a:rPr>
              <a:t>：项目经理在每周五下班前应将下周计划安排好、分解至每天且所有人员工时应安排合理（</a:t>
            </a:r>
            <a:r>
              <a:rPr lang="en-US" altLang="zh-CN" sz="1600" dirty="0">
                <a:solidFill>
                  <a:srgbClr val="000000"/>
                </a:solidFill>
                <a:latin typeface="Calibri" panose="020F0502020204030204" pitchFamily="34" charset="0"/>
              </a:rPr>
              <a:t>6h-10h</a:t>
            </a:r>
            <a:r>
              <a:rPr lang="en-US" altLang="zh-CN" sz="1600" dirty="0" smtClean="0">
                <a:solidFill>
                  <a:srgbClr val="000000"/>
                </a:solidFill>
                <a:latin typeface="Calibri" panose="020F0502020204030204" pitchFamily="34" charset="0"/>
              </a:rPr>
              <a:t>); </a:t>
            </a:r>
            <a:r>
              <a:rPr lang="en-US" altLang="zh-CN" sz="1600" dirty="0">
                <a:solidFill>
                  <a:srgbClr val="000000"/>
                </a:solidFill>
                <a:latin typeface="Calibri" panose="020F0502020204030204" pitchFamily="34" charset="0"/>
              </a:rPr>
              <a:t>T+30  </a:t>
            </a:r>
            <a:r>
              <a:rPr lang="zh-CN" altLang="en-US" sz="1600" dirty="0">
                <a:solidFill>
                  <a:srgbClr val="000000"/>
                </a:solidFill>
                <a:latin typeface="Calibri" panose="020F0502020204030204" pitchFamily="34" charset="0"/>
              </a:rPr>
              <a:t>：项目经理在每周五下班前应将</a:t>
            </a:r>
            <a:r>
              <a:rPr lang="en-US" altLang="zh-CN" sz="1600" dirty="0">
                <a:solidFill>
                  <a:srgbClr val="000000"/>
                </a:solidFill>
                <a:latin typeface="Calibri" panose="020F0502020204030204" pitchFamily="34" charset="0"/>
              </a:rPr>
              <a:t>T+30</a:t>
            </a:r>
            <a:r>
              <a:rPr lang="zh-CN" altLang="en-US" sz="1600" dirty="0">
                <a:solidFill>
                  <a:srgbClr val="000000"/>
                </a:solidFill>
                <a:latin typeface="Calibri" panose="020F0502020204030204" pitchFamily="34" charset="0"/>
              </a:rPr>
              <a:t>计划安排好；周度、月度计划中项目任务均应按阶段划分、按顺序进行安排</a:t>
            </a:r>
            <a:r>
              <a:rPr lang="zh-CN" altLang="en-US" sz="1600" dirty="0" smtClean="0">
                <a:solidFill>
                  <a:srgbClr val="000000"/>
                </a:solidFill>
                <a:latin typeface="Calibri" panose="020F0502020204030204" pitchFamily="34" charset="0"/>
              </a:rPr>
              <a:t>且包含项目</a:t>
            </a:r>
            <a:r>
              <a:rPr lang="zh-CN" altLang="en-US" sz="1600" dirty="0">
                <a:solidFill>
                  <a:srgbClr val="000000"/>
                </a:solidFill>
                <a:latin typeface="Calibri" panose="020F0502020204030204" pitchFamily="34" charset="0"/>
              </a:rPr>
              <a:t>里程碑、关键任务。</a:t>
            </a:r>
          </a:p>
          <a:p>
            <a:pPr>
              <a:lnSpc>
                <a:spcPct val="102000"/>
              </a:lnSpc>
              <a:spcBef>
                <a:spcPts val="1200"/>
              </a:spcBef>
              <a:spcAft>
                <a:spcPts val="1000"/>
              </a:spcAft>
              <a:buClr>
                <a:srgbClr val="000000"/>
              </a:buClr>
              <a:buSzPct val="100000"/>
            </a:pPr>
            <a:r>
              <a:rPr lang="en-US" altLang="zh-CN" sz="1600" dirty="0" smtClean="0">
                <a:solidFill>
                  <a:srgbClr val="000000"/>
                </a:solidFill>
                <a:latin typeface="Calibri" panose="020F0502020204030204" pitchFamily="34" charset="0"/>
              </a:rPr>
              <a:t>3.</a:t>
            </a:r>
            <a:r>
              <a:rPr lang="zh-CN" altLang="en-US" sz="1600" dirty="0">
                <a:solidFill>
                  <a:srgbClr val="000000"/>
                </a:solidFill>
                <a:latin typeface="Calibri" panose="020F0502020204030204" pitchFamily="34" charset="0"/>
              </a:rPr>
              <a:t>员工应每天填写工时工件、完成百分比以及备注</a:t>
            </a:r>
            <a:r>
              <a:rPr lang="zh-CN" altLang="en-US" sz="1600" dirty="0" smtClean="0">
                <a:solidFill>
                  <a:srgbClr val="000000"/>
                </a:solidFill>
                <a:latin typeface="Calibri" panose="020F0502020204030204" pitchFamily="34" charset="0"/>
              </a:rPr>
              <a:t>。项目经理应</a:t>
            </a:r>
            <a:r>
              <a:rPr lang="zh-CN" altLang="zh-CN" sz="1600" dirty="0" smtClean="0">
                <a:solidFill>
                  <a:srgbClr val="000000"/>
                </a:solidFill>
                <a:latin typeface="Calibri" panose="020F0502020204030204" pitchFamily="34" charset="0"/>
              </a:rPr>
              <a:t>及时检查组内成员工时工件的提交，了解进度计划完成情况，并进行调整，确保进度计划合理可行。</a:t>
            </a:r>
            <a:r>
              <a:rPr lang="en-US" altLang="zh-CN" sz="1600" dirty="0">
                <a:solidFill>
                  <a:srgbClr val="000000"/>
                </a:solidFill>
                <a:latin typeface="Calibri" panose="020F0502020204030204" pitchFamily="34" charset="0"/>
              </a:rPr>
              <a:t> </a:t>
            </a:r>
            <a:r>
              <a:rPr lang="zh-CN" altLang="zh-CN" sz="1600" b="1" dirty="0">
                <a:hlinkClick r:id="rId2"/>
              </a:rPr>
              <a:t>http://10.131.0.47:8000/</a:t>
            </a:r>
            <a:r>
              <a:rPr lang="zh-CN" altLang="zh-CN" sz="1600" b="1" dirty="0" smtClean="0">
                <a:hlinkClick r:id="rId2"/>
              </a:rPr>
              <a:t>redmine</a:t>
            </a:r>
            <a:endParaRPr lang="en-US" altLang="zh-CN" sz="1600" b="1" dirty="0" smtClean="0"/>
          </a:p>
          <a:p>
            <a:pPr>
              <a:lnSpc>
                <a:spcPct val="102000"/>
              </a:lnSpc>
              <a:spcBef>
                <a:spcPts val="1200"/>
              </a:spcBef>
              <a:spcAft>
                <a:spcPts val="1000"/>
              </a:spcAft>
              <a:buClr>
                <a:srgbClr val="000000"/>
              </a:buClr>
              <a:buSzPct val="100000"/>
            </a:pPr>
            <a:r>
              <a:rPr lang="en-US" altLang="zh-CN" sz="1600" dirty="0" smtClean="0">
                <a:solidFill>
                  <a:srgbClr val="000000"/>
                </a:solidFill>
                <a:latin typeface="Calibri" panose="020F0502020204030204" pitchFamily="34" charset="0"/>
              </a:rPr>
              <a:t>4. </a:t>
            </a:r>
            <a:r>
              <a:rPr lang="zh-CN" altLang="en-US" sz="1600" dirty="0" smtClean="0">
                <a:solidFill>
                  <a:srgbClr val="000000"/>
                </a:solidFill>
                <a:latin typeface="Calibri" panose="020F0502020204030204" pitchFamily="34" charset="0"/>
              </a:rPr>
              <a:t>对于交付里程碑由于春之翼内部原因延期的项目，需首先经过春之翼内部评审，评审通过后再与需求方协商延期事宜。</a:t>
            </a:r>
            <a:endParaRPr lang="en-US" altLang="zh-CN" sz="1600" dirty="0" smtClean="0">
              <a:solidFill>
                <a:srgbClr val="000000"/>
              </a:solidFill>
              <a:latin typeface="Calibri" panose="020F0502020204030204" pitchFamily="34" charset="0"/>
            </a:endParaRPr>
          </a:p>
          <a:p>
            <a:pPr eaLnBrk="1">
              <a:lnSpc>
                <a:spcPct val="102000"/>
              </a:lnSpc>
              <a:spcBef>
                <a:spcPts val="1200"/>
              </a:spcBef>
              <a:spcAft>
                <a:spcPts val="1000"/>
              </a:spcAft>
              <a:buClr>
                <a:srgbClr val="000000"/>
              </a:buClr>
              <a:buSzPct val="100000"/>
              <a:buFont typeface="Times New Roman" panose="02020603050405020304" pitchFamily="18" charset="0"/>
              <a:buNone/>
            </a:pPr>
            <a:r>
              <a:rPr lang="en-US" altLang="zh-CN" sz="1600" dirty="0" smtClean="0">
                <a:solidFill>
                  <a:srgbClr val="000000"/>
                </a:solidFill>
                <a:latin typeface="Calibri" panose="020F0502020204030204" pitchFamily="34" charset="0"/>
              </a:rPr>
              <a:t>5</a:t>
            </a:r>
            <a:r>
              <a:rPr lang="zh-CN" altLang="en-US" sz="1600" dirty="0" smtClean="0">
                <a:solidFill>
                  <a:srgbClr val="000000"/>
                </a:solidFill>
                <a:latin typeface="Calibri" panose="020F0502020204030204" pitchFamily="34" charset="0"/>
              </a:rPr>
              <a:t>、</a:t>
            </a:r>
            <a:r>
              <a:rPr lang="zh-CN" altLang="zh-CN" sz="1600" dirty="0" smtClean="0">
                <a:solidFill>
                  <a:srgbClr val="000000"/>
                </a:solidFill>
                <a:latin typeface="Calibri" panose="020F0502020204030204" pitchFamily="34" charset="0"/>
              </a:rPr>
              <a:t>组织</a:t>
            </a:r>
            <a:r>
              <a:rPr lang="zh-CN" altLang="zh-CN" sz="1600" dirty="0">
                <a:solidFill>
                  <a:srgbClr val="000000"/>
                </a:solidFill>
                <a:latin typeface="Calibri" panose="020F0502020204030204" pitchFamily="34" charset="0"/>
              </a:rPr>
              <a:t>项目组例会，促进有效沟通。</a:t>
            </a:r>
          </a:p>
          <a:p>
            <a:pPr eaLnBrk="1">
              <a:lnSpc>
                <a:spcPct val="102000"/>
              </a:lnSpc>
              <a:spcBef>
                <a:spcPts val="1200"/>
              </a:spcBef>
              <a:spcAft>
                <a:spcPts val="1000"/>
              </a:spcAft>
              <a:buClr>
                <a:srgbClr val="000000"/>
              </a:buClr>
              <a:buSzPct val="100000"/>
              <a:buFont typeface="Times New Roman" panose="02020603050405020304" pitchFamily="18" charset="0"/>
              <a:buNone/>
            </a:pPr>
            <a:endParaRPr lang="en-US" altLang="zh-CN" sz="1200" dirty="0">
              <a:solidFill>
                <a:srgbClr val="000000"/>
              </a:solidFill>
              <a:latin typeface="Calibri" panose="020F0502020204030204" pitchFamily="34" charset="0"/>
            </a:endParaRPr>
          </a:p>
          <a:p>
            <a:pPr eaLnBrk="1">
              <a:lnSpc>
                <a:spcPct val="102000"/>
              </a:lnSpc>
              <a:spcBef>
                <a:spcPts val="1200"/>
              </a:spcBef>
              <a:spcAft>
                <a:spcPts val="1000"/>
              </a:spcAft>
              <a:buClr>
                <a:srgbClr val="000000"/>
              </a:buClr>
              <a:buSzPct val="100000"/>
              <a:buFont typeface="Times New Roman" panose="02020603050405020304" pitchFamily="18" charset="0"/>
              <a:buNone/>
            </a:pPr>
            <a:endParaRPr lang="en-US" altLang="zh-CN" sz="1200" dirty="0">
              <a:solidFill>
                <a:srgbClr val="000000"/>
              </a:solidFill>
              <a:latin typeface="Calibri" panose="020F0502020204030204" pitchFamily="34" charset="0"/>
            </a:endParaRPr>
          </a:p>
          <a:p>
            <a:pPr eaLnBrk="1">
              <a:lnSpc>
                <a:spcPct val="102000"/>
              </a:lnSpc>
              <a:spcBef>
                <a:spcPts val="1200"/>
              </a:spcBef>
              <a:spcAft>
                <a:spcPts val="1000"/>
              </a:spcAft>
              <a:buClr>
                <a:srgbClr val="000000"/>
              </a:buClr>
              <a:buSzPct val="100000"/>
              <a:buFont typeface="Times New Roman" panose="02020603050405020304" pitchFamily="18" charset="0"/>
              <a:buNone/>
            </a:pPr>
            <a:endParaRPr lang="en-US" altLang="zh-CN" sz="1200" dirty="0">
              <a:solidFill>
                <a:srgbClr val="000000"/>
              </a:solidFill>
              <a:latin typeface="Calibri" panose="020F0502020204030204" pitchFamily="34" charset="0"/>
            </a:endParaRPr>
          </a:p>
          <a:p>
            <a:pPr eaLnBrk="1" hangingPunct="1">
              <a:lnSpc>
                <a:spcPct val="102000"/>
              </a:lnSpc>
              <a:buClr>
                <a:srgbClr val="000000"/>
              </a:buClr>
              <a:buSzPct val="100000"/>
              <a:buFont typeface="Times New Roman" panose="02020603050405020304" pitchFamily="18" charset="0"/>
              <a:buNone/>
            </a:pPr>
            <a:endParaRPr lang="en-US" altLang="zh-CN" sz="12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533655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252250" y="218282"/>
            <a:ext cx="787224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sz="4400" dirty="0" smtClean="0">
                <a:solidFill>
                  <a:srgbClr val="000000"/>
                </a:solidFill>
                <a:latin typeface="+mj-ea"/>
                <a:ea typeface="+mj-ea"/>
              </a:rPr>
              <a:t>《软件</a:t>
            </a:r>
            <a:r>
              <a:rPr lang="zh-CN" altLang="en-US" sz="4400" dirty="0">
                <a:solidFill>
                  <a:srgbClr val="000000"/>
                </a:solidFill>
                <a:latin typeface="+mj-ea"/>
                <a:ea typeface="+mj-ea"/>
              </a:rPr>
              <a:t>需求</a:t>
            </a:r>
            <a:r>
              <a:rPr lang="zh-CN" altLang="zh-CN" sz="4400" dirty="0" smtClean="0">
                <a:solidFill>
                  <a:srgbClr val="000000"/>
                </a:solidFill>
                <a:latin typeface="+mj-ea"/>
                <a:ea typeface="+mj-ea"/>
              </a:rPr>
              <a:t>开发过程》</a:t>
            </a:r>
            <a:endParaRPr lang="zh-CN" altLang="zh-CN" sz="4400" dirty="0">
              <a:solidFill>
                <a:srgbClr val="000000"/>
              </a:solidFill>
              <a:latin typeface="+mj-ea"/>
              <a:ea typeface="+mj-ea"/>
            </a:endParaRPr>
          </a:p>
          <a:p>
            <a:pPr>
              <a:lnSpc>
                <a:spcPct val="93000"/>
              </a:lnSpc>
              <a:spcBef>
                <a:spcPts val="1200"/>
              </a:spcBef>
              <a:spcAft>
                <a:spcPts val="1000"/>
              </a:spcAft>
              <a:buClr>
                <a:srgbClr val="000000"/>
              </a:buClr>
              <a:buSzPct val="100000"/>
            </a:pPr>
            <a:endParaRPr lang="en-US" altLang="zh-CN" sz="1000" dirty="0">
              <a:solidFill>
                <a:srgbClr val="000000"/>
              </a:solidFill>
            </a:endParaRPr>
          </a:p>
        </p:txBody>
      </p:sp>
      <p:sp>
        <p:nvSpPr>
          <p:cNvPr id="22532" name="Text Box 4"/>
          <p:cNvSpPr txBox="1">
            <a:spLocks noChangeArrowheads="1"/>
          </p:cNvSpPr>
          <p:nvPr/>
        </p:nvSpPr>
        <p:spPr bwMode="auto">
          <a:xfrm>
            <a:off x="2209801" y="2130426"/>
            <a:ext cx="698341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dirty="0">
                <a:solidFill>
                  <a:srgbClr val="5A82CA"/>
                </a:solidFill>
              </a:rPr>
              <a:t>《需求规格说明书》</a:t>
            </a:r>
            <a:r>
              <a:rPr lang="zh-CN" altLang="zh-CN" sz="2800" dirty="0">
                <a:solidFill>
                  <a:srgbClr val="000000"/>
                </a:solidFill>
              </a:rPr>
              <a:t>、《需求用例模型》、</a:t>
            </a:r>
          </a:p>
        </p:txBody>
      </p:sp>
      <p:sp>
        <p:nvSpPr>
          <p:cNvPr id="22533" name="Line 5"/>
          <p:cNvSpPr>
            <a:spLocks noChangeShapeType="1"/>
          </p:cNvSpPr>
          <p:nvPr/>
        </p:nvSpPr>
        <p:spPr bwMode="auto">
          <a:xfrm>
            <a:off x="5772150" y="2808288"/>
            <a:ext cx="1588" cy="584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4" name="Text Box 6"/>
          <p:cNvSpPr txBox="1">
            <a:spLocks noChangeArrowheads="1"/>
          </p:cNvSpPr>
          <p:nvPr/>
        </p:nvSpPr>
        <p:spPr bwMode="auto">
          <a:xfrm>
            <a:off x="4332288" y="3455988"/>
            <a:ext cx="3131864"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9695" rIns="90000" bIns="45000"/>
          <a:lstStyle>
            <a:lvl1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宋体" panose="02010600030101010101" pitchFamily="2" charset="-122"/>
              </a:defRPr>
            </a:lvl9pPr>
          </a:lstStyle>
          <a:p>
            <a:pPr>
              <a:lnSpc>
                <a:spcPct val="93000"/>
              </a:lnSpc>
              <a:spcBef>
                <a:spcPts val="1200"/>
              </a:spcBef>
              <a:spcAft>
                <a:spcPts val="1000"/>
              </a:spcAft>
              <a:buClr>
                <a:srgbClr val="000000"/>
              </a:buClr>
              <a:buSzPct val="100000"/>
            </a:pPr>
            <a:r>
              <a:rPr lang="zh-CN" altLang="zh-CN" sz="2800" dirty="0">
                <a:solidFill>
                  <a:srgbClr val="000000"/>
                </a:solidFill>
              </a:rPr>
              <a:t>《需求评审报告》</a:t>
            </a:r>
          </a:p>
        </p:txBody>
      </p:sp>
      <p:sp>
        <p:nvSpPr>
          <p:cNvPr id="22535" name="Line 7"/>
          <p:cNvSpPr>
            <a:spLocks noChangeShapeType="1"/>
          </p:cNvSpPr>
          <p:nvPr/>
        </p:nvSpPr>
        <p:spPr bwMode="auto">
          <a:xfrm>
            <a:off x="5818189" y="3932238"/>
            <a:ext cx="1587" cy="5127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6" name="Text Box 8"/>
          <p:cNvSpPr txBox="1">
            <a:spLocks noChangeArrowheads="1"/>
          </p:cNvSpPr>
          <p:nvPr/>
        </p:nvSpPr>
        <p:spPr bwMode="auto">
          <a:xfrm>
            <a:off x="1919289" y="4895851"/>
            <a:ext cx="8459787" cy="139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34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宋体" panose="02010600030101010101" pitchFamily="2" charset="-122"/>
              </a:defRPr>
            </a:lvl9pPr>
          </a:lstStyle>
          <a:p>
            <a:pPr eaLnBrk="1">
              <a:lnSpc>
                <a:spcPct val="95000"/>
              </a:lnSpc>
              <a:buClr>
                <a:srgbClr val="000000"/>
              </a:buClr>
              <a:buSzPct val="100000"/>
              <a:buFont typeface="Times New Roman" panose="02020603050405020304" pitchFamily="18" charset="0"/>
              <a:buNone/>
            </a:pPr>
            <a:r>
              <a:rPr lang="zh-CN" altLang="zh-CN" dirty="0">
                <a:solidFill>
                  <a:srgbClr val="000000"/>
                </a:solidFill>
                <a:latin typeface="宋体" panose="02010600030101010101" pitchFamily="2" charset="-122"/>
              </a:rPr>
              <a:t>需求规格说明模板：</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需求</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需求规格说明</a:t>
            </a:r>
            <a:r>
              <a:rPr lang="en-US" altLang="zh-CN" dirty="0">
                <a:solidFill>
                  <a:srgbClr val="000000"/>
                </a:solidFill>
                <a:latin typeface="宋体" panose="02010600030101010101" pitchFamily="2" charset="-122"/>
              </a:rPr>
              <a:t>.doc</a:t>
            </a:r>
          </a:p>
          <a:p>
            <a:pPr eaLnBrk="1">
              <a:lnSpc>
                <a:spcPct val="95000"/>
              </a:lnSpc>
              <a:buClr>
                <a:srgbClr val="000000"/>
              </a:buClr>
              <a:buSzPct val="100000"/>
              <a:buFont typeface="Times New Roman" panose="02020603050405020304" pitchFamily="18" charset="0"/>
              <a:buNone/>
            </a:pPr>
            <a:endParaRPr lang="en-US" altLang="zh-CN" dirty="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pPr>
            <a:r>
              <a:rPr lang="zh-CN" altLang="zh-CN" dirty="0">
                <a:solidFill>
                  <a:srgbClr val="000000"/>
                </a:solidFill>
                <a:latin typeface="宋体" panose="02010600030101010101" pitchFamily="2" charset="-122"/>
              </a:rPr>
              <a:t>需求用例模型规范：</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软件工程</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需求</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软件需求规格编写规范</a:t>
            </a:r>
            <a:r>
              <a:rPr lang="en-US" altLang="zh-CN" dirty="0">
                <a:solidFill>
                  <a:srgbClr val="000000"/>
                </a:solidFill>
                <a:latin typeface="宋体" panose="02010600030101010101" pitchFamily="2" charset="-122"/>
              </a:rPr>
              <a:t>.doc</a:t>
            </a:r>
          </a:p>
          <a:p>
            <a:pPr eaLnBrk="1">
              <a:lnSpc>
                <a:spcPct val="95000"/>
              </a:lnSpc>
              <a:buClr>
                <a:srgbClr val="000000"/>
              </a:buClr>
              <a:buSzPct val="100000"/>
              <a:buFont typeface="Times New Roman" panose="02020603050405020304" pitchFamily="18" charset="0"/>
              <a:buNone/>
            </a:pPr>
            <a:endParaRPr lang="en-US" altLang="zh-CN" dirty="0">
              <a:solidFill>
                <a:srgbClr val="000000"/>
              </a:solidFill>
              <a:latin typeface="宋体" panose="02010600030101010101" pitchFamily="2" charset="-122"/>
            </a:endParaRPr>
          </a:p>
          <a:p>
            <a:pPr eaLnBrk="1">
              <a:lnSpc>
                <a:spcPct val="95000"/>
              </a:lnSpc>
              <a:buClr>
                <a:srgbClr val="000000"/>
              </a:buClr>
              <a:buSzPct val="100000"/>
              <a:buFont typeface="Times New Roman" panose="02020603050405020304" pitchFamily="18" charset="0"/>
              <a:buNone/>
            </a:pPr>
            <a:r>
              <a:rPr lang="zh-CN" altLang="zh-CN" dirty="0">
                <a:solidFill>
                  <a:srgbClr val="000000"/>
                </a:solidFill>
                <a:latin typeface="宋体" panose="02010600030101010101" pitchFamily="2" charset="-122"/>
              </a:rPr>
              <a:t>需求评审报告：</a:t>
            </a:r>
            <a:r>
              <a:rPr lang="en-US" altLang="zh-CN" dirty="0">
                <a:solidFill>
                  <a:srgbClr val="000000"/>
                </a:solidFill>
                <a:latin typeface="宋体" panose="02010600030101010101" pitchFamily="2" charset="-122"/>
              </a:rPr>
              <a:t>..\002 </a:t>
            </a:r>
            <a:r>
              <a:rPr lang="zh-CN" altLang="zh-CN" dirty="0">
                <a:solidFill>
                  <a:srgbClr val="000000"/>
                </a:solidFill>
                <a:latin typeface="宋体" panose="02010600030101010101" pitchFamily="2" charset="-122"/>
              </a:rPr>
              <a:t>基线</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模版</a:t>
            </a:r>
            <a:r>
              <a:rPr lang="en-US" altLang="zh-CN" dirty="0">
                <a:solidFill>
                  <a:srgbClr val="000000"/>
                </a:solidFill>
                <a:latin typeface="宋体" panose="02010600030101010101" pitchFamily="2" charset="-122"/>
              </a:rPr>
              <a:t>\</a:t>
            </a:r>
            <a:r>
              <a:rPr lang="zh-CN" altLang="zh-CN" dirty="0">
                <a:solidFill>
                  <a:srgbClr val="000000"/>
                </a:solidFill>
                <a:latin typeface="宋体" panose="02010600030101010101" pitchFamily="2" charset="-122"/>
              </a:rPr>
              <a:t>评审报告模版</a:t>
            </a:r>
            <a:r>
              <a:rPr lang="en-US" altLang="zh-CN" dirty="0">
                <a:solidFill>
                  <a:srgbClr val="000000"/>
                </a:solidFill>
                <a:latin typeface="宋体" panose="02010600030101010101" pitchFamily="2" charset="-122"/>
              </a:rPr>
              <a:t>.doc</a:t>
            </a:r>
          </a:p>
        </p:txBody>
      </p:sp>
      <p:sp>
        <p:nvSpPr>
          <p:cNvPr id="22537" name="Line 9"/>
          <p:cNvSpPr>
            <a:spLocks noChangeShapeType="1"/>
          </p:cNvSpPr>
          <p:nvPr/>
        </p:nvSpPr>
        <p:spPr bwMode="auto">
          <a:xfrm>
            <a:off x="5700714" y="1763713"/>
            <a:ext cx="1587" cy="4683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639329218"/>
              </p:ext>
            </p:extLst>
          </p:nvPr>
        </p:nvGraphicFramePr>
        <p:xfrm>
          <a:off x="10679115" y="2686425"/>
          <a:ext cx="1374690" cy="1245813"/>
        </p:xfrm>
        <a:graphic>
          <a:graphicData uri="http://schemas.openxmlformats.org/presentationml/2006/ole">
            <mc:AlternateContent xmlns:mc="http://schemas.openxmlformats.org/markup-compatibility/2006">
              <mc:Choice xmlns:v="urn:schemas-microsoft-com:vml" Requires="v">
                <p:oleObj spid="_x0000_s6211" name="Document" showAsIcon="1" r:id="rId5" imgW="914400" imgH="828720" progId="Word.Document.8">
                  <p:embed/>
                </p:oleObj>
              </mc:Choice>
              <mc:Fallback>
                <p:oleObj name="Document" showAsIcon="1" r:id="rId5" imgW="914400" imgH="828720" progId="Word.Document.8">
                  <p:embed/>
                  <p:pic>
                    <p:nvPicPr>
                      <p:cNvPr id="0" name=""/>
                      <p:cNvPicPr/>
                      <p:nvPr/>
                    </p:nvPicPr>
                    <p:blipFill>
                      <a:blip r:embed="rId6"/>
                      <a:stretch>
                        <a:fillRect/>
                      </a:stretch>
                    </p:blipFill>
                    <p:spPr>
                      <a:xfrm>
                        <a:off x="10679115" y="2686425"/>
                        <a:ext cx="1374690" cy="1245813"/>
                      </a:xfrm>
                      <a:prstGeom prst="rect">
                        <a:avLst/>
                      </a:prstGeom>
                    </p:spPr>
                  </p:pic>
                </p:oleObj>
              </mc:Fallback>
            </mc:AlternateContent>
          </a:graphicData>
        </a:graphic>
      </p:graphicFrame>
    </p:spTree>
    <p:extLst>
      <p:ext uri="{BB962C8B-B14F-4D97-AF65-F5344CB8AC3E}">
        <p14:creationId xmlns:p14="http://schemas.microsoft.com/office/powerpoint/2010/main" val="12637718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2758</TotalTime>
  <Words>2647</Words>
  <Application>Microsoft Office PowerPoint</Application>
  <PresentationFormat>宽屏</PresentationFormat>
  <Paragraphs>404</Paragraphs>
  <Slides>28</Slides>
  <Notes>16</Notes>
  <HiddenSlides>0</HiddenSlides>
  <MMClips>0</MMClips>
  <ScaleCrop>false</ScaleCrop>
  <HeadingPairs>
    <vt:vector size="10" baseType="variant">
      <vt:variant>
        <vt:lpstr>已用的字体</vt:lpstr>
      </vt:variant>
      <vt:variant>
        <vt:i4>9</vt:i4>
      </vt:variant>
      <vt:variant>
        <vt:lpstr>主题</vt:lpstr>
      </vt:variant>
      <vt:variant>
        <vt:i4>1</vt:i4>
      </vt:variant>
      <vt:variant>
        <vt:lpstr>链接</vt:lpstr>
      </vt:variant>
      <vt:variant>
        <vt:i4>1</vt:i4>
      </vt:variant>
      <vt:variant>
        <vt:lpstr>嵌入 OLE 服务器</vt:lpstr>
      </vt:variant>
      <vt:variant>
        <vt:i4>3</vt:i4>
      </vt:variant>
      <vt:variant>
        <vt:lpstr>幻灯片标题</vt:lpstr>
      </vt:variant>
      <vt:variant>
        <vt:i4>28</vt:i4>
      </vt:variant>
    </vt:vector>
  </HeadingPairs>
  <TitlesOfParts>
    <vt:vector size="42" baseType="lpstr">
      <vt:lpstr>??;SimSun</vt:lpstr>
      <vt:lpstr>Adobe 黑体 Std R</vt:lpstr>
      <vt:lpstr>宋体</vt:lpstr>
      <vt:lpstr>微软雅黑</vt:lpstr>
      <vt:lpstr>Arial</vt:lpstr>
      <vt:lpstr>Calibri</vt:lpstr>
      <vt:lpstr>Calibri Light</vt:lpstr>
      <vt:lpstr>Times New Roman</vt:lpstr>
      <vt:lpstr>Wingdings</vt:lpstr>
      <vt:lpstr>Office 主题</vt:lpstr>
      <vt:lpstr>C:\Users\lenovo\Desktop\20170524过程概要培训\信息安全事件学习\SDR-2017-010 2017年3月9日FOC系统卡顿事件调查报告.docx</vt:lpstr>
      <vt:lpstr>文档</vt:lpstr>
      <vt:lpstr>Document</vt:lpstr>
      <vt:lpstr>工作表</vt:lpstr>
      <vt:lpstr>过程概要</vt:lpstr>
      <vt:lpstr>PowerPoint 演示文稿</vt:lpstr>
      <vt:lpstr>过程概要</vt:lpstr>
      <vt:lpstr>过程概要</vt:lpstr>
      <vt:lpstr>角色与职责</vt:lpstr>
      <vt:lpstr>《立项过程控制程序》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信息安全事件分享</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过程概要</dc:title>
  <dc:creator>lenovo</dc:creator>
  <cp:lastModifiedBy>聂婵</cp:lastModifiedBy>
  <cp:revision>214</cp:revision>
  <dcterms:created xsi:type="dcterms:W3CDTF">2015-10-27T01:49:01Z</dcterms:created>
  <dcterms:modified xsi:type="dcterms:W3CDTF">2017-11-29T05:34:43Z</dcterms:modified>
</cp:coreProperties>
</file>