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19D-E02F-4E6F-AAC0-B1474DDD90B9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FA91-0129-476A-BEB4-DAEEF495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9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19D-E02F-4E6F-AAC0-B1474DDD90B9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FA91-0129-476A-BEB4-DAEEF495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2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19D-E02F-4E6F-AAC0-B1474DDD90B9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FA91-0129-476A-BEB4-DAEEF495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5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19D-E02F-4E6F-AAC0-B1474DDD90B9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FA91-0129-476A-BEB4-DAEEF495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2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19D-E02F-4E6F-AAC0-B1474DDD90B9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FA91-0129-476A-BEB4-DAEEF495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4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19D-E02F-4E6F-AAC0-B1474DDD90B9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FA91-0129-476A-BEB4-DAEEF495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19D-E02F-4E6F-AAC0-B1474DDD90B9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FA91-0129-476A-BEB4-DAEEF495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8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19D-E02F-4E6F-AAC0-B1474DDD90B9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FA91-0129-476A-BEB4-DAEEF495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67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19D-E02F-4E6F-AAC0-B1474DDD90B9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FA91-0129-476A-BEB4-DAEEF495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9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19D-E02F-4E6F-AAC0-B1474DDD90B9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FA91-0129-476A-BEB4-DAEEF495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7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19D-E02F-4E6F-AAC0-B1474DDD90B9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FA91-0129-476A-BEB4-DAEEF495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B119D-E02F-4E6F-AAC0-B1474DDD90B9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FA91-0129-476A-BEB4-DAEEF4952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22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BKDR Hash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996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Two hashes equal </a:t>
                </a:r>
                <a:r>
                  <a:rPr lang="en-US" altLang="zh-CN" dirty="0">
                    <a:sym typeface="Wingdings" panose="05000000000000000000" pitchFamily="2" charset="2"/>
                  </a:rPr>
                  <a:t> Two strings equal!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High-quality Hash Algorithm with Little Complexity!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For a string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="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altLang="zh-CN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𝐵𝐾𝐷𝑅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solidFill>
                    <a:schemeClr val="accent4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For a substring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="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" </m:t>
                    </m:r>
                    <m:r>
                      <a:rPr lang="en-US" altLang="zh-CN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𝐵𝐾𝐷𝑅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𝐵𝐾𝐷𝑅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𝐵𝐾𝐷𝑅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CN" altLang="en-US" i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9967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37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in each thread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while (</a:t>
                </a:r>
                <a:r>
                  <a:rPr lang="en-US" altLang="zh-CN" dirty="0" err="1"/>
                  <a:t>ReadBatch</a:t>
                </a:r>
                <a:r>
                  <a:rPr lang="en-US" altLang="zh-CN" dirty="0"/>
                  <a:t>()) 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while (pattern-indexing-not-done) { </a:t>
                </a:r>
                <a:r>
                  <a:rPr lang="en-US" altLang="zh-CN" dirty="0" err="1"/>
                  <a:t>IndexOnePattern</a:t>
                </a:r>
                <a:r>
                  <a:rPr lang="en-US" altLang="zh-CN" dirty="0"/>
                  <a:t>(); 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while (query-not-all-done) 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if (try-fetch-current-query()) 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while (current-query-not-done) { Match 32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; 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if (I-am-the-last) { Output(); 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99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Hash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Double BKDR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=131,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=13131,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(Mod =&gt; multiplication overflow)</a:t>
                </a:r>
              </a:p>
              <a:p>
                <a:pPr lvl="1"/>
                <a:r>
                  <a:rPr lang="en-US" altLang="zh-CN" dirty="0"/>
                  <a:t>Concatenate two 32-bit hash to form a 64-bit hash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How to hash a pattern/query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grams)</a:t>
                </a:r>
              </a:p>
              <a:p>
                <a:pPr lvl="1"/>
                <a:r>
                  <a:rPr lang="en-US" altLang="zh-CN" dirty="0"/>
                  <a:t>Pad a &lt;space&gt; at the end: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"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□</m:t>
                    </m:r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□</m:t>
                    </m:r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</a:rPr>
                  <a:t>" </a:t>
                </a:r>
                <a:r>
                  <a:rPr lang="en-US" altLang="zh-CN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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 "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</a:rPr>
                  <a:t>"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chemeClr val="accent4"/>
                    </a:solidFill>
                  </a:rPr>
                  <a:t>Character</a:t>
                </a:r>
                <a:r>
                  <a:rPr lang="en-US" altLang="zh-CN" dirty="0"/>
                  <a:t>-level scanning 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from right to left</a:t>
                </a:r>
              </a:p>
              <a:p>
                <a:pPr lvl="1"/>
                <a:r>
                  <a:rPr lang="en-US" altLang="zh-CN" dirty="0"/>
                  <a:t>For a query, save hash value of every 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last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altLang="zh-CN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4"/>
                    </a:solidFill>
                  </a:rPr>
                  <a:t> grams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For a pattern, …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35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Multi-layered Pattern Indexing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41997"/>
            <a:ext cx="10515600" cy="2434965"/>
          </a:xfrm>
        </p:spPr>
        <p:txBody>
          <a:bodyPr/>
          <a:lstStyle/>
          <a:p>
            <a:r>
              <a:rPr lang="en-US" altLang="zh-CN" dirty="0"/>
              <a:t>For every pattern: A 3-level hash is built</a:t>
            </a:r>
          </a:p>
          <a:p>
            <a:pPr lvl="1"/>
            <a:r>
              <a:rPr lang="en-US" altLang="zh-CN" b="1" i="1" dirty="0"/>
              <a:t>first_hash</a:t>
            </a:r>
          </a:p>
          <a:p>
            <a:pPr lvl="1"/>
            <a:r>
              <a:rPr lang="en-US" altLang="zh-CN" b="1" i="1" dirty="0"/>
              <a:t>key_hash</a:t>
            </a:r>
          </a:p>
          <a:p>
            <a:pPr lvl="1"/>
            <a:r>
              <a:rPr lang="en-US" altLang="zh-CN" b="1" i="1" dirty="0"/>
              <a:t>full_hash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89527" y="1690688"/>
            <a:ext cx="7869790" cy="4401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59317" y="1690688"/>
            <a:ext cx="488658" cy="440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2022643" cy="440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左右 8"/>
          <p:cNvSpPr/>
          <p:nvPr/>
        </p:nvSpPr>
        <p:spPr>
          <a:xfrm flipV="1">
            <a:off x="10059317" y="2322894"/>
            <a:ext cx="488658" cy="4320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右 9"/>
          <p:cNvSpPr/>
          <p:nvPr/>
        </p:nvSpPr>
        <p:spPr>
          <a:xfrm>
            <a:off x="2860845" y="2770608"/>
            <a:ext cx="7687132" cy="4320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右 10"/>
          <p:cNvSpPr/>
          <p:nvPr/>
        </p:nvSpPr>
        <p:spPr>
          <a:xfrm>
            <a:off x="838200" y="3222606"/>
            <a:ext cx="9709775" cy="4320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882825" y="2288900"/>
            <a:ext cx="8416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 gram</a:t>
            </a:r>
            <a:endParaRPr lang="zh-CN" altLang="en-US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350610" y="2740897"/>
                <a:ext cx="2707601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cap="none" spc="0" dirty="0" smtClean="0">
                            <a:ln w="10160">
                              <a:noFill/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cap="none" spc="0" dirty="0" smtClean="0">
                            <a:ln w="10160">
                              <a:noFill/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cap="none" spc="0" dirty="0" smtClean="0">
                            <a:ln w="10160">
                              <a:noFill/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b="0" i="1" cap="none" spc="0" dirty="0" smtClean="0">
                        <a:ln w="10160">
                          <a:noFill/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 cap="none" spc="0" dirty="0" smtClean="0">
                            <a:ln w="10160">
                              <a:noFill/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cap="none" spc="0" dirty="0" smtClean="0">
                                <a:ln w="10160">
                                  <a:noFill/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cap="none" spc="0" dirty="0" smtClean="0">
                                <a:ln w="10160">
                                  <a:noFill/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cap="none" spc="0" dirty="0" smtClean="0">
                                <a:ln w="10160">
                                  <a:noFill/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CN" b="0" i="1" cap="none" spc="0" dirty="0" smtClean="0">
                            <a:ln w="10160">
                              <a:noFill/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cap="none" spc="0" dirty="0" smtClean="0">
                            <a:ln w="10160">
                              <a:noFill/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cap="none" spc="0" dirty="0" smtClean="0">
                            <a:ln w="10160">
                              <a:noFill/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i="1" cap="none" spc="0" dirty="0" smtClean="0">
                                <a:ln w="10160">
                                  <a:noFill/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cap="none" spc="0" dirty="0" smtClean="0">
                                <a:ln w="10160">
                                  <a:noFill/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cap="none" spc="0" dirty="0" smtClean="0">
                                <a:ln w="10160">
                                  <a:noFill/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cap="none" spc="0" dirty="0" smtClean="0">
                                <a:ln w="10160">
                                  <a:noFill/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cap="none" spc="0" dirty="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:r>
                  <a:rPr lang="en-US" altLang="zh-CN" cap="none" spc="0" dirty="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grams</a:t>
                </a:r>
                <a:endParaRPr lang="zh-CN" altLang="en-US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610" y="2740897"/>
                <a:ext cx="2707601" cy="369332"/>
              </a:xfrm>
              <a:prstGeom prst="rect">
                <a:avLst/>
              </a:prstGeom>
              <a:blipFill>
                <a:blip r:embed="rId2"/>
                <a:stretch>
                  <a:fillRect t="-11667" r="-202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221065" y="3195684"/>
                <a:ext cx="965072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cap="none" spc="0" dirty="0" smtClean="0">
                        <a:ln w="10160">
                          <a:noFill/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cap="none" spc="0" dirty="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grams</a:t>
                </a:r>
                <a:endParaRPr lang="zh-CN" altLang="en-US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65" y="3195684"/>
                <a:ext cx="965072" cy="369332"/>
              </a:xfrm>
              <a:prstGeom prst="rect">
                <a:avLst/>
              </a:prstGeom>
              <a:blipFill>
                <a:blip r:embed="rId3"/>
                <a:stretch>
                  <a:fillRect t="-9836" r="-5660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0657355" y="2163394"/>
            <a:ext cx="1187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err="1"/>
              <a:t>first_hash</a:t>
            </a:r>
            <a:endParaRPr lang="zh-CN" altLang="en-US" b="1" i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57355" y="2599072"/>
            <a:ext cx="1187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err="1"/>
              <a:t>key_hash</a:t>
            </a:r>
            <a:endParaRPr lang="zh-CN" altLang="en-US" b="1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0657355" y="3037940"/>
            <a:ext cx="1187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err="1"/>
              <a:t>full_hash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96381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Multi-layered Pattern Indexing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731"/>
            <a:ext cx="10515600" cy="46498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concurrent_unordered_map&lt;</a:t>
            </a:r>
            <a:r>
              <a:rPr lang="en-US" altLang="zh-CN" i="1" dirty="0">
                <a:solidFill>
                  <a:schemeClr val="accent6"/>
                </a:solidFill>
              </a:rPr>
              <a:t>  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en-US" altLang="zh-CN" i="1" dirty="0">
                <a:solidFill>
                  <a:schemeClr val="accent6"/>
                </a:solidFill>
              </a:rPr>
              <a:t> thread-safe, find-by-key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int64</a:t>
            </a:r>
            <a:r>
              <a:rPr lang="en-US" altLang="zh-CN" dirty="0"/>
              <a:t> </a:t>
            </a:r>
            <a:r>
              <a:rPr lang="en-US" altLang="zh-CN" b="1" i="1" dirty="0"/>
              <a:t>first_hash</a:t>
            </a:r>
            <a:r>
              <a:rPr lang="en-US" altLang="zh-CN" dirty="0">
                <a:solidFill>
                  <a:schemeClr val="accent5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accent5"/>
                </a:solidFill>
              </a:rPr>
              <a:t>unordered_map&lt;</a:t>
            </a:r>
            <a:r>
              <a:rPr lang="en-US" altLang="zh-CN" i="1" dirty="0">
                <a:solidFill>
                  <a:schemeClr val="accent6"/>
                </a:solidFill>
              </a:rPr>
              <a:t>  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en-US" altLang="zh-CN" i="1" dirty="0">
                <a:solidFill>
                  <a:schemeClr val="accent6"/>
                </a:solidFill>
              </a:rPr>
              <a:t> enumerable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uint </a:t>
            </a:r>
            <a:r>
              <a:rPr lang="en-US" altLang="zh-CN" b="1" i="1" dirty="0"/>
              <a:t>key_grams_length</a:t>
            </a:r>
            <a:r>
              <a:rPr lang="en-US" altLang="zh-CN" dirty="0">
                <a:solidFill>
                  <a:schemeClr val="accent5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5"/>
                </a:solidFill>
              </a:rPr>
              <a:t>unordered_map&lt;  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en-US" altLang="zh-CN" i="1" dirty="0">
                <a:solidFill>
                  <a:schemeClr val="accent6"/>
                </a:solidFill>
              </a:rPr>
              <a:t> find-by-key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			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int64 </a:t>
            </a:r>
            <a:r>
              <a:rPr lang="en-US" altLang="zh-CN" b="1" i="1" dirty="0"/>
              <a:t>key_hash</a:t>
            </a:r>
            <a:r>
              <a:rPr lang="en-US" altLang="zh-CN" dirty="0">
                <a:solidFill>
                  <a:schemeClr val="accent5"/>
                </a:solidFill>
              </a:rPr>
              <a:t>,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			unordered_map&lt;  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en-US" altLang="zh-CN" i="1" dirty="0">
                <a:solidFill>
                  <a:schemeClr val="accent6"/>
                </a:solidFill>
              </a:rPr>
              <a:t> enumerable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				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uint </a:t>
            </a:r>
            <a:r>
              <a:rPr lang="en-US" altLang="zh-CN" b="1" i="1" dirty="0"/>
              <a:t>full_length</a:t>
            </a:r>
            <a:r>
              <a:rPr lang="en-US" altLang="zh-CN" dirty="0">
                <a:solidFill>
                  <a:schemeClr val="accent5"/>
                </a:solidFill>
              </a:rPr>
              <a:t>,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				</a:t>
            </a:r>
            <a:r>
              <a:rPr lang="en-US" altLang="zh-CN" dirty="0" err="1">
                <a:solidFill>
                  <a:schemeClr val="accent5"/>
                </a:solidFill>
              </a:rPr>
              <a:t>unordered_set</a:t>
            </a:r>
            <a:r>
              <a:rPr lang="en-US" altLang="zh-CN" dirty="0">
                <a:solidFill>
                  <a:schemeClr val="accent5"/>
                </a:solidFill>
              </a:rPr>
              <a:t>&lt;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int64 </a:t>
            </a:r>
            <a:r>
              <a:rPr lang="en-US" altLang="zh-CN" b="1" i="1" dirty="0"/>
              <a:t>full_hash</a:t>
            </a:r>
            <a:r>
              <a:rPr lang="en-US" altLang="zh-CN" dirty="0">
                <a:solidFill>
                  <a:schemeClr val="accent5"/>
                </a:solidFill>
              </a:rPr>
              <a:t>&gt;  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en-US" altLang="zh-CN" i="1" dirty="0">
                <a:solidFill>
                  <a:schemeClr val="accent6"/>
                </a:solidFill>
              </a:rPr>
              <a:t> find-by-key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&gt; &gt; &gt; &gt;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0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Multi-layered Pattern Indexing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731"/>
            <a:ext cx="10515600" cy="46498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concurrent_unordered_map&lt;</a:t>
            </a:r>
            <a:r>
              <a:rPr lang="en-US" altLang="zh-CN" i="1" dirty="0">
                <a:solidFill>
                  <a:schemeClr val="accent6"/>
                </a:solidFill>
              </a:rPr>
              <a:t>  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en-US" altLang="zh-CN" i="1" dirty="0">
                <a:solidFill>
                  <a:schemeClr val="accent6"/>
                </a:solidFill>
              </a:rPr>
              <a:t> thread-safe, find-by-key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int64</a:t>
            </a:r>
            <a:r>
              <a:rPr lang="en-US" altLang="zh-CN" dirty="0"/>
              <a:t> </a:t>
            </a:r>
            <a:r>
              <a:rPr lang="en-US" altLang="zh-CN" b="1" i="1" dirty="0"/>
              <a:t>first_hash</a:t>
            </a:r>
            <a:r>
              <a:rPr lang="en-US" altLang="zh-CN" dirty="0">
                <a:solidFill>
                  <a:schemeClr val="accent5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accent5"/>
                </a:solidFill>
              </a:rPr>
              <a:t>unordered_map&lt;</a:t>
            </a:r>
            <a:r>
              <a:rPr lang="en-US" altLang="zh-CN" i="1" dirty="0">
                <a:solidFill>
                  <a:schemeClr val="accent6"/>
                </a:solidFill>
              </a:rPr>
              <a:t>  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en-US" altLang="zh-CN" i="1" dirty="0">
                <a:solidFill>
                  <a:schemeClr val="accent6"/>
                </a:solidFill>
              </a:rPr>
              <a:t> enumerable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uint </a:t>
            </a:r>
            <a:r>
              <a:rPr lang="en-US" altLang="zh-CN" b="1" i="1" dirty="0"/>
              <a:t>key_grams_length</a:t>
            </a:r>
            <a:r>
              <a:rPr lang="en-US" altLang="zh-CN" dirty="0">
                <a:solidFill>
                  <a:schemeClr val="accent5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5"/>
                </a:solidFill>
              </a:rPr>
              <a:t>unordered_map&lt;  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en-US" altLang="zh-CN" i="1" dirty="0">
                <a:solidFill>
                  <a:schemeClr val="accent6"/>
                </a:solidFill>
              </a:rPr>
              <a:t> find-by-key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			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int64 </a:t>
            </a:r>
            <a:r>
              <a:rPr lang="en-US" altLang="zh-CN" b="1" i="1" dirty="0"/>
              <a:t>key_hash</a:t>
            </a:r>
            <a:r>
              <a:rPr lang="en-US" altLang="zh-CN" dirty="0">
                <a:solidFill>
                  <a:schemeClr val="accent5"/>
                </a:solidFill>
              </a:rPr>
              <a:t>,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			unordered_map&lt;  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en-US" altLang="zh-CN" i="1" dirty="0">
                <a:solidFill>
                  <a:schemeClr val="accent6"/>
                </a:solidFill>
              </a:rPr>
              <a:t> enumerable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				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uint </a:t>
            </a:r>
            <a:r>
              <a:rPr lang="en-US" altLang="zh-CN" b="1" i="1" dirty="0"/>
              <a:t>full_length</a:t>
            </a:r>
            <a:r>
              <a:rPr lang="en-US" altLang="zh-CN" dirty="0">
                <a:solidFill>
                  <a:schemeClr val="accent5"/>
                </a:solidFill>
              </a:rPr>
              <a:t>,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				</a:t>
            </a:r>
            <a:r>
              <a:rPr lang="en-US" altLang="zh-CN" b="1" dirty="0">
                <a:solidFill>
                  <a:schemeClr val="accent5"/>
                </a:solidFill>
              </a:rPr>
              <a:t>unordered_map</a:t>
            </a:r>
            <a:r>
              <a:rPr lang="en-US" altLang="zh-CN" dirty="0">
                <a:solidFill>
                  <a:schemeClr val="accent5"/>
                </a:solidFill>
              </a:rPr>
              <a:t>&lt;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int64 </a:t>
            </a:r>
            <a:r>
              <a:rPr lang="en-US" altLang="zh-CN" b="1" i="1" dirty="0"/>
              <a:t>full_hash</a:t>
            </a:r>
            <a:r>
              <a:rPr lang="en-US" altLang="zh-CN" dirty="0">
                <a:solidFill>
                  <a:schemeClr val="accent5"/>
                </a:solidFill>
              </a:rPr>
              <a:t>,</a:t>
            </a:r>
            <a:r>
              <a:rPr lang="en-US" altLang="zh-CN" b="1" i="1" dirty="0"/>
              <a:t> timestamp</a:t>
            </a:r>
            <a:r>
              <a:rPr lang="en-US" altLang="zh-CN" dirty="0">
                <a:solidFill>
                  <a:schemeClr val="accent5"/>
                </a:solidFill>
              </a:rPr>
              <a:t>&gt;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&gt; &gt; &gt; &gt;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51910" y="2451392"/>
            <a:ext cx="24726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struct timestamp {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isValid</a:t>
            </a:r>
            <a:r>
              <a:rPr lang="en-US" altLang="zh-CN" sz="2000" dirty="0"/>
              <a:t>: 1;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lineNum</a:t>
            </a:r>
            <a:r>
              <a:rPr lang="en-US" altLang="zh-CN" sz="2000" dirty="0"/>
              <a:t>: 31;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batchNum</a:t>
            </a:r>
            <a:r>
              <a:rPr lang="en-US" altLang="zh-CN" sz="2000" dirty="0"/>
              <a:t>: 32;</a:t>
            </a:r>
          </a:p>
          <a:p>
            <a:r>
              <a:rPr lang="en-US" altLang="zh-CN" sz="2000" dirty="0"/>
              <a:t>};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621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38453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Query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. Ending with every position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chemeClr val="accent4"/>
                        </a:solidFill>
                      </a:rPr>
                      <m:t>𝑘</m:t>
                    </m:r>
                    <m:r>
                      <a:rPr lang="en-US" altLang="zh-CN" dirty="0">
                        <a:solidFill>
                          <a:schemeClr val="accent4"/>
                        </a:solidFill>
                      </a:rPr>
                      <m:t>(</m:t>
                    </m:r>
                    <m:r>
                      <a:rPr lang="en-US" altLang="zh-CN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dirty="0">
                        <a:solidFill>
                          <a:schemeClr val="accent4"/>
                        </a:solidFill>
                      </a:rPr>
                      <m:t>𝑘</m:t>
                    </m:r>
                    <m:r>
                      <a:rPr lang="en-US" altLang="zh-CN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dirty="0">
                        <a:solidFill>
                          <a:schemeClr val="accent4"/>
                        </a:solidFill>
                      </a:rPr>
                      <m:t>)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. We are going to find patterns ending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𝐻𝑎𝑠h</m:t>
                    </m:r>
                    <m:r>
                      <a:rPr lang="en-US" altLang="zh-CN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lang="en-US" altLang="zh-CN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1. Calculate </a:t>
                </a:r>
                <a:r>
                  <a:rPr lang="en-US" altLang="zh-CN" b="1" i="1" dirty="0">
                    <a:solidFill>
                      <a:schemeClr val="accent5"/>
                    </a:solidFill>
                  </a:rPr>
                  <a:t>first_hash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chemeClr val="accent4"/>
                        </a:solidFill>
                      </a:rPr>
                      <m:t>𝐻</m:t>
                    </m:r>
                    <m:d>
                      <m:dPr>
                        <m:ctrlPr>
                          <a:rPr lang="en-US" altLang="zh-CN" dirty="0">
                            <a:solidFill>
                              <a:schemeClr val="accent4"/>
                            </a:solidFill>
                          </a:rPr>
                        </m:ctrlPr>
                      </m:dPr>
                      <m:e>
                        <m:r>
                          <a:rPr lang="en-US" altLang="zh-CN" dirty="0">
                            <a:solidFill>
                              <a:schemeClr val="accent4"/>
                            </a:solidFill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; Lookup in the index (may fail)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2. For each </a:t>
                </a:r>
                <a:r>
                  <a:rPr lang="en-US" altLang="zh-CN" b="1" i="1" dirty="0" err="1">
                    <a:solidFill>
                      <a:schemeClr val="accent5"/>
                    </a:solidFill>
                  </a:rPr>
                  <a:t>key_gram_length</a:t>
                </a:r>
                <a:r>
                  <a:rPr lang="en-US" altLang="zh-CN" b="1" i="1" dirty="0"/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chemeClr val="accent4"/>
                        </a:solidFill>
                      </a:rPr>
                      <m:t>𝑙</m:t>
                    </m:r>
                  </m:oMath>
                </a14:m>
                <a:r>
                  <a:rPr lang="en-US" altLang="zh-CN" dirty="0"/>
                  <a:t>: Calculate </a:t>
                </a:r>
                <a:r>
                  <a:rPr lang="en-US" altLang="zh-CN" b="1" i="1" dirty="0">
                    <a:solidFill>
                      <a:schemeClr val="accent5"/>
                    </a:solidFill>
                  </a:rPr>
                  <a:t>key_hash</a:t>
                </a:r>
                <a:r>
                  <a:rPr lang="en-US" altLang="zh-CN" b="1" i="1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accent4"/>
                        </a:solidFill>
                      </a:rPr>
                      <m:t>𝐻</m:t>
                    </m:r>
                    <m:r>
                      <a:rPr lang="en-US" altLang="zh-CN">
                        <a:solidFill>
                          <a:schemeClr val="accent4"/>
                        </a:solidFill>
                      </a:rPr>
                      <m:t>(</m:t>
                    </m:r>
                    <m:r>
                      <a:rPr lang="en-US" altLang="zh-CN">
                        <a:solidFill>
                          <a:schemeClr val="accent4"/>
                        </a:solidFill>
                      </a:rPr>
                      <m:t>𝑙</m:t>
                    </m:r>
                    <m:r>
                      <a:rPr lang="en-US" altLang="zh-CN">
                        <a:solidFill>
                          <a:schemeClr val="accent4"/>
                        </a:solidFill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3. Lookup </a:t>
                </a:r>
                <a:r>
                  <a:rPr lang="en-US" altLang="zh-CN" b="1" i="1" dirty="0">
                    <a:solidFill>
                      <a:schemeClr val="accent5"/>
                    </a:solidFill>
                  </a:rPr>
                  <a:t>key_hash</a:t>
                </a:r>
                <a:r>
                  <a:rPr lang="en-US" altLang="zh-CN" dirty="0"/>
                  <a:t> in index (may fail)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4. For each </a:t>
                </a:r>
                <a:r>
                  <a:rPr lang="en-US" altLang="zh-CN" b="1" i="1" dirty="0">
                    <a:solidFill>
                      <a:schemeClr val="accent5"/>
                    </a:solidFill>
                  </a:rPr>
                  <a:t>full_length</a:t>
                </a:r>
                <a:r>
                  <a:rPr lang="en-US" altLang="zh-CN" b="1" i="1" dirty="0"/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chemeClr val="accent4"/>
                        </a:solidFill>
                      </a:rPr>
                      <m:t>𝑠</m:t>
                    </m:r>
                  </m:oMath>
                </a14:m>
                <a:r>
                  <a:rPr lang="en-US" altLang="zh-CN" dirty="0"/>
                  <a:t>: Calculate </a:t>
                </a:r>
                <a:r>
                  <a:rPr lang="en-US" altLang="zh-CN" b="1" i="1" dirty="0">
                    <a:solidFill>
                      <a:schemeClr val="accent5"/>
                    </a:solidFill>
                  </a:rPr>
                  <a:t>full_hash</a:t>
                </a:r>
                <a:r>
                  <a:rPr lang="en-US" altLang="zh-CN" b="1" i="1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accent4"/>
                        </a:solidFill>
                      </a:rPr>
                      <m:t>𝐻</m:t>
                    </m:r>
                    <m:r>
                      <a:rPr lang="en-US" altLang="zh-CN">
                        <a:solidFill>
                          <a:schemeClr val="accent4"/>
                        </a:solidFill>
                      </a:rPr>
                      <m:t>(</m:t>
                    </m:r>
                    <m:r>
                      <a:rPr lang="en-US" altLang="zh-CN">
                        <a:solidFill>
                          <a:schemeClr val="accent4"/>
                        </a:solidFill>
                      </a:rPr>
                      <m:t>𝑠</m:t>
                    </m:r>
                    <m:r>
                      <a:rPr lang="en-US" altLang="zh-CN">
                        <a:solidFill>
                          <a:schemeClr val="accent4"/>
                        </a:solidFill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5. Lookup </a:t>
                </a:r>
                <a:r>
                  <a:rPr lang="en-US" altLang="zh-CN" b="1" i="1" dirty="0">
                    <a:solidFill>
                      <a:schemeClr val="accent5"/>
                    </a:solidFill>
                  </a:rPr>
                  <a:t>full_hash</a:t>
                </a:r>
                <a:r>
                  <a:rPr lang="en-US" altLang="zh-CN" dirty="0"/>
                  <a:t> in index (may fail)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6. Check the </a:t>
                </a:r>
                <a:r>
                  <a:rPr lang="en-US" altLang="zh-CN" b="1" i="1" dirty="0">
                    <a:solidFill>
                      <a:schemeClr val="accent5"/>
                    </a:solidFill>
                  </a:rPr>
                  <a:t>timestamp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38453" cy="4486275"/>
              </a:xfrm>
              <a:blipFill>
                <a:blip r:embed="rId2"/>
                <a:stretch>
                  <a:fillRect l="-1145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089642" y="5402424"/>
                <a:ext cx="36482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Practically, about </a:t>
                </a:r>
                <a:r>
                  <a:rPr lang="en-US" altLang="zh-CN" b="1" dirty="0">
                    <a:solidFill>
                      <a:schemeClr val="accent5"/>
                    </a:solidFill>
                  </a:rPr>
                  <a:t>7 ~ 15</a:t>
                </a:r>
                <a:r>
                  <a:rPr lang="en-US" altLang="zh-CN" dirty="0"/>
                  <a:t> dictionary lookups are hit in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. Most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need no more than </a:t>
                </a:r>
                <a:r>
                  <a:rPr lang="en-US" altLang="zh-CN" b="1" dirty="0">
                    <a:solidFill>
                      <a:schemeClr val="accent5"/>
                    </a:solidFill>
                  </a:rPr>
                  <a:t>5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642" y="5402424"/>
                <a:ext cx="3648268" cy="923330"/>
              </a:xfrm>
              <a:prstGeom prst="rect">
                <a:avLst/>
              </a:prstGeom>
              <a:blipFill>
                <a:blip r:embed="rId3"/>
                <a:stretch>
                  <a:fillRect l="-1336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67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</a:t>
            </a:r>
            <a:r>
              <a:rPr lang="en-US" altLang="zh-CN" dirty="0" err="1"/>
              <a:t>Thinkings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10638453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Why do we hash </a:t>
            </a:r>
            <a:r>
              <a:rPr lang="en-US" altLang="zh-CN" dirty="0">
                <a:solidFill>
                  <a:schemeClr val="accent4"/>
                </a:solidFill>
              </a:rPr>
              <a:t>from right to left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To deal with a common case: "A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b="1" dirty="0" err="1"/>
              <a:t>A</a:t>
            </a:r>
            <a:r>
              <a:rPr lang="en-US" altLang="zh-CN" dirty="0"/>
              <a:t>" &amp; "A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b="1" dirty="0"/>
              <a:t>B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Why do we need </a:t>
            </a:r>
            <a:r>
              <a:rPr lang="en-US" altLang="zh-CN" b="1" i="1" dirty="0">
                <a:solidFill>
                  <a:schemeClr val="accent5"/>
                </a:solidFill>
              </a:rPr>
              <a:t>first_hash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For concurrency control</a:t>
            </a:r>
          </a:p>
          <a:p>
            <a:pPr lvl="1"/>
            <a:r>
              <a:rPr lang="en-US" altLang="zh-CN" dirty="0"/>
              <a:t>For rough elimination</a:t>
            </a:r>
          </a:p>
          <a:p>
            <a:r>
              <a:rPr lang="en-US" altLang="zh-CN" dirty="0"/>
              <a:t>Why do we need </a:t>
            </a:r>
            <a:r>
              <a:rPr lang="en-US" altLang="zh-CN" b="1" i="1" dirty="0" err="1">
                <a:solidFill>
                  <a:schemeClr val="accent5"/>
                </a:solidFill>
              </a:rPr>
              <a:t>key_gram_length</a:t>
            </a:r>
            <a:r>
              <a:rPr lang="en-US" altLang="zh-CN" dirty="0"/>
              <a:t> &amp; </a:t>
            </a:r>
            <a:r>
              <a:rPr lang="en-US" altLang="zh-CN" b="1" i="1" dirty="0">
                <a:solidFill>
                  <a:schemeClr val="accent5"/>
                </a:solidFill>
              </a:rPr>
              <a:t>key_hash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To reduce for-each enumeration: "Z </a:t>
            </a:r>
            <a:r>
              <a:rPr lang="en-US" altLang="zh-CN" dirty="0" err="1"/>
              <a:t>Z</a:t>
            </a:r>
            <a:r>
              <a:rPr lang="en-US" altLang="zh-CN" dirty="0"/>
              <a:t> </a:t>
            </a:r>
            <a:r>
              <a:rPr lang="en-US" altLang="zh-CN" dirty="0" err="1"/>
              <a:t>Z</a:t>
            </a:r>
            <a:r>
              <a:rPr lang="en-US" altLang="zh-CN" dirty="0"/>
              <a:t> </a:t>
            </a:r>
            <a:r>
              <a:rPr lang="en-US" altLang="zh-CN" b="1" dirty="0"/>
              <a:t>D A </a:t>
            </a:r>
            <a:r>
              <a:rPr lang="en-US" altLang="zh-CN" b="1" dirty="0" err="1"/>
              <a:t>A</a:t>
            </a:r>
            <a:r>
              <a:rPr lang="en-US" altLang="zh-CN" b="1" dirty="0"/>
              <a:t> </a:t>
            </a:r>
            <a:r>
              <a:rPr lang="en-US" altLang="zh-CN" b="1" dirty="0" err="1"/>
              <a:t>A</a:t>
            </a:r>
            <a:r>
              <a:rPr lang="en-US" altLang="zh-CN" dirty="0"/>
              <a:t>" &amp; "Y </a:t>
            </a:r>
            <a:r>
              <a:rPr lang="en-US" altLang="zh-CN" dirty="0" err="1"/>
              <a:t>Y</a:t>
            </a:r>
            <a:r>
              <a:rPr lang="en-US" altLang="zh-CN" dirty="0"/>
              <a:t> </a:t>
            </a:r>
            <a:r>
              <a:rPr lang="en-US" altLang="zh-CN" b="1" dirty="0"/>
              <a:t>C A </a:t>
            </a:r>
            <a:r>
              <a:rPr lang="en-US" altLang="zh-CN" b="1" dirty="0" err="1"/>
              <a:t>A</a:t>
            </a:r>
            <a:r>
              <a:rPr lang="en-US" altLang="zh-CN" b="1" dirty="0"/>
              <a:t> </a:t>
            </a:r>
            <a:r>
              <a:rPr lang="en-US" altLang="zh-CN" b="1" dirty="0" err="1"/>
              <a:t>A</a:t>
            </a:r>
            <a:r>
              <a:rPr lang="en-US" altLang="zh-CN" dirty="0"/>
              <a:t>" &amp; "X </a:t>
            </a:r>
            <a:r>
              <a:rPr lang="en-US" altLang="zh-CN" b="1" dirty="0"/>
              <a:t>B A </a:t>
            </a:r>
            <a:r>
              <a:rPr lang="en-US" altLang="zh-CN" b="1" dirty="0" err="1"/>
              <a:t>A</a:t>
            </a:r>
            <a:r>
              <a:rPr lang="en-US" altLang="zh-CN" b="1" dirty="0"/>
              <a:t> </a:t>
            </a:r>
            <a:r>
              <a:rPr lang="en-US" altLang="zh-CN" b="1" dirty="0" err="1"/>
              <a:t>A</a:t>
            </a:r>
            <a:r>
              <a:rPr lang="en-US" altLang="zh-CN" dirty="0"/>
              <a:t>“</a:t>
            </a:r>
          </a:p>
          <a:p>
            <a:pPr lvl="1"/>
            <a:r>
              <a:rPr lang="en-US" altLang="zh-CN" dirty="0"/>
              <a:t>The base factor (currently 2) is flexible</a:t>
            </a:r>
          </a:p>
          <a:p>
            <a:r>
              <a:rPr lang="en-US" altLang="zh-CN" dirty="0"/>
              <a:t>How to deal with Unicode? </a:t>
            </a:r>
          </a:p>
          <a:p>
            <a:pPr lvl="1"/>
            <a:r>
              <a:rPr lang="en-US" altLang="zh-CN" dirty="0"/>
              <a:t>Just ignore it! No Unicode character contains &lt;space&gt; (byte 0x20)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70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process a batch?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Firstly, process all the patterns concurrently (insertion or deletion)</a:t>
            </a:r>
          </a:p>
          <a:p>
            <a:pPr lvl="1"/>
            <a:r>
              <a:rPr lang="en-US" altLang="zh-CN" dirty="0"/>
              <a:t>Insertion: </a:t>
            </a:r>
            <a:r>
              <a:rPr lang="en-US" altLang="zh-CN" dirty="0" err="1"/>
              <a:t>isValid</a:t>
            </a:r>
            <a:r>
              <a:rPr lang="en-US" altLang="zh-CN" dirty="0"/>
              <a:t> = 1; Deletion: </a:t>
            </a:r>
            <a:r>
              <a:rPr lang="en-US" altLang="zh-CN" dirty="0" err="1"/>
              <a:t>isValid</a:t>
            </a:r>
            <a:r>
              <a:rPr lang="en-US" altLang="zh-CN" dirty="0"/>
              <a:t> = 0</a:t>
            </a:r>
          </a:p>
          <a:p>
            <a:pPr lvl="1"/>
            <a:r>
              <a:rPr lang="en-US" altLang="zh-CN" dirty="0" err="1"/>
              <a:t>batchNum</a:t>
            </a:r>
            <a:r>
              <a:rPr lang="en-US" altLang="zh-CN" dirty="0"/>
              <a:t>: Starting with 1 (Pre-known</a:t>
            </a:r>
            <a:r>
              <a:rPr lang="zh-CN" altLang="en-US" dirty="0"/>
              <a:t> </a:t>
            </a:r>
            <a:r>
              <a:rPr lang="en-US" altLang="zh-CN" dirty="0"/>
              <a:t>patterns’ </a:t>
            </a:r>
            <a:r>
              <a:rPr lang="en-US" altLang="zh-CN" dirty="0" err="1"/>
              <a:t>batchNum</a:t>
            </a:r>
            <a:r>
              <a:rPr lang="en-US" altLang="zh-CN" dirty="0"/>
              <a:t> = 0)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</a:rPr>
              <a:t>Just replace the timestamp if current value is larger!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</a:rPr>
              <a:t>Don’t actually delete the pattern from index!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</a:rPr>
              <a:t>Will create an invalid record if deleting a non-existing pattern!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Secondly, process all the queries concurrently</a:t>
            </a:r>
          </a:p>
          <a:p>
            <a:pPr lvl="1"/>
            <a:r>
              <a:rPr lang="en-US" altLang="zh-CN" dirty="0"/>
              <a:t>Every query may be processed by multiple threads</a:t>
            </a:r>
          </a:p>
          <a:p>
            <a:pPr lvl="1"/>
            <a:r>
              <a:rPr lang="en-US" altLang="zh-CN" dirty="0"/>
              <a:t>Query result: TLS Storage </a:t>
            </a:r>
            <a:r>
              <a:rPr lang="zh-CN" altLang="en-US" dirty="0"/>
              <a:t>→ </a:t>
            </a:r>
            <a:r>
              <a:rPr lang="en-US" altLang="zh-CN" dirty="0"/>
              <a:t>Merge &amp;</a:t>
            </a:r>
            <a:r>
              <a:rPr lang="zh-CN" altLang="en-US" dirty="0"/>
              <a:t> </a:t>
            </a:r>
            <a:r>
              <a:rPr lang="en-US" altLang="zh-CN" dirty="0"/>
              <a:t>Unique </a:t>
            </a:r>
            <a:r>
              <a:rPr lang="zh-CN" altLang="en-US" dirty="0"/>
              <a:t>→ </a:t>
            </a:r>
            <a:r>
              <a:rPr lang="en-US" altLang="zh-CN" dirty="0"/>
              <a:t>Sort </a:t>
            </a:r>
            <a:r>
              <a:rPr lang="zh-CN" altLang="en-US" dirty="0"/>
              <a:t>→ </a:t>
            </a:r>
            <a:r>
              <a:rPr lang="en-US" altLang="zh-CN" dirty="0"/>
              <a:t>Output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19387" y="3429000"/>
            <a:ext cx="24726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struct timestamp {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isValid</a:t>
            </a:r>
            <a:r>
              <a:rPr lang="en-US" altLang="zh-CN" sz="2000" dirty="0"/>
              <a:t>: 1;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lineNum</a:t>
            </a:r>
            <a:r>
              <a:rPr lang="en-US" altLang="zh-CN" sz="2000" dirty="0"/>
              <a:t>: 31;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batchNum</a:t>
            </a:r>
            <a:r>
              <a:rPr lang="en-US" altLang="zh-CN" sz="2000" dirty="0"/>
              <a:t>: 32;</a:t>
            </a:r>
          </a:p>
          <a:p>
            <a:r>
              <a:rPr lang="en-US" altLang="zh-CN" sz="2000" dirty="0"/>
              <a:t>};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264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PV 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lock supports…</a:t>
            </a:r>
          </a:p>
          <a:p>
            <a:pPr lvl="1"/>
            <a:r>
              <a:rPr lang="en-US" altLang="zh-CN" dirty="0"/>
              <a:t>P(1)</a:t>
            </a:r>
          </a:p>
          <a:p>
            <a:pPr lvl="1"/>
            <a:r>
              <a:rPr lang="en-US" altLang="zh-CN" dirty="0"/>
              <a:t>V(n)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Implementation:</a:t>
            </a:r>
          </a:p>
          <a:p>
            <a:pPr lvl="1"/>
            <a:r>
              <a:rPr lang="en-US" altLang="zh-CN" dirty="0"/>
              <a:t>Using Linux pipes + blocking read</a:t>
            </a:r>
          </a:p>
          <a:p>
            <a:pPr lvl="1"/>
            <a:r>
              <a:rPr lang="en-US" altLang="zh-CN" dirty="0"/>
              <a:t>P(1) – Read one character from pipe</a:t>
            </a:r>
          </a:p>
          <a:p>
            <a:pPr lvl="1"/>
            <a:r>
              <a:rPr lang="en-US" altLang="zh-CN" dirty="0"/>
              <a:t>V(n) – Write n characters to pipe</a:t>
            </a:r>
          </a:p>
          <a:p>
            <a:pPr lvl="1"/>
            <a:r>
              <a:rPr lang="en-US" altLang="zh-CN" dirty="0"/>
              <a:t>More efficient than mutex / </a:t>
            </a:r>
            <a:r>
              <a:rPr lang="en-US" altLang="zh-CN" dirty="0" err="1"/>
              <a:t>pthread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16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763</Words>
  <Application>Microsoft Office PowerPoint</Application>
  <PresentationFormat>宽屏</PresentationFormat>
  <Paragraphs>111</Paragraphs>
  <Slides>10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BKDR Hash</vt:lpstr>
      <vt:lpstr>Our Hash</vt:lpstr>
      <vt:lpstr>Multi-layered Pattern Indexing</vt:lpstr>
      <vt:lpstr>Multi-layered Pattern Indexing</vt:lpstr>
      <vt:lpstr>Multi-layered Pattern Indexing</vt:lpstr>
      <vt:lpstr>Query?</vt:lpstr>
      <vt:lpstr>Some Thinkings…</vt:lpstr>
      <vt:lpstr>How to process a batch?</vt:lpstr>
      <vt:lpstr>Simple PV Lock</vt:lpstr>
      <vt:lpstr>Batch in each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BKDR Hash</dc:title>
  <dc:creator>Administrator</dc:creator>
  <cp:lastModifiedBy>Administrator</cp:lastModifiedBy>
  <cp:revision>378</cp:revision>
  <dcterms:created xsi:type="dcterms:W3CDTF">2017-05-18T10:28:38Z</dcterms:created>
  <dcterms:modified xsi:type="dcterms:W3CDTF">2017-05-18T13:19:17Z</dcterms:modified>
</cp:coreProperties>
</file>