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 varScale="1">
        <p:scale>
          <a:sx n="85" d="100"/>
          <a:sy n="85" d="100"/>
        </p:scale>
        <p:origin x="8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3C91-4A02-4CD1-8CC9-484C6F667C4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17A3-ECC2-45B2-8B02-A2487AFDE6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2193112" y="500041"/>
            <a:ext cx="1800000" cy="6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Records identified through database searching</a:t>
            </a:r>
            <a:b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(n = 412 )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 rot="16200000">
            <a:off x="1125034" y="1811493"/>
            <a:ext cx="9900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Screening</a:t>
            </a:r>
            <a:endParaRPr kumimoji="0" lang="en-CA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AutoShape 1"/>
          <p:cNvSpPr>
            <a:spLocks noChangeArrowheads="1"/>
          </p:cNvSpPr>
          <p:nvPr/>
        </p:nvSpPr>
        <p:spPr bwMode="auto">
          <a:xfrm rot="16200000">
            <a:off x="1125034" y="3989883"/>
            <a:ext cx="9900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Included</a:t>
            </a:r>
            <a:endParaRPr kumimoji="0" lang="en-CA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 rot="16200000">
            <a:off x="1125034" y="2900688"/>
            <a:ext cx="9900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Eligibility</a:t>
            </a:r>
            <a:endParaRPr kumimoji="0" lang="en-CA" sz="1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AutoShape 16"/>
          <p:cNvSpPr>
            <a:spLocks noChangeShapeType="1"/>
          </p:cNvSpPr>
          <p:nvPr/>
        </p:nvSpPr>
        <p:spPr bwMode="auto">
          <a:xfrm>
            <a:off x="3093112" y="3400500"/>
            <a:ext cx="0" cy="360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 rot="16200000">
            <a:off x="1125034" y="722298"/>
            <a:ext cx="990000" cy="2968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Identification</a:t>
            </a:r>
            <a:endParaRPr kumimoji="0" lang="en-CA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193112" y="1595425"/>
            <a:ext cx="1800000" cy="6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Records screened, after duplicates removed</a:t>
            </a:r>
            <a:b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(n = 278 )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4683123" y="1643050"/>
            <a:ext cx="17145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Records excluded</a:t>
            </a:r>
            <a:b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(n =  229)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193112" y="2690809"/>
            <a:ext cx="1800000" cy="6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Full-text articles assessed for eligibility</a:t>
            </a:r>
            <a:b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(n =  49)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683123" y="2671762"/>
            <a:ext cx="17145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Full-text articles excluded, with reasons</a:t>
            </a:r>
            <a:b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(n =  14)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93112" y="3786190"/>
            <a:ext cx="1800000" cy="6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Studies included in</a:t>
            </a:r>
            <a:r>
              <a:rPr kumimoji="0" lang="en-CA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synthesis</a:t>
            </a:r>
            <a:b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(n = 35)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AutoShape 7"/>
          <p:cNvSpPr>
            <a:spLocks noChangeShapeType="1"/>
          </p:cNvSpPr>
          <p:nvPr/>
        </p:nvSpPr>
        <p:spPr bwMode="auto">
          <a:xfrm>
            <a:off x="3093112" y="1209733"/>
            <a:ext cx="0" cy="360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>
            <a:off x="3093112" y="2305117"/>
            <a:ext cx="0" cy="360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/>
          <p:cNvSpPr>
            <a:spLocks noChangeShapeType="1"/>
          </p:cNvSpPr>
          <p:nvPr/>
        </p:nvSpPr>
        <p:spPr bwMode="auto">
          <a:xfrm>
            <a:off x="4043361" y="1928800"/>
            <a:ext cx="61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AutoShape 3"/>
          <p:cNvSpPr>
            <a:spLocks noChangeShapeType="1"/>
          </p:cNvSpPr>
          <p:nvPr/>
        </p:nvSpPr>
        <p:spPr bwMode="auto">
          <a:xfrm>
            <a:off x="4043361" y="3014662"/>
            <a:ext cx="612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1B64FCA-3321-4347-8C49-E7041225632D}"/>
              </a:ext>
            </a:extLst>
          </p:cNvPr>
          <p:cNvCxnSpPr>
            <a:cxnSpLocks/>
          </p:cNvCxnSpPr>
          <p:nvPr/>
        </p:nvCxnSpPr>
        <p:spPr>
          <a:xfrm>
            <a:off x="2555778" y="3356992"/>
            <a:ext cx="0" cy="54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9750238-10CE-4140-A17D-D93D082497E1}"/>
              </a:ext>
            </a:extLst>
          </p:cNvPr>
          <p:cNvCxnSpPr>
            <a:cxnSpLocks/>
          </p:cNvCxnSpPr>
          <p:nvPr/>
        </p:nvCxnSpPr>
        <p:spPr>
          <a:xfrm>
            <a:off x="4823781" y="3356992"/>
            <a:ext cx="0" cy="54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39C82EA-FA6F-417D-B821-4F80020BDCB0}"/>
              </a:ext>
            </a:extLst>
          </p:cNvPr>
          <p:cNvCxnSpPr>
            <a:cxnSpLocks/>
          </p:cNvCxnSpPr>
          <p:nvPr/>
        </p:nvCxnSpPr>
        <p:spPr>
          <a:xfrm>
            <a:off x="3122779" y="3356992"/>
            <a:ext cx="0" cy="54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9F50237-054B-412E-A5A1-0004D3869354}"/>
              </a:ext>
            </a:extLst>
          </p:cNvPr>
          <p:cNvCxnSpPr>
            <a:cxnSpLocks/>
          </p:cNvCxnSpPr>
          <p:nvPr/>
        </p:nvCxnSpPr>
        <p:spPr>
          <a:xfrm>
            <a:off x="3689780" y="3356992"/>
            <a:ext cx="0" cy="54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3F99055-16A0-4557-A27F-6833B2A063BF}"/>
              </a:ext>
            </a:extLst>
          </p:cNvPr>
          <p:cNvCxnSpPr>
            <a:cxnSpLocks/>
          </p:cNvCxnSpPr>
          <p:nvPr/>
        </p:nvCxnSpPr>
        <p:spPr>
          <a:xfrm>
            <a:off x="4256781" y="3356992"/>
            <a:ext cx="0" cy="540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F1919-40AF-4603-857B-B9679716B0B3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H="1" flipV="1">
            <a:off x="4252700" y="2348872"/>
            <a:ext cx="567063" cy="95253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447E132-120E-401A-9F31-F531BF68BC40}"/>
              </a:ext>
            </a:extLst>
          </p:cNvPr>
          <p:cNvSpPr/>
          <p:nvPr/>
        </p:nvSpPr>
        <p:spPr>
          <a:xfrm>
            <a:off x="3649637" y="119676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CDC76-5843-4D19-B0B6-48D76CE97FD9}"/>
              </a:ext>
            </a:extLst>
          </p:cNvPr>
          <p:cNvSpPr/>
          <p:nvPr/>
        </p:nvSpPr>
        <p:spPr>
          <a:xfrm>
            <a:off x="2515511" y="33014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49EC0-F01C-412A-9ACC-55C35A60A0C1}"/>
              </a:ext>
            </a:extLst>
          </p:cNvPr>
          <p:cNvSpPr/>
          <p:nvPr/>
        </p:nvSpPr>
        <p:spPr>
          <a:xfrm>
            <a:off x="3082574" y="33014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26FC1C-BB62-48CB-B5C9-CAE9F8791F18}"/>
              </a:ext>
            </a:extLst>
          </p:cNvPr>
          <p:cNvSpPr/>
          <p:nvPr/>
        </p:nvSpPr>
        <p:spPr>
          <a:xfrm>
            <a:off x="3649637" y="33014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FA5631-8F84-4D5A-8CE5-5D5E143E98CD}"/>
              </a:ext>
            </a:extLst>
          </p:cNvPr>
          <p:cNvSpPr/>
          <p:nvPr/>
        </p:nvSpPr>
        <p:spPr>
          <a:xfrm>
            <a:off x="4216700" y="33014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6BCE0F-5C67-44D2-82CA-E21E009D519E}"/>
              </a:ext>
            </a:extLst>
          </p:cNvPr>
          <p:cNvSpPr/>
          <p:nvPr/>
        </p:nvSpPr>
        <p:spPr>
          <a:xfrm>
            <a:off x="4783763" y="330140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6FA6E3-3CF8-401E-8CA3-5796032D1067}"/>
              </a:ext>
            </a:extLst>
          </p:cNvPr>
          <p:cNvSpPr/>
          <p:nvPr/>
        </p:nvSpPr>
        <p:spPr>
          <a:xfrm>
            <a:off x="2515511" y="227687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C6B313-354D-44B9-83BF-8F0F6E908532}"/>
              </a:ext>
            </a:extLst>
          </p:cNvPr>
          <p:cNvSpPr/>
          <p:nvPr/>
        </p:nvSpPr>
        <p:spPr>
          <a:xfrm>
            <a:off x="3082574" y="227687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BA4026-049C-4A00-9986-85C260AD753E}"/>
              </a:ext>
            </a:extLst>
          </p:cNvPr>
          <p:cNvSpPr/>
          <p:nvPr/>
        </p:nvSpPr>
        <p:spPr>
          <a:xfrm>
            <a:off x="3649637" y="227687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435B29-702C-4763-94EE-1A11639BBE88}"/>
              </a:ext>
            </a:extLst>
          </p:cNvPr>
          <p:cNvSpPr/>
          <p:nvPr/>
        </p:nvSpPr>
        <p:spPr>
          <a:xfrm>
            <a:off x="4216700" y="227687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E726A-7CE6-4659-B512-28413910C564}"/>
              </a:ext>
            </a:extLst>
          </p:cNvPr>
          <p:cNvSpPr/>
          <p:nvPr/>
        </p:nvSpPr>
        <p:spPr>
          <a:xfrm>
            <a:off x="4783763" y="227687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4A3B8F-9D71-4E43-A133-AB59B96BB3F1}"/>
              </a:ext>
            </a:extLst>
          </p:cNvPr>
          <p:cNvCxnSpPr>
            <a:cxnSpLocks/>
            <a:stCxn id="22" idx="0"/>
            <a:endCxn id="13" idx="3"/>
          </p:cNvCxnSpPr>
          <p:nvPr/>
        </p:nvCxnSpPr>
        <p:spPr>
          <a:xfrm flipH="1" flipV="1">
            <a:off x="3660181" y="1258216"/>
            <a:ext cx="592519" cy="10186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EF6502-F1E2-48DB-89B6-071550FC4752}"/>
              </a:ext>
            </a:extLst>
          </p:cNvPr>
          <p:cNvCxnSpPr>
            <a:cxnSpLocks/>
            <a:stCxn id="21" idx="5"/>
            <a:endCxn id="8" idx="1"/>
          </p:cNvCxnSpPr>
          <p:nvPr/>
        </p:nvCxnSpPr>
        <p:spPr>
          <a:xfrm flipH="1">
            <a:off x="2526055" y="2338328"/>
            <a:ext cx="1185038" cy="97361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0F48F5-CDF2-4E14-97BB-128B82FBC102}"/>
              </a:ext>
            </a:extLst>
          </p:cNvPr>
          <p:cNvCxnSpPr>
            <a:cxnSpLocks/>
            <a:stCxn id="13" idx="5"/>
            <a:endCxn id="23" idx="0"/>
          </p:cNvCxnSpPr>
          <p:nvPr/>
        </p:nvCxnSpPr>
        <p:spPr>
          <a:xfrm>
            <a:off x="3711093" y="1258216"/>
            <a:ext cx="1108670" cy="10186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B3CCC8-44AE-4969-99D9-C1EE35B3F328}"/>
              </a:ext>
            </a:extLst>
          </p:cNvPr>
          <p:cNvCxnSpPr>
            <a:cxnSpLocks/>
            <a:stCxn id="12" idx="2"/>
            <a:endCxn id="20" idx="3"/>
          </p:cNvCxnSpPr>
          <p:nvPr/>
        </p:nvCxnSpPr>
        <p:spPr>
          <a:xfrm flipH="1" flipV="1">
            <a:off x="3093118" y="2338328"/>
            <a:ext cx="1690645" cy="99907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D639F6-5331-46A7-B233-E59CB9008F6C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V="1">
            <a:off x="3118574" y="2338328"/>
            <a:ext cx="1675733" cy="96307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016A19-89B2-4EB2-A4E4-511D253E7A19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>
            <a:off x="3685637" y="1268760"/>
            <a:ext cx="0" cy="1008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464665C-CBB2-420D-BF3F-EFA0E3562C79}"/>
              </a:ext>
            </a:extLst>
          </p:cNvPr>
          <p:cNvCxnSpPr>
            <a:cxnSpLocks/>
            <a:stCxn id="11" idx="0"/>
            <a:endCxn id="22" idx="4"/>
          </p:cNvCxnSpPr>
          <p:nvPr/>
        </p:nvCxnSpPr>
        <p:spPr>
          <a:xfrm flipV="1">
            <a:off x="4252700" y="2348872"/>
            <a:ext cx="0" cy="9525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C2A664-B806-4B8E-9340-B8E697F666DB}"/>
              </a:ext>
            </a:extLst>
          </p:cNvPr>
          <p:cNvCxnSpPr>
            <a:cxnSpLocks/>
            <a:stCxn id="19" idx="5"/>
            <a:endCxn id="10" idx="0"/>
          </p:cNvCxnSpPr>
          <p:nvPr/>
        </p:nvCxnSpPr>
        <p:spPr>
          <a:xfrm>
            <a:off x="2576967" y="2338328"/>
            <a:ext cx="1108670" cy="96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8C15EC-510F-43BD-9DF6-771A3AA61AAC}"/>
              </a:ext>
            </a:extLst>
          </p:cNvPr>
          <p:cNvCxnSpPr>
            <a:cxnSpLocks/>
            <a:stCxn id="21" idx="5"/>
            <a:endCxn id="12" idx="7"/>
          </p:cNvCxnSpPr>
          <p:nvPr/>
        </p:nvCxnSpPr>
        <p:spPr>
          <a:xfrm>
            <a:off x="3711093" y="2338328"/>
            <a:ext cx="1134126" cy="9736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FAA6D28-931F-4DBF-8344-08127BA1A621}"/>
              </a:ext>
            </a:extLst>
          </p:cNvPr>
          <p:cNvCxnSpPr>
            <a:cxnSpLocks/>
            <a:stCxn id="11" idx="0"/>
            <a:endCxn id="23" idx="4"/>
          </p:cNvCxnSpPr>
          <p:nvPr/>
        </p:nvCxnSpPr>
        <p:spPr>
          <a:xfrm flipV="1">
            <a:off x="4252700" y="2348872"/>
            <a:ext cx="567063" cy="9525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B4BE50-161B-44B7-9213-3C77D45DE62E}"/>
              </a:ext>
            </a:extLst>
          </p:cNvPr>
          <p:cNvCxnSpPr>
            <a:cxnSpLocks/>
            <a:stCxn id="9" idx="7"/>
            <a:endCxn id="19" idx="4"/>
          </p:cNvCxnSpPr>
          <p:nvPr/>
        </p:nvCxnSpPr>
        <p:spPr>
          <a:xfrm flipH="1" flipV="1">
            <a:off x="2551511" y="2348872"/>
            <a:ext cx="592519" cy="96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B46A6B-59A2-409D-8120-BA46F9CBFE27}"/>
              </a:ext>
            </a:extLst>
          </p:cNvPr>
          <p:cNvCxnSpPr>
            <a:cxnSpLocks/>
            <a:stCxn id="21" idx="4"/>
            <a:endCxn id="11" idx="0"/>
          </p:cNvCxnSpPr>
          <p:nvPr/>
        </p:nvCxnSpPr>
        <p:spPr>
          <a:xfrm>
            <a:off x="3685637" y="2348872"/>
            <a:ext cx="567063" cy="95253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8A5EE4-BC54-4173-8C65-B0E382756795}"/>
              </a:ext>
            </a:extLst>
          </p:cNvPr>
          <p:cNvCxnSpPr>
            <a:cxnSpLocks/>
            <a:stCxn id="21" idx="4"/>
            <a:endCxn id="10" idx="0"/>
          </p:cNvCxnSpPr>
          <p:nvPr/>
        </p:nvCxnSpPr>
        <p:spPr>
          <a:xfrm>
            <a:off x="3685637" y="2348872"/>
            <a:ext cx="0" cy="95253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D2BAC4-CFD7-4551-A9EC-ED2C29C227F7}"/>
              </a:ext>
            </a:extLst>
          </p:cNvPr>
          <p:cNvCxnSpPr>
            <a:cxnSpLocks/>
            <a:stCxn id="20" idx="3"/>
            <a:endCxn id="10" idx="0"/>
          </p:cNvCxnSpPr>
          <p:nvPr/>
        </p:nvCxnSpPr>
        <p:spPr>
          <a:xfrm>
            <a:off x="3093118" y="2338328"/>
            <a:ext cx="592519" cy="96307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3A3BB5-B2F2-48D9-8D09-E966F7A08FB6}"/>
              </a:ext>
            </a:extLst>
          </p:cNvPr>
          <p:cNvCxnSpPr>
            <a:cxnSpLocks/>
            <a:stCxn id="23" idx="5"/>
            <a:endCxn id="12" idx="5"/>
          </p:cNvCxnSpPr>
          <p:nvPr/>
        </p:nvCxnSpPr>
        <p:spPr>
          <a:xfrm>
            <a:off x="4845219" y="2338328"/>
            <a:ext cx="0" cy="102453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633B7B1-4E2B-4756-9B68-09282FFE6BFA}"/>
              </a:ext>
            </a:extLst>
          </p:cNvPr>
          <p:cNvCxnSpPr>
            <a:cxnSpLocks/>
            <a:stCxn id="22" idx="5"/>
            <a:endCxn id="10" idx="7"/>
          </p:cNvCxnSpPr>
          <p:nvPr/>
        </p:nvCxnSpPr>
        <p:spPr>
          <a:xfrm flipH="1">
            <a:off x="3711093" y="2338328"/>
            <a:ext cx="567063" cy="97361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BB848A3-2CEC-4484-8F67-C2CAF750D7C2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2551511" y="2348872"/>
            <a:ext cx="0" cy="95253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78FD562-E315-448F-8A5D-72213E0367FC}"/>
              </a:ext>
            </a:extLst>
          </p:cNvPr>
          <p:cNvCxnSpPr>
            <a:cxnSpLocks/>
            <a:stCxn id="19" idx="5"/>
            <a:endCxn id="11" idx="0"/>
          </p:cNvCxnSpPr>
          <p:nvPr/>
        </p:nvCxnSpPr>
        <p:spPr>
          <a:xfrm>
            <a:off x="2576967" y="2338328"/>
            <a:ext cx="1675733" cy="96307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226D063-97A5-45B1-9A7F-4C65DD85D4DC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2551511" y="2348872"/>
            <a:ext cx="567063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D12018-B5C9-4B67-9D88-B8089B515BB7}"/>
              </a:ext>
            </a:extLst>
          </p:cNvPr>
          <p:cNvCxnSpPr>
            <a:cxnSpLocks/>
            <a:stCxn id="22" idx="4"/>
            <a:endCxn id="8" idx="0"/>
          </p:cNvCxnSpPr>
          <p:nvPr/>
        </p:nvCxnSpPr>
        <p:spPr>
          <a:xfrm flipH="1">
            <a:off x="2551511" y="2348872"/>
            <a:ext cx="1701189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8C0205C-0CC4-41CA-B4D6-6028CC4B3904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 flipH="1">
            <a:off x="2551511" y="2348872"/>
            <a:ext cx="2268252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AB21FB-8ECB-4C10-8756-34152FB54BE4}"/>
              </a:ext>
            </a:extLst>
          </p:cNvPr>
          <p:cNvCxnSpPr>
            <a:cxnSpLocks/>
            <a:stCxn id="20" idx="4"/>
            <a:endCxn id="9" idx="0"/>
          </p:cNvCxnSpPr>
          <p:nvPr/>
        </p:nvCxnSpPr>
        <p:spPr>
          <a:xfrm>
            <a:off x="3118574" y="2348872"/>
            <a:ext cx="0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F409D6F-F2DF-4532-8DF3-0DC8E98027BE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3118574" y="2348872"/>
            <a:ext cx="567063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4FBC9BD-C525-4F95-A9AE-5CCECDEAA787}"/>
              </a:ext>
            </a:extLst>
          </p:cNvPr>
          <p:cNvCxnSpPr>
            <a:cxnSpLocks/>
            <a:stCxn id="22" idx="4"/>
            <a:endCxn id="9" idx="0"/>
          </p:cNvCxnSpPr>
          <p:nvPr/>
        </p:nvCxnSpPr>
        <p:spPr>
          <a:xfrm flipH="1">
            <a:off x="3118574" y="2348872"/>
            <a:ext cx="1134126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64FDA6C-A979-460D-97A5-8F381C17CFAB}"/>
              </a:ext>
            </a:extLst>
          </p:cNvPr>
          <p:cNvCxnSpPr>
            <a:cxnSpLocks/>
            <a:stCxn id="23" idx="4"/>
            <a:endCxn id="10" idx="0"/>
          </p:cNvCxnSpPr>
          <p:nvPr/>
        </p:nvCxnSpPr>
        <p:spPr>
          <a:xfrm flipH="1">
            <a:off x="3685637" y="2348872"/>
            <a:ext cx="1134126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A07F863-5639-4279-B554-B13DB220D97F}"/>
              </a:ext>
            </a:extLst>
          </p:cNvPr>
          <p:cNvCxnSpPr>
            <a:cxnSpLocks/>
            <a:stCxn id="13" idx="3"/>
            <a:endCxn id="19" idx="0"/>
          </p:cNvCxnSpPr>
          <p:nvPr/>
        </p:nvCxnSpPr>
        <p:spPr>
          <a:xfrm flipH="1">
            <a:off x="2551511" y="1258216"/>
            <a:ext cx="1108670" cy="101865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71BB3AC-3756-4DC5-BECB-207EA78FD950}"/>
              </a:ext>
            </a:extLst>
          </p:cNvPr>
          <p:cNvCxnSpPr>
            <a:cxnSpLocks/>
            <a:stCxn id="20" idx="4"/>
            <a:endCxn id="11" idx="0"/>
          </p:cNvCxnSpPr>
          <p:nvPr/>
        </p:nvCxnSpPr>
        <p:spPr>
          <a:xfrm>
            <a:off x="3118574" y="2348872"/>
            <a:ext cx="1134126" cy="95253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E181B6-7F55-4A28-8126-50365BD1AA4B}"/>
              </a:ext>
            </a:extLst>
          </p:cNvPr>
          <p:cNvCxnSpPr>
            <a:cxnSpLocks/>
            <a:stCxn id="19" idx="5"/>
            <a:endCxn id="12" idx="0"/>
          </p:cNvCxnSpPr>
          <p:nvPr/>
        </p:nvCxnSpPr>
        <p:spPr>
          <a:xfrm>
            <a:off x="2576967" y="2338328"/>
            <a:ext cx="2242796" cy="96307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60C7319-25F8-49F3-9FE1-F90AEE40FBDD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 flipH="1">
            <a:off x="3118574" y="1268760"/>
            <a:ext cx="567063" cy="1008112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8BE3D63-B6BA-46B0-9F16-ED0E206A0371}"/>
              </a:ext>
            </a:extLst>
          </p:cNvPr>
          <p:cNvSpPr/>
          <p:nvPr/>
        </p:nvSpPr>
        <p:spPr>
          <a:xfrm>
            <a:off x="2371511" y="3140968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2C8A788-5C6D-4452-8A97-D26CC4835C9C}"/>
              </a:ext>
            </a:extLst>
          </p:cNvPr>
          <p:cNvSpPr/>
          <p:nvPr/>
        </p:nvSpPr>
        <p:spPr>
          <a:xfrm>
            <a:off x="2938574" y="3140968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04CEDC0-DF79-4CD1-90DD-CF7992E875E0}"/>
              </a:ext>
            </a:extLst>
          </p:cNvPr>
          <p:cNvSpPr/>
          <p:nvPr/>
        </p:nvSpPr>
        <p:spPr>
          <a:xfrm>
            <a:off x="3505637" y="3140968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D85B8E4-144F-4F04-ADD9-03330A49EEBF}"/>
              </a:ext>
            </a:extLst>
          </p:cNvPr>
          <p:cNvSpPr/>
          <p:nvPr/>
        </p:nvSpPr>
        <p:spPr>
          <a:xfrm>
            <a:off x="4072700" y="3140968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F258857-76FC-47CF-95CB-09233CA75BFA}"/>
              </a:ext>
            </a:extLst>
          </p:cNvPr>
          <p:cNvSpPr/>
          <p:nvPr/>
        </p:nvSpPr>
        <p:spPr>
          <a:xfrm>
            <a:off x="4639763" y="2132896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41CA42C-8B16-4B2F-A845-AF1111B29681}"/>
              </a:ext>
            </a:extLst>
          </p:cNvPr>
          <p:cNvSpPr/>
          <p:nvPr/>
        </p:nvSpPr>
        <p:spPr>
          <a:xfrm>
            <a:off x="2371511" y="2132896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5248252-46DC-446C-A218-931FB68AF276}"/>
              </a:ext>
            </a:extLst>
          </p:cNvPr>
          <p:cNvSpPr/>
          <p:nvPr/>
        </p:nvSpPr>
        <p:spPr>
          <a:xfrm>
            <a:off x="2938574" y="2132896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74654A5-71C9-4E4D-9C8E-433270B5A0BB}"/>
              </a:ext>
            </a:extLst>
          </p:cNvPr>
          <p:cNvSpPr/>
          <p:nvPr/>
        </p:nvSpPr>
        <p:spPr>
          <a:xfrm>
            <a:off x="3505637" y="2132896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4F76818-A7C8-4689-8E66-DABB353CDDC0}"/>
              </a:ext>
            </a:extLst>
          </p:cNvPr>
          <p:cNvSpPr/>
          <p:nvPr/>
        </p:nvSpPr>
        <p:spPr>
          <a:xfrm>
            <a:off x="4072700" y="2132896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E5228-D646-4ABD-A578-B098A24D37A0}"/>
              </a:ext>
            </a:extLst>
          </p:cNvPr>
          <p:cNvSpPr/>
          <p:nvPr/>
        </p:nvSpPr>
        <p:spPr>
          <a:xfrm>
            <a:off x="4639763" y="3140968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E937A5B-577F-444E-9C4A-93371B64081D}"/>
                  </a:ext>
                </a:extLst>
              </p:cNvPr>
              <p:cNvSpPr txBox="1"/>
              <p:nvPr/>
            </p:nvSpPr>
            <p:spPr>
              <a:xfrm>
                <a:off x="563956" y="1124744"/>
                <a:ext cx="17079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600" dirty="0"/>
                  <a:t>Output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NZ" sz="1600" b="0" dirty="0"/>
              </a:p>
              <a:p>
                <a:endParaRPr lang="en-NZ" sz="16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E937A5B-577F-444E-9C4A-93371B640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56" y="1124744"/>
                <a:ext cx="1707903" cy="584775"/>
              </a:xfrm>
              <a:prstGeom prst="rect">
                <a:avLst/>
              </a:prstGeom>
              <a:blipFill>
                <a:blip r:embed="rId2"/>
                <a:stretch>
                  <a:fillRect l="-2143" t="-315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0602436-DDBC-40B7-A397-39194C73D35F}"/>
                  </a:ext>
                </a:extLst>
              </p:cNvPr>
              <p:cNvSpPr txBox="1"/>
              <p:nvPr/>
            </p:nvSpPr>
            <p:spPr>
              <a:xfrm>
                <a:off x="563956" y="2132856"/>
                <a:ext cx="1715470" cy="587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600" dirty="0"/>
                  <a:t>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NZ" sz="1600" b="0" dirty="0"/>
              </a:p>
              <a:p>
                <a:endParaRPr lang="en-NZ" sz="16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0602436-DDBC-40B7-A397-39194C73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56" y="2132856"/>
                <a:ext cx="1715470" cy="587597"/>
              </a:xfrm>
              <a:prstGeom prst="rect">
                <a:avLst/>
              </a:prstGeom>
              <a:blipFill>
                <a:blip r:embed="rId3"/>
                <a:stretch>
                  <a:fillRect l="-2135" t="-208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F71A7B2-4EAB-4CE0-87B7-415C04D5D441}"/>
                  </a:ext>
                </a:extLst>
              </p:cNvPr>
              <p:cNvSpPr txBox="1"/>
              <p:nvPr/>
            </p:nvSpPr>
            <p:spPr>
              <a:xfrm>
                <a:off x="563956" y="3057427"/>
                <a:ext cx="1558375" cy="587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1600" dirty="0"/>
                  <a:t>Input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NZ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NZ" sz="1600" b="0" dirty="0"/>
              </a:p>
              <a:p>
                <a:endParaRPr lang="en-NZ" sz="16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F71A7B2-4EAB-4CE0-87B7-415C04D5D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56" y="3057427"/>
                <a:ext cx="1558375" cy="587597"/>
              </a:xfrm>
              <a:prstGeom prst="rect">
                <a:avLst/>
              </a:prstGeom>
              <a:blipFill>
                <a:blip r:embed="rId4"/>
                <a:stretch>
                  <a:fillRect l="-2353" t="-208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1" name="Table 18">
            <a:extLst>
              <a:ext uri="{FF2B5EF4-FFF2-40B4-BE49-F238E27FC236}">
                <a16:creationId xmlns:a16="http://schemas.microsoft.com/office/drawing/2014/main" id="{604FFCC1-D164-481F-9728-7C2CE673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2442"/>
              </p:ext>
            </p:extLst>
          </p:nvPr>
        </p:nvGraphicFramePr>
        <p:xfrm>
          <a:off x="1119229" y="3775460"/>
          <a:ext cx="513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0">
                  <a:extLst>
                    <a:ext uri="{9D8B030D-6E8A-4147-A177-3AD203B41FA5}">
                      <a16:colId xmlns:a16="http://schemas.microsoft.com/office/drawing/2014/main" val="1840902490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827103632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999028186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3809821805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274703521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539011783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293520341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987259667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10534735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NZ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0.786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0.805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0.727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0.741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0.697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0.681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114685"/>
                  </a:ext>
                </a:extLst>
              </a:tr>
            </a:tbl>
          </a:graphicData>
        </a:graphic>
      </p:graphicFrame>
      <p:graphicFrame>
        <p:nvGraphicFramePr>
          <p:cNvPr id="212" name="Table 18">
            <a:extLst>
              <a:ext uri="{FF2B5EF4-FFF2-40B4-BE49-F238E27FC236}">
                <a16:creationId xmlns:a16="http://schemas.microsoft.com/office/drawing/2014/main" id="{E525D84E-6012-469A-97CD-D16039AA6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09962"/>
              </p:ext>
            </p:extLst>
          </p:nvPr>
        </p:nvGraphicFramePr>
        <p:xfrm>
          <a:off x="1119229" y="4077072"/>
          <a:ext cx="513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000">
                  <a:extLst>
                    <a:ext uri="{9D8B030D-6E8A-4147-A177-3AD203B41FA5}">
                      <a16:colId xmlns:a16="http://schemas.microsoft.com/office/drawing/2014/main" val="1840902490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827103632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999028186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3809821805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274703521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539011783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293520341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987259667"/>
                    </a:ext>
                  </a:extLst>
                </a:gridCol>
                <a:gridCol w="570000">
                  <a:extLst>
                    <a:ext uri="{9D8B030D-6E8A-4147-A177-3AD203B41FA5}">
                      <a16:colId xmlns:a16="http://schemas.microsoft.com/office/drawing/2014/main" val="2105347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NZ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t-5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t-4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rgbClr val="636EFA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Z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114685"/>
                  </a:ext>
                </a:extLst>
              </a:tr>
            </a:tbl>
          </a:graphicData>
        </a:graphic>
      </p:graphicFrame>
      <p:sp>
        <p:nvSpPr>
          <p:cNvPr id="199" name="Rectangle 198">
            <a:extLst>
              <a:ext uri="{FF2B5EF4-FFF2-40B4-BE49-F238E27FC236}">
                <a16:creationId xmlns:a16="http://schemas.microsoft.com/office/drawing/2014/main" id="{5FB8F72B-F1A0-4376-A539-F9A9B6C79D19}"/>
              </a:ext>
            </a:extLst>
          </p:cNvPr>
          <p:cNvSpPr/>
          <p:nvPr/>
        </p:nvSpPr>
        <p:spPr>
          <a:xfrm>
            <a:off x="5796137" y="3645024"/>
            <a:ext cx="576063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D097A20-E8CB-403E-B3B4-14B37C80C3A9}"/>
              </a:ext>
            </a:extLst>
          </p:cNvPr>
          <p:cNvSpPr/>
          <p:nvPr/>
        </p:nvSpPr>
        <p:spPr>
          <a:xfrm>
            <a:off x="899591" y="3645024"/>
            <a:ext cx="1273205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29FA7E8-1712-4560-AC06-BB0476029942}"/>
              </a:ext>
            </a:extLst>
          </p:cNvPr>
          <p:cNvSpPr txBox="1"/>
          <p:nvPr/>
        </p:nvSpPr>
        <p:spPr>
          <a:xfrm>
            <a:off x="563956" y="3789040"/>
            <a:ext cx="934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636EFA"/>
                </a:solidFill>
                <a:cs typeface="Arial" panose="020B0604020202020204" pitchFamily="34" charset="0"/>
              </a:rPr>
              <a:t>Volatility</a:t>
            </a:r>
            <a:endParaRPr lang="en-NZ" sz="2000" dirty="0">
              <a:solidFill>
                <a:srgbClr val="636EFA"/>
              </a:solidFill>
              <a:cs typeface="Arial" panose="020B0604020202020204" pitchFamily="34" charset="0"/>
            </a:endParaRP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25F98D-FECB-4956-943A-F61BB399C0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6715" y="1580559"/>
            <a:ext cx="2562722" cy="1710224"/>
          </a:xfrm>
          <a:prstGeom prst="bentConnector3">
            <a:avLst>
              <a:gd name="adj1" fmla="val -14072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C8EAC572-57D0-4464-BA92-02470658ABA3}"/>
              </a:ext>
            </a:extLst>
          </p:cNvPr>
          <p:cNvSpPr/>
          <p:nvPr/>
        </p:nvSpPr>
        <p:spPr>
          <a:xfrm>
            <a:off x="3504229" y="1088760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D3934C2-12D7-4315-9B89-A43B4C4DB493}"/>
              </a:ext>
            </a:extLst>
          </p:cNvPr>
          <p:cNvSpPr txBox="1"/>
          <p:nvPr/>
        </p:nvSpPr>
        <p:spPr>
          <a:xfrm>
            <a:off x="4499994" y="764704"/>
            <a:ext cx="886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Forecast</a:t>
            </a:r>
            <a:endParaRPr lang="en-NZ" sz="2000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F3C718C-95D1-40ED-BBD0-4881F00810DE}"/>
              </a:ext>
            </a:extLst>
          </p:cNvPr>
          <p:cNvSpPr/>
          <p:nvPr/>
        </p:nvSpPr>
        <p:spPr>
          <a:xfrm>
            <a:off x="1835695" y="4439264"/>
            <a:ext cx="3960441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92A0231-B4A3-472D-918A-7691339F267A}"/>
              </a:ext>
            </a:extLst>
          </p:cNvPr>
          <p:cNvCxnSpPr>
            <a:cxnSpLocks/>
          </p:cNvCxnSpPr>
          <p:nvPr/>
        </p:nvCxnSpPr>
        <p:spPr>
          <a:xfrm>
            <a:off x="1547664" y="4653136"/>
            <a:ext cx="432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6E31259-D2E3-4B3B-8C2E-3B550B874D91}"/>
              </a:ext>
            </a:extLst>
          </p:cNvPr>
          <p:cNvCxnSpPr>
            <a:cxnSpLocks/>
          </p:cNvCxnSpPr>
          <p:nvPr/>
        </p:nvCxnSpPr>
        <p:spPr>
          <a:xfrm>
            <a:off x="1547664" y="5049180"/>
            <a:ext cx="432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E25DA21-E951-4652-AF87-26F948D3E493}"/>
              </a:ext>
            </a:extLst>
          </p:cNvPr>
          <p:cNvCxnSpPr>
            <a:cxnSpLocks/>
          </p:cNvCxnSpPr>
          <p:nvPr/>
        </p:nvCxnSpPr>
        <p:spPr>
          <a:xfrm>
            <a:off x="1547664" y="5445224"/>
            <a:ext cx="432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8" name="Table 228">
            <a:extLst>
              <a:ext uri="{FF2B5EF4-FFF2-40B4-BE49-F238E27FC236}">
                <a16:creationId xmlns:a16="http://schemas.microsoft.com/office/drawing/2014/main" id="{24BF10CA-BCB4-4D5A-88F1-E62213CE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35213"/>
              </p:ext>
            </p:extLst>
          </p:nvPr>
        </p:nvGraphicFramePr>
        <p:xfrm>
          <a:off x="979090" y="4509120"/>
          <a:ext cx="856606" cy="118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06">
                  <a:extLst>
                    <a:ext uri="{9D8B030D-6E8A-4147-A177-3AD203B41FA5}">
                      <a16:colId xmlns:a16="http://schemas.microsoft.com/office/drawing/2014/main" val="1771086500"/>
                    </a:ext>
                  </a:extLst>
                </a:gridCol>
              </a:tblGrid>
              <a:tr h="394843">
                <a:tc>
                  <a:txBody>
                    <a:bodyPr/>
                    <a:lstStyle/>
                    <a:p>
                      <a:pPr algn="r"/>
                      <a:r>
                        <a:rPr lang="en-NZ" sz="10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54988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r"/>
                      <a:r>
                        <a:rPr lang="en-NZ" sz="10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67382"/>
                  </a:ext>
                </a:extLst>
              </a:tr>
              <a:tr h="394843">
                <a:tc>
                  <a:txBody>
                    <a:bodyPr/>
                    <a:lstStyle/>
                    <a:p>
                      <a:pPr algn="r"/>
                      <a:r>
                        <a:rPr lang="en-NZ" sz="10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20222"/>
                  </a:ext>
                </a:extLst>
              </a:tr>
            </a:tbl>
          </a:graphicData>
        </a:graphic>
      </p:graphicFrame>
      <p:sp>
        <p:nvSpPr>
          <p:cNvPr id="229" name="Oval 228">
            <a:extLst>
              <a:ext uri="{FF2B5EF4-FFF2-40B4-BE49-F238E27FC236}">
                <a16:creationId xmlns:a16="http://schemas.microsoft.com/office/drawing/2014/main" id="{5382D012-94BD-4442-ABFD-B616B17B1A13}"/>
              </a:ext>
            </a:extLst>
          </p:cNvPr>
          <p:cNvSpPr/>
          <p:nvPr/>
        </p:nvSpPr>
        <p:spPr>
          <a:xfrm>
            <a:off x="2480060" y="4563136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450C543-9956-4885-865F-DF9F85BEE78D}"/>
              </a:ext>
            </a:extLst>
          </p:cNvPr>
          <p:cNvSpPr/>
          <p:nvPr/>
        </p:nvSpPr>
        <p:spPr>
          <a:xfrm>
            <a:off x="3052416" y="5211208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EB28B9E-6AC9-40E0-91CC-229CB3572EBF}"/>
              </a:ext>
            </a:extLst>
          </p:cNvPr>
          <p:cNvSpPr/>
          <p:nvPr/>
        </p:nvSpPr>
        <p:spPr>
          <a:xfrm>
            <a:off x="3624772" y="5067192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D8962BF-CEF6-4652-AD6F-5B0D74A95587}"/>
              </a:ext>
            </a:extLst>
          </p:cNvPr>
          <p:cNvSpPr/>
          <p:nvPr/>
        </p:nvSpPr>
        <p:spPr>
          <a:xfrm>
            <a:off x="4197128" y="5445224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ED34A1B-7FC1-4CDB-BDBA-97E0D83DF7D8}"/>
              </a:ext>
            </a:extLst>
          </p:cNvPr>
          <p:cNvSpPr/>
          <p:nvPr/>
        </p:nvSpPr>
        <p:spPr>
          <a:xfrm>
            <a:off x="1907704" y="4779160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29D7F934-1F00-4453-AE95-65C176812EF0}"/>
              </a:ext>
            </a:extLst>
          </p:cNvPr>
          <p:cNvSpPr/>
          <p:nvPr/>
        </p:nvSpPr>
        <p:spPr>
          <a:xfrm>
            <a:off x="5341840" y="5643256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A7BBAE0-85F6-4E02-9CFD-E960D4820E5E}"/>
              </a:ext>
            </a:extLst>
          </p:cNvPr>
          <p:cNvSpPr/>
          <p:nvPr/>
        </p:nvSpPr>
        <p:spPr>
          <a:xfrm>
            <a:off x="4769484" y="5571248"/>
            <a:ext cx="90000" cy="9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236" name="Table 236">
            <a:extLst>
              <a:ext uri="{FF2B5EF4-FFF2-40B4-BE49-F238E27FC236}">
                <a16:creationId xmlns:a16="http://schemas.microsoft.com/office/drawing/2014/main" id="{609AB370-1C8C-4424-816C-A55D179C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37367"/>
              </p:ext>
            </p:extLst>
          </p:nvPr>
        </p:nvGraphicFramePr>
        <p:xfrm>
          <a:off x="890441" y="5769064"/>
          <a:ext cx="483368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527">
                  <a:extLst>
                    <a:ext uri="{9D8B030D-6E8A-4147-A177-3AD203B41FA5}">
                      <a16:colId xmlns:a16="http://schemas.microsoft.com/office/drawing/2014/main" val="2078952013"/>
                    </a:ext>
                  </a:extLst>
                </a:gridCol>
                <a:gridCol w="690527">
                  <a:extLst>
                    <a:ext uri="{9D8B030D-6E8A-4147-A177-3AD203B41FA5}">
                      <a16:colId xmlns:a16="http://schemas.microsoft.com/office/drawing/2014/main" val="897220894"/>
                    </a:ext>
                  </a:extLst>
                </a:gridCol>
                <a:gridCol w="690527">
                  <a:extLst>
                    <a:ext uri="{9D8B030D-6E8A-4147-A177-3AD203B41FA5}">
                      <a16:colId xmlns:a16="http://schemas.microsoft.com/office/drawing/2014/main" val="1978072481"/>
                    </a:ext>
                  </a:extLst>
                </a:gridCol>
                <a:gridCol w="690527">
                  <a:extLst>
                    <a:ext uri="{9D8B030D-6E8A-4147-A177-3AD203B41FA5}">
                      <a16:colId xmlns:a16="http://schemas.microsoft.com/office/drawing/2014/main" val="354575693"/>
                    </a:ext>
                  </a:extLst>
                </a:gridCol>
                <a:gridCol w="690527">
                  <a:extLst>
                    <a:ext uri="{9D8B030D-6E8A-4147-A177-3AD203B41FA5}">
                      <a16:colId xmlns:a16="http://schemas.microsoft.com/office/drawing/2014/main" val="367303859"/>
                    </a:ext>
                  </a:extLst>
                </a:gridCol>
                <a:gridCol w="690527">
                  <a:extLst>
                    <a:ext uri="{9D8B030D-6E8A-4147-A177-3AD203B41FA5}">
                      <a16:colId xmlns:a16="http://schemas.microsoft.com/office/drawing/2014/main" val="4165556297"/>
                    </a:ext>
                  </a:extLst>
                </a:gridCol>
                <a:gridCol w="690527">
                  <a:extLst>
                    <a:ext uri="{9D8B030D-6E8A-4147-A177-3AD203B41FA5}">
                      <a16:colId xmlns:a16="http://schemas.microsoft.com/office/drawing/2014/main" val="163897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Jan 20</a:t>
                      </a:r>
                    </a:p>
                    <a:p>
                      <a:pPr algn="ctr"/>
                      <a:r>
                        <a:rPr lang="en-NZ" sz="10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Jan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Jan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30999"/>
                  </a:ext>
                </a:extLst>
              </a:tr>
            </a:tbl>
          </a:graphicData>
        </a:graphic>
      </p:graphicFrame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9FE6372-B2E2-4D67-9A47-8991D7BB4DE8}"/>
              </a:ext>
            </a:extLst>
          </p:cNvPr>
          <p:cNvCxnSpPr>
            <a:cxnSpLocks/>
            <a:stCxn id="229" idx="2"/>
            <a:endCxn id="233" idx="6"/>
          </p:cNvCxnSpPr>
          <p:nvPr/>
        </p:nvCxnSpPr>
        <p:spPr>
          <a:xfrm flipH="1">
            <a:off x="1997704" y="4608136"/>
            <a:ext cx="482356" cy="216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3CB26C5-72F5-43F7-875C-4FE6B3E30606}"/>
              </a:ext>
            </a:extLst>
          </p:cNvPr>
          <p:cNvCxnSpPr>
            <a:cxnSpLocks/>
            <a:stCxn id="230" idx="2"/>
            <a:endCxn id="229" idx="6"/>
          </p:cNvCxnSpPr>
          <p:nvPr/>
        </p:nvCxnSpPr>
        <p:spPr>
          <a:xfrm flipH="1" flipV="1">
            <a:off x="2570060" y="4608136"/>
            <a:ext cx="482356" cy="64807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7A405FC-F885-47B4-BA5F-64ED7ECCF69F}"/>
              </a:ext>
            </a:extLst>
          </p:cNvPr>
          <p:cNvCxnSpPr>
            <a:cxnSpLocks/>
            <a:stCxn id="231" idx="2"/>
            <a:endCxn id="230" idx="6"/>
          </p:cNvCxnSpPr>
          <p:nvPr/>
        </p:nvCxnSpPr>
        <p:spPr>
          <a:xfrm flipH="1">
            <a:off x="3142416" y="5112192"/>
            <a:ext cx="482356" cy="1440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DD3E77D-4A6C-4CB7-A910-722C9534773A}"/>
              </a:ext>
            </a:extLst>
          </p:cNvPr>
          <p:cNvCxnSpPr>
            <a:cxnSpLocks/>
            <a:stCxn id="232" idx="2"/>
            <a:endCxn id="231" idx="6"/>
          </p:cNvCxnSpPr>
          <p:nvPr/>
        </p:nvCxnSpPr>
        <p:spPr>
          <a:xfrm flipH="1" flipV="1">
            <a:off x="3714772" y="5112192"/>
            <a:ext cx="482356" cy="3780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7CDC28A-89A6-445C-8980-7704F01B7C99}"/>
              </a:ext>
            </a:extLst>
          </p:cNvPr>
          <p:cNvCxnSpPr>
            <a:cxnSpLocks/>
            <a:stCxn id="235" idx="2"/>
            <a:endCxn id="232" idx="6"/>
          </p:cNvCxnSpPr>
          <p:nvPr/>
        </p:nvCxnSpPr>
        <p:spPr>
          <a:xfrm flipH="1" flipV="1">
            <a:off x="4287128" y="5490224"/>
            <a:ext cx="482356" cy="126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1BE0A4C-D05B-46DB-BDD7-12B00ABC5A64}"/>
              </a:ext>
            </a:extLst>
          </p:cNvPr>
          <p:cNvCxnSpPr>
            <a:cxnSpLocks/>
            <a:stCxn id="234" idx="2"/>
            <a:endCxn id="235" idx="6"/>
          </p:cNvCxnSpPr>
          <p:nvPr/>
        </p:nvCxnSpPr>
        <p:spPr>
          <a:xfrm flipH="1" flipV="1">
            <a:off x="4859484" y="5616248"/>
            <a:ext cx="482356" cy="7200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051D799-A445-4A1B-A5B7-9E6289D4756E}"/>
              </a:ext>
            </a:extLst>
          </p:cNvPr>
          <p:cNvCxnSpPr>
            <a:cxnSpLocks/>
            <a:endCxn id="234" idx="6"/>
          </p:cNvCxnSpPr>
          <p:nvPr/>
        </p:nvCxnSpPr>
        <p:spPr>
          <a:xfrm flipH="1">
            <a:off x="5431840" y="5553041"/>
            <a:ext cx="364296" cy="1352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65D9E9C-6465-49C7-93FC-9E409ED2143E}"/>
              </a:ext>
            </a:extLst>
          </p:cNvPr>
          <p:cNvCxnSpPr>
            <a:cxnSpLocks/>
            <a:endCxn id="233" idx="2"/>
          </p:cNvCxnSpPr>
          <p:nvPr/>
        </p:nvCxnSpPr>
        <p:spPr>
          <a:xfrm>
            <a:off x="1835694" y="4824160"/>
            <a:ext cx="7201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8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105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Wenbo Ge</dc:creator>
  <cp:lastModifiedBy>Wenbo Ge</cp:lastModifiedBy>
  <cp:revision>11</cp:revision>
  <dcterms:created xsi:type="dcterms:W3CDTF">2020-10-01T06:27:19Z</dcterms:created>
  <dcterms:modified xsi:type="dcterms:W3CDTF">2021-09-02T00:59:36Z</dcterms:modified>
</cp:coreProperties>
</file>