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8" r:id="rId5"/>
    <p:sldId id="277" r:id="rId6"/>
    <p:sldId id="281" r:id="rId7"/>
    <p:sldId id="282" r:id="rId8"/>
    <p:sldId id="296" r:id="rId9"/>
    <p:sldId id="285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5" r:id="rId18"/>
    <p:sldId id="276" r:id="rId19"/>
    <p:sldId id="305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724" autoAdjust="0"/>
  </p:normalViewPr>
  <p:slideViewPr>
    <p:cSldViewPr snapToGrid="0">
      <p:cViewPr>
        <p:scale>
          <a:sx n="100" d="100"/>
          <a:sy n="100" d="100"/>
        </p:scale>
        <p:origin x="1386" y="7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1779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C0A257-B081-4972-B0CF-1F39F8714D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48091-2DCD-4509-A944-5FC3CAA09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7F89-6F89-4D72-A243-A68B4122D611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56B26-2CBE-4E97-9F33-B336733FED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7CD2B-E28A-4D49-A0FA-D516F93D72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E5BEA-06EA-4996-A757-E0A11090F5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613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51D79-A941-472A-B86F-4C1D5FA7235B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29E61-899D-4DEC-B2DA-C928176A27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00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05FB-9E00-4E05-8A11-8AC6AA5F1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5450" y="373063"/>
            <a:ext cx="6120000" cy="3960000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2835"/>
              </a:spcAft>
              <a:defRPr sz="6400" cap="all" baseline="0"/>
            </a:lvl1pPr>
            <a:lvl2pPr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D46DD6-3FEF-4E8E-852D-6AB87C9AEE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0" y="0"/>
            <a:ext cx="17368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000" y="324000"/>
            <a:ext cx="5652000" cy="4176000"/>
          </a:xfrm>
        </p:spPr>
        <p:txBody>
          <a:bodyPr numCol="1" spcCol="180000">
            <a:noAutofit/>
          </a:bodyPr>
          <a:lstStyle>
            <a:lvl1pPr>
              <a:defRPr sz="1400">
                <a:solidFill>
                  <a:schemeClr val="accent1"/>
                </a:solidFill>
                <a:latin typeface="+mj-lt"/>
              </a:defRPr>
            </a:lvl1pPr>
            <a:lvl2pPr>
              <a:defRPr sz="1100"/>
            </a:lvl2pPr>
            <a:lvl3pPr marL="90000" indent="-90000">
              <a:defRPr sz="1100"/>
            </a:lvl3pPr>
            <a:lvl4pPr marL="180000" indent="-90000">
              <a:defRPr sz="1100"/>
            </a:lvl4pPr>
            <a:lvl5pPr marL="270000" indent="-90000"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31932D-C811-4ADE-9CBC-C6F97F4734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324000"/>
            <a:ext cx="2520000" cy="3006725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defRPr sz="36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0727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000" y="324000"/>
            <a:ext cx="5652000" cy="4140000"/>
          </a:xfrm>
        </p:spPr>
        <p:txBody>
          <a:bodyPr numCol="2" spcCol="180000">
            <a:noAutofit/>
          </a:bodyPr>
          <a:lstStyle>
            <a:lvl1pPr>
              <a:defRPr sz="800">
                <a:solidFill>
                  <a:schemeClr val="accent1"/>
                </a:solidFill>
                <a:latin typeface="+mj-lt"/>
              </a:defRPr>
            </a:lvl1pPr>
            <a:lvl2pPr>
              <a:defRPr sz="800"/>
            </a:lvl2pPr>
            <a:lvl3pPr marL="90000" indent="-90000">
              <a:defRPr sz="800"/>
            </a:lvl3pPr>
            <a:lvl4pPr marL="180000" indent="-90000">
              <a:defRPr sz="800"/>
            </a:lvl4pPr>
            <a:lvl5pPr marL="270000" indent="-90000"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87F0A-3EF9-46A9-A8FF-9715CF092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2520000" cy="4140000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spcAft>
                <a:spcPts val="1200"/>
              </a:spcAft>
              <a:defRPr sz="1800">
                <a:solidFill>
                  <a:schemeClr val="tx1"/>
                </a:solidFill>
              </a:defRPr>
            </a:lvl2pPr>
            <a:lvl3pPr>
              <a:buNone/>
              <a:defRPr/>
            </a:lvl3pPr>
            <a:lvl4pPr marL="179388" indent="-179388">
              <a:buFont typeface="Arial" panose="020B0604020202020204" pitchFamily="34" charset="0"/>
              <a:buChar char="•"/>
              <a:defRPr/>
            </a:lvl4pPr>
            <a:lvl5pPr marL="357188" indent="-179388">
              <a:buFont typeface="Times New Roman" panose="02020603050405020304" pitchFamily="18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4000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maller left,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000" y="324000"/>
            <a:ext cx="5652000" cy="4140000"/>
          </a:xfrm>
        </p:spPr>
        <p:txBody>
          <a:bodyPr numCol="2" spcCol="180000">
            <a:noAutofit/>
          </a:bodyPr>
          <a:lstStyle>
            <a:lvl1pPr>
              <a:defRPr sz="800">
                <a:solidFill>
                  <a:schemeClr val="accent1"/>
                </a:solidFill>
                <a:latin typeface="+mj-lt"/>
              </a:defRPr>
            </a:lvl1pPr>
            <a:lvl2pPr>
              <a:defRPr sz="800"/>
            </a:lvl2pPr>
            <a:lvl3pPr marL="90000" indent="-90000">
              <a:defRPr sz="800"/>
            </a:lvl3pPr>
            <a:lvl4pPr marL="180000" indent="-90000">
              <a:defRPr sz="800"/>
            </a:lvl4pPr>
            <a:lvl5pPr marL="270000" indent="-90000"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87F0A-3EF9-46A9-A8FF-9715CF092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2520000" cy="4140000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1800">
                <a:solidFill>
                  <a:schemeClr val="accent1"/>
                </a:solidFill>
              </a:defRPr>
            </a:lvl2pPr>
            <a:lvl3pPr>
              <a:buNone/>
              <a:defRPr sz="800"/>
            </a:lvl3pPr>
            <a:lvl4pPr marL="179388" indent="-179388">
              <a:buFont typeface="Arial" panose="020B0604020202020204" pitchFamily="34" charset="0"/>
              <a:buChar char="•"/>
              <a:defRPr sz="800"/>
            </a:lvl4pPr>
            <a:lvl5pPr marL="357188" indent="-179388">
              <a:buFont typeface="Times New Roman" panose="02020603050405020304" pitchFamily="18" charset="0"/>
              <a:buChar char="–"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970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4117324-6B4D-4511-9A09-354F377011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8459788" cy="1512887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04076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1800000"/>
            <a:ext cx="3600000" cy="27000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3600000" cy="1512887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17CBD4-5DAE-4848-BC50-36416D91C4AD}"/>
              </a:ext>
            </a:extLst>
          </p:cNvPr>
          <p:cNvCxnSpPr/>
          <p:nvPr userDrawn="1"/>
        </p:nvCxnSpPr>
        <p:spPr>
          <a:xfrm>
            <a:off x="4572000" y="324000"/>
            <a:ext cx="0" cy="410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B441EC-09C6-4B4A-9603-C02952057B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56000" y="323850"/>
            <a:ext cx="3528000" cy="410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4D845E-CFE4-4388-98CF-2B7CD087A9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2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2309347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150" y="1080000"/>
            <a:ext cx="3600000" cy="3347538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0000" y="324000"/>
            <a:ext cx="3600000" cy="1512887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17CBD4-5DAE-4848-BC50-36416D91C4AD}"/>
              </a:ext>
            </a:extLst>
          </p:cNvPr>
          <p:cNvCxnSpPr/>
          <p:nvPr userDrawn="1"/>
        </p:nvCxnSpPr>
        <p:spPr>
          <a:xfrm>
            <a:off x="4572000" y="324000"/>
            <a:ext cx="0" cy="410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B441EC-09C6-4B4A-9603-C02952057B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4000" y="323850"/>
            <a:ext cx="3528000" cy="410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4D845E-CFE4-4388-98CF-2B7CD087A9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60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300226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larg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B441EC-09C6-4B4A-9603-C02952057B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32000" y="323850"/>
            <a:ext cx="5652000" cy="410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4D845E-CFE4-4388-98CF-2B7CD087A9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52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6B4478A-1BDA-4472-A289-4B0C4E795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2160000" cy="4140000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1800">
                <a:solidFill>
                  <a:schemeClr val="accent1"/>
                </a:solidFill>
              </a:defRPr>
            </a:lvl2pPr>
            <a:lvl3pPr>
              <a:buNone/>
              <a:defRPr sz="800"/>
            </a:lvl3pPr>
            <a:lvl4pPr marL="179388" indent="-179388">
              <a:buFont typeface="Arial" panose="020B0604020202020204" pitchFamily="34" charset="0"/>
              <a:buChar char="•"/>
              <a:defRPr sz="800"/>
            </a:lvl4pPr>
            <a:lvl5pPr marL="357188" indent="-179388">
              <a:buFont typeface="Times New Roman" panose="02020603050405020304" pitchFamily="18" charset="0"/>
              <a:buChar char="–"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8945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17E45197-8F27-48C7-B54F-6D8F7E29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307DB3-CBE2-4A55-BE8E-C26CBADA0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850" y="324000"/>
            <a:ext cx="8460000" cy="410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F005714D-B845-45B5-AB70-7040C72172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3011687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17E45197-8F27-48C7-B54F-6D8F7E29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307DB3-CBE2-4A55-BE8E-C26CBADA0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850" y="324000"/>
            <a:ext cx="4104000" cy="410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5CD301A0-52A4-469E-ACAD-84A14A2181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6B417A0-A601-4DF8-833D-2F1065E5A8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80000" y="324000"/>
            <a:ext cx="4104000" cy="410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8112A07-2578-4C64-9E60-0E0913ABA1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36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2248986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agger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17E45197-8F27-48C7-B54F-6D8F7E29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307DB3-CBE2-4A55-BE8E-C26CBADA0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850" y="324000"/>
            <a:ext cx="3528000" cy="410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5CD301A0-52A4-469E-ACAD-84A14A2181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6B417A0-A601-4DF8-833D-2F1065E5A8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0" y="324000"/>
            <a:ext cx="3528000" cy="230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8112A07-2578-4C64-9E60-0E0913ABA1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28000" y="324000"/>
            <a:ext cx="108000" cy="2304000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5C4169D-51A2-418E-95CB-AE67319994E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60000" y="2916000"/>
            <a:ext cx="2124000" cy="14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651BCC0A-46D4-42B0-987C-A33E38A571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23767" y="2916000"/>
            <a:ext cx="108000" cy="1476000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179250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05FB-9E00-4E05-8A11-8AC6AA5F1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999" y="373063"/>
            <a:ext cx="7523999" cy="3274027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2835"/>
              </a:spcAft>
              <a:defRPr sz="6400" cap="all" baseline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A049C-4F69-43AF-8C8B-0B56DA46C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1999" y="2196000"/>
            <a:ext cx="4248000" cy="259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2CD92-94A0-4183-91AF-1A31B8F16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6" y="0"/>
            <a:ext cx="17368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61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2000" y="323999"/>
            <a:ext cx="3312000" cy="1980000"/>
          </a:xfrm>
        </p:spPr>
        <p:txBody>
          <a:bodyPr/>
          <a:lstStyle>
            <a:lvl1pPr>
              <a:lnSpc>
                <a:spcPct val="80000"/>
              </a:lnSpc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B441EC-09C6-4B4A-9603-C02952057B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4000" y="323850"/>
            <a:ext cx="4104000" cy="410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4D845E-CFE4-4388-98CF-2B7CD087A9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8C956-62EE-4375-80BD-F88AA733C3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2000" y="3024000"/>
            <a:ext cx="3311525" cy="1511214"/>
          </a:xfrm>
        </p:spPr>
        <p:txBody>
          <a:bodyPr/>
          <a:lstStyle>
            <a:lvl1pPr>
              <a:spcAft>
                <a:spcPts val="0"/>
              </a:spcAft>
              <a:defRPr sz="9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90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0450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4000" y="323999"/>
            <a:ext cx="4770000" cy="2880000"/>
          </a:xfrm>
        </p:spPr>
        <p:txBody>
          <a:bodyPr/>
          <a:lstStyle>
            <a:lvl1pPr>
              <a:lnSpc>
                <a:spcPct val="80000"/>
              </a:lnSpc>
              <a:defRPr sz="28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8C956-62EE-4375-80BD-F88AA733C3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64000" y="3024000"/>
            <a:ext cx="3311525" cy="1511214"/>
          </a:xfrm>
        </p:spPr>
        <p:txBody>
          <a:bodyPr/>
          <a:lstStyle>
            <a:lvl1pPr>
              <a:spcAft>
                <a:spcPts val="0"/>
              </a:spcAft>
              <a:defRPr sz="9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90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CBDA75-3AB1-4C8B-B29D-537B8B1FA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0800"/>
            <a:ext cx="9144000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1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323999"/>
            <a:ext cx="4770000" cy="2880000"/>
          </a:xfrm>
        </p:spPr>
        <p:txBody>
          <a:bodyPr/>
          <a:lstStyle>
            <a:lvl1pPr>
              <a:lnSpc>
                <a:spcPct val="80000"/>
              </a:lnSpc>
              <a:defRPr sz="28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8C956-62EE-4375-80BD-F88AA733C3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000" y="3024000"/>
            <a:ext cx="3311525" cy="1511214"/>
          </a:xfrm>
        </p:spPr>
        <p:txBody>
          <a:bodyPr/>
          <a:lstStyle>
            <a:lvl1pPr>
              <a:spcAft>
                <a:spcPts val="0"/>
              </a:spcAft>
              <a:defRPr sz="9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90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373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00" y="1260000"/>
            <a:ext cx="3960000" cy="32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4000" y="1260000"/>
            <a:ext cx="3960000" cy="32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Date Placeholder 10">
            <a:extLst>
              <a:ext uri="{FF2B5EF4-FFF2-40B4-BE49-F238E27FC236}">
                <a16:creationId xmlns:a16="http://schemas.microsoft.com/office/drawing/2014/main" id="{CA85DCDF-C5A3-43A1-9E40-308CB7A5F96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CF810F9-EC51-4622-9468-3349A7AFA4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850" y="324001"/>
            <a:ext cx="8459788" cy="936000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16379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0" y="1260872"/>
            <a:ext cx="3960000" cy="540000"/>
          </a:xfrm>
        </p:spPr>
        <p:txBody>
          <a:bodyPr anchor="ctr">
            <a:normAutofit/>
          </a:bodyPr>
          <a:lstStyle>
            <a:lvl1pPr marL="0" indent="0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00" y="1800000"/>
            <a:ext cx="3960000" cy="2700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4000" y="1260872"/>
            <a:ext cx="3960000" cy="540000"/>
          </a:xfrm>
        </p:spPr>
        <p:txBody>
          <a:bodyPr anchor="ctr">
            <a:normAutofit/>
          </a:bodyPr>
          <a:lstStyle>
            <a:lvl1pPr marL="0" indent="0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4000" y="1800000"/>
            <a:ext cx="3960000" cy="2700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14F034C-2451-4BE6-BB2F-13B71E82B30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FFA563F-7AE3-402E-9587-9C3CED7B3A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850" y="324001"/>
            <a:ext cx="8459788" cy="936872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59563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8CE9A8DC-B386-48E5-A2B7-FF03052B9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515565A-8448-45B8-888E-3D8DE57354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8459788" cy="1512887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668512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17E45197-8F27-48C7-B54F-6D8F7E29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9702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05FB-9E00-4E05-8A11-8AC6AA5F1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1999" y="373063"/>
            <a:ext cx="5612607" cy="1702730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2835"/>
              </a:spcAft>
              <a:defRPr sz="6400" cap="all" baseline="0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B2C6D-31F3-4B5D-8AEA-D378B3F6B1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32138" y="1260000"/>
            <a:ext cx="5611812" cy="2921000"/>
          </a:xfrm>
        </p:spPr>
        <p:txBody>
          <a:bodyPr/>
          <a:lstStyle>
            <a:lvl1pPr>
              <a:spcAft>
                <a:spcPts val="2835"/>
              </a:spcAft>
              <a:defRPr sz="1800"/>
            </a:lvl1pPr>
            <a:lvl2pPr>
              <a:spcAft>
                <a:spcPts val="0"/>
              </a:spcAft>
              <a:defRPr sz="1200">
                <a:latin typeface="+mj-lt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E533D-B90B-4984-80AF-6A213C6C34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6" y="0"/>
            <a:ext cx="17368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00" y="324000"/>
            <a:ext cx="6300000" cy="2139553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000"/>
            <a:ext cx="1830621" cy="1808163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6400">
                <a:solidFill>
                  <a:schemeClr val="accent1"/>
                </a:solidFill>
              </a:defRPr>
            </a:lvl1pPr>
            <a:lvl2pPr>
              <a:defRPr sz="6400">
                <a:solidFill>
                  <a:schemeClr val="accent1"/>
                </a:solidFill>
              </a:defRPr>
            </a:lvl2pPr>
            <a:lvl3pPr>
              <a:defRPr sz="6400">
                <a:solidFill>
                  <a:schemeClr val="accent1"/>
                </a:solidFill>
              </a:defRPr>
            </a:lvl3pPr>
            <a:lvl4pPr>
              <a:defRPr sz="6400">
                <a:solidFill>
                  <a:schemeClr val="accent1"/>
                </a:solidFill>
              </a:defRPr>
            </a:lvl4pPr>
            <a:lvl5pPr>
              <a:defRPr sz="6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818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00" y="324000"/>
            <a:ext cx="6300000" cy="2139553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4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000"/>
            <a:ext cx="1830621" cy="1808163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6400">
                <a:solidFill>
                  <a:schemeClr val="tx1"/>
                </a:solidFill>
              </a:defRPr>
            </a:lvl1pPr>
            <a:lvl2pPr>
              <a:defRPr sz="6400">
                <a:solidFill>
                  <a:schemeClr val="accent1"/>
                </a:solidFill>
              </a:defRPr>
            </a:lvl2pPr>
            <a:lvl3pPr>
              <a:defRPr sz="6400">
                <a:solidFill>
                  <a:schemeClr val="accent1"/>
                </a:solidFill>
              </a:defRPr>
            </a:lvl3pPr>
            <a:lvl4pPr>
              <a:defRPr sz="6400">
                <a:solidFill>
                  <a:schemeClr val="accent1"/>
                </a:solidFill>
              </a:defRPr>
            </a:lvl4pPr>
            <a:lvl5pPr>
              <a:defRPr sz="6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5412E3-4376-4E7F-8689-900603DB69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0800"/>
            <a:ext cx="9144000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2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Image_Dark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00" y="324000"/>
            <a:ext cx="6300000" cy="2139553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4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000"/>
            <a:ext cx="1830621" cy="1808163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6400">
                <a:solidFill>
                  <a:schemeClr val="tx1"/>
                </a:solidFill>
              </a:defRPr>
            </a:lvl1pPr>
            <a:lvl2pPr>
              <a:defRPr sz="6400">
                <a:solidFill>
                  <a:schemeClr val="accent1"/>
                </a:solidFill>
              </a:defRPr>
            </a:lvl2pPr>
            <a:lvl3pPr>
              <a:defRPr sz="6400">
                <a:solidFill>
                  <a:schemeClr val="accent1"/>
                </a:solidFill>
              </a:defRPr>
            </a:lvl3pPr>
            <a:lvl4pPr>
              <a:defRPr sz="6400">
                <a:solidFill>
                  <a:schemeClr val="accent1"/>
                </a:solidFill>
              </a:defRPr>
            </a:lvl4pPr>
            <a:lvl5pPr>
              <a:defRPr sz="6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8922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Image_Light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00" y="324000"/>
            <a:ext cx="6300000" cy="2139553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4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000"/>
            <a:ext cx="1830621" cy="1808163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6400">
                <a:solidFill>
                  <a:schemeClr val="tx1"/>
                </a:solidFill>
              </a:defRPr>
            </a:lvl1pPr>
            <a:lvl2pPr>
              <a:defRPr sz="6400">
                <a:solidFill>
                  <a:schemeClr val="accent1"/>
                </a:solidFill>
              </a:defRPr>
            </a:lvl2pPr>
            <a:lvl3pPr>
              <a:defRPr sz="6400">
                <a:solidFill>
                  <a:schemeClr val="accent1"/>
                </a:solidFill>
              </a:defRPr>
            </a:lvl3pPr>
            <a:lvl4pPr>
              <a:defRPr sz="6400">
                <a:solidFill>
                  <a:schemeClr val="accent1"/>
                </a:solidFill>
              </a:defRPr>
            </a:lvl4pPr>
            <a:lvl5pPr>
              <a:defRPr sz="6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363311-D81E-4290-8966-289EB731CC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0800"/>
            <a:ext cx="9144000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99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324000"/>
            <a:ext cx="2880000" cy="3144414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000" y="324000"/>
            <a:ext cx="4932000" cy="41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481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324000"/>
            <a:ext cx="2520000" cy="3144414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000" y="324000"/>
            <a:ext cx="5652000" cy="4140000"/>
          </a:xfrm>
        </p:spPr>
        <p:txBody>
          <a:bodyPr numCol="2" spcCol="18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58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000" y="324000"/>
            <a:ext cx="5652000" cy="4176000"/>
          </a:xfrm>
        </p:spPr>
        <p:txBody>
          <a:bodyPr numCol="2" spcCol="180000">
            <a:noAutofit/>
          </a:bodyPr>
          <a:lstStyle>
            <a:lvl1pPr>
              <a:defRPr sz="1000">
                <a:solidFill>
                  <a:schemeClr val="accent1"/>
                </a:solidFill>
                <a:latin typeface="+mj-lt"/>
              </a:defRPr>
            </a:lvl1pPr>
            <a:lvl2pPr>
              <a:defRPr sz="800"/>
            </a:lvl2pPr>
            <a:lvl3pPr marL="90000" indent="-90000">
              <a:defRPr sz="800"/>
            </a:lvl3pPr>
            <a:lvl4pPr marL="180000" indent="-90000">
              <a:defRPr sz="800"/>
            </a:lvl4pPr>
            <a:lvl5pPr marL="270000" indent="-90000"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31932D-C811-4ADE-9CBC-C6F97F4734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324000"/>
            <a:ext cx="2520000" cy="3006725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defRPr sz="3600"/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6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0" y="324000"/>
            <a:ext cx="8460000" cy="75723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0" y="1800000"/>
            <a:ext cx="8460000" cy="270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4914000"/>
            <a:ext cx="5400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000" y="4914000"/>
            <a:ext cx="360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A9F80-8DAB-4E35-8304-FAC3410EE5CB}"/>
              </a:ext>
            </a:extLst>
          </p:cNvPr>
          <p:cNvSpPr txBox="1"/>
          <p:nvPr userDrawn="1"/>
        </p:nvSpPr>
        <p:spPr>
          <a:xfrm>
            <a:off x="-1967198" y="10969"/>
            <a:ext cx="1908720" cy="37856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CHOOSE A SLIDE STYLE FROM 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Home tab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 Slide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Choose layout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layout goes awry, select Reset</a:t>
            </a: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</a:t>
            </a:r>
          </a:p>
          <a:p>
            <a:pPr marL="0" indent="0" algn="l">
              <a:buFont typeface="+mj-lt"/>
              <a:buNone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 are 5 levels of formatted text available.</a:t>
            </a:r>
          </a:p>
          <a:p>
            <a:pPr marL="0" indent="0" algn="l">
              <a:buFont typeface="+mj-lt"/>
              <a:buNone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Please move between text  levels using the increase/decrease button on the menu above.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SLIDE BACKGROUND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Design Menu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Format Background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Picture or Texture Fill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image 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REPLACE IMAGE IN SHAPE OR ON PAGE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 click on image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Picture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 your image</a:t>
            </a:r>
          </a:p>
          <a:p>
            <a:pPr marL="0" indent="0" algn="l">
              <a:buFont typeface="+mj-lt"/>
              <a:buNone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icon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the new image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REPOSITION IMAGE WITHIN SHAPE 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image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Format menu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Crop button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fit the whole image inside select FIT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use only a portion select FILL then crop, move or resize image to show properly within shape.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ADD/CHANGE FOOTER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 Menu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Header &amp; Footer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Tick to activate/Untick to remove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2F70BC5-DBE8-42FB-9A35-2E8AC821B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000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24 NOV 2021</a:t>
            </a:r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DEE85A-4266-4E69-A969-DFA7B1E14139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7198" y="947672"/>
            <a:ext cx="474729" cy="161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7071D7-58A8-4D10-B668-7A37D63450FB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0800"/>
            <a:ext cx="9144000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1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9" r:id="rId4"/>
    <p:sldLayoutId id="2147483670" r:id="rId5"/>
    <p:sldLayoutId id="2147483687" r:id="rId6"/>
    <p:sldLayoutId id="2147483671" r:id="rId7"/>
    <p:sldLayoutId id="2147483672" r:id="rId8"/>
    <p:sldLayoutId id="2147483673" r:id="rId9"/>
    <p:sldLayoutId id="2147483674" r:id="rId10"/>
    <p:sldLayoutId id="2147483677" r:id="rId11"/>
    <p:sldLayoutId id="2147483678" r:id="rId12"/>
    <p:sldLayoutId id="2147483662" r:id="rId13"/>
    <p:sldLayoutId id="2147483676" r:id="rId14"/>
    <p:sldLayoutId id="2147483675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64" r:id="rId23"/>
    <p:sldLayoutId id="2147483665" r:id="rId24"/>
    <p:sldLayoutId id="2147483666" r:id="rId25"/>
    <p:sldLayoutId id="2147483667" r:id="rId26"/>
    <p:sldLayoutId id="2147483686" r:id="rId27"/>
  </p:sldLayoutIdLs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Times New Roman" panose="02020603050405020304" pitchFamily="18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fia Pro Light" panose="020B0000000000000000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github.com/Wenbo-G/pd-sway-analysi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CF4046B-2D6E-4241-ACA9-D9782353F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2479" y="373063"/>
            <a:ext cx="7527279" cy="32740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Which features of postural sway are effective in distinguishing Parkinson’s patients from controls?</a:t>
            </a:r>
            <a:br>
              <a:rPr lang="en-US" dirty="0"/>
            </a:br>
            <a:r>
              <a:rPr lang="en-US" dirty="0"/>
              <a:t>	</a:t>
            </a:r>
            <a:r>
              <a:rPr lang="en-US" sz="3400" dirty="0"/>
              <a:t>- An experimental investigation</a:t>
            </a:r>
            <a:endParaRPr lang="en-US" dirty="0"/>
          </a:p>
          <a:p>
            <a:pPr lvl="1"/>
            <a:endParaRPr lang="en-US" sz="2300" dirty="0"/>
          </a:p>
          <a:p>
            <a:pPr lvl="1"/>
            <a:r>
              <a:rPr lang="en-US" sz="2300" dirty="0"/>
              <a:t>	Wenbo Ge</a:t>
            </a:r>
            <a:r>
              <a:rPr lang="en-US" sz="2300" baseline="30000" dirty="0"/>
              <a:t>a</a:t>
            </a:r>
            <a:r>
              <a:rPr lang="en-US" sz="2300" dirty="0"/>
              <a:t>, Christian </a:t>
            </a:r>
            <a:r>
              <a:rPr lang="en-US" sz="2300" dirty="0" err="1"/>
              <a:t>Lueck</a:t>
            </a:r>
            <a:r>
              <a:rPr lang="en-US" sz="2300" baseline="30000" dirty="0" err="1"/>
              <a:t>c,d</a:t>
            </a:r>
            <a:r>
              <a:rPr lang="en-US" sz="2300" dirty="0"/>
              <a:t>, Deborah </a:t>
            </a:r>
            <a:r>
              <a:rPr lang="en-US" sz="2300" dirty="0" err="1"/>
              <a:t>Apthorp</a:t>
            </a:r>
            <a:r>
              <a:rPr lang="en-US" sz="2300" baseline="30000" dirty="0" err="1"/>
              <a:t>a,b</a:t>
            </a:r>
            <a:r>
              <a:rPr lang="en-US" sz="2300" dirty="0"/>
              <a:t>, Hanna </a:t>
            </a:r>
            <a:r>
              <a:rPr lang="en-US" sz="2300" dirty="0" err="1"/>
              <a:t>Suominen</a:t>
            </a:r>
            <a:r>
              <a:rPr lang="en-US" sz="2300" baseline="30000" dirty="0" err="1"/>
              <a:t>a,e</a:t>
            </a:r>
            <a:endParaRPr lang="en-AU" sz="2300" baseline="30000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39889CE-D9BB-4724-A0FB-43AF5453C51D}"/>
              </a:ext>
            </a:extLst>
          </p:cNvPr>
          <p:cNvSpPr txBox="1">
            <a:spLocks/>
          </p:cNvSpPr>
          <p:nvPr/>
        </p:nvSpPr>
        <p:spPr>
          <a:xfrm>
            <a:off x="3039903" y="3396043"/>
            <a:ext cx="6029033" cy="1442089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Times New Roman" panose="02020603050405020304" pitchFamily="18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fia Pro Light" panose="020B0000000000000000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baseline="30000" dirty="0" err="1">
                <a:solidFill>
                  <a:schemeClr val="tx1"/>
                </a:solidFill>
              </a:rPr>
              <a:t>a</a:t>
            </a:r>
            <a:r>
              <a:rPr lang="en-AU" sz="1200" dirty="0" err="1">
                <a:solidFill>
                  <a:schemeClr val="tx1"/>
                </a:solidFill>
              </a:rPr>
              <a:t>School</a:t>
            </a:r>
            <a:r>
              <a:rPr lang="en-AU" sz="1200" dirty="0">
                <a:solidFill>
                  <a:schemeClr val="tx1"/>
                </a:solidFill>
              </a:rPr>
              <a:t> of Computing, Australian National University, Canberra, 2600, Australia</a:t>
            </a:r>
          </a:p>
          <a:p>
            <a:r>
              <a:rPr lang="en-AU" sz="1200" baseline="30000" dirty="0" err="1">
                <a:solidFill>
                  <a:schemeClr val="tx1"/>
                </a:solidFill>
              </a:rPr>
              <a:t>b</a:t>
            </a:r>
            <a:r>
              <a:rPr lang="en-AU" sz="1200" dirty="0" err="1">
                <a:solidFill>
                  <a:schemeClr val="tx1"/>
                </a:solidFill>
              </a:rPr>
              <a:t>School</a:t>
            </a:r>
            <a:r>
              <a:rPr lang="en-AU" sz="1200" dirty="0">
                <a:solidFill>
                  <a:schemeClr val="tx1"/>
                </a:solidFill>
              </a:rPr>
              <a:t> of Psychology, University of New England, Armidale, 2350, Australia</a:t>
            </a:r>
          </a:p>
          <a:p>
            <a:r>
              <a:rPr lang="en-AU" sz="1200" baseline="30000" dirty="0" err="1">
                <a:solidFill>
                  <a:schemeClr val="tx1"/>
                </a:solidFill>
              </a:rPr>
              <a:t>c</a:t>
            </a:r>
            <a:r>
              <a:rPr lang="en-AU" sz="1200" dirty="0" err="1">
                <a:solidFill>
                  <a:schemeClr val="tx1"/>
                </a:solidFill>
              </a:rPr>
              <a:t>Department</a:t>
            </a:r>
            <a:r>
              <a:rPr lang="en-AU" sz="1200" dirty="0">
                <a:solidFill>
                  <a:schemeClr val="tx1"/>
                </a:solidFill>
              </a:rPr>
              <a:t> of Neurology, Canberra Hospital, Canberra, 2605, Australia</a:t>
            </a:r>
          </a:p>
          <a:p>
            <a:r>
              <a:rPr lang="en-AU" sz="1200" baseline="30000" dirty="0" err="1">
                <a:solidFill>
                  <a:schemeClr val="tx1"/>
                </a:solidFill>
              </a:rPr>
              <a:t>d</a:t>
            </a:r>
            <a:r>
              <a:rPr lang="en-AU" sz="1200" dirty="0" err="1">
                <a:solidFill>
                  <a:schemeClr val="tx1"/>
                </a:solidFill>
              </a:rPr>
              <a:t>ANU</a:t>
            </a:r>
            <a:r>
              <a:rPr lang="en-AU" sz="1200" dirty="0">
                <a:solidFill>
                  <a:schemeClr val="tx1"/>
                </a:solidFill>
              </a:rPr>
              <a:t> Medical School, Australian National University, Canberra, 2600, Australia</a:t>
            </a:r>
          </a:p>
          <a:p>
            <a:r>
              <a:rPr lang="en-AU" sz="1200" baseline="30000" dirty="0" err="1">
                <a:solidFill>
                  <a:schemeClr val="tx1"/>
                </a:solidFill>
              </a:rPr>
              <a:t>e</a:t>
            </a:r>
            <a:r>
              <a:rPr lang="en-AU" sz="1200" dirty="0" err="1">
                <a:solidFill>
                  <a:schemeClr val="tx1"/>
                </a:solidFill>
              </a:rPr>
              <a:t>Department</a:t>
            </a:r>
            <a:r>
              <a:rPr lang="en-AU" sz="1200" dirty="0">
                <a:solidFill>
                  <a:schemeClr val="tx1"/>
                </a:solidFill>
              </a:rPr>
              <a:t> of Computing, University of Turku, Finland</a:t>
            </a:r>
          </a:p>
        </p:txBody>
      </p:sp>
    </p:spTree>
    <p:extLst>
      <p:ext uri="{BB962C8B-B14F-4D97-AF65-F5344CB8AC3E}">
        <p14:creationId xmlns:p14="http://schemas.microsoft.com/office/powerpoint/2010/main" val="411489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C732BA-7D4D-4378-ABA0-B846FA54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Can expose the model to </a:t>
            </a:r>
            <a:r>
              <a:rPr lang="en-GB" b="1" dirty="0">
                <a:solidFill>
                  <a:schemeClr val="tx1"/>
                </a:solidFill>
              </a:rPr>
              <a:t>all</a:t>
            </a:r>
            <a:r>
              <a:rPr lang="en-GB" dirty="0">
                <a:solidFill>
                  <a:schemeClr val="tx1"/>
                </a:solidFill>
              </a:rPr>
              <a:t> features</a:t>
            </a:r>
          </a:p>
          <a:p>
            <a:r>
              <a:rPr lang="en-GB" dirty="0">
                <a:solidFill>
                  <a:schemeClr val="tx1"/>
                </a:solidFill>
              </a:rPr>
              <a:t>Can also expose model to </a:t>
            </a:r>
            <a:r>
              <a:rPr lang="en-GB" b="1" dirty="0">
                <a:solidFill>
                  <a:schemeClr val="tx1"/>
                </a:solidFill>
              </a:rPr>
              <a:t>selected</a:t>
            </a:r>
            <a:r>
              <a:rPr lang="en-GB" dirty="0">
                <a:solidFill>
                  <a:schemeClr val="tx1"/>
                </a:solidFill>
              </a:rPr>
              <a:t> features. We try 4 approaches: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Minimum redundancy: Choose features that are least similar to each other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Maximum relevance: Choose features that are most similar to target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Wrapper: Train a model on the task, then infer feature importance from the model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Dimensionality reduction: With Principle Component Analysis (not feature selection, but similar in intent)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BD0B5-4BBA-43F7-9B03-4C2A6147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C8954-442F-46CD-8520-0B822827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1DC5-1685-4615-8240-15192985C6A2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B14FE-E26C-4F50-BC97-B4F5513BB8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4AE230-51CE-4EEF-9AF6-71A0525CA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000" dirty="0"/>
              <a:t>Methods</a:t>
            </a:r>
          </a:p>
          <a:p>
            <a:r>
              <a:rPr lang="en-AU" dirty="0">
                <a:solidFill>
                  <a:schemeClr val="tx1"/>
                </a:solidFill>
              </a:rPr>
              <a:t>Machine learning for effectiveness, multiple features</a:t>
            </a:r>
          </a:p>
        </p:txBody>
      </p:sp>
    </p:spTree>
    <p:extLst>
      <p:ext uri="{BB962C8B-B14F-4D97-AF65-F5344CB8AC3E}">
        <p14:creationId xmlns:p14="http://schemas.microsoft.com/office/powerpoint/2010/main" val="2339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C732BA-7D4D-4378-ABA0-B846FA54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Bayesian equivalence testing for statistical significance</a:t>
            </a:r>
            <a:r>
              <a:rPr lang="en-GB" baseline="30000" dirty="0">
                <a:solidFill>
                  <a:schemeClr val="tx1"/>
                </a:solidFill>
              </a:rPr>
              <a:t>15</a:t>
            </a:r>
          </a:p>
          <a:p>
            <a:r>
              <a:rPr lang="en-GB" dirty="0">
                <a:solidFill>
                  <a:schemeClr val="tx1"/>
                </a:solidFill>
              </a:rPr>
              <a:t>Performed on all machine learning results</a:t>
            </a:r>
          </a:p>
          <a:p>
            <a:pPr lvl="2"/>
            <a:r>
              <a:rPr lang="en-GB" sz="1400" dirty="0"/>
              <a:t>To determine if performance was worse, equivalent, or better (with a % confidence)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BD0B5-4BBA-43F7-9B03-4C2A6147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C8954-442F-46CD-8520-0B822827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1DC5-1685-4615-8240-15192985C6A2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B14FE-E26C-4F50-BC97-B4F5513BB8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4AE230-51CE-4EEF-9AF6-71A0525CA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000" dirty="0"/>
              <a:t>Methods</a:t>
            </a:r>
          </a:p>
          <a:p>
            <a:r>
              <a:rPr lang="en-AU" dirty="0">
                <a:solidFill>
                  <a:schemeClr val="tx1"/>
                </a:solidFill>
              </a:rPr>
              <a:t>Machine learning for effectiveness, statistical significance</a:t>
            </a:r>
          </a:p>
        </p:txBody>
      </p:sp>
    </p:spTree>
    <p:extLst>
      <p:ext uri="{BB962C8B-B14F-4D97-AF65-F5344CB8AC3E}">
        <p14:creationId xmlns:p14="http://schemas.microsoft.com/office/powerpoint/2010/main" val="102945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C732BA-7D4D-4378-ABA0-B846FA549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028" y="3685516"/>
            <a:ext cx="7725609" cy="953781"/>
          </a:xfrm>
        </p:spPr>
        <p:txBody>
          <a:bodyPr>
            <a:normAutofit/>
          </a:bodyPr>
          <a:lstStyle/>
          <a:p>
            <a:pPr lvl="2"/>
            <a:r>
              <a:rPr lang="en-GB" sz="1400" dirty="0">
                <a:solidFill>
                  <a:schemeClr val="tx1"/>
                </a:solidFill>
              </a:rPr>
              <a:t>10 Hz has the best effectiveness</a:t>
            </a:r>
          </a:p>
          <a:p>
            <a:pPr lvl="2"/>
            <a:r>
              <a:rPr lang="en-GB" sz="1400" dirty="0">
                <a:solidFill>
                  <a:schemeClr val="tx1"/>
                </a:solidFill>
              </a:rPr>
              <a:t>Selected features almost always better</a:t>
            </a:r>
          </a:p>
          <a:p>
            <a:pPr lvl="2"/>
            <a:r>
              <a:rPr lang="en-GB" sz="1400" dirty="0">
                <a:solidFill>
                  <a:schemeClr val="tx1"/>
                </a:solidFill>
              </a:rPr>
              <a:t>Nothing can be said at 90% confidence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BD0B5-4BBA-43F7-9B03-4C2A6147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C8954-442F-46CD-8520-0B822827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1DC5-1685-4615-8240-15192985C6A2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B14FE-E26C-4F50-BC97-B4F5513BB8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4AE230-51CE-4EEF-9AF6-71A0525CA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000" dirty="0"/>
              <a:t>Results</a:t>
            </a:r>
          </a:p>
          <a:p>
            <a:r>
              <a:rPr lang="en-AU" dirty="0">
                <a:solidFill>
                  <a:schemeClr val="tx1"/>
                </a:solidFill>
              </a:rPr>
              <a:t>Effect of sampling rate</a:t>
            </a: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FDA8F31-16E0-4C8F-9834-308596899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95" y="2484000"/>
            <a:ext cx="3459456" cy="2160000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765FA71-6250-4891-9AB4-259484568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95" y="179999"/>
            <a:ext cx="3459457" cy="2160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10EE-BA01-4C8B-BAE2-A32AD1C7983A}"/>
              </a:ext>
            </a:extLst>
          </p:cNvPr>
          <p:cNvCxnSpPr/>
          <p:nvPr/>
        </p:nvCxnSpPr>
        <p:spPr>
          <a:xfrm flipH="1">
            <a:off x="8675967" y="2268679"/>
            <a:ext cx="259080" cy="2866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6C35CC-A21F-4FF4-BDDC-508C9EEC0B60}"/>
              </a:ext>
            </a:extLst>
          </p:cNvPr>
          <p:cNvCxnSpPr>
            <a:cxnSpLocks/>
          </p:cNvCxnSpPr>
          <p:nvPr/>
        </p:nvCxnSpPr>
        <p:spPr>
          <a:xfrm flipH="1">
            <a:off x="8675967" y="91017"/>
            <a:ext cx="348692" cy="1779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2F359FB-A72A-4931-A813-D1332D5DB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0" y="1412784"/>
            <a:ext cx="3600000" cy="20134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E1393F-4F02-47E8-9DEA-B68FBDDF080B}"/>
              </a:ext>
            </a:extLst>
          </p:cNvPr>
          <p:cNvSpPr/>
          <p:nvPr/>
        </p:nvSpPr>
        <p:spPr>
          <a:xfrm>
            <a:off x="2111203" y="2153011"/>
            <a:ext cx="485107" cy="127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4FC944-0B9A-4878-BD3F-8A5116B05110}"/>
              </a:ext>
            </a:extLst>
          </p:cNvPr>
          <p:cNvSpPr/>
          <p:nvPr/>
        </p:nvSpPr>
        <p:spPr>
          <a:xfrm>
            <a:off x="2111204" y="3038403"/>
            <a:ext cx="2072176" cy="344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E3DFE1-7076-48B9-86E8-BC150050AD25}"/>
              </a:ext>
            </a:extLst>
          </p:cNvPr>
          <p:cNvSpPr/>
          <p:nvPr/>
        </p:nvSpPr>
        <p:spPr>
          <a:xfrm>
            <a:off x="6228666" y="905679"/>
            <a:ext cx="398829" cy="191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B5B3D-E6A0-4DBA-A961-4B77913FD980}"/>
              </a:ext>
            </a:extLst>
          </p:cNvPr>
          <p:cNvSpPr/>
          <p:nvPr/>
        </p:nvSpPr>
        <p:spPr>
          <a:xfrm>
            <a:off x="6228666" y="3198730"/>
            <a:ext cx="398829" cy="191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866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C732BA-7D4D-4378-ABA0-B846FA549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3401809"/>
            <a:ext cx="4814382" cy="1377396"/>
          </a:xfrm>
        </p:spPr>
        <p:txBody>
          <a:bodyPr>
            <a:normAutofit/>
          </a:bodyPr>
          <a:lstStyle/>
          <a:p>
            <a:pPr lvl="2"/>
            <a:r>
              <a:rPr lang="en-GB" sz="1400" dirty="0">
                <a:solidFill>
                  <a:schemeClr val="tx1"/>
                </a:solidFill>
              </a:rPr>
              <a:t>EC best visual state</a:t>
            </a:r>
          </a:p>
          <a:p>
            <a:pPr lvl="2"/>
            <a:r>
              <a:rPr lang="en-GB" sz="1400" dirty="0">
                <a:solidFill>
                  <a:schemeClr val="tx1"/>
                </a:solidFill>
              </a:rPr>
              <a:t>Selected features always better</a:t>
            </a:r>
          </a:p>
          <a:p>
            <a:pPr lvl="2"/>
            <a:r>
              <a:rPr lang="en-GB" sz="1400" dirty="0">
                <a:solidFill>
                  <a:schemeClr val="tx1"/>
                </a:solidFill>
              </a:rPr>
              <a:t>At 90% confidence, we can say that “all features” with EC is more effective than “all features” with EO</a:t>
            </a:r>
          </a:p>
          <a:p>
            <a:pPr lvl="2"/>
            <a:r>
              <a:rPr lang="en-GB" sz="1400" dirty="0">
                <a:solidFill>
                  <a:schemeClr val="tx1"/>
                </a:solidFill>
              </a:rPr>
              <a:t>Using both visual states was always better than only EC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BD0B5-4BBA-43F7-9B03-4C2A6147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C8954-442F-46CD-8520-0B822827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1DC5-1685-4615-8240-15192985C6A2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B14FE-E26C-4F50-BC97-B4F5513BB8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4AE230-51CE-4EEF-9AF6-71A0525CA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000" dirty="0"/>
              <a:t>Results</a:t>
            </a:r>
          </a:p>
          <a:p>
            <a:r>
              <a:rPr lang="en-AU" dirty="0">
                <a:solidFill>
                  <a:schemeClr val="tx1"/>
                </a:solidFill>
              </a:rPr>
              <a:t>Effect of visual state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52397BD-1015-41B7-972B-9A3BE3BAD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947" y="2484000"/>
            <a:ext cx="3459456" cy="21600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B4E7731-EFC8-4642-B969-17744CA58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947" y="190080"/>
            <a:ext cx="3459456" cy="21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42F596-B8E1-40F8-ADB4-F33F024DE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97" y="1210778"/>
            <a:ext cx="3600000" cy="203912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331AF5-358D-44B4-995B-ADDA871A4BC8}"/>
              </a:ext>
            </a:extLst>
          </p:cNvPr>
          <p:cNvCxnSpPr>
            <a:cxnSpLocks/>
          </p:cNvCxnSpPr>
          <p:nvPr/>
        </p:nvCxnSpPr>
        <p:spPr>
          <a:xfrm flipH="1">
            <a:off x="8733117" y="91017"/>
            <a:ext cx="348692" cy="1779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513497-5A3E-4C42-91A8-83C5311A75FA}"/>
              </a:ext>
            </a:extLst>
          </p:cNvPr>
          <p:cNvCxnSpPr>
            <a:cxnSpLocks/>
          </p:cNvCxnSpPr>
          <p:nvPr/>
        </p:nvCxnSpPr>
        <p:spPr>
          <a:xfrm flipH="1">
            <a:off x="8733117" y="2377198"/>
            <a:ext cx="348692" cy="1779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075DDB7-1742-4759-BB35-289873F326A3}"/>
              </a:ext>
            </a:extLst>
          </p:cNvPr>
          <p:cNvSpPr/>
          <p:nvPr/>
        </p:nvSpPr>
        <p:spPr>
          <a:xfrm>
            <a:off x="2536196" y="1942705"/>
            <a:ext cx="696417" cy="12792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719B92-4B15-44A4-AA39-88D4EDEC2CA5}"/>
              </a:ext>
            </a:extLst>
          </p:cNvPr>
          <p:cNvSpPr/>
          <p:nvPr/>
        </p:nvSpPr>
        <p:spPr>
          <a:xfrm>
            <a:off x="1794558" y="2833941"/>
            <a:ext cx="1454530" cy="364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7FE5D9-0B58-4003-90C4-9DC244965195}"/>
              </a:ext>
            </a:extLst>
          </p:cNvPr>
          <p:cNvSpPr/>
          <p:nvPr/>
        </p:nvSpPr>
        <p:spPr>
          <a:xfrm>
            <a:off x="6285816" y="297837"/>
            <a:ext cx="398829" cy="191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BCFF28-ACB8-46FE-819D-A1F23DCEE0A2}"/>
              </a:ext>
            </a:extLst>
          </p:cNvPr>
          <p:cNvSpPr/>
          <p:nvPr/>
        </p:nvSpPr>
        <p:spPr>
          <a:xfrm>
            <a:off x="6232476" y="2590888"/>
            <a:ext cx="398829" cy="191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979B0A-96AD-43B2-840D-B9E6FCE574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464" r="47931"/>
          <a:stretch/>
        </p:blipFill>
        <p:spPr>
          <a:xfrm>
            <a:off x="3374328" y="1965749"/>
            <a:ext cx="1874499" cy="12792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20D953E-2E5F-4BBD-8688-879A647B9455}"/>
              </a:ext>
            </a:extLst>
          </p:cNvPr>
          <p:cNvSpPr/>
          <p:nvPr/>
        </p:nvSpPr>
        <p:spPr>
          <a:xfrm>
            <a:off x="4728375" y="1974564"/>
            <a:ext cx="555352" cy="1261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649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758847-2886-4286-8CEA-B635672D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173480"/>
            <a:ext cx="8460000" cy="33265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Aims: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sz="1200" i="1" dirty="0"/>
              <a:t>If </a:t>
            </a:r>
            <a:r>
              <a:rPr lang="en-GB" sz="1200" b="1" i="1" dirty="0"/>
              <a:t>sampling frequency </a:t>
            </a:r>
            <a:r>
              <a:rPr lang="en-GB" sz="1200" i="1" dirty="0"/>
              <a:t>has a meaningful impact on effectiveness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It does, 10 Hz was best. Not confident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i="1" dirty="0"/>
              <a:t>If </a:t>
            </a:r>
            <a:r>
              <a:rPr lang="en-GB" sz="1200" b="1" i="1" dirty="0"/>
              <a:t>visual state </a:t>
            </a:r>
            <a:r>
              <a:rPr lang="en-GB" sz="1200" i="1" dirty="0"/>
              <a:t>has a meaningful impact on effectiveness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It does, EC was better, but both was best. Not confident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i="1" dirty="0"/>
              <a:t>If </a:t>
            </a:r>
            <a:r>
              <a:rPr lang="en-GB" sz="1200" b="1" i="1" dirty="0"/>
              <a:t>machine learning can address the issues</a:t>
            </a:r>
            <a:endParaRPr lang="en-GB" sz="1200" i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It can address the issues (out-of-sample testing and using multiple features)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Can improve the effectiveness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1400" dirty="0"/>
              <a:t>Likely to play an important role in the future of postural sway quantification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2FCDC-8331-4960-ACD1-0991DFD5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90487-E49C-4F69-B01E-9F3AE384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1DC5-1685-4615-8240-15192985C6A2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D71E5-5C86-49D5-9E8D-702DAE7378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AB1F92-8983-45D4-A0C6-5DF9FF7520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8459788" cy="741481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Discussions</a:t>
            </a:r>
          </a:p>
        </p:txBody>
      </p:sp>
    </p:spTree>
    <p:extLst>
      <p:ext uri="{BB962C8B-B14F-4D97-AF65-F5344CB8AC3E}">
        <p14:creationId xmlns:p14="http://schemas.microsoft.com/office/powerpoint/2010/main" val="165884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F500F-2081-411A-A323-1BFF62E6F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1314" y="338946"/>
            <a:ext cx="4039900" cy="1702730"/>
          </a:xfrm>
        </p:spPr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ECCD5-1B47-4C14-A7EA-1BFC888CE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1452" y="1335064"/>
            <a:ext cx="7595002" cy="2921000"/>
          </a:xfrm>
        </p:spPr>
        <p:txBody>
          <a:bodyPr>
            <a:normAutofit/>
          </a:bodyPr>
          <a:lstStyle/>
          <a:p>
            <a:r>
              <a:rPr lang="en-US" dirty="0"/>
              <a:t>Contact Us</a:t>
            </a:r>
          </a:p>
          <a:p>
            <a:pPr lvl="1"/>
            <a:r>
              <a:rPr lang="en-US" dirty="0"/>
              <a:t>Wenbo Ge</a:t>
            </a:r>
          </a:p>
          <a:p>
            <a:pPr lvl="1"/>
            <a:r>
              <a:rPr lang="en-US" dirty="0"/>
              <a:t>School of Computing, Australian National University</a:t>
            </a:r>
          </a:p>
          <a:p>
            <a:pPr lvl="1"/>
            <a:r>
              <a:rPr lang="en-US" dirty="0"/>
              <a:t>T +61 4 23084764</a:t>
            </a:r>
          </a:p>
          <a:p>
            <a:pPr lvl="1"/>
            <a:r>
              <a:rPr lang="en-US" dirty="0"/>
              <a:t>E wenbo.ge@anu.edu.au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829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F4F1B9C-D10C-4E7E-9160-A73FB8ACF0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1314" y="100107"/>
            <a:ext cx="4039900" cy="1702730"/>
          </a:xfrm>
        </p:spPr>
        <p:txBody>
          <a:bodyPr>
            <a:normAutofit/>
          </a:bodyPr>
          <a:lstStyle/>
          <a:p>
            <a:r>
              <a:rPr lang="en-AU" sz="4000" dirty="0"/>
              <a:t>Bibliography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CE3CE0-8AEF-4B47-9342-C48E7DC37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8"/>
          <a:stretch/>
        </p:blipFill>
        <p:spPr>
          <a:xfrm>
            <a:off x="1337380" y="572452"/>
            <a:ext cx="3600000" cy="3277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750732-7230-43BB-B7F6-3293825D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837" y="572452"/>
            <a:ext cx="3600000" cy="42900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F502D-B175-4014-943E-DBDFF480A176}"/>
              </a:ext>
            </a:extLst>
          </p:cNvPr>
          <p:cNvSpPr txBox="1"/>
          <p:nvPr/>
        </p:nvSpPr>
        <p:spPr>
          <a:xfrm>
            <a:off x="780274" y="4571048"/>
            <a:ext cx="41571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AU" sz="1100" dirty="0"/>
              <a:t>The online repository for the experiments outlined can be found at: </a:t>
            </a:r>
            <a:r>
              <a:rPr lang="en-AU" sz="1100" dirty="0">
                <a:hlinkClick r:id="rId4"/>
              </a:rPr>
              <a:t>https://github.com/Wenbo-G/pd-sway-analysis</a:t>
            </a:r>
            <a:r>
              <a:rPr lang="en-AU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646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0DE2CE-0E36-44E4-A30E-B42EBFFDF9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AU" dirty="0">
                <a:solidFill>
                  <a:schemeClr val="tx1"/>
                </a:solidFill>
              </a:rPr>
              <a:t>2</a:t>
            </a:r>
            <a:r>
              <a:rPr lang="en-AU" baseline="30000" dirty="0">
                <a:solidFill>
                  <a:schemeClr val="tx1"/>
                </a:solidFill>
              </a:rPr>
              <a:t>nd</a:t>
            </a:r>
            <a:r>
              <a:rPr lang="en-AU" dirty="0">
                <a:solidFill>
                  <a:schemeClr val="tx1"/>
                </a:solidFill>
              </a:rPr>
              <a:t> most prevalent neurological disease</a:t>
            </a:r>
            <a:r>
              <a:rPr lang="en-AU" baseline="30000" dirty="0">
                <a:solidFill>
                  <a:schemeClr val="tx1"/>
                </a:solidFill>
              </a:rPr>
              <a:t>1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Can impair quality of life, and associated with increased mortality rates</a:t>
            </a:r>
            <a:r>
              <a:rPr lang="en-GB" baseline="30000" dirty="0">
                <a:solidFill>
                  <a:schemeClr val="tx1"/>
                </a:solidFill>
              </a:rPr>
              <a:t>2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Late diagnosis and misdiagnosis often reported</a:t>
            </a:r>
            <a:r>
              <a:rPr lang="en-GB" baseline="30000" dirty="0">
                <a:solidFill>
                  <a:schemeClr val="tx1"/>
                </a:solidFill>
              </a:rPr>
              <a:t>3, 4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Disease severity rating (UPDRS) suffers from inter-rater variability</a:t>
            </a:r>
            <a:r>
              <a:rPr lang="en-GB" baseline="30000" dirty="0">
                <a:solidFill>
                  <a:schemeClr val="tx1"/>
                </a:solidFill>
              </a:rPr>
              <a:t>5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An accurate and quantifiable marker could help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…such as postural sway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6190-4053-42F3-99D1-9B4C095F8E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Measured as the Centre of Pressure (CoP) over time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Requires visual, vestibular, and somatosensory inputs</a:t>
            </a:r>
            <a:r>
              <a:rPr lang="en-GB" baseline="30000" dirty="0">
                <a:solidFill>
                  <a:schemeClr val="tx1"/>
                </a:solidFill>
              </a:rPr>
              <a:t>6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Research suggests PD affects postural sway</a:t>
            </a:r>
            <a:r>
              <a:rPr lang="en-GB" baseline="30000" dirty="0">
                <a:solidFill>
                  <a:schemeClr val="tx1"/>
                </a:solidFill>
              </a:rPr>
              <a:t>7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F8940-8FE2-4AE1-9069-74B61C0C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629D4-4330-42D7-B2C4-9006E1F2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1DC5-1685-4615-8240-15192985C6A2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25BE74-CD7D-47EB-B13C-261231296C0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7F46CD-E1CA-4ED9-AD26-C2D6B2657D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Introduction</a:t>
            </a:r>
          </a:p>
          <a:p>
            <a:r>
              <a:rPr lang="en-AU" dirty="0">
                <a:solidFill>
                  <a:schemeClr val="tx1"/>
                </a:solidFill>
              </a:rPr>
              <a:t>Parkinson’s disease (PD)</a:t>
            </a: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60F94FFE-52E0-49F8-BDBA-88AB94F1A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48" y="2317989"/>
            <a:ext cx="3508128" cy="2340000"/>
          </a:xfrm>
          <a:prstGeom prst="rect">
            <a:avLst/>
          </a:prstGeom>
        </p:spPr>
      </p:pic>
      <p:pic>
        <p:nvPicPr>
          <p:cNvPr id="9" name="Picture 8" descr="A person standing in a room&#10;&#10;Description automatically generated with medium confidence">
            <a:extLst>
              <a:ext uri="{FF2B5EF4-FFF2-40B4-BE49-F238E27FC236}">
                <a16:creationId xmlns:a16="http://schemas.microsoft.com/office/drawing/2014/main" id="{A58B68C2-CDF4-4AD4-84A1-BD89AAE55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9" y="1078373"/>
            <a:ext cx="2745074" cy="365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6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2EC0-BABC-4C66-8231-9995C894F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2688" y="1260000"/>
            <a:ext cx="5013585" cy="3240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Can be used to distinguish PD vs controls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Many papers have </a:t>
            </a:r>
            <a:r>
              <a:rPr lang="en-GB" dirty="0" err="1">
                <a:solidFill>
                  <a:schemeClr val="tx1"/>
                </a:solidFill>
              </a:rPr>
              <a:t>featurised</a:t>
            </a:r>
            <a:r>
              <a:rPr lang="en-GB" dirty="0">
                <a:solidFill>
                  <a:schemeClr val="tx1"/>
                </a:solidFill>
              </a:rPr>
              <a:t> postural sway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A systematic literature review in 2020</a:t>
            </a:r>
            <a:r>
              <a:rPr lang="en-GB" baseline="30000" dirty="0">
                <a:solidFill>
                  <a:schemeClr val="tx1"/>
                </a:solidFill>
              </a:rPr>
              <a:t>8</a:t>
            </a:r>
            <a:r>
              <a:rPr lang="en-GB" dirty="0">
                <a:solidFill>
                  <a:schemeClr val="tx1"/>
                </a:solidFill>
              </a:rPr>
              <a:t> analysed these papers and identified: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129 features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 Also determined, using effect size: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What conditions made them more effective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Systemic issues, and how they can be resolved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E43D5-1827-4A72-ADE6-D64EA58C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D2D63-8464-4898-B030-395A43E5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1DC5-1685-4615-8240-15192985C6A2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F27CD5-3781-4150-A276-C2A58231DCF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5C4752-9301-49C0-BE06-253E431049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Introduction</a:t>
            </a:r>
          </a:p>
          <a:p>
            <a:r>
              <a:rPr lang="en-AU" dirty="0">
                <a:solidFill>
                  <a:schemeClr val="tx1"/>
                </a:solidFill>
              </a:rPr>
              <a:t>Postural sway features</a:t>
            </a:r>
          </a:p>
        </p:txBody>
      </p:sp>
      <p:pic>
        <p:nvPicPr>
          <p:cNvPr id="13" name="Content Placeholder 12" descr="A picture containing chart&#10;&#10;Description automatically generated">
            <a:extLst>
              <a:ext uri="{FF2B5EF4-FFF2-40B4-BE49-F238E27FC236}">
                <a16:creationId xmlns:a16="http://schemas.microsoft.com/office/drawing/2014/main" id="{18D65BC6-C73A-4144-AFD6-1BCC4166D0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6" y="1557251"/>
            <a:ext cx="3508129" cy="2340000"/>
          </a:xfrm>
          <a:prstGeom prst="rect">
            <a:avLst/>
          </a:prstGeom>
        </p:spPr>
      </p:pic>
      <p:pic>
        <p:nvPicPr>
          <p:cNvPr id="14" name="Graphic 13" descr="Triangle Ruler outline">
            <a:extLst>
              <a:ext uri="{FF2B5EF4-FFF2-40B4-BE49-F238E27FC236}">
                <a16:creationId xmlns:a16="http://schemas.microsoft.com/office/drawing/2014/main" id="{6E0C9FCC-3F72-4A0F-82F1-DD14073EC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843699">
            <a:off x="861935" y="1536875"/>
            <a:ext cx="692346" cy="692346"/>
          </a:xfrm>
          <a:prstGeom prst="rect">
            <a:avLst/>
          </a:prstGeom>
        </p:spPr>
      </p:pic>
      <p:pic>
        <p:nvPicPr>
          <p:cNvPr id="15" name="Graphic 14" descr="Ruler outline">
            <a:extLst>
              <a:ext uri="{FF2B5EF4-FFF2-40B4-BE49-F238E27FC236}">
                <a16:creationId xmlns:a16="http://schemas.microsoft.com/office/drawing/2014/main" id="{0652900E-81D6-45C2-8E9F-71FEC3057A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295830">
            <a:off x="340481" y="2454602"/>
            <a:ext cx="1071219" cy="1071219"/>
          </a:xfrm>
          <a:prstGeom prst="rect">
            <a:avLst/>
          </a:prstGeom>
        </p:spPr>
      </p:pic>
      <p:pic>
        <p:nvPicPr>
          <p:cNvPr id="16" name="Graphic 15" descr="Magnifying glass outline">
            <a:extLst>
              <a:ext uri="{FF2B5EF4-FFF2-40B4-BE49-F238E27FC236}">
                <a16:creationId xmlns:a16="http://schemas.microsoft.com/office/drawing/2014/main" id="{1486F98D-9F37-4558-8BF5-3736B968D6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50820" y="2590472"/>
            <a:ext cx="1004318" cy="1004318"/>
          </a:xfrm>
          <a:prstGeom prst="rect">
            <a:avLst/>
          </a:prstGeom>
        </p:spPr>
      </p:pic>
      <p:pic>
        <p:nvPicPr>
          <p:cNvPr id="17" name="Graphic 16" descr="Pinch Zoom In outline">
            <a:extLst>
              <a:ext uri="{FF2B5EF4-FFF2-40B4-BE49-F238E27FC236}">
                <a16:creationId xmlns:a16="http://schemas.microsoft.com/office/drawing/2014/main" id="{997B8171-6922-4AD2-9968-43CD59EA8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13000" y="2590472"/>
            <a:ext cx="741827" cy="74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939F85-ED76-4342-B949-D52B9CDA2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To </a:t>
            </a:r>
            <a:r>
              <a:rPr lang="en-GB" b="1" dirty="0">
                <a:solidFill>
                  <a:schemeClr val="tx1"/>
                </a:solidFill>
              </a:rPr>
              <a:t>experimentally</a:t>
            </a:r>
            <a:r>
              <a:rPr lang="en-GB" dirty="0">
                <a:solidFill>
                  <a:schemeClr val="tx1"/>
                </a:solidFill>
              </a:rPr>
              <a:t> investigate the claims made in the review: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If </a:t>
            </a:r>
            <a:r>
              <a:rPr lang="en-GB" b="1" dirty="0">
                <a:solidFill>
                  <a:schemeClr val="tx1"/>
                </a:solidFill>
              </a:rPr>
              <a:t>sampling frequency </a:t>
            </a:r>
            <a:r>
              <a:rPr lang="en-GB" dirty="0">
                <a:solidFill>
                  <a:schemeClr val="tx1"/>
                </a:solidFill>
              </a:rPr>
              <a:t>has a meaningful impact on effectiveness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If </a:t>
            </a:r>
            <a:r>
              <a:rPr lang="en-GB" b="1" dirty="0">
                <a:solidFill>
                  <a:schemeClr val="tx1"/>
                </a:solidFill>
              </a:rPr>
              <a:t>visual state </a:t>
            </a:r>
            <a:r>
              <a:rPr lang="en-GB" dirty="0">
                <a:solidFill>
                  <a:schemeClr val="tx1"/>
                </a:solidFill>
              </a:rPr>
              <a:t>has a meaningful impact on effectiveness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If </a:t>
            </a:r>
            <a:r>
              <a:rPr lang="en-GB" b="1" dirty="0">
                <a:solidFill>
                  <a:schemeClr val="tx1"/>
                </a:solidFill>
              </a:rPr>
              <a:t>machine learning can address the issues</a:t>
            </a:r>
            <a:r>
              <a:rPr lang="en-GB" dirty="0">
                <a:solidFill>
                  <a:schemeClr val="tx1"/>
                </a:solidFill>
              </a:rPr>
              <a:t>, that is:</a:t>
            </a:r>
          </a:p>
          <a:p>
            <a:pPr marL="522900" lvl="2" indent="-342900">
              <a:spcAft>
                <a:spcPts val="1200"/>
              </a:spcAft>
            </a:pPr>
            <a:r>
              <a:rPr lang="en-GB" sz="1400" dirty="0">
                <a:solidFill>
                  <a:schemeClr val="tx1"/>
                </a:solidFill>
              </a:rPr>
              <a:t>the lack of using multiple features</a:t>
            </a:r>
          </a:p>
          <a:p>
            <a:pPr marL="522900" lvl="2" indent="-342900">
              <a:spcAft>
                <a:spcPts val="1200"/>
              </a:spcAft>
            </a:pPr>
            <a:r>
              <a:rPr lang="en-GB" sz="1400" dirty="0">
                <a:solidFill>
                  <a:schemeClr val="tx1"/>
                </a:solidFill>
              </a:rPr>
              <a:t>the lack of out-of-sample testing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CC40F-49FA-4AA8-A2CD-A9CF6771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A9616-ED3C-4E3F-AE7A-400A3DE8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1DC5-1685-4615-8240-15192985C6A2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D3B2F-4F01-4F80-B248-CA8A72DEEA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D9FCE3-E97C-4FF5-855F-0B62F02511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000" dirty="0"/>
              <a:t>Introduction</a:t>
            </a:r>
          </a:p>
          <a:p>
            <a:r>
              <a:rPr lang="en-AU" dirty="0">
                <a:solidFill>
                  <a:schemeClr val="tx1"/>
                </a:solidFill>
              </a:rPr>
              <a:t>Aims</a:t>
            </a:r>
          </a:p>
        </p:txBody>
      </p:sp>
    </p:spTree>
    <p:extLst>
      <p:ext uri="{BB962C8B-B14F-4D97-AF65-F5344CB8AC3E}">
        <p14:creationId xmlns:p14="http://schemas.microsoft.com/office/powerpoint/2010/main" val="238219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939F85-ED76-4342-B949-D52B9CDA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999" y="1853667"/>
            <a:ext cx="6333975" cy="306428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Retrieved from The Canberra Hospital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	Ethics was granted by the ACT Health Human Research Ethics Committee (ETH.4.16.060)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	and the ANU Human Ethics Protocol (2018/108)</a:t>
            </a:r>
          </a:p>
          <a:p>
            <a:pPr lvl="2">
              <a:spcAft>
                <a:spcPts val="1200"/>
              </a:spcAft>
            </a:pPr>
            <a:r>
              <a:rPr lang="en-GB" sz="1400" dirty="0">
                <a:solidFill>
                  <a:schemeClr val="tx1"/>
                </a:solidFill>
              </a:rPr>
              <a:t>With a </a:t>
            </a:r>
            <a:r>
              <a:rPr lang="en-GB" sz="1400" dirty="0" err="1">
                <a:solidFill>
                  <a:schemeClr val="tx1"/>
                </a:solidFill>
              </a:rPr>
              <a:t>Bertec</a:t>
            </a:r>
            <a:r>
              <a:rPr lang="en-GB" sz="1400" dirty="0">
                <a:solidFill>
                  <a:schemeClr val="tx1"/>
                </a:solidFill>
              </a:rPr>
              <a:t> force plate</a:t>
            </a:r>
          </a:p>
          <a:p>
            <a:pPr lvl="2">
              <a:spcAft>
                <a:spcPts val="1200"/>
              </a:spcAft>
            </a:pPr>
            <a:r>
              <a:rPr lang="en-GB" sz="1400" dirty="0">
                <a:solidFill>
                  <a:schemeClr val="tx1"/>
                </a:solidFill>
              </a:rPr>
              <a:t>Sampled at 1,000 Hz </a:t>
            </a:r>
          </a:p>
          <a:p>
            <a:pPr lvl="2">
              <a:spcAft>
                <a:spcPts val="1200"/>
              </a:spcAft>
            </a:pPr>
            <a:r>
              <a:rPr lang="en-GB" sz="1400" dirty="0">
                <a:solidFill>
                  <a:schemeClr val="tx1"/>
                </a:solidFill>
              </a:rPr>
              <a:t>Quiet upright stance, without shoes, feet comfortable distance apart</a:t>
            </a:r>
          </a:p>
          <a:p>
            <a:pPr lvl="2">
              <a:spcAft>
                <a:spcPts val="1200"/>
              </a:spcAft>
            </a:pPr>
            <a:r>
              <a:rPr lang="en-GB" sz="1400" dirty="0">
                <a:solidFill>
                  <a:schemeClr val="tx1"/>
                </a:solidFill>
              </a:rPr>
              <a:t>For at least 90 seconds</a:t>
            </a:r>
          </a:p>
          <a:p>
            <a:pPr lvl="2">
              <a:spcAft>
                <a:spcPts val="1200"/>
              </a:spcAft>
            </a:pPr>
            <a:r>
              <a:rPr lang="en-GB" sz="1400" dirty="0">
                <a:solidFill>
                  <a:schemeClr val="tx1"/>
                </a:solidFill>
              </a:rPr>
              <a:t>With separate recordings for eyes open (EO) and eyes closed (EC)</a:t>
            </a:r>
          </a:p>
          <a:p>
            <a:pPr lvl="2">
              <a:spcAft>
                <a:spcPts val="1200"/>
              </a:spcAft>
            </a:pPr>
            <a:r>
              <a:rPr lang="en-GB" sz="1400" dirty="0">
                <a:solidFill>
                  <a:schemeClr val="tx1"/>
                </a:solidFill>
              </a:rPr>
              <a:t>Patients were ON medication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CC40F-49FA-4AA8-A2CD-A9CF6771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A9616-ED3C-4E3F-AE7A-400A3DE8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1DC5-1685-4615-8240-15192985C6A2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D3B2F-4F01-4F80-B248-CA8A72DEEA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D9FCE3-E97C-4FF5-855F-0B62F02511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1"/>
            <a:ext cx="8459788" cy="952350"/>
          </a:xfrm>
        </p:spPr>
        <p:txBody>
          <a:bodyPr/>
          <a:lstStyle/>
          <a:p>
            <a:r>
              <a:rPr lang="en-AU" sz="2000" dirty="0"/>
              <a:t>Methods</a:t>
            </a:r>
          </a:p>
          <a:p>
            <a:r>
              <a:rPr lang="en-AU" dirty="0">
                <a:solidFill>
                  <a:schemeClr val="tx1"/>
                </a:solidFill>
              </a:rPr>
              <a:t>Data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F21F4A-1BD5-4489-8AD3-94134F19F1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939610"/>
              </p:ext>
            </p:extLst>
          </p:nvPr>
        </p:nvGraphicFramePr>
        <p:xfrm>
          <a:off x="4226722" y="209845"/>
          <a:ext cx="47254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162">
                  <a:extLst>
                    <a:ext uri="{9D8B030D-6E8A-4147-A177-3AD203B41FA5}">
                      <a16:colId xmlns:a16="http://schemas.microsoft.com/office/drawing/2014/main" val="1326974916"/>
                    </a:ext>
                  </a:extLst>
                </a:gridCol>
                <a:gridCol w="1417622">
                  <a:extLst>
                    <a:ext uri="{9D8B030D-6E8A-4147-A177-3AD203B41FA5}">
                      <a16:colId xmlns:a16="http://schemas.microsoft.com/office/drawing/2014/main" val="4287489995"/>
                    </a:ext>
                  </a:extLst>
                </a:gridCol>
                <a:gridCol w="1417622">
                  <a:extLst>
                    <a:ext uri="{9D8B030D-6E8A-4147-A177-3AD203B41FA5}">
                      <a16:colId xmlns:a16="http://schemas.microsoft.com/office/drawing/2014/main" val="204732334"/>
                    </a:ext>
                  </a:extLst>
                </a:gridCol>
              </a:tblGrid>
              <a:tr h="216088">
                <a:tc>
                  <a:txBody>
                    <a:bodyPr/>
                    <a:lstStyle/>
                    <a:p>
                      <a:pPr algn="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PD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Control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97075"/>
                  </a:ext>
                </a:extLst>
              </a:tr>
              <a:tr h="216088">
                <a:tc>
                  <a:txBody>
                    <a:bodyPr/>
                    <a:lstStyle/>
                    <a:p>
                      <a:pPr algn="r"/>
                      <a:r>
                        <a:rPr lang="en-AU" sz="1200" dirty="0"/>
                        <a:t>Number of 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198716"/>
                  </a:ext>
                </a:extLst>
              </a:tr>
              <a:tr h="216088">
                <a:tc>
                  <a:txBody>
                    <a:bodyPr/>
                    <a:lstStyle/>
                    <a:p>
                      <a:pPr algn="r"/>
                      <a:r>
                        <a:rPr lang="en-AU" sz="1200" dirty="0"/>
                        <a:t>Number of males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16 (67%)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5 (33%)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40223"/>
                  </a:ext>
                </a:extLst>
              </a:tr>
              <a:tr h="216088">
                <a:tc>
                  <a:txBody>
                    <a:bodyPr/>
                    <a:lstStyle/>
                    <a:p>
                      <a:pPr algn="r"/>
                      <a:r>
                        <a:rPr lang="en-AU" sz="1200" dirty="0"/>
                        <a:t>Mean age (SD)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67.0 (9.06)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72.4 (10.56)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16366"/>
                  </a:ext>
                </a:extLst>
              </a:tr>
              <a:tr h="216088">
                <a:tc>
                  <a:txBody>
                    <a:bodyPr/>
                    <a:lstStyle/>
                    <a:p>
                      <a:pPr algn="r"/>
                      <a:r>
                        <a:rPr lang="en-AU" sz="1200" dirty="0"/>
                        <a:t>Mean UPDRS (SD)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25.5 (13.08)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10553"/>
                  </a:ext>
                </a:extLst>
              </a:tr>
              <a:tr h="216088">
                <a:tc>
                  <a:txBody>
                    <a:bodyPr/>
                    <a:lstStyle/>
                    <a:p>
                      <a:pPr algn="r"/>
                      <a:r>
                        <a:rPr lang="en-AU" sz="1200" dirty="0"/>
                        <a:t>Mean years diagnosed (SD)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6.98 (5.20)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922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97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C3603B-8085-4DA6-84C0-D7D5AD21E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999" y="1480980"/>
            <a:ext cx="4097875" cy="32400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Down-sampled to frequency 𝑓 = [10, 20, 40, 100] Hz by: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Anti-aliasing (low pass 8th order Chebyshev type 1 filter at 𝑓/2 Hz)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Subsampling to 𝑓 Hz </a:t>
            </a:r>
          </a:p>
          <a:p>
            <a:pPr>
              <a:spcAft>
                <a:spcPts val="1200"/>
              </a:spcAft>
            </a:pPr>
            <a:r>
              <a:rPr lang="en-AU" sz="1400" dirty="0">
                <a:solidFill>
                  <a:schemeClr val="tx1"/>
                </a:solidFill>
              </a:rPr>
              <a:t>All features calculated for each participant</a:t>
            </a:r>
          </a:p>
          <a:p>
            <a:pPr>
              <a:spcAft>
                <a:spcPts val="1200"/>
              </a:spcAft>
            </a:pPr>
            <a:r>
              <a:rPr lang="en-AU" dirty="0">
                <a:solidFill>
                  <a:schemeClr val="tx1"/>
                </a:solidFill>
              </a:rPr>
              <a:t>Effect size for each feature was calculated</a:t>
            </a:r>
            <a:endParaRPr lang="en-AU" sz="1400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endParaRPr lang="en-GB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E15CD-11D4-401E-90DC-FCB002CF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D5EA5-742D-436D-84F0-5A4A0A4A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1DC5-1685-4615-8240-15192985C6A2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B6380C-FC2E-4F08-84B0-27693BA2E51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893948-D3D9-4DFE-B128-8EF382CD67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Methods</a:t>
            </a:r>
          </a:p>
          <a:p>
            <a:r>
              <a:rPr lang="en-AU" dirty="0">
                <a:solidFill>
                  <a:schemeClr val="tx1"/>
                </a:solidFill>
              </a:rPr>
              <a:t>Effect of sampling rate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CB3C19A-B49C-40E9-9AF5-60EEB0E47E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7967664"/>
              </p:ext>
            </p:extLst>
          </p:nvPr>
        </p:nvGraphicFramePr>
        <p:xfrm>
          <a:off x="3509114" y="2336941"/>
          <a:ext cx="210600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7776498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303076316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3454357953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1066296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PD_1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C_1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5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A_EO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3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A_EC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74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B_EO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3.84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1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B_EC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5.51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7.51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08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12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6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5446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81FF958-F53E-4CA0-8B76-17F63256D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109622"/>
              </p:ext>
            </p:extLst>
          </p:nvPr>
        </p:nvGraphicFramePr>
        <p:xfrm>
          <a:off x="7740001" y="2336941"/>
          <a:ext cx="108000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777649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30763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10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5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A_EO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3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A_EC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74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B_EO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1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B_EC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08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12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6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544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C23883-9E59-4D7D-A188-50AC939BCB28}"/>
                  </a:ext>
                </a:extLst>
              </p:cNvPr>
              <p:cNvSpPr txBox="1"/>
              <p:nvPr/>
            </p:nvSpPr>
            <p:spPr>
              <a:xfrm>
                <a:off x="6113516" y="2544601"/>
                <a:ext cx="1172822" cy="397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AU" sz="14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1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140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lang="en-AU" sz="1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AU" sz="14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1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140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</m:sub>
                          </m:sSub>
                        </m:num>
                        <m:den>
                          <m:r>
                            <a:rPr lang="en-AU" sz="14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AU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14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AU" sz="140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C23883-9E59-4D7D-A188-50AC939BC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16" y="2544601"/>
                <a:ext cx="1172822" cy="397929"/>
              </a:xfrm>
              <a:prstGeom prst="rect">
                <a:avLst/>
              </a:prstGeom>
              <a:blipFill>
                <a:blip r:embed="rId2"/>
                <a:stretch>
                  <a:fillRect l="-2083" r="-3125" b="-121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0988F85-A08A-497A-9D4D-DF0D17B0F4B3}"/>
              </a:ext>
            </a:extLst>
          </p:cNvPr>
          <p:cNvSpPr/>
          <p:nvPr/>
        </p:nvSpPr>
        <p:spPr>
          <a:xfrm>
            <a:off x="4040460" y="2628901"/>
            <a:ext cx="1574654" cy="2438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9B3DC7-3B7B-4356-96E4-AF45B4A0FED5}"/>
              </a:ext>
            </a:extLst>
          </p:cNvPr>
          <p:cNvSpPr/>
          <p:nvPr/>
        </p:nvSpPr>
        <p:spPr>
          <a:xfrm>
            <a:off x="8290560" y="2621646"/>
            <a:ext cx="505632" cy="2438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5BDF96-B86A-45AB-877F-DBD488768C5D}"/>
              </a:ext>
            </a:extLst>
          </p:cNvPr>
          <p:cNvCxnSpPr/>
          <p:nvPr/>
        </p:nvCxnSpPr>
        <p:spPr>
          <a:xfrm>
            <a:off x="7337480" y="2766790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76C0FC-E101-45CE-90CC-836FC9D0CF21}"/>
              </a:ext>
            </a:extLst>
          </p:cNvPr>
          <p:cNvCxnSpPr/>
          <p:nvPr/>
        </p:nvCxnSpPr>
        <p:spPr>
          <a:xfrm>
            <a:off x="5675814" y="2751552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5C5FF6-2A49-4293-80AF-32869F3C7C1A}"/>
              </a:ext>
            </a:extLst>
          </p:cNvPr>
          <p:cNvSpPr/>
          <p:nvPr/>
        </p:nvSpPr>
        <p:spPr>
          <a:xfrm>
            <a:off x="8100000" y="1990725"/>
            <a:ext cx="901125" cy="6023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11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C3603B-8085-4DA6-84C0-D7D5AD21E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796" y="3957600"/>
            <a:ext cx="7968841" cy="79439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Distributions compared to ideal using </a:t>
            </a:r>
            <a:r>
              <a:rPr lang="en-GB" b="1" dirty="0">
                <a:solidFill>
                  <a:schemeClr val="tx1"/>
                </a:solidFill>
              </a:rPr>
              <a:t>Wasserstein metric</a:t>
            </a:r>
            <a:r>
              <a:rPr lang="en-AU" baseline="30000" dirty="0">
                <a:solidFill>
                  <a:schemeClr val="tx1"/>
                </a:solidFill>
              </a:rPr>
              <a:t>13</a:t>
            </a:r>
            <a:endParaRPr lang="en-GB" b="1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Summarised with a </a:t>
            </a:r>
            <a:r>
              <a:rPr lang="en-GB" b="1" dirty="0">
                <a:solidFill>
                  <a:schemeClr val="tx1"/>
                </a:solidFill>
              </a:rPr>
              <a:t>kernel density estimate</a:t>
            </a:r>
            <a:r>
              <a:rPr lang="en-AU" baseline="30000" dirty="0">
                <a:solidFill>
                  <a:schemeClr val="tx1"/>
                </a:solidFill>
              </a:rPr>
              <a:t>14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and visually compared</a:t>
            </a:r>
            <a:endParaRPr lang="en-AU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E15CD-11D4-401E-90DC-FCB002CF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D5EA5-742D-436D-84F0-5A4A0A4A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1DC5-1685-4615-8240-15192985C6A2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B6380C-FC2E-4F08-84B0-27693BA2E51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893948-D3D9-4DFE-B128-8EF382CD67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Methods</a:t>
            </a:r>
          </a:p>
          <a:p>
            <a:r>
              <a:rPr lang="en-AU" dirty="0">
                <a:solidFill>
                  <a:schemeClr val="tx1"/>
                </a:solidFill>
              </a:rPr>
              <a:t>Effect of sampling rate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CB8577-A677-4323-BA5E-3D945DBF0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83225"/>
              </p:ext>
            </p:extLst>
          </p:nvPr>
        </p:nvGraphicFramePr>
        <p:xfrm>
          <a:off x="814797" y="1415160"/>
          <a:ext cx="277200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777649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307631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543579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06281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6469136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10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20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40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100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5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A_EO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3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A_EC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74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B_EO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1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B_EC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08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12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6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544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EC640E-007D-47FE-986F-4EBBB177C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32732"/>
              </p:ext>
            </p:extLst>
          </p:nvPr>
        </p:nvGraphicFramePr>
        <p:xfrm>
          <a:off x="5454000" y="1415160"/>
          <a:ext cx="277200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777649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307631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543579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062815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6469136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10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20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40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100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5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A_EO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3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A_EC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74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B_EO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1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B_EC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08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12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6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5446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7AC3D68-F010-499D-92C4-3B5D3199FC3A}"/>
              </a:ext>
            </a:extLst>
          </p:cNvPr>
          <p:cNvGrpSpPr/>
          <p:nvPr/>
        </p:nvGrpSpPr>
        <p:grpSpPr>
          <a:xfrm>
            <a:off x="3827555" y="2274663"/>
            <a:ext cx="1626445" cy="378656"/>
            <a:chOff x="-1582735" y="1620265"/>
            <a:chExt cx="1626445" cy="37865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4583E92-B9FE-49CA-AE0A-CF58EC51BBF5}"/>
                </a:ext>
              </a:extLst>
            </p:cNvPr>
            <p:cNvCxnSpPr>
              <a:cxnSpLocks/>
            </p:cNvCxnSpPr>
            <p:nvPr/>
          </p:nvCxnSpPr>
          <p:spPr>
            <a:xfrm>
              <a:off x="-1169582" y="1998921"/>
              <a:ext cx="5323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A8BDD40F-6787-4116-B3C4-F46DD4C553F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1582735" y="1620265"/>
                  <a:ext cx="1626445" cy="253918"/>
                </a:xfrm>
                <a:prstGeom prst="rect">
                  <a:avLst/>
                </a:prstGeom>
              </p:spPr>
              <p:txBody>
                <a:bodyPr vert="horz" lIns="0" tIns="45720" rIns="0" bIns="45720" rtlCol="0">
                  <a:normAutofit fontScale="77500" lnSpcReduction="20000"/>
                </a:bodyPr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AU" sz="1800" dirty="0">
                      <a:solidFill>
                        <a:schemeClr val="tx1"/>
                      </a:solidFill>
                    </a:rPr>
                    <a:t>/= max across </a:t>
                  </a:r>
                  <a14:m>
                    <m:oMath xmlns:m="http://schemas.openxmlformats.org/officeDocument/2006/math">
                      <m:r>
                        <a:rPr lang="en-AU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AU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A8BDD40F-6787-4116-B3C4-F46DD4C55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82735" y="1620265"/>
                  <a:ext cx="1626445" cy="253918"/>
                </a:xfrm>
                <a:prstGeom prst="rect">
                  <a:avLst/>
                </a:prstGeom>
                <a:blipFill>
                  <a:blip r:embed="rId2"/>
                  <a:stretch>
                    <a:fillRect l="-1124" t="-26190" b="-2381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6C315A6-1533-4052-9A6E-E49ACA18505C}"/>
              </a:ext>
            </a:extLst>
          </p:cNvPr>
          <p:cNvSpPr/>
          <p:nvPr/>
        </p:nvSpPr>
        <p:spPr>
          <a:xfrm>
            <a:off x="6006681" y="1687602"/>
            <a:ext cx="520724" cy="19221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AC6CAAA-9F08-4117-8A52-348A960F8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34450"/>
              </p:ext>
            </p:extLst>
          </p:nvPr>
        </p:nvGraphicFramePr>
        <p:xfrm>
          <a:off x="8366897" y="1415160"/>
          <a:ext cx="5669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928">
                  <a:extLst>
                    <a:ext uri="{9D8B030D-6E8A-4147-A177-3AD203B41FA5}">
                      <a16:colId xmlns:a16="http://schemas.microsoft.com/office/drawing/2014/main" val="3030763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Best </a:t>
                      </a:r>
                      <a:r>
                        <a:rPr lang="en-AU" sz="1200" b="0" i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5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ublic Sans Light"/>
                          <a:ea typeface="+mn-ea"/>
                          <a:cs typeface="+mn-cs"/>
                        </a:rPr>
                        <a:t>1.00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3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ublic Sans Light"/>
                          <a:ea typeface="+mn-ea"/>
                          <a:cs typeface="+mn-cs"/>
                        </a:rPr>
                        <a:t>1.00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74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ublic Sans Light"/>
                          <a:ea typeface="+mn-ea"/>
                          <a:cs typeface="+mn-cs"/>
                        </a:rPr>
                        <a:t>1.00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1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ublic Sans Light"/>
                          <a:ea typeface="+mn-ea"/>
                          <a:cs typeface="+mn-cs"/>
                        </a:rPr>
                        <a:t>1.00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08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12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ublic Sans Light"/>
                          <a:ea typeface="+mn-ea"/>
                          <a:cs typeface="+mn-cs"/>
                        </a:rPr>
                        <a:t>1.00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6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54466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C0AEC070-3715-4FAA-B31E-69517AE49919}"/>
              </a:ext>
            </a:extLst>
          </p:cNvPr>
          <p:cNvSpPr/>
          <p:nvPr/>
        </p:nvSpPr>
        <p:spPr>
          <a:xfrm>
            <a:off x="1883432" y="1253154"/>
            <a:ext cx="1941605" cy="2486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E4538-0B71-488E-BD7A-59E606DC1719}"/>
              </a:ext>
            </a:extLst>
          </p:cNvPr>
          <p:cNvSpPr/>
          <p:nvPr/>
        </p:nvSpPr>
        <p:spPr>
          <a:xfrm>
            <a:off x="2436721" y="1285436"/>
            <a:ext cx="1290737" cy="2486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B4EB9-66B9-46B9-8158-6AF51BDEF3ED}"/>
              </a:ext>
            </a:extLst>
          </p:cNvPr>
          <p:cNvSpPr/>
          <p:nvPr/>
        </p:nvSpPr>
        <p:spPr>
          <a:xfrm>
            <a:off x="2981334" y="1269295"/>
            <a:ext cx="908492" cy="2486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C845DF-6C63-4F02-9A01-DD630704CA93}"/>
                  </a:ext>
                </a:extLst>
              </p:cNvPr>
              <p:cNvSpPr txBox="1"/>
              <p:nvPr/>
            </p:nvSpPr>
            <p:spPr>
              <a:xfrm>
                <a:off x="6840000" y="4119198"/>
                <a:ext cx="831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C845DF-6C63-4F02-9A01-DD630704C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4119198"/>
                <a:ext cx="831125" cy="276999"/>
              </a:xfrm>
              <a:prstGeom prst="rect">
                <a:avLst/>
              </a:prstGeom>
              <a:blipFill>
                <a:blip r:embed="rId3"/>
                <a:stretch>
                  <a:fillRect l="-5882" t="-4444" r="-10294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4A28B06-C561-4C7A-9E29-09B3A9FEAA52}"/>
              </a:ext>
            </a:extLst>
          </p:cNvPr>
          <p:cNvSpPr/>
          <p:nvPr/>
        </p:nvSpPr>
        <p:spPr>
          <a:xfrm>
            <a:off x="8395472" y="1688854"/>
            <a:ext cx="520724" cy="192211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414556-90BC-471A-89F0-A68976574268}"/>
              </a:ext>
            </a:extLst>
          </p:cNvPr>
          <p:cNvCxnSpPr>
            <a:cxnSpLocks/>
          </p:cNvCxnSpPr>
          <p:nvPr/>
        </p:nvCxnSpPr>
        <p:spPr>
          <a:xfrm flipH="1">
            <a:off x="7517607" y="3628471"/>
            <a:ext cx="867301" cy="55587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144C2B-66FB-4936-8692-6381E318B98A}"/>
              </a:ext>
            </a:extLst>
          </p:cNvPr>
          <p:cNvCxnSpPr>
            <a:cxnSpLocks/>
          </p:cNvCxnSpPr>
          <p:nvPr/>
        </p:nvCxnSpPr>
        <p:spPr>
          <a:xfrm>
            <a:off x="6555980" y="3632620"/>
            <a:ext cx="647301" cy="5517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F70CD42-A0B7-4974-B5E9-ABF19533D7BB}"/>
              </a:ext>
            </a:extLst>
          </p:cNvPr>
          <p:cNvSpPr/>
          <p:nvPr/>
        </p:nvSpPr>
        <p:spPr>
          <a:xfrm>
            <a:off x="6547701" y="1687602"/>
            <a:ext cx="520724" cy="19221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ED0711-3108-48E8-9E57-F18240BA9A71}"/>
              </a:ext>
            </a:extLst>
          </p:cNvPr>
          <p:cNvCxnSpPr>
            <a:cxnSpLocks/>
          </p:cNvCxnSpPr>
          <p:nvPr/>
        </p:nvCxnSpPr>
        <p:spPr>
          <a:xfrm>
            <a:off x="7002780" y="3628471"/>
            <a:ext cx="200501" cy="5558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97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8" grpId="0" animBg="1"/>
      <p:bldP spid="19" grpId="0" animBg="1"/>
      <p:bldP spid="20" grpId="0"/>
      <p:bldP spid="21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E15CD-11D4-401E-90DC-FCB002CF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D5EA5-742D-436D-84F0-5A4A0A4A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1DC5-1685-4615-8240-15192985C6A2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B6380C-FC2E-4F08-84B0-27693BA2E51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893948-D3D9-4DFE-B128-8EF382CD67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Methods</a:t>
            </a:r>
          </a:p>
          <a:p>
            <a:r>
              <a:rPr lang="en-AU" dirty="0">
                <a:solidFill>
                  <a:schemeClr val="tx1"/>
                </a:solidFill>
              </a:rPr>
              <a:t>Effect of visual state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CB8577-A677-4323-BA5E-3D945DBF0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35505"/>
              </p:ext>
            </p:extLst>
          </p:nvPr>
        </p:nvGraphicFramePr>
        <p:xfrm>
          <a:off x="4036682" y="1668236"/>
          <a:ext cx="16200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777649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307631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54357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5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3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74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1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3569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EC640E-007D-47FE-986F-4EBBB177C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06500"/>
              </p:ext>
            </p:extLst>
          </p:nvPr>
        </p:nvGraphicFramePr>
        <p:xfrm>
          <a:off x="7333020" y="1582992"/>
          <a:ext cx="16200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777649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307631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54357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5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3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74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1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29058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7AC3D68-F010-499D-92C4-3B5D3199FC3A}"/>
              </a:ext>
            </a:extLst>
          </p:cNvPr>
          <p:cNvGrpSpPr/>
          <p:nvPr/>
        </p:nvGrpSpPr>
        <p:grpSpPr>
          <a:xfrm>
            <a:off x="5750795" y="2079464"/>
            <a:ext cx="1620000" cy="378656"/>
            <a:chOff x="-1614390" y="1620265"/>
            <a:chExt cx="1620000" cy="37865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4583E92-B9FE-49CA-AE0A-CF58EC51BBF5}"/>
                </a:ext>
              </a:extLst>
            </p:cNvPr>
            <p:cNvCxnSpPr>
              <a:cxnSpLocks/>
            </p:cNvCxnSpPr>
            <p:nvPr/>
          </p:nvCxnSpPr>
          <p:spPr>
            <a:xfrm>
              <a:off x="-1169582" y="1998921"/>
              <a:ext cx="5323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A8BDD40F-6787-4116-B3C4-F46DD4C553F3}"/>
                </a:ext>
              </a:extLst>
            </p:cNvPr>
            <p:cNvSpPr txBox="1">
              <a:spLocks/>
            </p:cNvSpPr>
            <p:nvPr/>
          </p:nvSpPr>
          <p:spPr>
            <a:xfrm>
              <a:off x="-1614390" y="1620265"/>
              <a:ext cx="1620000" cy="253918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77500" lnSpcReduction="2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800" dirty="0">
                  <a:solidFill>
                    <a:schemeClr val="tx1"/>
                  </a:solidFill>
                </a:rPr>
                <a:t>/= max visual state</a:t>
              </a:r>
            </a:p>
          </p:txBody>
        </p:sp>
      </p:grp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62B91397-F6E8-4F26-8812-5D332ADABE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973887"/>
              </p:ext>
            </p:extLst>
          </p:nvPr>
        </p:nvGraphicFramePr>
        <p:xfrm>
          <a:off x="235582" y="1300112"/>
          <a:ext cx="210600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7776498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303076316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3454357953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1066296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PD_1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C_1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5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A_EO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3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A_EC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74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B_EO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3.84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1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B_EC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5.51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7.51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08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12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6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5446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6218044-1F2D-4428-93C7-5077BAB64527}"/>
              </a:ext>
            </a:extLst>
          </p:cNvPr>
          <p:cNvSpPr/>
          <p:nvPr/>
        </p:nvSpPr>
        <p:spPr>
          <a:xfrm>
            <a:off x="235582" y="1590612"/>
            <a:ext cx="2106000" cy="25146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463A9-BD3E-4670-807E-D468BE3CF187}"/>
              </a:ext>
            </a:extLst>
          </p:cNvPr>
          <p:cNvSpPr/>
          <p:nvPr/>
        </p:nvSpPr>
        <p:spPr>
          <a:xfrm>
            <a:off x="241584" y="1864932"/>
            <a:ext cx="2099997" cy="25146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5124F0-B037-49BE-8EE9-3F4C0B5DCB4C}"/>
              </a:ext>
            </a:extLst>
          </p:cNvPr>
          <p:cNvSpPr/>
          <p:nvPr/>
        </p:nvSpPr>
        <p:spPr>
          <a:xfrm>
            <a:off x="235582" y="2131632"/>
            <a:ext cx="2106000" cy="25146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7B42D1-9553-442C-895D-68FCEE0EC9A7}"/>
              </a:ext>
            </a:extLst>
          </p:cNvPr>
          <p:cNvSpPr/>
          <p:nvPr/>
        </p:nvSpPr>
        <p:spPr>
          <a:xfrm>
            <a:off x="4587240" y="1699976"/>
            <a:ext cx="533400" cy="133986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FC7394-C218-4D87-85F3-1A73AFC0699F}"/>
              </a:ext>
            </a:extLst>
          </p:cNvPr>
          <p:cNvSpPr/>
          <p:nvPr/>
        </p:nvSpPr>
        <p:spPr>
          <a:xfrm>
            <a:off x="5119439" y="1690551"/>
            <a:ext cx="533401" cy="133985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C38BD8-240F-47F6-830B-8F40C9C9605E}"/>
              </a:ext>
            </a:extLst>
          </p:cNvPr>
          <p:cNvSpPr/>
          <p:nvPr/>
        </p:nvSpPr>
        <p:spPr>
          <a:xfrm>
            <a:off x="241584" y="2405952"/>
            <a:ext cx="2099997" cy="25146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16F613-A12E-439B-A5C7-120C7707BD01}"/>
              </a:ext>
            </a:extLst>
          </p:cNvPr>
          <p:cNvCxnSpPr>
            <a:cxnSpLocks/>
          </p:cNvCxnSpPr>
          <p:nvPr/>
        </p:nvCxnSpPr>
        <p:spPr>
          <a:xfrm>
            <a:off x="2865662" y="2463772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EAABB8-6BA5-435B-A2A8-D7A042656143}"/>
              </a:ext>
            </a:extLst>
          </p:cNvPr>
          <p:cNvCxnSpPr>
            <a:cxnSpLocks/>
          </p:cNvCxnSpPr>
          <p:nvPr/>
        </p:nvCxnSpPr>
        <p:spPr>
          <a:xfrm>
            <a:off x="231740" y="2972352"/>
            <a:ext cx="2109841" cy="487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147030-21E1-4964-BEC1-DB9530701ECA}"/>
              </a:ext>
            </a:extLst>
          </p:cNvPr>
          <p:cNvCxnSpPr>
            <a:cxnSpLocks/>
          </p:cNvCxnSpPr>
          <p:nvPr/>
        </p:nvCxnSpPr>
        <p:spPr>
          <a:xfrm flipV="1">
            <a:off x="281539" y="2943834"/>
            <a:ext cx="2048173" cy="5281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1">
            <a:extLst>
              <a:ext uri="{FF2B5EF4-FFF2-40B4-BE49-F238E27FC236}">
                <a16:creationId xmlns:a16="http://schemas.microsoft.com/office/drawing/2014/main" id="{83CC27B0-6F5F-44A1-AE4B-DAD47C53F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796" y="3957600"/>
            <a:ext cx="7968841" cy="79439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Distributions compared to ideal using </a:t>
            </a:r>
            <a:r>
              <a:rPr lang="en-GB" b="1" dirty="0">
                <a:solidFill>
                  <a:schemeClr val="tx1"/>
                </a:solidFill>
              </a:rPr>
              <a:t>Wasserstein metric</a:t>
            </a:r>
            <a:r>
              <a:rPr lang="en-AU" baseline="30000" dirty="0">
                <a:solidFill>
                  <a:schemeClr val="tx1"/>
                </a:solidFill>
              </a:rPr>
              <a:t>13</a:t>
            </a:r>
            <a:endParaRPr lang="en-GB" b="1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Summarised with a </a:t>
            </a:r>
            <a:r>
              <a:rPr lang="en-GB" b="1" dirty="0">
                <a:solidFill>
                  <a:schemeClr val="tx1"/>
                </a:solidFill>
              </a:rPr>
              <a:t>kernel density estimate</a:t>
            </a:r>
            <a:r>
              <a:rPr lang="en-AU" baseline="30000" dirty="0">
                <a:solidFill>
                  <a:schemeClr val="tx1"/>
                </a:solidFill>
              </a:rPr>
              <a:t>14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and visually compared</a:t>
            </a:r>
            <a:endParaRPr lang="en-A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371F90-E6E5-4E83-82BC-E5FB8B23B04F}"/>
                  </a:ext>
                </a:extLst>
              </p:cNvPr>
              <p:cNvSpPr txBox="1"/>
              <p:nvPr/>
            </p:nvSpPr>
            <p:spPr>
              <a:xfrm>
                <a:off x="2661406" y="1991713"/>
                <a:ext cx="1172822" cy="397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AU" sz="14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1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140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lang="en-AU" sz="1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AU" sz="14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1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140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</m:sub>
                          </m:sSub>
                        </m:num>
                        <m:den>
                          <m:r>
                            <a:rPr lang="en-AU" sz="14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AU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14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AU" sz="140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371F90-E6E5-4E83-82BC-E5FB8B23B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406" y="1991713"/>
                <a:ext cx="1172822" cy="397929"/>
              </a:xfrm>
              <a:prstGeom prst="rect">
                <a:avLst/>
              </a:prstGeom>
              <a:blipFill>
                <a:blip r:embed="rId2"/>
                <a:stretch>
                  <a:fillRect l="-2083" r="-3125" b="-138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75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C732BA-7D4D-4378-ABA0-B846FA54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For each feature:</a:t>
            </a:r>
          </a:p>
          <a:p>
            <a:pPr lvl="2">
              <a:spcAft>
                <a:spcPts val="1200"/>
              </a:spcAft>
            </a:pPr>
            <a:r>
              <a:rPr lang="en-GB" sz="1400" dirty="0"/>
              <a:t>Pair the participants</a:t>
            </a:r>
            <a:endParaRPr lang="en-GB" sz="1400" dirty="0">
              <a:solidFill>
                <a:schemeClr val="tx1"/>
              </a:solidFill>
            </a:endParaRPr>
          </a:p>
          <a:p>
            <a:pPr lvl="2">
              <a:spcAft>
                <a:spcPts val="1200"/>
              </a:spcAft>
            </a:pPr>
            <a:r>
              <a:rPr lang="en-GB" sz="1400" dirty="0">
                <a:solidFill>
                  <a:schemeClr val="tx1"/>
                </a:solidFill>
              </a:rPr>
              <a:t>Perform 5-fold cross validation</a:t>
            </a:r>
          </a:p>
          <a:p>
            <a:pPr lvl="3">
              <a:spcAft>
                <a:spcPts val="1200"/>
              </a:spcAft>
            </a:pPr>
            <a:r>
              <a:rPr lang="en-GB" sz="1400" dirty="0"/>
              <a:t>Using an ensemble model (support vector machine, random forests, and logistic regression)</a:t>
            </a:r>
          </a:p>
          <a:p>
            <a:pPr lvl="1">
              <a:spcAft>
                <a:spcPts val="1200"/>
              </a:spcAft>
            </a:pPr>
            <a:r>
              <a:rPr lang="en-GB" sz="1400" dirty="0"/>
              <a:t>Repeat 10 times</a:t>
            </a:r>
            <a:endParaRPr lang="en-GB" sz="1400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Average AUROC across 10 repetitions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Treated the same as effect size previously outlined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BD0B5-4BBA-43F7-9B03-4C2A6147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ANU SCHOOL OF COMPUTING   |   WHICH FEATURES OF POSTURAL SWAY ARE EFFECTIVE IN DISTINGUISHING PARKINSONS DISEASE PATIENTS FROM CONTROLS?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C8954-442F-46CD-8520-0B822827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1DC5-1685-4615-8240-15192985C6A2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B14FE-E26C-4F50-BC97-B4F5513BB8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24 NOV 2021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4AE230-51CE-4EEF-9AF6-71A0525CA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000" dirty="0"/>
              <a:t>Methods</a:t>
            </a:r>
          </a:p>
          <a:p>
            <a:r>
              <a:rPr lang="en-AU" dirty="0">
                <a:solidFill>
                  <a:schemeClr val="tx1"/>
                </a:solidFill>
              </a:rPr>
              <a:t>Machine learning for effectiveness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8852DA-D3A6-4798-9F44-13AEF9D1C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32554"/>
              </p:ext>
            </p:extLst>
          </p:nvPr>
        </p:nvGraphicFramePr>
        <p:xfrm>
          <a:off x="6852055" y="702887"/>
          <a:ext cx="1931583" cy="226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4859">
                  <a:extLst>
                    <a:ext uri="{9D8B030D-6E8A-4147-A177-3AD203B41FA5}">
                      <a16:colId xmlns:a16="http://schemas.microsoft.com/office/drawing/2014/main" val="2642905303"/>
                    </a:ext>
                  </a:extLst>
                </a:gridCol>
                <a:gridCol w="1236724">
                  <a:extLst>
                    <a:ext uri="{9D8B030D-6E8A-4147-A177-3AD203B41FA5}">
                      <a16:colId xmlns:a16="http://schemas.microsoft.com/office/drawing/2014/main" val="263943159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PD_1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Control_4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7661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PD_2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Control_17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7372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PD_3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Control_2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333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PD_4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Control_33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164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PD_5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Control_1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419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PD_6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Control_25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8101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96051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0A5B0A47-5D60-42C7-BF46-D3F63B90C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98548"/>
              </p:ext>
            </p:extLst>
          </p:nvPr>
        </p:nvGraphicFramePr>
        <p:xfrm>
          <a:off x="7420346" y="170640"/>
          <a:ext cx="683785" cy="36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7545">
                  <a:extLst>
                    <a:ext uri="{9D8B030D-6E8A-4147-A177-3AD203B41FA5}">
                      <a16:colId xmlns:a16="http://schemas.microsoft.com/office/drawing/2014/main" val="264290530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639431599"/>
                    </a:ext>
                  </a:extLst>
                </a:gridCol>
              </a:tblGrid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766134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737292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33309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16437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078329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52759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13882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497626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04716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91707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95867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553112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65567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10625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91769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44342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81906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739646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3054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915439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94080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61752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156127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45492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10174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03401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820236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475693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63329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algn="r"/>
                      <a:endParaRPr lang="en-AU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4197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3997A33-98C7-4969-AD07-F063E06A5160}"/>
              </a:ext>
            </a:extLst>
          </p:cNvPr>
          <p:cNvSpPr/>
          <p:nvPr/>
        </p:nvSpPr>
        <p:spPr>
          <a:xfrm>
            <a:off x="7420346" y="157045"/>
            <a:ext cx="683785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E8E34F-E45A-43F9-84E8-D4AF3F391D9F}"/>
              </a:ext>
            </a:extLst>
          </p:cNvPr>
          <p:cNvSpPr/>
          <p:nvPr/>
        </p:nvSpPr>
        <p:spPr>
          <a:xfrm>
            <a:off x="7420346" y="2316761"/>
            <a:ext cx="683785" cy="72000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EB3F5D-AEC6-4C4C-8034-DB4860041730}"/>
              </a:ext>
            </a:extLst>
          </p:cNvPr>
          <p:cNvSpPr/>
          <p:nvPr/>
        </p:nvSpPr>
        <p:spPr>
          <a:xfrm>
            <a:off x="7420346" y="875253"/>
            <a:ext cx="683785" cy="72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D675C1-8A06-4318-B973-65E70D287312}"/>
              </a:ext>
            </a:extLst>
          </p:cNvPr>
          <p:cNvSpPr/>
          <p:nvPr/>
        </p:nvSpPr>
        <p:spPr>
          <a:xfrm>
            <a:off x="7420346" y="3037515"/>
            <a:ext cx="683785" cy="720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1EA1B0-EB9F-45D7-8935-058A8BFE699F}"/>
              </a:ext>
            </a:extLst>
          </p:cNvPr>
          <p:cNvSpPr/>
          <p:nvPr/>
        </p:nvSpPr>
        <p:spPr>
          <a:xfrm>
            <a:off x="7420346" y="1596007"/>
            <a:ext cx="683785" cy="7200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59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ANU Light">
  <a:themeElements>
    <a:clrScheme name="AN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E830E"/>
      </a:accent1>
      <a:accent2>
        <a:srgbClr val="DFC187"/>
      </a:accent2>
      <a:accent3>
        <a:srgbClr val="F5EDDE"/>
      </a:accent3>
      <a:accent4>
        <a:srgbClr val="BE4E0E"/>
      </a:accent4>
      <a:accent5>
        <a:srgbClr val="CB7352"/>
      </a:accent5>
      <a:accent6>
        <a:srgbClr val="F2DCD4"/>
      </a:accent6>
      <a:hlink>
        <a:srgbClr val="BE830E"/>
      </a:hlink>
      <a:folHlink>
        <a:srgbClr val="BE4E0E"/>
      </a:folHlink>
    </a:clrScheme>
    <a:fontScheme name="ANU">
      <a:majorFont>
        <a:latin typeface="Public Sans"/>
        <a:ea typeface=""/>
        <a:cs typeface=""/>
      </a:majorFont>
      <a:minorFont>
        <a:latin typeface="Public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U_Powerpoint_Light_v3" id="{768B2342-8F25-4BCF-A9F2-7F75F1A83BC8}" vid="{5D6854EF-C683-4EFA-B0BF-EA4FED5115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434AF256DC664C8CADF8873A18D324" ma:contentTypeVersion="12" ma:contentTypeDescription="Create a new document." ma:contentTypeScope="" ma:versionID="6301c26ee009397263c14f6be0b8654c">
  <xsd:schema xmlns:xsd="http://www.w3.org/2001/XMLSchema" xmlns:xs="http://www.w3.org/2001/XMLSchema" xmlns:p="http://schemas.microsoft.com/office/2006/metadata/properties" xmlns:ns3="9088a832-c01e-452b-900c-3927a26aa6d8" xmlns:ns4="3b352bc8-02fd-4a19-9638-43dd2679020d" targetNamespace="http://schemas.microsoft.com/office/2006/metadata/properties" ma:root="true" ma:fieldsID="691fbf05bdf8f63158af0b33b5f05ad0" ns3:_="" ns4:_="">
    <xsd:import namespace="9088a832-c01e-452b-900c-3927a26aa6d8"/>
    <xsd:import namespace="3b352bc8-02fd-4a19-9638-43dd267902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8a832-c01e-452b-900c-3927a26aa6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352bc8-02fd-4a19-9638-43dd267902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42CD11-9905-45C0-AA8E-EE5B79DEFB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881299-3EE2-42E2-8F9A-D3D92662BF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88a832-c01e-452b-900c-3927a26aa6d8"/>
    <ds:schemaRef ds:uri="3b352bc8-02fd-4a19-9638-43dd267902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55D042-D8B3-4BE3-86DE-6019F96E2850}">
  <ds:schemaRefs>
    <ds:schemaRef ds:uri="http://purl.org/dc/elements/1.1/"/>
    <ds:schemaRef ds:uri="3b352bc8-02fd-4a19-9638-43dd2679020d"/>
    <ds:schemaRef ds:uri="9088a832-c01e-452b-900c-3927a26aa6d8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ANU_Powerpoint_Light Template</Template>
  <TotalTime>7458</TotalTime>
  <Words>1476</Words>
  <Application>Microsoft Office PowerPoint</Application>
  <PresentationFormat>On-screen Show (16:9)</PresentationFormat>
  <Paragraphs>336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Public Sans</vt:lpstr>
      <vt:lpstr>Public Sans Light</vt:lpstr>
      <vt:lpstr>Sofia Pro Light</vt:lpstr>
      <vt:lpstr>Times New Roman</vt:lpstr>
      <vt:lpstr>ANU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Wenbo Ge</dc:creator>
  <cp:lastModifiedBy>Wenbo Ge</cp:lastModifiedBy>
  <cp:revision>6</cp:revision>
  <dcterms:created xsi:type="dcterms:W3CDTF">2021-11-18T01:02:13Z</dcterms:created>
  <dcterms:modified xsi:type="dcterms:W3CDTF">2021-11-24T23:44:37Z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0x010100D0434AF256DC664C8CADF8873A18D324</vt:lpwstr>
  </property>
</Properties>
</file>