
<file path=[Content_Types].xml><?xml version="1.0" encoding="utf-8"?>
<Types xmlns="http://schemas.openxmlformats.org/package/2006/content-types">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425" r:id="rId3"/>
    <p:sldId id="297" r:id="rId4"/>
    <p:sldId id="432" r:id="rId5"/>
    <p:sldId id="433" r:id="rId7"/>
    <p:sldId id="301" r:id="rId8"/>
    <p:sldId id="298" r:id="rId9"/>
    <p:sldId id="299" r:id="rId10"/>
    <p:sldId id="300" r:id="rId11"/>
    <p:sldId id="290" r:id="rId12"/>
    <p:sldId id="291" r:id="rId13"/>
    <p:sldId id="292" r:id="rId14"/>
    <p:sldId id="289" r:id="rId15"/>
    <p:sldId id="296" r:id="rId16"/>
    <p:sldId id="302" r:id="rId17"/>
    <p:sldId id="293" r:id="rId18"/>
    <p:sldId id="294" r:id="rId19"/>
    <p:sldId id="295" r:id="rId20"/>
    <p:sldId id="288" r:id="rId21"/>
    <p:sldId id="303" r:id="rId22"/>
    <p:sldId id="304" r:id="rId23"/>
    <p:sldId id="305" r:id="rId24"/>
    <p:sldId id="306" r:id="rId25"/>
    <p:sldId id="307" r:id="rId26"/>
    <p:sldId id="308" r:id="rId27"/>
    <p:sldId id="309" r:id="rId28"/>
    <p:sldId id="310" r:id="rId29"/>
    <p:sldId id="311" r:id="rId30"/>
    <p:sldId id="434" r:id="rId31"/>
    <p:sldId id="435" r:id="rId32"/>
    <p:sldId id="436" r:id="rId33"/>
    <p:sldId id="437" r:id="rId34"/>
    <p:sldId id="438" r:id="rId35"/>
    <p:sldId id="439" r:id="rId36"/>
    <p:sldId id="260" r:id="rId37"/>
    <p:sldId id="270" r:id="rId38"/>
    <p:sldId id="268" r:id="rId39"/>
    <p:sldId id="269" r:id="rId40"/>
    <p:sldId id="271" r:id="rId41"/>
    <p:sldId id="272" r:id="rId42"/>
    <p:sldId id="273" r:id="rId43"/>
    <p:sldId id="267" r:id="rId44"/>
    <p:sldId id="283" r:id="rId45"/>
    <p:sldId id="282" r:id="rId46"/>
    <p:sldId id="274" r:id="rId47"/>
    <p:sldId id="284" r:id="rId48"/>
    <p:sldId id="384" r:id="rId49"/>
    <p:sldId id="385" r:id="rId50"/>
    <p:sldId id="386" r:id="rId51"/>
    <p:sldId id="387" r:id="rId52"/>
    <p:sldId id="388" r:id="rId53"/>
    <p:sldId id="389" r:id="rId54"/>
    <p:sldId id="275" r:id="rId55"/>
    <p:sldId id="285" r:id="rId56"/>
    <p:sldId id="276" r:id="rId57"/>
    <p:sldId id="313" r:id="rId58"/>
    <p:sldId id="314" r:id="rId59"/>
    <p:sldId id="315" r:id="rId60"/>
    <p:sldId id="316" r:id="rId61"/>
    <p:sldId id="317" r:id="rId62"/>
    <p:sldId id="318" r:id="rId63"/>
    <p:sldId id="319" r:id="rId64"/>
    <p:sldId id="320" r:id="rId65"/>
    <p:sldId id="321" r:id="rId66"/>
    <p:sldId id="322" r:id="rId67"/>
    <p:sldId id="323" r:id="rId68"/>
    <p:sldId id="326" r:id="rId69"/>
    <p:sldId id="277" r:id="rId70"/>
    <p:sldId id="374" r:id="rId71"/>
    <p:sldId id="373" r:id="rId72"/>
    <p:sldId id="379" r:id="rId73"/>
    <p:sldId id="377" r:id="rId74"/>
    <p:sldId id="375" r:id="rId75"/>
    <p:sldId id="381" r:id="rId76"/>
    <p:sldId id="278" r:id="rId77"/>
    <p:sldId id="380" r:id="rId78"/>
    <p:sldId id="382" r:id="rId79"/>
    <p:sldId id="383" r:id="rId80"/>
    <p:sldId id="281" r:id="rId81"/>
    <p:sldId id="330" r:id="rId82"/>
    <p:sldId id="336" r:id="rId83"/>
    <p:sldId id="340" r:id="rId84"/>
    <p:sldId id="339" r:id="rId85"/>
    <p:sldId id="367" r:id="rId86"/>
    <p:sldId id="366" r:id="rId87"/>
    <p:sldId id="370" r:id="rId88"/>
    <p:sldId id="369" r:id="rId8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6" autoAdjust="0"/>
    <p:restoredTop sz="89557" autoAdjust="0"/>
  </p:normalViewPr>
  <p:slideViewPr>
    <p:cSldViewPr snapToGrid="0">
      <p:cViewPr varScale="1">
        <p:scale>
          <a:sx n="114" d="100"/>
          <a:sy n="114" d="100"/>
        </p:scale>
        <p:origin x="18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2" Type="http://schemas.openxmlformats.org/officeDocument/2006/relationships/tableStyles" Target="tableStyles.xml"/><Relationship Id="rId91" Type="http://schemas.openxmlformats.org/officeDocument/2006/relationships/viewProps" Target="viewProps.xml"/><Relationship Id="rId90" Type="http://schemas.openxmlformats.org/officeDocument/2006/relationships/presProps" Target="presProps.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30A055-C78B-4525-AAED-D6C0A3F38B2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871B4B-B93A-46BB-B474-77966C01C51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wowotech.net/device_model/dt-code-file-struct-parse.html" TargetMode="External"/><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ym typeface="+mn-ea"/>
              </a:rPr>
              <a:t>名称，父节点，</a:t>
            </a:r>
            <a:r>
              <a:rPr lang="en-US" altLang="zh-CN" dirty="0">
                <a:sym typeface="+mn-ea"/>
              </a:rPr>
              <a:t>SD </a:t>
            </a:r>
            <a:r>
              <a:rPr lang="en-US" altLang="zh-CN" dirty="0" err="1">
                <a:sym typeface="+mn-ea"/>
              </a:rPr>
              <a:t>sysfs</a:t>
            </a:r>
            <a:r>
              <a:rPr lang="zh-CN" altLang="en-US" dirty="0">
                <a:sym typeface="+mn-ea"/>
              </a:rPr>
              <a:t>中目录，引用计数，</a:t>
            </a:r>
            <a:r>
              <a:rPr lang="en-US" altLang="zh-CN" dirty="0" err="1">
                <a:sym typeface="+mn-ea"/>
              </a:rPr>
              <a:t>state_initialized</a:t>
            </a:r>
            <a:r>
              <a:rPr lang="zh-CN" altLang="en-US" dirty="0">
                <a:sym typeface="+mn-ea"/>
              </a:rPr>
              <a:t>，</a:t>
            </a:r>
            <a:r>
              <a:rPr lang="en-US" altLang="zh-CN" dirty="0" err="1">
                <a:sym typeface="+mn-ea"/>
              </a:rPr>
              <a:t>state_in_sysfs</a:t>
            </a:r>
            <a:r>
              <a:rPr lang="zh-CN" altLang="en-US" dirty="0">
                <a:sym typeface="+mn-ea"/>
              </a:rPr>
              <a:t>，</a:t>
            </a:r>
            <a:endParaRPr lang="en-US" altLang="zh-CN" dirty="0"/>
          </a:p>
          <a:p>
            <a:r>
              <a:rPr lang="zh-CN" altLang="en-US" dirty="0">
                <a:sym typeface="+mn-ea"/>
              </a:rPr>
              <a:t>和用户层通信</a:t>
            </a:r>
            <a:r>
              <a:rPr lang="en-US" altLang="zh-CN" dirty="0" err="1">
                <a:sym typeface="+mn-ea"/>
              </a:rPr>
              <a:t>state_add_uevent_sent</a:t>
            </a:r>
            <a:r>
              <a:rPr lang="en-US" altLang="zh-CN" dirty="0">
                <a:sym typeface="+mn-ea"/>
              </a:rPr>
              <a:t>/</a:t>
            </a:r>
            <a:r>
              <a:rPr lang="en-US" altLang="zh-CN" dirty="0" err="1">
                <a:sym typeface="+mn-ea"/>
              </a:rPr>
              <a:t>state_remove_uevent_sent</a:t>
            </a:r>
            <a:r>
              <a:rPr lang="zh-CN" altLang="en-US" dirty="0">
                <a:sym typeface="+mn-ea"/>
              </a:rPr>
              <a:t>，</a:t>
            </a:r>
            <a:endParaRPr lang="en-US" altLang="zh-CN" dirty="0"/>
          </a:p>
          <a:p>
            <a:r>
              <a:rPr lang="zh-CN" altLang="en-US" dirty="0">
                <a:sym typeface="+mn-ea"/>
              </a:rPr>
              <a:t>注</a:t>
            </a:r>
            <a:r>
              <a:rPr lang="en-US" altLang="zh-CN" dirty="0">
                <a:sym typeface="+mn-ea"/>
              </a:rPr>
              <a:t>4</a:t>
            </a:r>
            <a:r>
              <a:rPr lang="zh-CN" altLang="en-US" dirty="0">
                <a:sym typeface="+mn-ea"/>
              </a:rPr>
              <a:t>：</a:t>
            </a:r>
            <a:r>
              <a:rPr lang="en-US" altLang="zh-CN" dirty="0" err="1">
                <a:sym typeface="+mn-ea"/>
              </a:rPr>
              <a:t>Uevent</a:t>
            </a:r>
            <a:r>
              <a:rPr lang="zh-CN" altLang="en-US" dirty="0">
                <a:sym typeface="+mn-ea"/>
              </a:rPr>
              <a:t>提供了“用户空间通知”的功能实现，通过该功能，当内核中有</a:t>
            </a:r>
            <a:r>
              <a:rPr lang="en-US" altLang="zh-CN" dirty="0" err="1">
                <a:sym typeface="+mn-ea"/>
              </a:rPr>
              <a:t>Kobject</a:t>
            </a:r>
            <a:r>
              <a:rPr lang="zh-CN" altLang="en-US" dirty="0">
                <a:sym typeface="+mn-ea"/>
              </a:rPr>
              <a:t>的增加、删除、修改等动作时，</a:t>
            </a:r>
            <a:endParaRPr lang="en-US" altLang="zh-CN" dirty="0"/>
          </a:p>
          <a:p>
            <a:r>
              <a:rPr lang="zh-CN" altLang="en-US" dirty="0">
                <a:sym typeface="+mn-ea"/>
              </a:rPr>
              <a:t>会通知用户空间。有关该功能的具体内容，会在其它文章详细描述</a:t>
            </a:r>
            <a:endParaRPr lang="en-US" altLang="zh-CN" dirty="0"/>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a:t>我们知道修改哪个配置文件</a:t>
            </a:r>
            <a:endParaRPr lang="en-US" altLang="zh-CN" dirty="0"/>
          </a:p>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fld id="{F9871B4B-B93A-46BB-B474-77966C01C51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9871B4B-B93A-46BB-B474-77966C01C51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截图 </a:t>
            </a:r>
            <a:r>
              <a:rPr lang="en-US" altLang="zh-CN" dirty="0"/>
              <a:t>ls </a:t>
            </a:r>
            <a:r>
              <a:rPr lang="zh-CN" altLang="en-US" dirty="0"/>
              <a:t>查看</a:t>
            </a:r>
            <a:r>
              <a:rPr lang="en-US" altLang="zh-CN" dirty="0" err="1"/>
              <a:t>uboot</a:t>
            </a:r>
            <a:r>
              <a:rPr lang="zh-CN" altLang="en-US" dirty="0"/>
              <a:t>源码路径</a:t>
            </a:r>
            <a:endParaRPr lang="zh-CN" altLang="en-US" dirty="0"/>
          </a:p>
        </p:txBody>
      </p:sp>
      <p:sp>
        <p:nvSpPr>
          <p:cNvPr id="4" name="灯片编号占位符 3"/>
          <p:cNvSpPr>
            <a:spLocks noGrp="1"/>
          </p:cNvSpPr>
          <p:nvPr>
            <p:ph type="sldNum" sz="quarter" idx="5"/>
          </p:nvPr>
        </p:nvSpPr>
        <p:spPr/>
        <p:txBody>
          <a:bodyPr/>
          <a:lstStyle/>
          <a:p>
            <a:fld id="{F9871B4B-B93A-46BB-B474-77966C01C51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9871B4B-B93A-46BB-B474-77966C01C51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配置</a:t>
            </a:r>
            <a:r>
              <a:rPr lang="en-US" altLang="zh-CN" dirty="0" err="1"/>
              <a:t>pcie</a:t>
            </a:r>
            <a:r>
              <a:rPr lang="en-US" altLang="zh-CN" dirty="0"/>
              <a:t> </a:t>
            </a:r>
            <a:r>
              <a:rPr lang="zh-CN" altLang="en-US" dirty="0"/>
              <a:t>控制器为</a:t>
            </a:r>
            <a:r>
              <a:rPr lang="en-US" altLang="zh-CN" dirty="0"/>
              <a:t>Endpoint</a:t>
            </a:r>
            <a:r>
              <a:rPr lang="zh-CN" altLang="en-US" dirty="0"/>
              <a:t> </a:t>
            </a:r>
            <a:r>
              <a:rPr lang="en-US" altLang="zh-CN" dirty="0"/>
              <a:t>mode</a:t>
            </a:r>
            <a:endParaRPr lang="zh-CN" altLang="en-US" dirty="0"/>
          </a:p>
        </p:txBody>
      </p:sp>
      <p:sp>
        <p:nvSpPr>
          <p:cNvPr id="4" name="灯片编号占位符 3"/>
          <p:cNvSpPr>
            <a:spLocks noGrp="1"/>
          </p:cNvSpPr>
          <p:nvPr>
            <p:ph type="sldNum" sz="quarter" idx="5"/>
          </p:nvPr>
        </p:nvSpPr>
        <p:spPr/>
        <p:txBody>
          <a:bodyPr/>
          <a:lstStyle/>
          <a:p>
            <a:fld id="{F9871B4B-B93A-46BB-B474-77966C01C51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配置</a:t>
            </a:r>
            <a:r>
              <a:rPr lang="en-US" altLang="zh-CN" dirty="0" err="1"/>
              <a:t>pcie</a:t>
            </a:r>
            <a:r>
              <a:rPr lang="en-US" altLang="zh-CN" dirty="0"/>
              <a:t> </a:t>
            </a:r>
            <a:r>
              <a:rPr lang="zh-CN" altLang="en-US" dirty="0"/>
              <a:t>控制器为</a:t>
            </a:r>
            <a:r>
              <a:rPr lang="en-US" altLang="zh-CN" dirty="0"/>
              <a:t>Endpoint</a:t>
            </a:r>
            <a:r>
              <a:rPr lang="zh-CN" altLang="en-US" dirty="0"/>
              <a:t> </a:t>
            </a:r>
            <a:r>
              <a:rPr lang="en-US" altLang="zh-CN" dirty="0"/>
              <a:t>mode</a:t>
            </a:r>
            <a:endParaRPr lang="zh-CN" altLang="en-US" dirty="0"/>
          </a:p>
        </p:txBody>
      </p:sp>
      <p:sp>
        <p:nvSpPr>
          <p:cNvPr id="4" name="灯片编号占位符 3"/>
          <p:cNvSpPr>
            <a:spLocks noGrp="1"/>
          </p:cNvSpPr>
          <p:nvPr>
            <p:ph type="sldNum" sz="quarter" idx="5"/>
          </p:nvPr>
        </p:nvSpPr>
        <p:spPr/>
        <p:txBody>
          <a:bodyPr/>
          <a:lstStyle/>
          <a:p>
            <a:fld id="{F9871B4B-B93A-46BB-B474-77966C01C51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配置</a:t>
            </a:r>
            <a:r>
              <a:rPr lang="en-US" altLang="zh-CN" dirty="0" err="1"/>
              <a:t>pcie</a:t>
            </a:r>
            <a:r>
              <a:rPr lang="en-US" altLang="zh-CN" dirty="0"/>
              <a:t> </a:t>
            </a:r>
            <a:r>
              <a:rPr lang="zh-CN" altLang="en-US" dirty="0"/>
              <a:t>控制器为</a:t>
            </a:r>
            <a:r>
              <a:rPr lang="en-US" altLang="zh-CN" dirty="0"/>
              <a:t>Endpoint</a:t>
            </a:r>
            <a:r>
              <a:rPr lang="zh-CN" altLang="en-US" dirty="0"/>
              <a:t> </a:t>
            </a:r>
            <a:r>
              <a:rPr lang="en-US" altLang="zh-CN" dirty="0"/>
              <a:t>mode</a:t>
            </a:r>
            <a:endParaRPr lang="zh-CN" altLang="en-US" dirty="0"/>
          </a:p>
        </p:txBody>
      </p:sp>
      <p:sp>
        <p:nvSpPr>
          <p:cNvPr id="4" name="灯片编号占位符 3"/>
          <p:cNvSpPr>
            <a:spLocks noGrp="1"/>
          </p:cNvSpPr>
          <p:nvPr>
            <p:ph type="sldNum" sz="quarter" idx="5"/>
          </p:nvPr>
        </p:nvSpPr>
        <p:spPr/>
        <p:txBody>
          <a:bodyPr/>
          <a:lstStyle/>
          <a:p>
            <a:fld id="{F9871B4B-B93A-46BB-B474-77966C01C51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9871B4B-B93A-46BB-B474-77966C01C51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9871B4B-B93A-46BB-B474-77966C01C51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9871B4B-B93A-46BB-B474-77966C01C51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ym typeface="+mn-ea"/>
              </a:rPr>
              <a:t>名称，父节点，</a:t>
            </a:r>
            <a:r>
              <a:rPr lang="en-US" altLang="zh-CN" dirty="0">
                <a:sym typeface="+mn-ea"/>
              </a:rPr>
              <a:t>SD </a:t>
            </a:r>
            <a:r>
              <a:rPr lang="en-US" altLang="zh-CN" dirty="0" err="1">
                <a:sym typeface="+mn-ea"/>
              </a:rPr>
              <a:t>sysfs</a:t>
            </a:r>
            <a:r>
              <a:rPr lang="zh-CN" altLang="en-US" dirty="0">
                <a:sym typeface="+mn-ea"/>
              </a:rPr>
              <a:t>中目录，引用计数，</a:t>
            </a:r>
            <a:r>
              <a:rPr lang="en-US" altLang="zh-CN" dirty="0" err="1">
                <a:sym typeface="+mn-ea"/>
              </a:rPr>
              <a:t>state_initialized</a:t>
            </a:r>
            <a:r>
              <a:rPr lang="zh-CN" altLang="en-US" dirty="0">
                <a:sym typeface="+mn-ea"/>
              </a:rPr>
              <a:t>，</a:t>
            </a:r>
            <a:r>
              <a:rPr lang="en-US" altLang="zh-CN" dirty="0" err="1">
                <a:sym typeface="+mn-ea"/>
              </a:rPr>
              <a:t>state_in_sysfs</a:t>
            </a:r>
            <a:r>
              <a:rPr lang="zh-CN" altLang="en-US" dirty="0">
                <a:sym typeface="+mn-ea"/>
              </a:rPr>
              <a:t>，</a:t>
            </a:r>
            <a:endParaRPr lang="en-US" altLang="zh-CN" dirty="0"/>
          </a:p>
          <a:p>
            <a:r>
              <a:rPr lang="zh-CN" altLang="en-US" dirty="0">
                <a:sym typeface="+mn-ea"/>
              </a:rPr>
              <a:t>和用户层通信</a:t>
            </a:r>
            <a:r>
              <a:rPr lang="en-US" altLang="zh-CN" dirty="0" err="1">
                <a:sym typeface="+mn-ea"/>
              </a:rPr>
              <a:t>state_add_uevent_sent</a:t>
            </a:r>
            <a:r>
              <a:rPr lang="en-US" altLang="zh-CN" dirty="0">
                <a:sym typeface="+mn-ea"/>
              </a:rPr>
              <a:t>/</a:t>
            </a:r>
            <a:r>
              <a:rPr lang="en-US" altLang="zh-CN" dirty="0" err="1">
                <a:sym typeface="+mn-ea"/>
              </a:rPr>
              <a:t>state_remove_uevent_sent</a:t>
            </a:r>
            <a:r>
              <a:rPr lang="zh-CN" altLang="en-US" dirty="0">
                <a:sym typeface="+mn-ea"/>
              </a:rPr>
              <a:t>，</a:t>
            </a:r>
            <a:endParaRPr lang="en-US" altLang="zh-CN" dirty="0"/>
          </a:p>
          <a:p>
            <a:r>
              <a:rPr lang="zh-CN" altLang="en-US" dirty="0">
                <a:sym typeface="+mn-ea"/>
              </a:rPr>
              <a:t>注</a:t>
            </a:r>
            <a:r>
              <a:rPr lang="en-US" altLang="zh-CN" dirty="0">
                <a:sym typeface="+mn-ea"/>
              </a:rPr>
              <a:t>4</a:t>
            </a:r>
            <a:r>
              <a:rPr lang="zh-CN" altLang="en-US" dirty="0">
                <a:sym typeface="+mn-ea"/>
              </a:rPr>
              <a:t>：</a:t>
            </a:r>
            <a:r>
              <a:rPr lang="en-US" altLang="zh-CN" dirty="0" err="1">
                <a:sym typeface="+mn-ea"/>
              </a:rPr>
              <a:t>Uevent</a:t>
            </a:r>
            <a:r>
              <a:rPr lang="zh-CN" altLang="en-US" dirty="0">
                <a:sym typeface="+mn-ea"/>
              </a:rPr>
              <a:t>提供了“用户空间通知”的功能实现，通过该功能，当内核中有</a:t>
            </a:r>
            <a:r>
              <a:rPr lang="en-US" altLang="zh-CN" dirty="0" err="1">
                <a:sym typeface="+mn-ea"/>
              </a:rPr>
              <a:t>Kobject</a:t>
            </a:r>
            <a:r>
              <a:rPr lang="zh-CN" altLang="en-US" dirty="0">
                <a:sym typeface="+mn-ea"/>
              </a:rPr>
              <a:t>的增加、删除、修改等动作时，</a:t>
            </a:r>
            <a:endParaRPr lang="en-US" altLang="zh-CN" dirty="0"/>
          </a:p>
          <a:p>
            <a:r>
              <a:rPr lang="zh-CN" altLang="en-US" dirty="0">
                <a:sym typeface="+mn-ea"/>
              </a:rPr>
              <a:t>会通知用户空间。有关该功能的具体内容，会在其它文章详细描述</a:t>
            </a:r>
            <a:endParaRPr lang="en-US" altLang="zh-CN" dirty="0"/>
          </a:p>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9871B4B-B93A-46BB-B474-77966C01C51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9871B4B-B93A-46BB-B474-77966C01C51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2018</a:t>
            </a:r>
            <a:r>
              <a:rPr lang="zh-CN" altLang="en-US"/>
              <a:t>年 </a:t>
            </a:r>
            <a:r>
              <a:rPr lang="en-US" altLang="zh-CN"/>
              <a:t>wifi</a:t>
            </a:r>
            <a:r>
              <a:rPr lang="zh-CN" altLang="en-US"/>
              <a:t>联盟 </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ym typeface="+mn-ea"/>
              </a:rPr>
              <a:t>名称，父节点，</a:t>
            </a:r>
            <a:r>
              <a:rPr lang="en-US" altLang="zh-CN" dirty="0">
                <a:sym typeface="+mn-ea"/>
              </a:rPr>
              <a:t>SD </a:t>
            </a:r>
            <a:r>
              <a:rPr lang="en-US" altLang="zh-CN" dirty="0" err="1">
                <a:sym typeface="+mn-ea"/>
              </a:rPr>
              <a:t>sysfs</a:t>
            </a:r>
            <a:r>
              <a:rPr lang="zh-CN" altLang="en-US" dirty="0">
                <a:sym typeface="+mn-ea"/>
              </a:rPr>
              <a:t>中目录，引用计数，</a:t>
            </a:r>
            <a:r>
              <a:rPr lang="en-US" altLang="zh-CN" dirty="0" err="1">
                <a:sym typeface="+mn-ea"/>
              </a:rPr>
              <a:t>state_initialized</a:t>
            </a:r>
            <a:r>
              <a:rPr lang="zh-CN" altLang="en-US" dirty="0">
                <a:sym typeface="+mn-ea"/>
              </a:rPr>
              <a:t>，</a:t>
            </a:r>
            <a:r>
              <a:rPr lang="en-US" altLang="zh-CN" dirty="0" err="1">
                <a:sym typeface="+mn-ea"/>
              </a:rPr>
              <a:t>state_in_sysfs</a:t>
            </a:r>
            <a:r>
              <a:rPr lang="zh-CN" altLang="en-US" dirty="0">
                <a:sym typeface="+mn-ea"/>
              </a:rPr>
              <a:t>，</a:t>
            </a:r>
            <a:endParaRPr lang="en-US" altLang="zh-CN" dirty="0"/>
          </a:p>
          <a:p>
            <a:r>
              <a:rPr lang="zh-CN" altLang="en-US" dirty="0">
                <a:sym typeface="+mn-ea"/>
              </a:rPr>
              <a:t>和用户层通信</a:t>
            </a:r>
            <a:r>
              <a:rPr lang="en-US" altLang="zh-CN" dirty="0" err="1">
                <a:sym typeface="+mn-ea"/>
              </a:rPr>
              <a:t>state_add_uevent_sent</a:t>
            </a:r>
            <a:r>
              <a:rPr lang="en-US" altLang="zh-CN" dirty="0">
                <a:sym typeface="+mn-ea"/>
              </a:rPr>
              <a:t>/</a:t>
            </a:r>
            <a:r>
              <a:rPr lang="en-US" altLang="zh-CN" dirty="0" err="1">
                <a:sym typeface="+mn-ea"/>
              </a:rPr>
              <a:t>state_remove_uevent_sent</a:t>
            </a:r>
            <a:r>
              <a:rPr lang="zh-CN" altLang="en-US" dirty="0">
                <a:sym typeface="+mn-ea"/>
              </a:rPr>
              <a:t>，</a:t>
            </a:r>
            <a:endParaRPr lang="en-US" altLang="zh-CN" dirty="0"/>
          </a:p>
          <a:p>
            <a:r>
              <a:rPr lang="zh-CN" altLang="en-US" dirty="0">
                <a:sym typeface="+mn-ea"/>
              </a:rPr>
              <a:t>注</a:t>
            </a:r>
            <a:r>
              <a:rPr lang="en-US" altLang="zh-CN" dirty="0">
                <a:sym typeface="+mn-ea"/>
              </a:rPr>
              <a:t>4</a:t>
            </a:r>
            <a:r>
              <a:rPr lang="zh-CN" altLang="en-US" dirty="0">
                <a:sym typeface="+mn-ea"/>
              </a:rPr>
              <a:t>：</a:t>
            </a:r>
            <a:r>
              <a:rPr lang="en-US" altLang="zh-CN" dirty="0" err="1">
                <a:sym typeface="+mn-ea"/>
              </a:rPr>
              <a:t>Uevent</a:t>
            </a:r>
            <a:r>
              <a:rPr lang="zh-CN" altLang="en-US" dirty="0">
                <a:sym typeface="+mn-ea"/>
              </a:rPr>
              <a:t>提供了“用户空间通知”的功能实现，通过该功能，当内核中有</a:t>
            </a:r>
            <a:r>
              <a:rPr lang="en-US" altLang="zh-CN" dirty="0" err="1">
                <a:sym typeface="+mn-ea"/>
              </a:rPr>
              <a:t>Kobject</a:t>
            </a:r>
            <a:r>
              <a:rPr lang="zh-CN" altLang="en-US" dirty="0">
                <a:sym typeface="+mn-ea"/>
              </a:rPr>
              <a:t>的增加、删除、修改等动作时，</a:t>
            </a:r>
            <a:endParaRPr lang="en-US" altLang="zh-CN" dirty="0"/>
          </a:p>
          <a:p>
            <a:r>
              <a:rPr lang="zh-CN" altLang="en-US" dirty="0">
                <a:sym typeface="+mn-ea"/>
              </a:rPr>
              <a:t>会通知用户空间。有关该功能的具体内容，会在其它文章详细描述</a:t>
            </a:r>
            <a:endParaRPr lang="en-US" altLang="zh-CN" dirty="0"/>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name</a:t>
            </a:r>
            <a:r>
              <a:rPr lang="zh-CN" altLang="en-US" sz="1200" b="0" i="0" kern="1200" dirty="0">
                <a:solidFill>
                  <a:schemeClr val="tx1"/>
                </a:solidFill>
                <a:effectLst/>
                <a:latin typeface="+mn-lt"/>
                <a:ea typeface="+mn-ea"/>
                <a:cs typeface="+mn-cs"/>
              </a:rPr>
              <a:t>，该</a:t>
            </a:r>
            <a:r>
              <a:rPr lang="en-US" altLang="zh-CN" sz="1200" b="0" i="0" kern="1200" dirty="0" err="1">
                <a:solidFill>
                  <a:schemeClr val="tx1"/>
                </a:solidFill>
                <a:effectLst/>
                <a:latin typeface="+mn-lt"/>
                <a:ea typeface="+mn-ea"/>
                <a:cs typeface="+mn-cs"/>
              </a:rPr>
              <a:t>Kobject</a:t>
            </a:r>
            <a:r>
              <a:rPr lang="zh-CN" altLang="en-US" sz="1200" b="0" i="0" kern="1200" dirty="0">
                <a:solidFill>
                  <a:schemeClr val="tx1"/>
                </a:solidFill>
                <a:effectLst/>
                <a:latin typeface="+mn-lt"/>
                <a:ea typeface="+mn-ea"/>
                <a:cs typeface="+mn-cs"/>
              </a:rPr>
              <a:t>的名称，同时也是</a:t>
            </a:r>
            <a:r>
              <a:rPr lang="en-US" altLang="zh-CN" sz="1200" b="0" i="0" kern="1200" dirty="0" err="1">
                <a:solidFill>
                  <a:schemeClr val="tx1"/>
                </a:solidFill>
                <a:effectLst/>
                <a:latin typeface="+mn-lt"/>
                <a:ea typeface="+mn-ea"/>
                <a:cs typeface="+mn-cs"/>
              </a:rPr>
              <a:t>sysfs</a:t>
            </a:r>
            <a:r>
              <a:rPr lang="zh-CN" altLang="en-US" sz="1200" b="0" i="0" kern="1200" dirty="0">
                <a:solidFill>
                  <a:schemeClr val="tx1"/>
                </a:solidFill>
                <a:effectLst/>
                <a:latin typeface="+mn-lt"/>
                <a:ea typeface="+mn-ea"/>
                <a:cs typeface="+mn-cs"/>
              </a:rPr>
              <a:t>中的目录名称。由于</a:t>
            </a:r>
            <a:r>
              <a:rPr lang="en-US" altLang="zh-CN" sz="1200" b="0" i="0" kern="1200" dirty="0" err="1">
                <a:solidFill>
                  <a:schemeClr val="tx1"/>
                </a:solidFill>
                <a:effectLst/>
                <a:latin typeface="+mn-lt"/>
                <a:ea typeface="+mn-ea"/>
                <a:cs typeface="+mn-cs"/>
              </a:rPr>
              <a:t>Kobject</a:t>
            </a:r>
            <a:r>
              <a:rPr lang="zh-CN" altLang="en-US" sz="1200" b="0" i="0" kern="1200" dirty="0">
                <a:solidFill>
                  <a:schemeClr val="tx1"/>
                </a:solidFill>
                <a:effectLst/>
                <a:latin typeface="+mn-lt"/>
                <a:ea typeface="+mn-ea"/>
                <a:cs typeface="+mn-cs"/>
              </a:rPr>
              <a:t>添加到</a:t>
            </a:r>
            <a:r>
              <a:rPr lang="en-US" altLang="zh-CN" sz="1200" b="0" i="0" kern="1200" dirty="0">
                <a:solidFill>
                  <a:schemeClr val="tx1"/>
                </a:solidFill>
                <a:effectLst/>
                <a:latin typeface="+mn-lt"/>
                <a:ea typeface="+mn-ea"/>
                <a:cs typeface="+mn-cs"/>
              </a:rPr>
              <a:t>Kernel</a:t>
            </a:r>
            <a:r>
              <a:rPr lang="zh-CN" altLang="en-US" sz="1200" b="0" i="0" kern="1200" dirty="0">
                <a:solidFill>
                  <a:schemeClr val="tx1"/>
                </a:solidFill>
                <a:effectLst/>
                <a:latin typeface="+mn-lt"/>
                <a:ea typeface="+mn-ea"/>
                <a:cs typeface="+mn-cs"/>
              </a:rPr>
              <a:t>时，需要根据名字注册到</a:t>
            </a:r>
            <a:r>
              <a:rPr lang="en-US" altLang="zh-CN" sz="1200" b="0" i="0" kern="1200" dirty="0" err="1">
                <a:solidFill>
                  <a:schemeClr val="tx1"/>
                </a:solidFill>
                <a:effectLst/>
                <a:latin typeface="+mn-lt"/>
                <a:ea typeface="+mn-ea"/>
                <a:cs typeface="+mn-cs"/>
              </a:rPr>
              <a:t>sysfs</a:t>
            </a:r>
            <a:r>
              <a:rPr lang="zh-CN" altLang="en-US" sz="1200" b="0" i="0" kern="1200" dirty="0">
                <a:solidFill>
                  <a:schemeClr val="tx1"/>
                </a:solidFill>
                <a:effectLst/>
                <a:latin typeface="+mn-lt"/>
                <a:ea typeface="+mn-ea"/>
                <a:cs typeface="+mn-cs"/>
              </a:rPr>
              <a:t>中，之后就不能再直接修改该字段。如果需要修改</a:t>
            </a:r>
            <a:r>
              <a:rPr lang="en-US" altLang="zh-CN" sz="1200" b="0" i="0" kern="1200" dirty="0" err="1">
                <a:solidFill>
                  <a:schemeClr val="tx1"/>
                </a:solidFill>
                <a:effectLst/>
                <a:latin typeface="+mn-lt"/>
                <a:ea typeface="+mn-ea"/>
                <a:cs typeface="+mn-cs"/>
              </a:rPr>
              <a:t>Kobject</a:t>
            </a:r>
            <a:r>
              <a:rPr lang="zh-CN" altLang="en-US" sz="1200" b="0" i="0" kern="1200" dirty="0">
                <a:solidFill>
                  <a:schemeClr val="tx1"/>
                </a:solidFill>
                <a:effectLst/>
                <a:latin typeface="+mn-lt"/>
                <a:ea typeface="+mn-ea"/>
                <a:cs typeface="+mn-cs"/>
              </a:rPr>
              <a:t>的名字，需要调用</a:t>
            </a:r>
            <a:r>
              <a:rPr lang="en-US" altLang="zh-CN" sz="1200" b="0" i="0" kern="1200" dirty="0" err="1">
                <a:solidFill>
                  <a:schemeClr val="tx1"/>
                </a:solidFill>
                <a:effectLst/>
                <a:latin typeface="+mn-lt"/>
                <a:ea typeface="+mn-ea"/>
                <a:cs typeface="+mn-cs"/>
              </a:rPr>
              <a:t>kobject_rename</a:t>
            </a:r>
            <a:r>
              <a:rPr lang="zh-CN" altLang="en-US" sz="1200" b="0" i="0" kern="1200" dirty="0">
                <a:solidFill>
                  <a:schemeClr val="tx1"/>
                </a:solidFill>
                <a:effectLst/>
                <a:latin typeface="+mn-lt"/>
                <a:ea typeface="+mn-ea"/>
                <a:cs typeface="+mn-cs"/>
              </a:rPr>
              <a:t>接口，该接口会主动处理</a:t>
            </a:r>
            <a:r>
              <a:rPr lang="en-US" altLang="zh-CN" sz="1200" b="0" i="0" kern="1200" dirty="0" err="1">
                <a:solidFill>
                  <a:schemeClr val="tx1"/>
                </a:solidFill>
                <a:effectLst/>
                <a:latin typeface="+mn-lt"/>
                <a:ea typeface="+mn-ea"/>
                <a:cs typeface="+mn-cs"/>
              </a:rPr>
              <a:t>sysfs</a:t>
            </a:r>
            <a:r>
              <a:rPr lang="zh-CN" altLang="en-US" sz="1200" b="0" i="0" kern="1200" dirty="0">
                <a:solidFill>
                  <a:schemeClr val="tx1"/>
                </a:solidFill>
                <a:effectLst/>
                <a:latin typeface="+mn-lt"/>
                <a:ea typeface="+mn-ea"/>
                <a:cs typeface="+mn-cs"/>
              </a:rPr>
              <a:t>的相关事宜。</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entry</a:t>
            </a:r>
            <a:r>
              <a:rPr lang="zh-CN" altLang="en-US" sz="1200" b="0" i="0" kern="1200" dirty="0">
                <a:solidFill>
                  <a:schemeClr val="tx1"/>
                </a:solidFill>
                <a:effectLst/>
                <a:latin typeface="+mn-lt"/>
                <a:ea typeface="+mn-ea"/>
                <a:cs typeface="+mn-cs"/>
              </a:rPr>
              <a:t>，用于将</a:t>
            </a:r>
            <a:r>
              <a:rPr lang="en-US" altLang="zh-CN" sz="1200" b="0" i="0" kern="1200" dirty="0" err="1">
                <a:solidFill>
                  <a:schemeClr val="tx1"/>
                </a:solidFill>
                <a:effectLst/>
                <a:latin typeface="+mn-lt"/>
                <a:ea typeface="+mn-ea"/>
                <a:cs typeface="+mn-cs"/>
              </a:rPr>
              <a:t>Kobject</a:t>
            </a:r>
            <a:r>
              <a:rPr lang="zh-CN" altLang="en-US" sz="1200" b="0" i="0" kern="1200" dirty="0">
                <a:solidFill>
                  <a:schemeClr val="tx1"/>
                </a:solidFill>
                <a:effectLst/>
                <a:latin typeface="+mn-lt"/>
                <a:ea typeface="+mn-ea"/>
                <a:cs typeface="+mn-cs"/>
              </a:rPr>
              <a:t>加入到</a:t>
            </a:r>
            <a:r>
              <a:rPr lang="en-US" altLang="zh-CN" sz="1200" b="0" i="0" kern="1200" dirty="0" err="1">
                <a:solidFill>
                  <a:schemeClr val="tx1"/>
                </a:solidFill>
                <a:effectLst/>
                <a:latin typeface="+mn-lt"/>
                <a:ea typeface="+mn-ea"/>
                <a:cs typeface="+mn-cs"/>
              </a:rPr>
              <a:t>Kset</a:t>
            </a:r>
            <a:r>
              <a:rPr lang="zh-CN" altLang="en-US" sz="1200" b="0" i="0" kern="1200" dirty="0">
                <a:solidFill>
                  <a:schemeClr val="tx1"/>
                </a:solidFill>
                <a:effectLst/>
                <a:latin typeface="+mn-lt"/>
                <a:ea typeface="+mn-ea"/>
                <a:cs typeface="+mn-cs"/>
              </a:rPr>
              <a:t>中的</a:t>
            </a:r>
            <a:r>
              <a:rPr lang="en-US" altLang="zh-CN" sz="1200" b="0" i="0" kern="1200" dirty="0" err="1">
                <a:solidFill>
                  <a:schemeClr val="tx1"/>
                </a:solidFill>
                <a:effectLst/>
                <a:latin typeface="+mn-lt"/>
                <a:ea typeface="+mn-ea"/>
                <a:cs typeface="+mn-cs"/>
              </a:rPr>
              <a:t>list_head</a:t>
            </a:r>
            <a:r>
              <a:rPr lang="zh-CN" altLang="en-US" sz="1200" b="0" i="0" kern="1200" dirty="0">
                <a:solidFill>
                  <a:schemeClr val="tx1"/>
                </a:solidFill>
                <a:effectLst/>
                <a:latin typeface="+mn-lt"/>
                <a:ea typeface="+mn-ea"/>
                <a:cs typeface="+mn-cs"/>
              </a:rPr>
              <a:t>。</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parent</a:t>
            </a:r>
            <a:r>
              <a:rPr lang="zh-CN" altLang="en-US" sz="1200" b="0" i="0" kern="1200" dirty="0">
                <a:solidFill>
                  <a:schemeClr val="tx1"/>
                </a:solidFill>
                <a:effectLst/>
                <a:latin typeface="+mn-lt"/>
                <a:ea typeface="+mn-ea"/>
                <a:cs typeface="+mn-cs"/>
              </a:rPr>
              <a:t>，指向</a:t>
            </a:r>
            <a:r>
              <a:rPr lang="en-US" altLang="zh-CN" sz="1200" b="0" i="0" kern="1200" dirty="0">
                <a:solidFill>
                  <a:schemeClr val="tx1"/>
                </a:solidFill>
                <a:effectLst/>
                <a:latin typeface="+mn-lt"/>
                <a:ea typeface="+mn-ea"/>
                <a:cs typeface="+mn-cs"/>
              </a:rPr>
              <a:t>parent </a:t>
            </a:r>
            <a:r>
              <a:rPr lang="en-US" altLang="zh-CN" sz="1200" b="0" i="0" kern="1200" dirty="0" err="1">
                <a:solidFill>
                  <a:schemeClr val="tx1"/>
                </a:solidFill>
                <a:effectLst/>
                <a:latin typeface="+mn-lt"/>
                <a:ea typeface="+mn-ea"/>
                <a:cs typeface="+mn-cs"/>
              </a:rPr>
              <a:t>kobject</a:t>
            </a:r>
            <a:r>
              <a:rPr lang="zh-CN" altLang="en-US" sz="1200" b="0" i="0" kern="1200" dirty="0">
                <a:solidFill>
                  <a:schemeClr val="tx1"/>
                </a:solidFill>
                <a:effectLst/>
                <a:latin typeface="+mn-lt"/>
                <a:ea typeface="+mn-ea"/>
                <a:cs typeface="+mn-cs"/>
              </a:rPr>
              <a:t>，以此形成层次结构（在</a:t>
            </a:r>
            <a:r>
              <a:rPr lang="en-US" altLang="zh-CN" sz="1200" b="0" i="0" kern="1200" dirty="0" err="1">
                <a:solidFill>
                  <a:schemeClr val="tx1"/>
                </a:solidFill>
                <a:effectLst/>
                <a:latin typeface="+mn-lt"/>
                <a:ea typeface="+mn-ea"/>
                <a:cs typeface="+mn-cs"/>
              </a:rPr>
              <a:t>sysfs</a:t>
            </a:r>
            <a:r>
              <a:rPr lang="zh-CN" altLang="en-US" sz="1200" b="0" i="0" kern="1200" dirty="0">
                <a:solidFill>
                  <a:schemeClr val="tx1"/>
                </a:solidFill>
                <a:effectLst/>
                <a:latin typeface="+mn-lt"/>
                <a:ea typeface="+mn-ea"/>
                <a:cs typeface="+mn-cs"/>
              </a:rPr>
              <a:t>就表现为目录结构）。</a:t>
            </a:r>
            <a:endParaRPr lang="zh-CN" altLang="en-US"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kset</a:t>
            </a:r>
            <a:r>
              <a:rPr lang="zh-CN" altLang="en-US" sz="1200" b="0" i="0" kern="1200" dirty="0">
                <a:solidFill>
                  <a:schemeClr val="tx1"/>
                </a:solidFill>
                <a:effectLst/>
                <a:latin typeface="+mn-lt"/>
                <a:ea typeface="+mn-ea"/>
                <a:cs typeface="+mn-cs"/>
              </a:rPr>
              <a:t>，该</a:t>
            </a:r>
            <a:r>
              <a:rPr lang="en-US" altLang="zh-CN" sz="1200" b="0" i="0" kern="1200" dirty="0" err="1">
                <a:solidFill>
                  <a:schemeClr val="tx1"/>
                </a:solidFill>
                <a:effectLst/>
                <a:latin typeface="+mn-lt"/>
                <a:ea typeface="+mn-ea"/>
                <a:cs typeface="+mn-cs"/>
              </a:rPr>
              <a:t>kobject</a:t>
            </a:r>
            <a:r>
              <a:rPr lang="zh-CN" altLang="en-US" sz="1200" b="0" i="0" kern="1200" dirty="0">
                <a:solidFill>
                  <a:schemeClr val="tx1"/>
                </a:solidFill>
                <a:effectLst/>
                <a:latin typeface="+mn-lt"/>
                <a:ea typeface="+mn-ea"/>
                <a:cs typeface="+mn-cs"/>
              </a:rPr>
              <a:t>属于的</a:t>
            </a:r>
            <a:r>
              <a:rPr lang="en-US" altLang="zh-CN" sz="1200" b="0" i="0" kern="1200" dirty="0" err="1">
                <a:solidFill>
                  <a:schemeClr val="tx1"/>
                </a:solidFill>
                <a:effectLst/>
                <a:latin typeface="+mn-lt"/>
                <a:ea typeface="+mn-ea"/>
                <a:cs typeface="+mn-cs"/>
              </a:rPr>
              <a:t>Kset</a:t>
            </a:r>
            <a:r>
              <a:rPr lang="zh-CN" altLang="en-US" sz="1200" b="0" i="0" kern="1200" dirty="0">
                <a:solidFill>
                  <a:schemeClr val="tx1"/>
                </a:solidFill>
                <a:effectLst/>
                <a:latin typeface="+mn-lt"/>
                <a:ea typeface="+mn-ea"/>
                <a:cs typeface="+mn-cs"/>
              </a:rPr>
              <a:t>。可以为</a:t>
            </a:r>
            <a:r>
              <a:rPr lang="en-US" altLang="zh-CN" sz="1200" b="0" i="0" kern="1200" dirty="0">
                <a:solidFill>
                  <a:schemeClr val="tx1"/>
                </a:solidFill>
                <a:effectLst/>
                <a:latin typeface="+mn-lt"/>
                <a:ea typeface="+mn-ea"/>
                <a:cs typeface="+mn-cs"/>
              </a:rPr>
              <a:t>NULL</a:t>
            </a:r>
            <a:r>
              <a:rPr lang="zh-CN" altLang="en-US" sz="1200" b="0" i="0" kern="1200" dirty="0">
                <a:solidFill>
                  <a:schemeClr val="tx1"/>
                </a:solidFill>
                <a:effectLst/>
                <a:latin typeface="+mn-lt"/>
                <a:ea typeface="+mn-ea"/>
                <a:cs typeface="+mn-cs"/>
              </a:rPr>
              <a:t>。如果存在，且没有指定</a:t>
            </a:r>
            <a:r>
              <a:rPr lang="en-US" altLang="zh-CN" sz="1200" b="0" i="0" kern="1200" dirty="0">
                <a:solidFill>
                  <a:schemeClr val="tx1"/>
                </a:solidFill>
                <a:effectLst/>
                <a:latin typeface="+mn-lt"/>
                <a:ea typeface="+mn-ea"/>
                <a:cs typeface="+mn-cs"/>
              </a:rPr>
              <a:t>parent</a:t>
            </a:r>
            <a:r>
              <a:rPr lang="zh-CN" altLang="en-US" sz="1200" b="0" i="0" kern="1200" dirty="0">
                <a:solidFill>
                  <a:schemeClr val="tx1"/>
                </a:solidFill>
                <a:effectLst/>
                <a:latin typeface="+mn-lt"/>
                <a:ea typeface="+mn-ea"/>
                <a:cs typeface="+mn-cs"/>
              </a:rPr>
              <a:t>，则会把</a:t>
            </a:r>
            <a:r>
              <a:rPr lang="en-US" altLang="zh-CN" sz="1200" b="0" i="0" kern="1200" dirty="0" err="1">
                <a:solidFill>
                  <a:schemeClr val="tx1"/>
                </a:solidFill>
                <a:effectLst/>
                <a:latin typeface="+mn-lt"/>
                <a:ea typeface="+mn-ea"/>
                <a:cs typeface="+mn-cs"/>
              </a:rPr>
              <a:t>Kset</a:t>
            </a:r>
            <a:r>
              <a:rPr lang="zh-CN" altLang="en-US" sz="1200" b="0" i="0" kern="1200" dirty="0">
                <a:solidFill>
                  <a:schemeClr val="tx1"/>
                </a:solidFill>
                <a:effectLst/>
                <a:latin typeface="+mn-lt"/>
                <a:ea typeface="+mn-ea"/>
                <a:cs typeface="+mn-cs"/>
              </a:rPr>
              <a:t>作为</a:t>
            </a:r>
            <a:r>
              <a:rPr lang="en-US" altLang="zh-CN" sz="1200" b="0" i="0" kern="1200" dirty="0">
                <a:solidFill>
                  <a:schemeClr val="tx1"/>
                </a:solidFill>
                <a:effectLst/>
                <a:latin typeface="+mn-lt"/>
                <a:ea typeface="+mn-ea"/>
                <a:cs typeface="+mn-cs"/>
              </a:rPr>
              <a:t>parent</a:t>
            </a:r>
            <a:r>
              <a:rPr lang="zh-CN" altLang="en-US" sz="1200" b="0" i="0" kern="1200" dirty="0">
                <a:solidFill>
                  <a:schemeClr val="tx1"/>
                </a:solidFill>
                <a:effectLst/>
                <a:latin typeface="+mn-lt"/>
                <a:ea typeface="+mn-ea"/>
                <a:cs typeface="+mn-cs"/>
              </a:rPr>
              <a:t>（别忘了</a:t>
            </a:r>
            <a:r>
              <a:rPr lang="en-US" altLang="zh-CN" sz="1200" b="0" i="0" kern="1200" dirty="0" err="1">
                <a:solidFill>
                  <a:schemeClr val="tx1"/>
                </a:solidFill>
                <a:effectLst/>
                <a:latin typeface="+mn-lt"/>
                <a:ea typeface="+mn-ea"/>
                <a:cs typeface="+mn-cs"/>
              </a:rPr>
              <a:t>Kset</a:t>
            </a:r>
            <a:r>
              <a:rPr lang="zh-CN" altLang="en-US" sz="1200" b="0" i="0" kern="1200" dirty="0">
                <a:solidFill>
                  <a:schemeClr val="tx1"/>
                </a:solidFill>
                <a:effectLst/>
                <a:latin typeface="+mn-lt"/>
                <a:ea typeface="+mn-ea"/>
                <a:cs typeface="+mn-cs"/>
              </a:rPr>
              <a:t>是一个特殊的</a:t>
            </a:r>
            <a:r>
              <a:rPr lang="en-US" altLang="zh-CN" sz="1200" b="0" i="0" kern="1200" dirty="0" err="1">
                <a:solidFill>
                  <a:schemeClr val="tx1"/>
                </a:solidFill>
                <a:effectLst/>
                <a:latin typeface="+mn-lt"/>
                <a:ea typeface="+mn-ea"/>
                <a:cs typeface="+mn-cs"/>
              </a:rPr>
              <a:t>Kobject</a:t>
            </a:r>
            <a:r>
              <a:rPr lang="zh-CN" altLang="en-US" sz="1200" b="0" i="0" kern="1200" dirty="0">
                <a:solidFill>
                  <a:schemeClr val="tx1"/>
                </a:solidFill>
                <a:effectLst/>
                <a:latin typeface="+mn-lt"/>
                <a:ea typeface="+mn-ea"/>
                <a:cs typeface="+mn-cs"/>
              </a:rPr>
              <a:t>）。</a:t>
            </a:r>
            <a:endParaRPr lang="zh-CN" altLang="en-US"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ktype</a:t>
            </a:r>
            <a:r>
              <a:rPr lang="zh-CN" altLang="en-US" sz="1200" b="0" i="0" kern="1200" dirty="0">
                <a:solidFill>
                  <a:schemeClr val="tx1"/>
                </a:solidFill>
                <a:effectLst/>
                <a:latin typeface="+mn-lt"/>
                <a:ea typeface="+mn-ea"/>
                <a:cs typeface="+mn-cs"/>
              </a:rPr>
              <a:t>，该</a:t>
            </a:r>
            <a:r>
              <a:rPr lang="en-US" altLang="zh-CN" sz="1200" b="0" i="0" kern="1200" dirty="0" err="1">
                <a:solidFill>
                  <a:schemeClr val="tx1"/>
                </a:solidFill>
                <a:effectLst/>
                <a:latin typeface="+mn-lt"/>
                <a:ea typeface="+mn-ea"/>
                <a:cs typeface="+mn-cs"/>
              </a:rPr>
              <a:t>Kobject</a:t>
            </a:r>
            <a:r>
              <a:rPr lang="zh-CN" altLang="en-US" sz="1200" b="0" i="0" kern="1200" dirty="0">
                <a:solidFill>
                  <a:schemeClr val="tx1"/>
                </a:solidFill>
                <a:effectLst/>
                <a:latin typeface="+mn-lt"/>
                <a:ea typeface="+mn-ea"/>
                <a:cs typeface="+mn-cs"/>
              </a:rPr>
              <a:t>属于的</a:t>
            </a:r>
            <a:r>
              <a:rPr lang="en-US" altLang="zh-CN" sz="1200" b="0" i="0" kern="1200" dirty="0" err="1">
                <a:solidFill>
                  <a:schemeClr val="tx1"/>
                </a:solidFill>
                <a:effectLst/>
                <a:latin typeface="+mn-lt"/>
                <a:ea typeface="+mn-ea"/>
                <a:cs typeface="+mn-cs"/>
              </a:rPr>
              <a:t>kobj_type</a:t>
            </a:r>
            <a:r>
              <a:rPr lang="zh-CN" altLang="en-US" sz="1200" b="0" i="0" kern="1200" dirty="0">
                <a:solidFill>
                  <a:schemeClr val="tx1"/>
                </a:solidFill>
                <a:effectLst/>
                <a:latin typeface="+mn-lt"/>
                <a:ea typeface="+mn-ea"/>
                <a:cs typeface="+mn-cs"/>
              </a:rPr>
              <a:t>。每个</a:t>
            </a:r>
            <a:r>
              <a:rPr lang="en-US" altLang="zh-CN" sz="1200" b="0" i="0" kern="1200" dirty="0" err="1">
                <a:solidFill>
                  <a:schemeClr val="tx1"/>
                </a:solidFill>
                <a:effectLst/>
                <a:latin typeface="+mn-lt"/>
                <a:ea typeface="+mn-ea"/>
                <a:cs typeface="+mn-cs"/>
              </a:rPr>
              <a:t>Kobject</a:t>
            </a:r>
            <a:r>
              <a:rPr lang="zh-CN" altLang="en-US" sz="1200" b="0" i="0" kern="1200" dirty="0">
                <a:solidFill>
                  <a:schemeClr val="tx1"/>
                </a:solidFill>
                <a:effectLst/>
                <a:latin typeface="+mn-lt"/>
                <a:ea typeface="+mn-ea"/>
                <a:cs typeface="+mn-cs"/>
              </a:rPr>
              <a:t>必须有一个</a:t>
            </a:r>
            <a:r>
              <a:rPr lang="en-US" altLang="zh-CN" sz="1200" b="0" i="0" kern="1200" dirty="0" err="1">
                <a:solidFill>
                  <a:schemeClr val="tx1"/>
                </a:solidFill>
                <a:effectLst/>
                <a:latin typeface="+mn-lt"/>
                <a:ea typeface="+mn-ea"/>
                <a:cs typeface="+mn-cs"/>
              </a:rPr>
              <a:t>ktype</a:t>
            </a:r>
            <a:r>
              <a:rPr lang="zh-CN" altLang="en-US" sz="1200" b="0" i="0" kern="1200" dirty="0">
                <a:solidFill>
                  <a:schemeClr val="tx1"/>
                </a:solidFill>
                <a:effectLst/>
                <a:latin typeface="+mn-lt"/>
                <a:ea typeface="+mn-ea"/>
                <a:cs typeface="+mn-cs"/>
              </a:rPr>
              <a:t>，或者</a:t>
            </a:r>
            <a:r>
              <a:rPr lang="en-US" altLang="zh-CN" sz="1200" b="0" i="0" kern="1200" dirty="0">
                <a:solidFill>
                  <a:schemeClr val="tx1"/>
                </a:solidFill>
                <a:effectLst/>
                <a:latin typeface="+mn-lt"/>
                <a:ea typeface="+mn-ea"/>
                <a:cs typeface="+mn-cs"/>
              </a:rPr>
              <a:t>Kernel</a:t>
            </a:r>
            <a:r>
              <a:rPr lang="zh-CN" altLang="en-US" sz="1200" b="0" i="0" kern="1200" dirty="0">
                <a:solidFill>
                  <a:schemeClr val="tx1"/>
                </a:solidFill>
                <a:effectLst/>
                <a:latin typeface="+mn-lt"/>
                <a:ea typeface="+mn-ea"/>
                <a:cs typeface="+mn-cs"/>
              </a:rPr>
              <a:t>会提示错误。</a:t>
            </a:r>
            <a:endParaRPr lang="zh-CN" altLang="en-US"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sd</a:t>
            </a:r>
            <a:r>
              <a:rPr lang="zh-CN" altLang="en-US" sz="1200" b="0" i="0" kern="1200" dirty="0">
                <a:solidFill>
                  <a:schemeClr val="tx1"/>
                </a:solidFill>
                <a:effectLst/>
                <a:latin typeface="+mn-lt"/>
                <a:ea typeface="+mn-ea"/>
                <a:cs typeface="+mn-cs"/>
              </a:rPr>
              <a:t>，该</a:t>
            </a:r>
            <a:r>
              <a:rPr lang="en-US" altLang="zh-CN" sz="1200" b="0" i="0" kern="1200" dirty="0" err="1">
                <a:solidFill>
                  <a:schemeClr val="tx1"/>
                </a:solidFill>
                <a:effectLst/>
                <a:latin typeface="+mn-lt"/>
                <a:ea typeface="+mn-ea"/>
                <a:cs typeface="+mn-cs"/>
              </a:rPr>
              <a:t>Kobject</a:t>
            </a:r>
            <a:r>
              <a:rPr lang="zh-CN" altLang="en-US" sz="1200" b="0" i="0" kern="1200" dirty="0">
                <a:solidFill>
                  <a:schemeClr val="tx1"/>
                </a:solidFill>
                <a:effectLst/>
                <a:latin typeface="+mn-lt"/>
                <a:ea typeface="+mn-ea"/>
                <a:cs typeface="+mn-cs"/>
              </a:rPr>
              <a:t>在</a:t>
            </a:r>
            <a:r>
              <a:rPr lang="en-US" altLang="zh-CN" sz="1200" b="0" i="0" kern="1200" dirty="0" err="1">
                <a:solidFill>
                  <a:schemeClr val="tx1"/>
                </a:solidFill>
                <a:effectLst/>
                <a:latin typeface="+mn-lt"/>
                <a:ea typeface="+mn-ea"/>
                <a:cs typeface="+mn-cs"/>
              </a:rPr>
              <a:t>sysfs</a:t>
            </a:r>
            <a:r>
              <a:rPr lang="zh-CN" altLang="en-US" sz="1200" b="0" i="0" kern="1200" dirty="0">
                <a:solidFill>
                  <a:schemeClr val="tx1"/>
                </a:solidFill>
                <a:effectLst/>
                <a:latin typeface="+mn-lt"/>
                <a:ea typeface="+mn-ea"/>
                <a:cs typeface="+mn-cs"/>
              </a:rPr>
              <a:t>中的表示。</a:t>
            </a:r>
            <a:endParaRPr lang="zh-CN" altLang="en-US"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kref</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"struct </a:t>
            </a:r>
            <a:r>
              <a:rPr lang="en-US" altLang="zh-CN" sz="1200" b="0" i="0" kern="1200" dirty="0" err="1">
                <a:solidFill>
                  <a:schemeClr val="tx1"/>
                </a:solidFill>
                <a:effectLst/>
                <a:latin typeface="+mn-lt"/>
                <a:ea typeface="+mn-ea"/>
                <a:cs typeface="+mn-cs"/>
              </a:rPr>
              <a:t>kref</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类型（在</a:t>
            </a:r>
            <a:r>
              <a:rPr lang="en-US" altLang="zh-CN" sz="1200" b="0" i="0" kern="1200" dirty="0">
                <a:solidFill>
                  <a:schemeClr val="tx1"/>
                </a:solidFill>
                <a:effectLst/>
                <a:latin typeface="+mn-lt"/>
                <a:ea typeface="+mn-ea"/>
                <a:cs typeface="+mn-cs"/>
              </a:rPr>
              <a:t>include/</a:t>
            </a:r>
            <a:r>
              <a:rPr lang="en-US" altLang="zh-CN" sz="1200" b="0" i="0" kern="1200" dirty="0" err="1">
                <a:solidFill>
                  <a:schemeClr val="tx1"/>
                </a:solidFill>
                <a:effectLst/>
                <a:latin typeface="+mn-lt"/>
                <a:ea typeface="+mn-ea"/>
                <a:cs typeface="+mn-cs"/>
              </a:rPr>
              <a:t>linux</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kref.h</a:t>
            </a:r>
            <a:r>
              <a:rPr lang="zh-CN" altLang="en-US" sz="1200" b="0" i="0" kern="1200" dirty="0">
                <a:solidFill>
                  <a:schemeClr val="tx1"/>
                </a:solidFill>
                <a:effectLst/>
                <a:latin typeface="+mn-lt"/>
                <a:ea typeface="+mn-ea"/>
                <a:cs typeface="+mn-cs"/>
              </a:rPr>
              <a:t>中定义）的变量，为一个可用于原子操作的引用计数。</a:t>
            </a:r>
            <a:endParaRPr lang="zh-CN" altLang="en-US"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state_initialized</a:t>
            </a:r>
            <a:r>
              <a:rPr lang="zh-CN" altLang="en-US" sz="1200" b="0" i="0" kern="1200" dirty="0">
                <a:solidFill>
                  <a:schemeClr val="tx1"/>
                </a:solidFill>
                <a:effectLst/>
                <a:latin typeface="+mn-lt"/>
                <a:ea typeface="+mn-ea"/>
                <a:cs typeface="+mn-cs"/>
              </a:rPr>
              <a:t>，指示该</a:t>
            </a:r>
            <a:r>
              <a:rPr lang="en-US" altLang="zh-CN" sz="1200" b="0" i="0" kern="1200" dirty="0" err="1">
                <a:solidFill>
                  <a:schemeClr val="tx1"/>
                </a:solidFill>
                <a:effectLst/>
                <a:latin typeface="+mn-lt"/>
                <a:ea typeface="+mn-ea"/>
                <a:cs typeface="+mn-cs"/>
              </a:rPr>
              <a:t>Kobject</a:t>
            </a:r>
            <a:r>
              <a:rPr lang="zh-CN" altLang="en-US" sz="1200" b="0" i="0" kern="1200" dirty="0">
                <a:solidFill>
                  <a:schemeClr val="tx1"/>
                </a:solidFill>
                <a:effectLst/>
                <a:latin typeface="+mn-lt"/>
                <a:ea typeface="+mn-ea"/>
                <a:cs typeface="+mn-cs"/>
              </a:rPr>
              <a:t>是否已经初始化，以在</a:t>
            </a:r>
            <a:r>
              <a:rPr lang="en-US" altLang="zh-CN" sz="1200" b="0" i="0" kern="1200" dirty="0" err="1">
                <a:solidFill>
                  <a:schemeClr val="tx1"/>
                </a:solidFill>
                <a:effectLst/>
                <a:latin typeface="+mn-lt"/>
                <a:ea typeface="+mn-ea"/>
                <a:cs typeface="+mn-cs"/>
              </a:rPr>
              <a:t>Kobject</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Init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Put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Add</a:t>
            </a:r>
            <a:r>
              <a:rPr lang="zh-CN" altLang="en-US" sz="1200" b="0" i="0" kern="1200" dirty="0">
                <a:solidFill>
                  <a:schemeClr val="tx1"/>
                </a:solidFill>
                <a:effectLst/>
                <a:latin typeface="+mn-lt"/>
                <a:ea typeface="+mn-ea"/>
                <a:cs typeface="+mn-cs"/>
              </a:rPr>
              <a:t>等操作时进行异常校验。</a:t>
            </a:r>
            <a:endParaRPr lang="zh-CN" altLang="en-US"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state_in_sysfs</a:t>
            </a:r>
            <a:r>
              <a:rPr lang="zh-CN" altLang="en-US" sz="1200" b="0" i="0" kern="1200" dirty="0">
                <a:solidFill>
                  <a:schemeClr val="tx1"/>
                </a:solidFill>
                <a:effectLst/>
                <a:latin typeface="+mn-lt"/>
                <a:ea typeface="+mn-ea"/>
                <a:cs typeface="+mn-cs"/>
              </a:rPr>
              <a:t>，指示该</a:t>
            </a:r>
            <a:r>
              <a:rPr lang="en-US" altLang="zh-CN" sz="1200" b="0" i="0" kern="1200" dirty="0" err="1">
                <a:solidFill>
                  <a:schemeClr val="tx1"/>
                </a:solidFill>
                <a:effectLst/>
                <a:latin typeface="+mn-lt"/>
                <a:ea typeface="+mn-ea"/>
                <a:cs typeface="+mn-cs"/>
              </a:rPr>
              <a:t>Kobject</a:t>
            </a:r>
            <a:r>
              <a:rPr lang="zh-CN" altLang="en-US" sz="1200" b="0" i="0" kern="1200" dirty="0">
                <a:solidFill>
                  <a:schemeClr val="tx1"/>
                </a:solidFill>
                <a:effectLst/>
                <a:latin typeface="+mn-lt"/>
                <a:ea typeface="+mn-ea"/>
                <a:cs typeface="+mn-cs"/>
              </a:rPr>
              <a:t>是否已在</a:t>
            </a:r>
            <a:r>
              <a:rPr lang="en-US" altLang="zh-CN" sz="1200" b="0" i="0" kern="1200" dirty="0" err="1">
                <a:solidFill>
                  <a:schemeClr val="tx1"/>
                </a:solidFill>
                <a:effectLst/>
                <a:latin typeface="+mn-lt"/>
                <a:ea typeface="+mn-ea"/>
                <a:cs typeface="+mn-cs"/>
              </a:rPr>
              <a:t>sysfs</a:t>
            </a:r>
            <a:r>
              <a:rPr lang="zh-CN" altLang="en-US" sz="1200" b="0" i="0" kern="1200" dirty="0">
                <a:solidFill>
                  <a:schemeClr val="tx1"/>
                </a:solidFill>
                <a:effectLst/>
                <a:latin typeface="+mn-lt"/>
                <a:ea typeface="+mn-ea"/>
                <a:cs typeface="+mn-cs"/>
              </a:rPr>
              <a:t>中呈现，以便在自动注销时从</a:t>
            </a:r>
            <a:r>
              <a:rPr lang="en-US" altLang="zh-CN" sz="1200" b="0" i="0" kern="1200" dirty="0" err="1">
                <a:solidFill>
                  <a:schemeClr val="tx1"/>
                </a:solidFill>
                <a:effectLst/>
                <a:latin typeface="+mn-lt"/>
                <a:ea typeface="+mn-ea"/>
                <a:cs typeface="+mn-cs"/>
              </a:rPr>
              <a:t>sysfs</a:t>
            </a:r>
            <a:r>
              <a:rPr lang="zh-CN" altLang="en-US" sz="1200" b="0" i="0" kern="1200" dirty="0">
                <a:solidFill>
                  <a:schemeClr val="tx1"/>
                </a:solidFill>
                <a:effectLst/>
                <a:latin typeface="+mn-lt"/>
                <a:ea typeface="+mn-ea"/>
                <a:cs typeface="+mn-cs"/>
              </a:rPr>
              <a:t>中移除。</a:t>
            </a:r>
            <a:endParaRPr lang="zh-CN" altLang="en-US"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state_add_uevent_sent</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state_remove_uevent_sent</a:t>
            </a:r>
            <a:r>
              <a:rPr lang="zh-CN" altLang="en-US" sz="1200" b="0" i="0" kern="1200" dirty="0">
                <a:solidFill>
                  <a:schemeClr val="tx1"/>
                </a:solidFill>
                <a:effectLst/>
                <a:latin typeface="+mn-lt"/>
                <a:ea typeface="+mn-ea"/>
                <a:cs typeface="+mn-cs"/>
              </a:rPr>
              <a:t>，记录是否已经向用户空间发送</a:t>
            </a:r>
            <a:r>
              <a:rPr lang="en-US" altLang="zh-CN" sz="1200" b="0" i="0" kern="1200" dirty="0">
                <a:solidFill>
                  <a:schemeClr val="tx1"/>
                </a:solidFill>
                <a:effectLst/>
                <a:latin typeface="+mn-lt"/>
                <a:ea typeface="+mn-ea"/>
                <a:cs typeface="+mn-cs"/>
              </a:rPr>
              <a:t>ADD </a:t>
            </a:r>
            <a:r>
              <a:rPr lang="en-US" altLang="zh-CN" sz="1200" b="0" i="0" kern="1200" dirty="0" err="1">
                <a:solidFill>
                  <a:schemeClr val="tx1"/>
                </a:solidFill>
                <a:effectLst/>
                <a:latin typeface="+mn-lt"/>
                <a:ea typeface="+mn-ea"/>
                <a:cs typeface="+mn-cs"/>
              </a:rPr>
              <a:t>uevent</a:t>
            </a:r>
            <a:r>
              <a:rPr lang="zh-CN" altLang="en-US" sz="1200" b="0" i="0" kern="1200" dirty="0">
                <a:solidFill>
                  <a:schemeClr val="tx1"/>
                </a:solidFill>
                <a:effectLst/>
                <a:latin typeface="+mn-lt"/>
                <a:ea typeface="+mn-ea"/>
                <a:cs typeface="+mn-cs"/>
              </a:rPr>
              <a:t>，如果有，且没有发送</a:t>
            </a:r>
            <a:r>
              <a:rPr lang="en-US" altLang="zh-CN" sz="1200" b="0" i="0" kern="1200" dirty="0">
                <a:solidFill>
                  <a:schemeClr val="tx1"/>
                </a:solidFill>
                <a:effectLst/>
                <a:latin typeface="+mn-lt"/>
                <a:ea typeface="+mn-ea"/>
                <a:cs typeface="+mn-cs"/>
              </a:rPr>
              <a:t>remove </a:t>
            </a:r>
            <a:r>
              <a:rPr lang="en-US" altLang="zh-CN" sz="1200" b="0" i="0" kern="1200" dirty="0" err="1">
                <a:solidFill>
                  <a:schemeClr val="tx1"/>
                </a:solidFill>
                <a:effectLst/>
                <a:latin typeface="+mn-lt"/>
                <a:ea typeface="+mn-ea"/>
                <a:cs typeface="+mn-cs"/>
              </a:rPr>
              <a:t>uevent</a:t>
            </a:r>
            <a:r>
              <a:rPr lang="zh-CN" altLang="en-US" sz="1200" b="0" i="0" kern="1200" dirty="0">
                <a:solidFill>
                  <a:schemeClr val="tx1"/>
                </a:solidFill>
                <a:effectLst/>
                <a:latin typeface="+mn-lt"/>
                <a:ea typeface="+mn-ea"/>
                <a:cs typeface="+mn-cs"/>
              </a:rPr>
              <a:t>，则在自动注销时，补发</a:t>
            </a:r>
            <a:r>
              <a:rPr lang="en-US" altLang="zh-CN" sz="1200" b="0" i="0" kern="1200" dirty="0">
                <a:solidFill>
                  <a:schemeClr val="tx1"/>
                </a:solidFill>
                <a:effectLst/>
                <a:latin typeface="+mn-lt"/>
                <a:ea typeface="+mn-ea"/>
                <a:cs typeface="+mn-cs"/>
              </a:rPr>
              <a:t>REMOVE </a:t>
            </a:r>
            <a:r>
              <a:rPr lang="en-US" altLang="zh-CN" sz="1200" b="0" i="0" kern="1200" dirty="0" err="1">
                <a:solidFill>
                  <a:schemeClr val="tx1"/>
                </a:solidFill>
                <a:effectLst/>
                <a:latin typeface="+mn-lt"/>
                <a:ea typeface="+mn-ea"/>
                <a:cs typeface="+mn-cs"/>
              </a:rPr>
              <a:t>uevent</a:t>
            </a:r>
            <a:r>
              <a:rPr lang="zh-CN" altLang="en-US" sz="1200" b="0" i="0" kern="1200" dirty="0">
                <a:solidFill>
                  <a:schemeClr val="tx1"/>
                </a:solidFill>
                <a:effectLst/>
                <a:latin typeface="+mn-lt"/>
                <a:ea typeface="+mn-ea"/>
                <a:cs typeface="+mn-cs"/>
              </a:rPr>
              <a:t>，以便让用户空间正确处理。</a:t>
            </a:r>
            <a:endParaRPr lang="zh-CN" altLang="en-US"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uevent_suppress</a:t>
            </a:r>
            <a:r>
              <a:rPr lang="zh-CN" altLang="en-US" sz="1200" b="0" i="0" kern="1200" dirty="0">
                <a:solidFill>
                  <a:schemeClr val="tx1"/>
                </a:solidFill>
                <a:effectLst/>
                <a:latin typeface="+mn-lt"/>
                <a:ea typeface="+mn-ea"/>
                <a:cs typeface="+mn-cs"/>
              </a:rPr>
              <a:t>，如果该字段为</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，则表示忽略所有上报的</a:t>
            </a:r>
            <a:r>
              <a:rPr lang="en-US" altLang="zh-CN" sz="1200" b="0" i="0" kern="1200" dirty="0" err="1">
                <a:solidFill>
                  <a:schemeClr val="tx1"/>
                </a:solidFill>
                <a:effectLst/>
                <a:latin typeface="+mn-lt"/>
                <a:ea typeface="+mn-ea"/>
                <a:cs typeface="+mn-cs"/>
              </a:rPr>
              <a:t>uevent</a:t>
            </a:r>
            <a:r>
              <a:rPr lang="zh-CN" altLang="en-US" sz="1200" b="0" i="0" kern="1200" dirty="0">
                <a:solidFill>
                  <a:schemeClr val="tx1"/>
                </a:solidFill>
                <a:effectLst/>
                <a:latin typeface="+mn-lt"/>
                <a:ea typeface="+mn-ea"/>
                <a:cs typeface="+mn-cs"/>
              </a:rPr>
              <a:t>事件。</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注</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Uevent</a:t>
            </a:r>
            <a:r>
              <a:rPr lang="zh-CN" altLang="en-US" sz="1200" b="0" i="0" kern="1200" dirty="0">
                <a:solidFill>
                  <a:schemeClr val="tx1"/>
                </a:solidFill>
                <a:effectLst/>
                <a:latin typeface="+mn-lt"/>
                <a:ea typeface="+mn-ea"/>
                <a:cs typeface="+mn-cs"/>
              </a:rPr>
              <a:t>提供了“用户空间通知”的功能实现，通过该功能，当内核中有</a:t>
            </a:r>
            <a:r>
              <a:rPr lang="en-US" altLang="zh-CN" sz="1200" b="0" i="0" kern="1200" dirty="0" err="1">
                <a:solidFill>
                  <a:schemeClr val="tx1"/>
                </a:solidFill>
                <a:effectLst/>
                <a:latin typeface="+mn-lt"/>
                <a:ea typeface="+mn-ea"/>
                <a:cs typeface="+mn-cs"/>
              </a:rPr>
              <a:t>Kobject</a:t>
            </a:r>
            <a:r>
              <a:rPr lang="zh-CN" altLang="en-US" sz="1200" b="0" i="0" kern="1200" dirty="0">
                <a:solidFill>
                  <a:schemeClr val="tx1"/>
                </a:solidFill>
                <a:effectLst/>
                <a:latin typeface="+mn-lt"/>
                <a:ea typeface="+mn-ea"/>
                <a:cs typeface="+mn-cs"/>
              </a:rPr>
              <a:t>的增加、删除、修改等动作时，会通知用户空间。有关该功能的具体内容，会在其它文章详细描述。</a:t>
            </a:r>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9871B4B-B93A-46BB-B474-77966C01C51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http://www.wowotech.net/device_model/dt-code-file-struct-parse.html</a:t>
            </a:r>
            <a:endParaRPr lang="zh-CN" altLang="en-US" dirty="0"/>
          </a:p>
        </p:txBody>
      </p:sp>
      <p:sp>
        <p:nvSpPr>
          <p:cNvPr id="4" name="灯片编号占位符 3"/>
          <p:cNvSpPr>
            <a:spLocks noGrp="1"/>
          </p:cNvSpPr>
          <p:nvPr>
            <p:ph type="sldNum" sz="quarter" idx="5"/>
          </p:nvPr>
        </p:nvSpPr>
        <p:spPr/>
        <p:txBody>
          <a:bodyPr/>
          <a:lstStyle/>
          <a:p>
            <a:fld id="{F9871B4B-B93A-46BB-B474-77966C01C51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9871B4B-B93A-46BB-B474-77966C01C51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9871B4B-B93A-46BB-B474-77966C01C51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9871B4B-B93A-46BB-B474-77966C01C51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nl-NL" altLang="zh-CN" dirty="0"/>
          </a:p>
          <a:p>
            <a:r>
              <a:rPr lang="nl-NL" altLang="zh-CN" dirty="0"/>
              <a:t>wenbo.he@R730:~/ti-processor-sdk-linux-am437x-evm-06.01.00.08$ pwd</a:t>
            </a:r>
            <a:endParaRPr lang="nl-NL" altLang="zh-CN" dirty="0"/>
          </a:p>
          <a:p>
            <a:r>
              <a:rPr lang="nl-NL" altLang="zh-CN" dirty="0"/>
              <a:t>/home/wenbo.he/ti-processor-sdk-linux-am437x-evm-06.01.00.08</a:t>
            </a:r>
            <a:endParaRPr lang="nl-NL" altLang="zh-CN" dirty="0"/>
          </a:p>
          <a:p>
            <a:r>
              <a:rPr lang="nl-NL" altLang="zh-CN" dirty="0"/>
              <a:t>wenbo.he@R730:~/ti-processor-sdk-linux-am437x-evm-06.01.00.08$ make u-boot-spl</a:t>
            </a:r>
            <a:endParaRPr lang="nl-NL" altLang="zh-CN" dirty="0"/>
          </a:p>
          <a:p>
            <a:endParaRPr lang="zh-CN" altLang="en-US" dirty="0"/>
          </a:p>
        </p:txBody>
      </p:sp>
      <p:sp>
        <p:nvSpPr>
          <p:cNvPr id="4" name="灯片编号占位符 3"/>
          <p:cNvSpPr>
            <a:spLocks noGrp="1"/>
          </p:cNvSpPr>
          <p:nvPr>
            <p:ph type="sldNum" sz="quarter" idx="5"/>
          </p:nvPr>
        </p:nvSpPr>
        <p:spPr/>
        <p:txBody>
          <a:bodyPr/>
          <a:lstStyle/>
          <a:p>
            <a:fld id="{F9871B4B-B93A-46BB-B474-77966C01C51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21D4491-DE23-41C1-A258-4C85700089E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2C457A-9515-4F5B-8012-81A5BA2A497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21D4491-DE23-41C1-A258-4C85700089E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2C457A-9515-4F5B-8012-81A5BA2A497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21D4491-DE23-41C1-A258-4C85700089E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2C457A-9515-4F5B-8012-81A5BA2A497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21D4491-DE23-41C1-A258-4C85700089E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2C457A-9515-4F5B-8012-81A5BA2A497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621D4491-DE23-41C1-A258-4C85700089E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2C457A-9515-4F5B-8012-81A5BA2A497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621D4491-DE23-41C1-A258-4C85700089E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2C457A-9515-4F5B-8012-81A5BA2A497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621D4491-DE23-41C1-A258-4C85700089E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22C457A-9515-4F5B-8012-81A5BA2A497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21D4491-DE23-41C1-A258-4C85700089E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22C457A-9515-4F5B-8012-81A5BA2A497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21D4491-DE23-41C1-A258-4C85700089E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22C457A-9515-4F5B-8012-81A5BA2A497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21D4491-DE23-41C1-A258-4C85700089E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2C457A-9515-4F5B-8012-81A5BA2A497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21D4491-DE23-41C1-A258-4C85700089E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2C457A-9515-4F5B-8012-81A5BA2A497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1D4491-DE23-41C1-A258-4C85700089E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2C457A-9515-4F5B-8012-81A5BA2A497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GIF"/><Relationship Id="rId1" Type="http://schemas.openxmlformats.org/officeDocument/2006/relationships/hyperlink" Target="http://www.wowotech.net/sort/device_model" TargetMode="Externa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GIF"/></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GIF"/></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www.wowotech.net/comm/i2c_provider.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hyperlink" Target="http://www.ti.com/processors/sitara-arm/am4x-cortex-a9/overview.html" TargetMode="Externa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hyperlink" Target="http://software-dl.ti.com/processor-sdk-linux/esd/docs/06_01_00_08/linux/Foundational_Components_Kernel_Drivers.html#i2c" TargetMode="External"/></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hyperlink" Target="https://training.ti.com/debugging-embedded-linux-printk-variations?context=1128405-1139125-1128401" TargetMode="Externa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6.png"/><Relationship Id="rId1" Type="http://schemas.openxmlformats.org/officeDocument/2006/relationships/image" Target="../media/image25.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oftware-dl.ti.com/processor-sdk-linux/esd/docs/06_01_00_08/linux/Overview_Building_the_SDK.html"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hyperlink" Target="https://training.ti.com/sitara-arm-processors-boot-camp-linux-qt-graphical-user-interface-gui-development?context=14788-14677" TargetMode="Externa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9.png"/><Relationship Id="rId1" Type="http://schemas.openxmlformats.org/officeDocument/2006/relationships/hyperlink" Target="http://download.qt.io/archive/qt/5.7/5.7.1/" TargetMode="Externa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1.png"/><Relationship Id="rId1" Type="http://schemas.openxmlformats.org/officeDocument/2006/relationships/image" Target="../media/image3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3.png"/><Relationship Id="rId1" Type="http://schemas.openxmlformats.org/officeDocument/2006/relationships/image" Target="../media/image32.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5.png"/><Relationship Id="rId1" Type="http://schemas.openxmlformats.org/officeDocument/2006/relationships/image" Target="../media/image3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6.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7.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8.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9.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0.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1.pn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3.png"/><Relationship Id="rId1" Type="http://schemas.openxmlformats.org/officeDocument/2006/relationships/image" Target="../media/image4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51.png"/><Relationship Id="rId4" Type="http://schemas.openxmlformats.org/officeDocument/2006/relationships/image" Target="../media/image50.png"/><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47.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GIF"/></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4.png"/><Relationship Id="rId1" Type="http://schemas.openxmlformats.org/officeDocument/2006/relationships/image" Target="../media/image53.png"/></Relationships>
</file>

<file path=ppt/slides/_rels/slide8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hyperlink" Target="https://mirrors.edge.kernel.org/pub/linux/bluetooth/bluez-5.52.tar.xz" TargetMode="Externa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7.png"/></Relationships>
</file>

<file path=ppt/slides/_rels/slide83.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7.xml"/><Relationship Id="rId2" Type="http://schemas.openxmlformats.org/officeDocument/2006/relationships/image" Target="../media/image58.png"/><Relationship Id="rId1" Type="http://schemas.openxmlformats.org/officeDocument/2006/relationships/tags" Target="../tags/tag1.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9.png"/><Relationship Id="rId1" Type="http://schemas.openxmlformats.org/officeDocument/2006/relationships/tags" Target="../tags/tag2.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0.pn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785227" y="170995"/>
            <a:ext cx="8392696" cy="651600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1475" y="409575"/>
            <a:ext cx="591829" cy="369332"/>
          </a:xfrm>
          <a:prstGeom prst="rect">
            <a:avLst/>
          </a:prstGeom>
          <a:noFill/>
        </p:spPr>
        <p:txBody>
          <a:bodyPr wrap="none" rtlCol="0">
            <a:spAutoFit/>
          </a:bodyPr>
          <a:lstStyle/>
          <a:p>
            <a:r>
              <a:rPr lang="en-US" altLang="zh-CN" dirty="0"/>
              <a:t>DTB</a:t>
            </a:r>
            <a:endParaRPr lang="zh-CN" altLang="en-US" dirty="0"/>
          </a:p>
        </p:txBody>
      </p:sp>
      <p:pic>
        <p:nvPicPr>
          <p:cNvPr id="2050" name="Picture 2" descr="DTB header &#10;( struct boot_param_header ) &#10;alignment gap &#10;memory reserve map &#10;alignment gap &#10;device-tree structure &#10;alignment gap &#10;device-tree strings "/>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81163" y="0"/>
            <a:ext cx="7132637"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5945" y="329684"/>
            <a:ext cx="2699009" cy="369332"/>
          </a:xfrm>
          <a:prstGeom prst="rect">
            <a:avLst/>
          </a:prstGeom>
        </p:spPr>
        <p:txBody>
          <a:bodyPr wrap="none">
            <a:spAutoFit/>
          </a:bodyPr>
          <a:lstStyle/>
          <a:p>
            <a:r>
              <a:rPr lang="en-US" altLang="zh-CN" b="1" dirty="0">
                <a:solidFill>
                  <a:srgbClr val="323232"/>
                </a:solidFill>
                <a:latin typeface="微软雅黑" panose="020B0503020204020204" charset="-122"/>
                <a:ea typeface="微软雅黑" panose="020B0503020204020204" charset="-122"/>
              </a:rPr>
              <a:t>kernel</a:t>
            </a:r>
            <a:r>
              <a:rPr lang="zh-CN" altLang="en-US" b="1" dirty="0">
                <a:solidFill>
                  <a:srgbClr val="323232"/>
                </a:solidFill>
                <a:latin typeface="微软雅黑" panose="020B0503020204020204" charset="-122"/>
                <a:ea typeface="微软雅黑" panose="020B0503020204020204" charset="-122"/>
              </a:rPr>
              <a:t>解析</a:t>
            </a:r>
            <a:r>
              <a:rPr lang="en-US" altLang="zh-CN" b="1" dirty="0">
                <a:solidFill>
                  <a:srgbClr val="323232"/>
                </a:solidFill>
                <a:latin typeface="微软雅黑" panose="020B0503020204020204" charset="-122"/>
                <a:ea typeface="微软雅黑" panose="020B0503020204020204" charset="-122"/>
              </a:rPr>
              <a:t>Device Tree</a:t>
            </a:r>
            <a:endParaRPr lang="zh-CN" altLang="en-US"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7741" y="900113"/>
            <a:ext cx="9525000" cy="277177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395561" y="4111109"/>
            <a:ext cx="11400878" cy="2031325"/>
          </a:xfrm>
          <a:prstGeom prst="rect">
            <a:avLst/>
          </a:prstGeom>
        </p:spPr>
        <p:txBody>
          <a:bodyPr wrap="none">
            <a:spAutoFit/>
          </a:bodyPr>
          <a:lstStyle/>
          <a:p>
            <a:r>
              <a:rPr lang="en-US" altLang="zh-CN" dirty="0" err="1">
                <a:solidFill>
                  <a:srgbClr val="323232"/>
                </a:solidFill>
                <a:latin typeface="微软雅黑" panose="020B0503020204020204" charset="-122"/>
                <a:ea typeface="微软雅黑" panose="020B0503020204020204" charset="-122"/>
              </a:rPr>
              <a:t>early_init_dt_scan_nodes</a:t>
            </a:r>
            <a:r>
              <a:rPr lang="en-US" altLang="zh-CN" dirty="0">
                <a:solidFill>
                  <a:srgbClr val="323232"/>
                </a:solidFill>
                <a:latin typeface="微软雅黑" panose="020B0503020204020204" charset="-122"/>
                <a:ea typeface="微软雅黑" panose="020B0503020204020204" charset="-122"/>
              </a:rPr>
              <a:t>()</a:t>
            </a:r>
            <a:endParaRPr lang="en-US" altLang="zh-CN" dirty="0">
              <a:solidFill>
                <a:srgbClr val="323232"/>
              </a:solidFill>
              <a:latin typeface="微软雅黑" panose="020B0503020204020204" charset="-122"/>
              <a:ea typeface="微软雅黑" panose="020B0503020204020204" charset="-122"/>
            </a:endParaRPr>
          </a:p>
          <a:p>
            <a:pPr marL="342900" indent="-342900">
              <a:buAutoNum type="arabicParenBoth"/>
            </a:pPr>
            <a:r>
              <a:rPr lang="zh-CN" altLang="en-US" dirty="0"/>
              <a:t>扫描</a:t>
            </a:r>
            <a:r>
              <a:rPr lang="en-US" altLang="zh-CN" dirty="0"/>
              <a:t>/chosen</a:t>
            </a:r>
            <a:r>
              <a:rPr lang="zh-CN" altLang="en-US" dirty="0"/>
              <a:t>或者</a:t>
            </a:r>
            <a:r>
              <a:rPr lang="en-US" altLang="zh-CN" dirty="0"/>
              <a:t>/chose@0</a:t>
            </a:r>
            <a:r>
              <a:rPr lang="zh-CN" altLang="en-US" dirty="0"/>
              <a:t>节点下面的</a:t>
            </a:r>
            <a:r>
              <a:rPr lang="en-US" altLang="zh-CN" dirty="0" err="1"/>
              <a:t>bootargs</a:t>
            </a:r>
            <a:r>
              <a:rPr lang="zh-CN" altLang="en-US" dirty="0"/>
              <a:t>属性值到</a:t>
            </a:r>
            <a:r>
              <a:rPr lang="en-US" altLang="zh-CN" dirty="0" err="1"/>
              <a:t>boot_command_line</a:t>
            </a:r>
            <a:r>
              <a:rPr lang="zh-CN" altLang="en-US" dirty="0"/>
              <a:t>，此外，</a:t>
            </a:r>
            <a:endParaRPr lang="en-US" altLang="zh-CN" dirty="0"/>
          </a:p>
          <a:p>
            <a:r>
              <a:rPr lang="en-US" altLang="zh-CN" dirty="0"/>
              <a:t>      </a:t>
            </a:r>
            <a:r>
              <a:rPr lang="zh-CN" altLang="en-US" dirty="0"/>
              <a:t>还处理</a:t>
            </a:r>
            <a:r>
              <a:rPr lang="en-US" altLang="zh-CN" dirty="0" err="1"/>
              <a:t>initrd</a:t>
            </a:r>
            <a:r>
              <a:rPr lang="zh-CN" altLang="en-US" dirty="0"/>
              <a:t>相关的</a:t>
            </a:r>
            <a:r>
              <a:rPr lang="en-US" altLang="zh-CN" dirty="0"/>
              <a:t>property</a:t>
            </a:r>
            <a:r>
              <a:rPr lang="zh-CN" altLang="en-US" dirty="0"/>
              <a:t>，并保存在</a:t>
            </a:r>
            <a:r>
              <a:rPr lang="en-US" altLang="zh-CN" dirty="0" err="1"/>
              <a:t>initrd_start</a:t>
            </a:r>
            <a:r>
              <a:rPr lang="zh-CN" altLang="en-US" dirty="0"/>
              <a:t>和</a:t>
            </a:r>
            <a:r>
              <a:rPr lang="en-US" altLang="zh-CN" dirty="0" err="1"/>
              <a:t>initrd_end</a:t>
            </a:r>
            <a:r>
              <a:rPr lang="zh-CN" altLang="en-US" dirty="0"/>
              <a:t>这两个全局变量中；</a:t>
            </a:r>
            <a:endParaRPr lang="zh-CN" altLang="en-US" dirty="0"/>
          </a:p>
          <a:p>
            <a:r>
              <a:rPr lang="en-US" altLang="zh-CN" dirty="0"/>
              <a:t>(2) </a:t>
            </a:r>
            <a:r>
              <a:rPr lang="zh-CN" altLang="en-US" dirty="0"/>
              <a:t>扫描根节点下面，获取</a:t>
            </a:r>
            <a:r>
              <a:rPr lang="en-US" altLang="zh-CN" dirty="0"/>
              <a:t>{</a:t>
            </a:r>
            <a:r>
              <a:rPr lang="en-US" altLang="zh-CN" dirty="0" err="1"/>
              <a:t>size,address</a:t>
            </a:r>
            <a:r>
              <a:rPr lang="en-US" altLang="zh-CN" dirty="0"/>
              <a:t>}-cells</a:t>
            </a:r>
            <a:r>
              <a:rPr lang="zh-CN" altLang="en-US" dirty="0"/>
              <a:t>信息，并保存在</a:t>
            </a:r>
            <a:r>
              <a:rPr lang="en-US" altLang="zh-CN" dirty="0" err="1"/>
              <a:t>dt_root_size_cells</a:t>
            </a:r>
            <a:r>
              <a:rPr lang="zh-CN" altLang="en-US" dirty="0"/>
              <a:t>和</a:t>
            </a:r>
            <a:r>
              <a:rPr lang="en-US" altLang="zh-CN" dirty="0" err="1"/>
              <a:t>dt_root_addr_cells</a:t>
            </a:r>
            <a:r>
              <a:rPr lang="zh-CN" altLang="en-US" dirty="0"/>
              <a:t>全局变量中；</a:t>
            </a:r>
            <a:endParaRPr lang="zh-CN" altLang="en-US" dirty="0"/>
          </a:p>
          <a:p>
            <a:r>
              <a:rPr lang="en-US" altLang="zh-CN" dirty="0"/>
              <a:t>(3) </a:t>
            </a:r>
            <a:r>
              <a:rPr lang="zh-CN" altLang="en-US" dirty="0"/>
              <a:t>扫描具有</a:t>
            </a:r>
            <a:r>
              <a:rPr lang="en-US" altLang="zh-CN" dirty="0" err="1"/>
              <a:t>device_type</a:t>
            </a:r>
            <a:r>
              <a:rPr lang="en-US" altLang="zh-CN" dirty="0"/>
              <a:t> = “memory”</a:t>
            </a:r>
            <a:r>
              <a:rPr lang="zh-CN" altLang="en-US" dirty="0"/>
              <a:t>属性的</a:t>
            </a:r>
            <a:r>
              <a:rPr lang="en-US" altLang="zh-CN" dirty="0"/>
              <a:t>/memory</a:t>
            </a:r>
            <a:r>
              <a:rPr lang="zh-CN" altLang="en-US" dirty="0"/>
              <a:t>或者</a:t>
            </a:r>
            <a:r>
              <a:rPr lang="en-US" altLang="zh-CN" dirty="0"/>
              <a:t>/memory@0</a:t>
            </a:r>
            <a:r>
              <a:rPr lang="zh-CN" altLang="en-US" dirty="0"/>
              <a:t>节点下面的</a:t>
            </a:r>
            <a:r>
              <a:rPr lang="en-US" altLang="zh-CN" dirty="0"/>
              <a:t>reg</a:t>
            </a:r>
            <a:r>
              <a:rPr lang="zh-CN" altLang="en-US" dirty="0"/>
              <a:t>属性值，</a:t>
            </a:r>
            <a:endParaRPr lang="en-US" altLang="zh-CN" dirty="0"/>
          </a:p>
          <a:p>
            <a:r>
              <a:rPr lang="zh-CN" altLang="en-US" dirty="0"/>
              <a:t>并把相关信息保存在</a:t>
            </a:r>
            <a:r>
              <a:rPr lang="en-US" altLang="zh-CN" dirty="0" err="1"/>
              <a:t>meminfo</a:t>
            </a:r>
            <a:r>
              <a:rPr lang="zh-CN" altLang="en-US" dirty="0"/>
              <a:t>中，全局变量</a:t>
            </a:r>
            <a:r>
              <a:rPr lang="en-US" altLang="zh-CN" dirty="0" err="1"/>
              <a:t>meminfo</a:t>
            </a:r>
            <a:r>
              <a:rPr lang="zh-CN" altLang="en-US" dirty="0"/>
              <a:t>保存了系统内存相关的信息</a:t>
            </a:r>
            <a:r>
              <a:rPr lang="zh-CN" altLang="en-US" b="1" dirty="0"/>
              <a:t>。</a:t>
            </a:r>
            <a:endParaRPr lang="zh-CN" altLang="en-US" b="1" dirty="0"/>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81025" y="493663"/>
            <a:ext cx="8382000" cy="1754326"/>
          </a:xfrm>
          <a:prstGeom prst="rect">
            <a:avLst/>
          </a:prstGeom>
        </p:spPr>
        <p:txBody>
          <a:bodyPr wrap="square">
            <a:spAutoFit/>
          </a:bodyPr>
          <a:lstStyle/>
          <a:p>
            <a:endParaRPr lang="zh-CN" altLang="en-US" dirty="0"/>
          </a:p>
          <a:p>
            <a:r>
              <a:rPr lang="zh-CN" altLang="en-US" dirty="0"/>
              <a:t>root@am57xx-evm:~# ls /sys/firmware/devicetree/base/chosen/ -l</a:t>
            </a:r>
            <a:endParaRPr lang="zh-CN" altLang="en-US" dirty="0"/>
          </a:p>
          <a:p>
            <a:r>
              <a:rPr lang="zh-CN" altLang="en-US" dirty="0"/>
              <a:t>-r--r--r--    1 root     root            77 Oct 19 16:36 bootargs</a:t>
            </a:r>
            <a:endParaRPr lang="zh-CN" altLang="en-US" dirty="0"/>
          </a:p>
          <a:p>
            <a:r>
              <a:rPr lang="zh-CN" altLang="en-US" dirty="0"/>
              <a:t>-r--r--r--    1 root     root             7 Oct 19 16:36 name</a:t>
            </a:r>
            <a:endParaRPr lang="zh-CN" altLang="en-US" dirty="0"/>
          </a:p>
          <a:p>
            <a:r>
              <a:rPr lang="zh-CN" altLang="en-US" dirty="0"/>
              <a:t>-r--r--r--    1 root     root            21 Oct 19 16:36 stdout-path</a:t>
            </a:r>
            <a:endParaRPr lang="zh-CN" altLang="en-US" dirty="0"/>
          </a:p>
          <a:p>
            <a:r>
              <a:rPr lang="zh-CN" altLang="en-US" dirty="0"/>
              <a:t>root@am57xx-evm:~#</a:t>
            </a:r>
            <a:endParaRPr lang="zh-CN" altLang="en-US" dirty="0"/>
          </a:p>
        </p:txBody>
      </p:sp>
      <p:sp>
        <p:nvSpPr>
          <p:cNvPr id="5" name="矩形 4"/>
          <p:cNvSpPr/>
          <p:nvPr/>
        </p:nvSpPr>
        <p:spPr>
          <a:xfrm>
            <a:off x="581025" y="3143519"/>
            <a:ext cx="10448925" cy="2554545"/>
          </a:xfrm>
          <a:prstGeom prst="rect">
            <a:avLst/>
          </a:prstGeom>
        </p:spPr>
        <p:txBody>
          <a:bodyPr wrap="square">
            <a:spAutoFit/>
          </a:bodyPr>
          <a:lstStyle/>
          <a:p>
            <a:pPr>
              <a:buFont typeface="+mj-lt"/>
              <a:buAutoNum type="arabicPeriod"/>
            </a:pPr>
            <a:r>
              <a:rPr lang="en-US" altLang="zh-CN" sz="1000" b="1" dirty="0">
                <a:solidFill>
                  <a:srgbClr val="000088"/>
                </a:solidFill>
                <a:latin typeface="Courier New" panose="02070309020205020404" pitchFamily="49" charset="0"/>
              </a:rPr>
              <a:t>struct</a:t>
            </a:r>
            <a:r>
              <a:rPr lang="en-US" altLang="zh-CN" sz="1000" dirty="0">
                <a:solidFill>
                  <a:srgbClr val="000000"/>
                </a:solidFill>
                <a:latin typeface="Courier New" panose="02070309020205020404" pitchFamily="49" charset="0"/>
              </a:rPr>
              <a:t> </a:t>
            </a:r>
            <a:r>
              <a:rPr lang="en-US" altLang="zh-CN" sz="1000" dirty="0" err="1">
                <a:solidFill>
                  <a:srgbClr val="000000"/>
                </a:solidFill>
                <a:latin typeface="Courier New" panose="02070309020205020404" pitchFamily="49" charset="0"/>
              </a:rPr>
              <a:t>device_node</a:t>
            </a:r>
            <a:r>
              <a:rPr lang="en-US" altLang="zh-CN" sz="1000" dirty="0">
                <a:solidFill>
                  <a:srgbClr val="000000"/>
                </a:solidFill>
                <a:latin typeface="Courier New" panose="02070309020205020404" pitchFamily="49" charset="0"/>
              </a:rPr>
              <a:t> </a:t>
            </a:r>
            <a:r>
              <a:rPr lang="en-US" altLang="zh-CN" sz="1000" dirty="0">
                <a:solidFill>
                  <a:srgbClr val="666600"/>
                </a:solidFill>
                <a:latin typeface="Courier New" panose="02070309020205020404" pitchFamily="49" charset="0"/>
              </a:rPr>
              <a:t>{</a:t>
            </a:r>
            <a:endParaRPr lang="en-US" altLang="zh-CN" sz="1000" dirty="0">
              <a:solidFill>
                <a:srgbClr val="BBBBBB"/>
              </a:solidFill>
              <a:latin typeface="Courier New" panose="02070309020205020404" pitchFamily="49" charset="0"/>
            </a:endParaRPr>
          </a:p>
          <a:p>
            <a:pPr>
              <a:buFont typeface="+mj-lt"/>
              <a:buAutoNum type="arabicPeriod"/>
            </a:pPr>
            <a:r>
              <a:rPr lang="en-US" altLang="zh-CN" sz="1000" b="1" dirty="0">
                <a:solidFill>
                  <a:srgbClr val="000088"/>
                </a:solidFill>
                <a:latin typeface="Courier New" panose="02070309020205020404" pitchFamily="49" charset="0"/>
              </a:rPr>
              <a:t>const</a:t>
            </a:r>
            <a:r>
              <a:rPr lang="en-US" altLang="zh-CN" sz="1000" dirty="0">
                <a:solidFill>
                  <a:srgbClr val="000000"/>
                </a:solidFill>
                <a:latin typeface="Courier New" panose="02070309020205020404" pitchFamily="49" charset="0"/>
              </a:rPr>
              <a:t> </a:t>
            </a:r>
            <a:r>
              <a:rPr lang="en-US" altLang="zh-CN" sz="1000" b="1" dirty="0">
                <a:solidFill>
                  <a:srgbClr val="000088"/>
                </a:solidFill>
                <a:latin typeface="Courier New" panose="02070309020205020404" pitchFamily="49" charset="0"/>
              </a:rPr>
              <a:t>char</a:t>
            </a:r>
            <a:r>
              <a:rPr lang="en-US" altLang="zh-CN" sz="1000" dirty="0">
                <a:solidFill>
                  <a:srgbClr val="000000"/>
                </a:solidFill>
                <a:latin typeface="Courier New" panose="02070309020205020404" pitchFamily="49" charset="0"/>
              </a:rPr>
              <a:t> </a:t>
            </a:r>
            <a:r>
              <a:rPr lang="en-US" altLang="zh-CN" sz="1000" dirty="0">
                <a:solidFill>
                  <a:srgbClr val="666600"/>
                </a:solidFill>
                <a:latin typeface="Courier New" panose="02070309020205020404" pitchFamily="49" charset="0"/>
              </a:rPr>
              <a:t>*</a:t>
            </a:r>
            <a:r>
              <a:rPr lang="en-US" altLang="zh-CN" sz="1000" dirty="0">
                <a:solidFill>
                  <a:srgbClr val="000000"/>
                </a:solidFill>
                <a:latin typeface="Courier New" panose="02070309020205020404" pitchFamily="49" charset="0"/>
              </a:rPr>
              <a:t>name</a:t>
            </a:r>
            <a:r>
              <a:rPr lang="en-US" altLang="zh-CN" sz="1000" dirty="0">
                <a:solidFill>
                  <a:srgbClr val="666600"/>
                </a:solidFill>
                <a:latin typeface="Courier New" panose="02070309020205020404" pitchFamily="49" charset="0"/>
              </a:rPr>
              <a:t>;</a:t>
            </a:r>
            <a:r>
              <a:rPr lang="en-US" altLang="zh-CN" sz="1000" dirty="0">
                <a:solidFill>
                  <a:srgbClr val="000000"/>
                </a:solidFill>
                <a:latin typeface="Courier New" panose="02070309020205020404" pitchFamily="49" charset="0"/>
              </a:rPr>
              <a:t> </a:t>
            </a:r>
            <a:r>
              <a:rPr lang="en-US" altLang="zh-CN" sz="1000" dirty="0">
                <a:solidFill>
                  <a:srgbClr val="880000"/>
                </a:solidFill>
                <a:latin typeface="Courier New" panose="02070309020205020404" pitchFamily="49" charset="0"/>
              </a:rPr>
              <a:t>/* node</a:t>
            </a:r>
            <a:r>
              <a:rPr lang="zh-CN" altLang="en-US" sz="1000" dirty="0">
                <a:solidFill>
                  <a:srgbClr val="880000"/>
                </a:solidFill>
                <a:latin typeface="Courier New" panose="02070309020205020404" pitchFamily="49" charset="0"/>
              </a:rPr>
              <a:t>的名称，取最后一次“</a:t>
            </a:r>
            <a:r>
              <a:rPr lang="en-US" altLang="zh-CN" sz="1000" dirty="0">
                <a:solidFill>
                  <a:srgbClr val="880000"/>
                </a:solidFill>
                <a:latin typeface="Courier New" panose="02070309020205020404" pitchFamily="49" charset="0"/>
              </a:rPr>
              <a:t>/”</a:t>
            </a:r>
            <a:r>
              <a:rPr lang="zh-CN" altLang="en-US" sz="1000" dirty="0">
                <a:solidFill>
                  <a:srgbClr val="880000"/>
                </a:solidFill>
                <a:latin typeface="Courier New" panose="02070309020205020404" pitchFamily="49" charset="0"/>
              </a:rPr>
              <a:t>和“</a:t>
            </a:r>
            <a:r>
              <a:rPr lang="en-US" altLang="zh-CN" sz="1000" dirty="0">
                <a:solidFill>
                  <a:srgbClr val="880000"/>
                </a:solidFill>
                <a:latin typeface="Courier New" panose="02070309020205020404" pitchFamily="49" charset="0"/>
              </a:rPr>
              <a:t>@”</a:t>
            </a:r>
            <a:r>
              <a:rPr lang="zh-CN" altLang="en-US" sz="1000" dirty="0">
                <a:solidFill>
                  <a:srgbClr val="880000"/>
                </a:solidFill>
                <a:latin typeface="Courier New" panose="02070309020205020404" pitchFamily="49" charset="0"/>
              </a:rPr>
              <a:t>之间子串 *</a:t>
            </a:r>
            <a:r>
              <a:rPr lang="en-US" altLang="zh-CN" sz="1000" dirty="0">
                <a:solidFill>
                  <a:srgbClr val="880000"/>
                </a:solidFill>
                <a:latin typeface="Courier New" panose="02070309020205020404" pitchFamily="49" charset="0"/>
              </a:rPr>
              <a:t>/</a:t>
            </a:r>
            <a:endParaRPr lang="zh-CN" altLang="en-US" sz="1000" dirty="0">
              <a:solidFill>
                <a:srgbClr val="BBBBBB"/>
              </a:solidFill>
              <a:latin typeface="Courier New" panose="02070309020205020404" pitchFamily="49" charset="0"/>
            </a:endParaRPr>
          </a:p>
          <a:p>
            <a:pPr>
              <a:buFont typeface="+mj-lt"/>
              <a:buAutoNum type="arabicPeriod"/>
            </a:pPr>
            <a:r>
              <a:rPr lang="en-US" altLang="zh-CN" sz="1000" b="1" dirty="0">
                <a:solidFill>
                  <a:srgbClr val="000088"/>
                </a:solidFill>
                <a:latin typeface="Courier New" panose="02070309020205020404" pitchFamily="49" charset="0"/>
              </a:rPr>
              <a:t>const</a:t>
            </a:r>
            <a:r>
              <a:rPr lang="en-US" altLang="zh-CN" sz="1000" dirty="0">
                <a:solidFill>
                  <a:srgbClr val="000000"/>
                </a:solidFill>
                <a:latin typeface="Courier New" panose="02070309020205020404" pitchFamily="49" charset="0"/>
              </a:rPr>
              <a:t> </a:t>
            </a:r>
            <a:r>
              <a:rPr lang="en-US" altLang="zh-CN" sz="1000" b="1" dirty="0">
                <a:solidFill>
                  <a:srgbClr val="000088"/>
                </a:solidFill>
                <a:latin typeface="Courier New" panose="02070309020205020404" pitchFamily="49" charset="0"/>
              </a:rPr>
              <a:t>char</a:t>
            </a:r>
            <a:r>
              <a:rPr lang="en-US" altLang="zh-CN" sz="1000" dirty="0">
                <a:solidFill>
                  <a:srgbClr val="000000"/>
                </a:solidFill>
                <a:latin typeface="Courier New" panose="02070309020205020404" pitchFamily="49" charset="0"/>
              </a:rPr>
              <a:t> </a:t>
            </a:r>
            <a:r>
              <a:rPr lang="en-US" altLang="zh-CN" sz="1000" dirty="0">
                <a:solidFill>
                  <a:srgbClr val="666600"/>
                </a:solidFill>
                <a:latin typeface="Courier New" panose="02070309020205020404" pitchFamily="49" charset="0"/>
              </a:rPr>
              <a:t>*</a:t>
            </a:r>
            <a:r>
              <a:rPr lang="en-US" altLang="zh-CN" sz="1000" dirty="0">
                <a:solidFill>
                  <a:srgbClr val="000000"/>
                </a:solidFill>
                <a:latin typeface="Courier New" panose="02070309020205020404" pitchFamily="49" charset="0"/>
              </a:rPr>
              <a:t>type</a:t>
            </a:r>
            <a:r>
              <a:rPr lang="en-US" altLang="zh-CN" sz="1000" dirty="0">
                <a:solidFill>
                  <a:srgbClr val="666600"/>
                </a:solidFill>
                <a:latin typeface="Courier New" panose="02070309020205020404" pitchFamily="49" charset="0"/>
              </a:rPr>
              <a:t>;</a:t>
            </a:r>
            <a:r>
              <a:rPr lang="en-US" altLang="zh-CN" sz="1000" dirty="0">
                <a:solidFill>
                  <a:srgbClr val="000000"/>
                </a:solidFill>
                <a:latin typeface="Courier New" panose="02070309020205020404" pitchFamily="49" charset="0"/>
              </a:rPr>
              <a:t> </a:t>
            </a:r>
            <a:r>
              <a:rPr lang="en-US" altLang="zh-CN" sz="1000" dirty="0">
                <a:solidFill>
                  <a:srgbClr val="880000"/>
                </a:solidFill>
                <a:latin typeface="Courier New" panose="02070309020205020404" pitchFamily="49" charset="0"/>
              </a:rPr>
              <a:t>/* </a:t>
            </a:r>
            <a:r>
              <a:rPr lang="en-US" altLang="zh-CN" sz="1000" dirty="0" err="1">
                <a:solidFill>
                  <a:srgbClr val="880000"/>
                </a:solidFill>
                <a:latin typeface="Courier New" panose="02070309020205020404" pitchFamily="49" charset="0"/>
              </a:rPr>
              <a:t>device_type</a:t>
            </a:r>
            <a:r>
              <a:rPr lang="zh-CN" altLang="en-US" sz="1000" dirty="0">
                <a:solidFill>
                  <a:srgbClr val="880000"/>
                </a:solidFill>
                <a:latin typeface="Courier New" panose="02070309020205020404" pitchFamily="49" charset="0"/>
              </a:rPr>
              <a:t>的属性名称，没有为</a:t>
            </a:r>
            <a:r>
              <a:rPr lang="en-US" altLang="zh-CN" sz="1000" dirty="0">
                <a:solidFill>
                  <a:srgbClr val="880000"/>
                </a:solidFill>
                <a:latin typeface="Courier New" panose="02070309020205020404" pitchFamily="49" charset="0"/>
              </a:rPr>
              <a:t>&lt;NULL&gt; */</a:t>
            </a:r>
            <a:endParaRPr lang="en-US" altLang="zh-CN" sz="1000" dirty="0">
              <a:solidFill>
                <a:srgbClr val="BBBBBB"/>
              </a:solidFill>
              <a:latin typeface="Courier New" panose="02070309020205020404" pitchFamily="49" charset="0"/>
            </a:endParaRPr>
          </a:p>
          <a:p>
            <a:pPr>
              <a:buFont typeface="+mj-lt"/>
              <a:buAutoNum type="arabicPeriod"/>
            </a:pPr>
            <a:r>
              <a:rPr lang="en-US" altLang="zh-CN" sz="1000" dirty="0" err="1">
                <a:solidFill>
                  <a:srgbClr val="000000"/>
                </a:solidFill>
                <a:latin typeface="Courier New" panose="02070309020205020404" pitchFamily="49" charset="0"/>
              </a:rPr>
              <a:t>phandle</a:t>
            </a:r>
            <a:r>
              <a:rPr lang="en-US" altLang="zh-CN" sz="1000" dirty="0">
                <a:solidFill>
                  <a:srgbClr val="000000"/>
                </a:solidFill>
                <a:latin typeface="Courier New" panose="02070309020205020404" pitchFamily="49" charset="0"/>
              </a:rPr>
              <a:t> </a:t>
            </a:r>
            <a:r>
              <a:rPr lang="en-US" altLang="zh-CN" sz="1000" dirty="0" err="1">
                <a:solidFill>
                  <a:srgbClr val="000000"/>
                </a:solidFill>
                <a:latin typeface="Courier New" panose="02070309020205020404" pitchFamily="49" charset="0"/>
              </a:rPr>
              <a:t>phandle</a:t>
            </a:r>
            <a:r>
              <a:rPr lang="en-US" altLang="zh-CN" sz="1000" dirty="0">
                <a:solidFill>
                  <a:srgbClr val="666600"/>
                </a:solidFill>
                <a:latin typeface="Courier New" panose="02070309020205020404" pitchFamily="49" charset="0"/>
              </a:rPr>
              <a:t>;</a:t>
            </a:r>
            <a:r>
              <a:rPr lang="en-US" altLang="zh-CN" sz="1000" dirty="0">
                <a:solidFill>
                  <a:srgbClr val="000000"/>
                </a:solidFill>
                <a:latin typeface="Courier New" panose="02070309020205020404" pitchFamily="49" charset="0"/>
              </a:rPr>
              <a:t> </a:t>
            </a:r>
            <a:r>
              <a:rPr lang="en-US" altLang="zh-CN" sz="1000" dirty="0">
                <a:solidFill>
                  <a:srgbClr val="880000"/>
                </a:solidFill>
                <a:latin typeface="Courier New" panose="02070309020205020404" pitchFamily="49" charset="0"/>
              </a:rPr>
              <a:t>/* </a:t>
            </a:r>
            <a:r>
              <a:rPr lang="en-US" altLang="zh-CN" sz="1000" dirty="0" err="1">
                <a:solidFill>
                  <a:srgbClr val="880000"/>
                </a:solidFill>
                <a:latin typeface="Courier New" panose="02070309020205020404" pitchFamily="49" charset="0"/>
              </a:rPr>
              <a:t>phandle</a:t>
            </a:r>
            <a:r>
              <a:rPr lang="zh-CN" altLang="en-US" sz="1000" dirty="0">
                <a:solidFill>
                  <a:srgbClr val="880000"/>
                </a:solidFill>
                <a:latin typeface="Courier New" panose="02070309020205020404" pitchFamily="49" charset="0"/>
              </a:rPr>
              <a:t>属性值 *</a:t>
            </a:r>
            <a:r>
              <a:rPr lang="en-US" altLang="zh-CN" sz="1000" dirty="0">
                <a:solidFill>
                  <a:srgbClr val="880000"/>
                </a:solidFill>
                <a:latin typeface="Courier New" panose="02070309020205020404" pitchFamily="49" charset="0"/>
              </a:rPr>
              <a:t>/</a:t>
            </a:r>
            <a:endParaRPr lang="zh-CN" altLang="en-US" sz="1000" dirty="0">
              <a:solidFill>
                <a:srgbClr val="BBBBBB"/>
              </a:solidFill>
              <a:latin typeface="Courier New" panose="02070309020205020404" pitchFamily="49" charset="0"/>
            </a:endParaRPr>
          </a:p>
          <a:p>
            <a:pPr>
              <a:buFont typeface="+mj-lt"/>
              <a:buAutoNum type="arabicPeriod"/>
            </a:pPr>
            <a:r>
              <a:rPr lang="en-US" altLang="zh-CN" sz="1000" b="1" dirty="0">
                <a:solidFill>
                  <a:srgbClr val="000088"/>
                </a:solidFill>
                <a:latin typeface="Courier New" panose="02070309020205020404" pitchFamily="49" charset="0"/>
              </a:rPr>
              <a:t>const</a:t>
            </a:r>
            <a:r>
              <a:rPr lang="en-US" altLang="zh-CN" sz="1000" dirty="0">
                <a:solidFill>
                  <a:srgbClr val="000000"/>
                </a:solidFill>
                <a:latin typeface="Courier New" panose="02070309020205020404" pitchFamily="49" charset="0"/>
              </a:rPr>
              <a:t> </a:t>
            </a:r>
            <a:r>
              <a:rPr lang="en-US" altLang="zh-CN" sz="1000" b="1" dirty="0">
                <a:solidFill>
                  <a:srgbClr val="000088"/>
                </a:solidFill>
                <a:latin typeface="Courier New" panose="02070309020205020404" pitchFamily="49" charset="0"/>
              </a:rPr>
              <a:t>char</a:t>
            </a:r>
            <a:r>
              <a:rPr lang="en-US" altLang="zh-CN" sz="1000" dirty="0">
                <a:solidFill>
                  <a:srgbClr val="000000"/>
                </a:solidFill>
                <a:latin typeface="Courier New" panose="02070309020205020404" pitchFamily="49" charset="0"/>
              </a:rPr>
              <a:t> </a:t>
            </a:r>
            <a:r>
              <a:rPr lang="en-US" altLang="zh-CN" sz="1000" dirty="0">
                <a:solidFill>
                  <a:srgbClr val="666600"/>
                </a:solidFill>
                <a:latin typeface="Courier New" panose="02070309020205020404" pitchFamily="49" charset="0"/>
              </a:rPr>
              <a:t>*</a:t>
            </a:r>
            <a:r>
              <a:rPr lang="en-US" altLang="zh-CN" sz="1000" dirty="0" err="1">
                <a:solidFill>
                  <a:srgbClr val="000000"/>
                </a:solidFill>
                <a:latin typeface="Courier New" panose="02070309020205020404" pitchFamily="49" charset="0"/>
              </a:rPr>
              <a:t>full_name</a:t>
            </a:r>
            <a:r>
              <a:rPr lang="en-US" altLang="zh-CN" sz="1000" dirty="0">
                <a:solidFill>
                  <a:srgbClr val="666600"/>
                </a:solidFill>
                <a:latin typeface="Courier New" panose="02070309020205020404" pitchFamily="49" charset="0"/>
              </a:rPr>
              <a:t>;</a:t>
            </a:r>
            <a:r>
              <a:rPr lang="en-US" altLang="zh-CN" sz="1000" dirty="0">
                <a:solidFill>
                  <a:srgbClr val="000000"/>
                </a:solidFill>
                <a:latin typeface="Courier New" panose="02070309020205020404" pitchFamily="49" charset="0"/>
              </a:rPr>
              <a:t> </a:t>
            </a:r>
            <a:r>
              <a:rPr lang="en-US" altLang="zh-CN" sz="1000" dirty="0">
                <a:solidFill>
                  <a:srgbClr val="880000"/>
                </a:solidFill>
                <a:latin typeface="Courier New" panose="02070309020205020404" pitchFamily="49" charset="0"/>
              </a:rPr>
              <a:t>/* </a:t>
            </a:r>
            <a:r>
              <a:rPr lang="zh-CN" altLang="en-US" sz="1000" dirty="0">
                <a:solidFill>
                  <a:srgbClr val="880000"/>
                </a:solidFill>
                <a:latin typeface="Courier New" panose="02070309020205020404" pitchFamily="49" charset="0"/>
              </a:rPr>
              <a:t>指向该结构体结束的位置，存放</a:t>
            </a:r>
            <a:r>
              <a:rPr lang="en-US" altLang="zh-CN" sz="1000" dirty="0">
                <a:solidFill>
                  <a:srgbClr val="880000"/>
                </a:solidFill>
                <a:latin typeface="Courier New" panose="02070309020205020404" pitchFamily="49" charset="0"/>
              </a:rPr>
              <a:t>node</a:t>
            </a:r>
            <a:r>
              <a:rPr lang="zh-CN" altLang="en-US" sz="1000" dirty="0">
                <a:solidFill>
                  <a:srgbClr val="880000"/>
                </a:solidFill>
                <a:latin typeface="Courier New" panose="02070309020205020404" pitchFamily="49" charset="0"/>
              </a:rPr>
              <a:t>的路径全名，例如：</a:t>
            </a:r>
            <a:r>
              <a:rPr lang="en-US" altLang="zh-CN" sz="1000" dirty="0">
                <a:solidFill>
                  <a:srgbClr val="880000"/>
                </a:solidFill>
                <a:latin typeface="Courier New" panose="02070309020205020404" pitchFamily="49" charset="0"/>
              </a:rPr>
              <a:t>/chosen */</a:t>
            </a:r>
            <a:endParaRPr lang="en-US" altLang="zh-CN" sz="1000" dirty="0">
              <a:solidFill>
                <a:srgbClr val="323232"/>
              </a:solidFill>
              <a:latin typeface="Courier New" panose="02070309020205020404" pitchFamily="49" charset="0"/>
            </a:endParaRPr>
          </a:p>
          <a:p>
            <a:pPr>
              <a:buFont typeface="+mj-lt"/>
              <a:buAutoNum type="arabicPeriod"/>
            </a:pPr>
            <a:r>
              <a:rPr lang="en-US" altLang="zh-CN" sz="1000" b="1" dirty="0">
                <a:solidFill>
                  <a:srgbClr val="000088"/>
                </a:solidFill>
                <a:latin typeface="Courier New" panose="02070309020205020404" pitchFamily="49" charset="0"/>
              </a:rPr>
              <a:t>struct</a:t>
            </a:r>
            <a:r>
              <a:rPr lang="en-US" altLang="zh-CN" sz="1000" dirty="0">
                <a:solidFill>
                  <a:srgbClr val="000000"/>
                </a:solidFill>
                <a:latin typeface="Courier New" panose="02070309020205020404" pitchFamily="49" charset="0"/>
              </a:rPr>
              <a:t> </a:t>
            </a:r>
            <a:r>
              <a:rPr lang="en-US" altLang="zh-CN" sz="1000" dirty="0" err="1">
                <a:solidFill>
                  <a:srgbClr val="000000"/>
                </a:solidFill>
                <a:latin typeface="Courier New" panose="02070309020205020404" pitchFamily="49" charset="0"/>
              </a:rPr>
              <a:t>fwnode_handle</a:t>
            </a:r>
            <a:r>
              <a:rPr lang="en-US" altLang="zh-CN" sz="1000" dirty="0">
                <a:solidFill>
                  <a:srgbClr val="000000"/>
                </a:solidFill>
                <a:latin typeface="Courier New" panose="02070309020205020404" pitchFamily="49" charset="0"/>
              </a:rPr>
              <a:t> </a:t>
            </a:r>
            <a:r>
              <a:rPr lang="en-US" altLang="zh-CN" sz="1000" dirty="0" err="1">
                <a:solidFill>
                  <a:srgbClr val="000000"/>
                </a:solidFill>
                <a:latin typeface="Courier New" panose="02070309020205020404" pitchFamily="49" charset="0"/>
              </a:rPr>
              <a:t>fwnode</a:t>
            </a:r>
            <a:r>
              <a:rPr lang="en-US" altLang="zh-CN" sz="1000" dirty="0">
                <a:solidFill>
                  <a:srgbClr val="666600"/>
                </a:solidFill>
                <a:latin typeface="Courier New" panose="02070309020205020404" pitchFamily="49" charset="0"/>
              </a:rPr>
              <a:t>;</a:t>
            </a:r>
            <a:endParaRPr lang="en-US" altLang="zh-CN" sz="1000" dirty="0">
              <a:solidFill>
                <a:srgbClr val="BBBBBB"/>
              </a:solidFill>
              <a:latin typeface="Courier New" panose="02070309020205020404" pitchFamily="49" charset="0"/>
            </a:endParaRPr>
          </a:p>
          <a:p>
            <a:pPr>
              <a:buFont typeface="+mj-lt"/>
              <a:buAutoNum type="arabicPeriod"/>
            </a:pPr>
            <a:r>
              <a:rPr lang="en-US" altLang="zh-CN" sz="1000" dirty="0">
                <a:solidFill>
                  <a:srgbClr val="000000"/>
                </a:solidFill>
                <a:latin typeface="Courier New" panose="02070309020205020404" pitchFamily="49" charset="0"/>
              </a:rPr>
              <a:t> </a:t>
            </a:r>
            <a:endParaRPr lang="en-US" altLang="zh-CN" sz="1000" dirty="0">
              <a:solidFill>
                <a:srgbClr val="BBBBBB"/>
              </a:solidFill>
              <a:latin typeface="Courier New" panose="02070309020205020404" pitchFamily="49" charset="0"/>
            </a:endParaRPr>
          </a:p>
          <a:p>
            <a:pPr>
              <a:buFont typeface="+mj-lt"/>
              <a:buAutoNum type="arabicPeriod"/>
            </a:pPr>
            <a:r>
              <a:rPr lang="en-US" altLang="zh-CN" sz="1000" b="1" dirty="0">
                <a:solidFill>
                  <a:srgbClr val="000088"/>
                </a:solidFill>
                <a:latin typeface="Courier New" panose="02070309020205020404" pitchFamily="49" charset="0"/>
              </a:rPr>
              <a:t>struct</a:t>
            </a:r>
            <a:r>
              <a:rPr lang="en-US" altLang="zh-CN" sz="1000" dirty="0">
                <a:solidFill>
                  <a:srgbClr val="000000"/>
                </a:solidFill>
                <a:latin typeface="Courier New" panose="02070309020205020404" pitchFamily="49" charset="0"/>
              </a:rPr>
              <a:t> property </a:t>
            </a:r>
            <a:r>
              <a:rPr lang="en-US" altLang="zh-CN" sz="1000" dirty="0">
                <a:solidFill>
                  <a:srgbClr val="666600"/>
                </a:solidFill>
                <a:latin typeface="Courier New" panose="02070309020205020404" pitchFamily="49" charset="0"/>
              </a:rPr>
              <a:t>*</a:t>
            </a:r>
            <a:r>
              <a:rPr lang="en-US" altLang="zh-CN" sz="1000" dirty="0">
                <a:solidFill>
                  <a:srgbClr val="000000"/>
                </a:solidFill>
                <a:latin typeface="Courier New" panose="02070309020205020404" pitchFamily="49" charset="0"/>
              </a:rPr>
              <a:t>properties</a:t>
            </a:r>
            <a:r>
              <a:rPr lang="en-US" altLang="zh-CN" sz="1000" dirty="0">
                <a:solidFill>
                  <a:srgbClr val="666600"/>
                </a:solidFill>
                <a:latin typeface="Courier New" panose="02070309020205020404" pitchFamily="49" charset="0"/>
              </a:rPr>
              <a:t>;</a:t>
            </a:r>
            <a:r>
              <a:rPr lang="en-US" altLang="zh-CN" sz="1000" dirty="0">
                <a:solidFill>
                  <a:srgbClr val="000000"/>
                </a:solidFill>
                <a:latin typeface="Courier New" panose="02070309020205020404" pitchFamily="49" charset="0"/>
              </a:rPr>
              <a:t> </a:t>
            </a:r>
            <a:r>
              <a:rPr lang="en-US" altLang="zh-CN" sz="1000" dirty="0">
                <a:solidFill>
                  <a:srgbClr val="880000"/>
                </a:solidFill>
                <a:latin typeface="Courier New" panose="02070309020205020404" pitchFamily="49" charset="0"/>
              </a:rPr>
              <a:t>/* </a:t>
            </a:r>
            <a:r>
              <a:rPr lang="zh-CN" altLang="en-US" sz="1000" dirty="0">
                <a:solidFill>
                  <a:srgbClr val="880000"/>
                </a:solidFill>
                <a:latin typeface="Courier New" panose="02070309020205020404" pitchFamily="49" charset="0"/>
              </a:rPr>
              <a:t>指向该节点下的第一个属性，其他属性与该属性链表相接 *</a:t>
            </a:r>
            <a:r>
              <a:rPr lang="en-US" altLang="zh-CN" sz="1000" dirty="0">
                <a:solidFill>
                  <a:srgbClr val="880000"/>
                </a:solidFill>
                <a:latin typeface="Courier New" panose="02070309020205020404" pitchFamily="49" charset="0"/>
              </a:rPr>
              <a:t>/</a:t>
            </a:r>
            <a:endParaRPr lang="zh-CN" altLang="en-US" sz="1000" dirty="0">
              <a:solidFill>
                <a:srgbClr val="BBBBBB"/>
              </a:solidFill>
              <a:latin typeface="Courier New" panose="02070309020205020404" pitchFamily="49" charset="0"/>
            </a:endParaRPr>
          </a:p>
          <a:p>
            <a:pPr>
              <a:buFont typeface="+mj-lt"/>
              <a:buAutoNum type="arabicPeriod"/>
            </a:pPr>
            <a:r>
              <a:rPr lang="en-US" altLang="zh-CN" sz="1000" b="1" dirty="0">
                <a:solidFill>
                  <a:srgbClr val="000088"/>
                </a:solidFill>
                <a:latin typeface="Courier New" panose="02070309020205020404" pitchFamily="49" charset="0"/>
              </a:rPr>
              <a:t>struct</a:t>
            </a:r>
            <a:r>
              <a:rPr lang="en-US" altLang="zh-CN" sz="1000" dirty="0">
                <a:solidFill>
                  <a:srgbClr val="000000"/>
                </a:solidFill>
                <a:latin typeface="Courier New" panose="02070309020205020404" pitchFamily="49" charset="0"/>
              </a:rPr>
              <a:t> property </a:t>
            </a:r>
            <a:r>
              <a:rPr lang="en-US" altLang="zh-CN" sz="1000" dirty="0">
                <a:solidFill>
                  <a:srgbClr val="666600"/>
                </a:solidFill>
                <a:latin typeface="Courier New" panose="02070309020205020404" pitchFamily="49" charset="0"/>
              </a:rPr>
              <a:t>*</a:t>
            </a:r>
            <a:r>
              <a:rPr lang="en-US" altLang="zh-CN" sz="1000" dirty="0" err="1">
                <a:solidFill>
                  <a:srgbClr val="000000"/>
                </a:solidFill>
                <a:latin typeface="Courier New" panose="02070309020205020404" pitchFamily="49" charset="0"/>
              </a:rPr>
              <a:t>deadprops</a:t>
            </a:r>
            <a:r>
              <a:rPr lang="en-US" altLang="zh-CN" sz="1000" dirty="0">
                <a:solidFill>
                  <a:srgbClr val="666600"/>
                </a:solidFill>
                <a:latin typeface="Courier New" panose="02070309020205020404" pitchFamily="49" charset="0"/>
              </a:rPr>
              <a:t>;</a:t>
            </a:r>
            <a:r>
              <a:rPr lang="en-US" altLang="zh-CN" sz="1000" dirty="0">
                <a:solidFill>
                  <a:srgbClr val="000000"/>
                </a:solidFill>
                <a:latin typeface="Courier New" panose="02070309020205020404" pitchFamily="49" charset="0"/>
              </a:rPr>
              <a:t> </a:t>
            </a:r>
            <a:r>
              <a:rPr lang="en-US" altLang="zh-CN" sz="1000" dirty="0">
                <a:solidFill>
                  <a:srgbClr val="880000"/>
                </a:solidFill>
                <a:latin typeface="Courier New" panose="02070309020205020404" pitchFamily="49" charset="0"/>
              </a:rPr>
              <a:t>/* removed properties */</a:t>
            </a:r>
            <a:endParaRPr lang="en-US" altLang="zh-CN" sz="1000" dirty="0">
              <a:solidFill>
                <a:srgbClr val="BBBBBB"/>
              </a:solidFill>
              <a:latin typeface="Courier New" panose="02070309020205020404" pitchFamily="49" charset="0"/>
            </a:endParaRPr>
          </a:p>
          <a:p>
            <a:pPr>
              <a:buFont typeface="+mj-lt"/>
              <a:buAutoNum type="arabicPeriod"/>
            </a:pPr>
            <a:r>
              <a:rPr lang="en-US" altLang="zh-CN" sz="1000" b="1" dirty="0">
                <a:solidFill>
                  <a:srgbClr val="000088"/>
                </a:solidFill>
                <a:latin typeface="Courier New" panose="02070309020205020404" pitchFamily="49" charset="0"/>
              </a:rPr>
              <a:t>struct</a:t>
            </a:r>
            <a:r>
              <a:rPr lang="en-US" altLang="zh-CN" sz="1000" dirty="0">
                <a:solidFill>
                  <a:srgbClr val="000000"/>
                </a:solidFill>
                <a:latin typeface="Courier New" panose="02070309020205020404" pitchFamily="49" charset="0"/>
              </a:rPr>
              <a:t> </a:t>
            </a:r>
            <a:r>
              <a:rPr lang="en-US" altLang="zh-CN" sz="1000" dirty="0" err="1">
                <a:solidFill>
                  <a:srgbClr val="000000"/>
                </a:solidFill>
                <a:latin typeface="Courier New" panose="02070309020205020404" pitchFamily="49" charset="0"/>
              </a:rPr>
              <a:t>device_node</a:t>
            </a:r>
            <a:r>
              <a:rPr lang="en-US" altLang="zh-CN" sz="1000" dirty="0">
                <a:solidFill>
                  <a:srgbClr val="000000"/>
                </a:solidFill>
                <a:latin typeface="Courier New" panose="02070309020205020404" pitchFamily="49" charset="0"/>
              </a:rPr>
              <a:t> </a:t>
            </a:r>
            <a:r>
              <a:rPr lang="en-US" altLang="zh-CN" sz="1000" dirty="0">
                <a:solidFill>
                  <a:srgbClr val="666600"/>
                </a:solidFill>
                <a:latin typeface="Courier New" panose="02070309020205020404" pitchFamily="49" charset="0"/>
              </a:rPr>
              <a:t>*</a:t>
            </a:r>
            <a:r>
              <a:rPr lang="en-US" altLang="zh-CN" sz="1000" dirty="0">
                <a:solidFill>
                  <a:srgbClr val="000000"/>
                </a:solidFill>
                <a:latin typeface="Courier New" panose="02070309020205020404" pitchFamily="49" charset="0"/>
              </a:rPr>
              <a:t>parent</a:t>
            </a:r>
            <a:r>
              <a:rPr lang="en-US" altLang="zh-CN" sz="1000" dirty="0">
                <a:solidFill>
                  <a:srgbClr val="666600"/>
                </a:solidFill>
                <a:latin typeface="Courier New" panose="02070309020205020404" pitchFamily="49" charset="0"/>
              </a:rPr>
              <a:t>;</a:t>
            </a:r>
            <a:r>
              <a:rPr lang="en-US" altLang="zh-CN" sz="1000" dirty="0">
                <a:solidFill>
                  <a:srgbClr val="000000"/>
                </a:solidFill>
                <a:latin typeface="Courier New" panose="02070309020205020404" pitchFamily="49" charset="0"/>
              </a:rPr>
              <a:t> </a:t>
            </a:r>
            <a:r>
              <a:rPr lang="en-US" altLang="zh-CN" sz="1000" dirty="0">
                <a:solidFill>
                  <a:srgbClr val="880000"/>
                </a:solidFill>
                <a:latin typeface="Courier New" panose="02070309020205020404" pitchFamily="49" charset="0"/>
              </a:rPr>
              <a:t>/* </a:t>
            </a:r>
            <a:r>
              <a:rPr lang="zh-CN" altLang="en-US" sz="1000" dirty="0">
                <a:solidFill>
                  <a:srgbClr val="880000"/>
                </a:solidFill>
                <a:latin typeface="Courier New" panose="02070309020205020404" pitchFamily="49" charset="0"/>
              </a:rPr>
              <a:t>父节点 *</a:t>
            </a:r>
            <a:r>
              <a:rPr lang="en-US" altLang="zh-CN" sz="1000" dirty="0">
                <a:solidFill>
                  <a:srgbClr val="880000"/>
                </a:solidFill>
                <a:latin typeface="Courier New" panose="02070309020205020404" pitchFamily="49" charset="0"/>
              </a:rPr>
              <a:t>/</a:t>
            </a:r>
            <a:endParaRPr lang="zh-CN" altLang="en-US" sz="1000" dirty="0">
              <a:solidFill>
                <a:srgbClr val="323232"/>
              </a:solidFill>
              <a:latin typeface="Courier New" panose="02070309020205020404" pitchFamily="49" charset="0"/>
            </a:endParaRPr>
          </a:p>
          <a:p>
            <a:pPr>
              <a:buFont typeface="+mj-lt"/>
              <a:buAutoNum type="arabicPeriod"/>
            </a:pPr>
            <a:r>
              <a:rPr lang="en-US" altLang="zh-CN" sz="1000" b="1" dirty="0">
                <a:solidFill>
                  <a:srgbClr val="000088"/>
                </a:solidFill>
                <a:latin typeface="Courier New" panose="02070309020205020404" pitchFamily="49" charset="0"/>
              </a:rPr>
              <a:t>struct</a:t>
            </a:r>
            <a:r>
              <a:rPr lang="en-US" altLang="zh-CN" sz="1000" dirty="0">
                <a:solidFill>
                  <a:srgbClr val="000000"/>
                </a:solidFill>
                <a:latin typeface="Courier New" panose="02070309020205020404" pitchFamily="49" charset="0"/>
              </a:rPr>
              <a:t> </a:t>
            </a:r>
            <a:r>
              <a:rPr lang="en-US" altLang="zh-CN" sz="1000" dirty="0" err="1">
                <a:solidFill>
                  <a:srgbClr val="000000"/>
                </a:solidFill>
                <a:latin typeface="Courier New" panose="02070309020205020404" pitchFamily="49" charset="0"/>
              </a:rPr>
              <a:t>device_node</a:t>
            </a:r>
            <a:r>
              <a:rPr lang="en-US" altLang="zh-CN" sz="1000" dirty="0">
                <a:solidFill>
                  <a:srgbClr val="000000"/>
                </a:solidFill>
                <a:latin typeface="Courier New" panose="02070309020205020404" pitchFamily="49" charset="0"/>
              </a:rPr>
              <a:t> </a:t>
            </a:r>
            <a:r>
              <a:rPr lang="en-US" altLang="zh-CN" sz="1000" dirty="0">
                <a:solidFill>
                  <a:srgbClr val="666600"/>
                </a:solidFill>
                <a:latin typeface="Courier New" panose="02070309020205020404" pitchFamily="49" charset="0"/>
              </a:rPr>
              <a:t>*</a:t>
            </a:r>
            <a:r>
              <a:rPr lang="en-US" altLang="zh-CN" sz="1000" dirty="0">
                <a:solidFill>
                  <a:srgbClr val="000000"/>
                </a:solidFill>
                <a:latin typeface="Courier New" panose="02070309020205020404" pitchFamily="49" charset="0"/>
              </a:rPr>
              <a:t>child</a:t>
            </a:r>
            <a:r>
              <a:rPr lang="en-US" altLang="zh-CN" sz="1000" dirty="0">
                <a:solidFill>
                  <a:srgbClr val="666600"/>
                </a:solidFill>
                <a:latin typeface="Courier New" panose="02070309020205020404" pitchFamily="49" charset="0"/>
              </a:rPr>
              <a:t>;</a:t>
            </a:r>
            <a:r>
              <a:rPr lang="en-US" altLang="zh-CN" sz="1000" dirty="0">
                <a:solidFill>
                  <a:srgbClr val="000000"/>
                </a:solidFill>
                <a:latin typeface="Courier New" panose="02070309020205020404" pitchFamily="49" charset="0"/>
              </a:rPr>
              <a:t> </a:t>
            </a:r>
            <a:r>
              <a:rPr lang="en-US" altLang="zh-CN" sz="1000" dirty="0">
                <a:solidFill>
                  <a:srgbClr val="880000"/>
                </a:solidFill>
                <a:latin typeface="Courier New" panose="02070309020205020404" pitchFamily="49" charset="0"/>
              </a:rPr>
              <a:t>/* </a:t>
            </a:r>
            <a:r>
              <a:rPr lang="zh-CN" altLang="en-US" sz="1000" dirty="0">
                <a:solidFill>
                  <a:srgbClr val="880000"/>
                </a:solidFill>
                <a:latin typeface="Courier New" panose="02070309020205020404" pitchFamily="49" charset="0"/>
              </a:rPr>
              <a:t>子节点 *</a:t>
            </a:r>
            <a:r>
              <a:rPr lang="en-US" altLang="zh-CN" sz="1000" dirty="0">
                <a:solidFill>
                  <a:srgbClr val="880000"/>
                </a:solidFill>
                <a:latin typeface="Courier New" panose="02070309020205020404" pitchFamily="49" charset="0"/>
              </a:rPr>
              <a:t>/</a:t>
            </a:r>
            <a:endParaRPr lang="zh-CN" altLang="en-US" sz="1000" dirty="0">
              <a:solidFill>
                <a:srgbClr val="BBBBBB"/>
              </a:solidFill>
              <a:latin typeface="Courier New" panose="02070309020205020404" pitchFamily="49" charset="0"/>
            </a:endParaRPr>
          </a:p>
          <a:p>
            <a:pPr>
              <a:buFont typeface="+mj-lt"/>
              <a:buAutoNum type="arabicPeriod"/>
            </a:pPr>
            <a:r>
              <a:rPr lang="en-US" altLang="zh-CN" sz="1000" b="1" dirty="0">
                <a:solidFill>
                  <a:srgbClr val="000088"/>
                </a:solidFill>
                <a:latin typeface="Courier New" panose="02070309020205020404" pitchFamily="49" charset="0"/>
              </a:rPr>
              <a:t>struct</a:t>
            </a:r>
            <a:r>
              <a:rPr lang="en-US" altLang="zh-CN" sz="1000" dirty="0">
                <a:solidFill>
                  <a:srgbClr val="000000"/>
                </a:solidFill>
                <a:latin typeface="Courier New" panose="02070309020205020404" pitchFamily="49" charset="0"/>
              </a:rPr>
              <a:t> </a:t>
            </a:r>
            <a:r>
              <a:rPr lang="en-US" altLang="zh-CN" sz="1000" dirty="0" err="1">
                <a:solidFill>
                  <a:srgbClr val="000000"/>
                </a:solidFill>
                <a:latin typeface="Courier New" panose="02070309020205020404" pitchFamily="49" charset="0"/>
              </a:rPr>
              <a:t>device_node</a:t>
            </a:r>
            <a:r>
              <a:rPr lang="en-US" altLang="zh-CN" sz="1000" dirty="0">
                <a:solidFill>
                  <a:srgbClr val="000000"/>
                </a:solidFill>
                <a:latin typeface="Courier New" panose="02070309020205020404" pitchFamily="49" charset="0"/>
              </a:rPr>
              <a:t> </a:t>
            </a:r>
            <a:r>
              <a:rPr lang="en-US" altLang="zh-CN" sz="1000" dirty="0">
                <a:solidFill>
                  <a:srgbClr val="666600"/>
                </a:solidFill>
                <a:latin typeface="Courier New" panose="02070309020205020404" pitchFamily="49" charset="0"/>
              </a:rPr>
              <a:t>*</a:t>
            </a:r>
            <a:r>
              <a:rPr lang="en-US" altLang="zh-CN" sz="1000" dirty="0">
                <a:solidFill>
                  <a:srgbClr val="000000"/>
                </a:solidFill>
                <a:latin typeface="Courier New" panose="02070309020205020404" pitchFamily="49" charset="0"/>
              </a:rPr>
              <a:t>sibling</a:t>
            </a:r>
            <a:r>
              <a:rPr lang="en-US" altLang="zh-CN" sz="1000" dirty="0">
                <a:solidFill>
                  <a:srgbClr val="666600"/>
                </a:solidFill>
                <a:latin typeface="Courier New" panose="02070309020205020404" pitchFamily="49" charset="0"/>
              </a:rPr>
              <a:t>;</a:t>
            </a:r>
            <a:r>
              <a:rPr lang="en-US" altLang="zh-CN" sz="1000" dirty="0">
                <a:solidFill>
                  <a:srgbClr val="000000"/>
                </a:solidFill>
                <a:latin typeface="Courier New" panose="02070309020205020404" pitchFamily="49" charset="0"/>
              </a:rPr>
              <a:t> </a:t>
            </a:r>
            <a:r>
              <a:rPr lang="en-US" altLang="zh-CN" sz="1000" dirty="0">
                <a:solidFill>
                  <a:srgbClr val="880000"/>
                </a:solidFill>
                <a:latin typeface="Courier New" panose="02070309020205020404" pitchFamily="49" charset="0"/>
              </a:rPr>
              <a:t>/* </a:t>
            </a:r>
            <a:r>
              <a:rPr lang="zh-CN" altLang="en-US" sz="1000" dirty="0">
                <a:solidFill>
                  <a:srgbClr val="880000"/>
                </a:solidFill>
                <a:latin typeface="Courier New" panose="02070309020205020404" pitchFamily="49" charset="0"/>
              </a:rPr>
              <a:t>姊妹节点，与自己同等级的</a:t>
            </a:r>
            <a:r>
              <a:rPr lang="en-US" altLang="zh-CN" sz="1000" dirty="0">
                <a:solidFill>
                  <a:srgbClr val="880000"/>
                </a:solidFill>
                <a:latin typeface="Courier New" panose="02070309020205020404" pitchFamily="49" charset="0"/>
              </a:rPr>
              <a:t>node */</a:t>
            </a:r>
            <a:endParaRPr lang="en-US" altLang="zh-CN" sz="1000" dirty="0">
              <a:solidFill>
                <a:srgbClr val="BBBBBB"/>
              </a:solidFill>
              <a:latin typeface="Courier New" panose="02070309020205020404" pitchFamily="49" charset="0"/>
            </a:endParaRPr>
          </a:p>
          <a:p>
            <a:pPr>
              <a:buFont typeface="+mj-lt"/>
              <a:buAutoNum type="arabicPeriod"/>
            </a:pPr>
            <a:r>
              <a:rPr lang="en-US" altLang="zh-CN" sz="1000" b="1" dirty="0">
                <a:solidFill>
                  <a:srgbClr val="000088"/>
                </a:solidFill>
                <a:latin typeface="Courier New" panose="02070309020205020404" pitchFamily="49" charset="0"/>
              </a:rPr>
              <a:t>struct</a:t>
            </a:r>
            <a:r>
              <a:rPr lang="en-US" altLang="zh-CN" sz="1000" dirty="0">
                <a:solidFill>
                  <a:srgbClr val="000000"/>
                </a:solidFill>
                <a:latin typeface="Courier New" panose="02070309020205020404" pitchFamily="49" charset="0"/>
              </a:rPr>
              <a:t> </a:t>
            </a:r>
            <a:r>
              <a:rPr lang="en-US" altLang="zh-CN" sz="1000" dirty="0" err="1">
                <a:solidFill>
                  <a:srgbClr val="000000"/>
                </a:solidFill>
                <a:latin typeface="Courier New" panose="02070309020205020404" pitchFamily="49" charset="0"/>
              </a:rPr>
              <a:t>kobject</a:t>
            </a:r>
            <a:r>
              <a:rPr lang="en-US" altLang="zh-CN" sz="1000" dirty="0">
                <a:solidFill>
                  <a:srgbClr val="000000"/>
                </a:solidFill>
                <a:latin typeface="Courier New" panose="02070309020205020404" pitchFamily="49" charset="0"/>
              </a:rPr>
              <a:t> </a:t>
            </a:r>
            <a:r>
              <a:rPr lang="en-US" altLang="zh-CN" sz="1000" dirty="0" err="1">
                <a:solidFill>
                  <a:srgbClr val="000000"/>
                </a:solidFill>
                <a:latin typeface="Courier New" panose="02070309020205020404" pitchFamily="49" charset="0"/>
              </a:rPr>
              <a:t>kobj</a:t>
            </a:r>
            <a:r>
              <a:rPr lang="en-US" altLang="zh-CN" sz="1000" dirty="0">
                <a:solidFill>
                  <a:srgbClr val="666600"/>
                </a:solidFill>
                <a:latin typeface="Courier New" panose="02070309020205020404" pitchFamily="49" charset="0"/>
              </a:rPr>
              <a:t>;</a:t>
            </a:r>
            <a:r>
              <a:rPr lang="en-US" altLang="zh-CN" sz="1000" dirty="0">
                <a:solidFill>
                  <a:srgbClr val="000000"/>
                </a:solidFill>
                <a:latin typeface="Courier New" panose="02070309020205020404" pitchFamily="49" charset="0"/>
              </a:rPr>
              <a:t> </a:t>
            </a:r>
            <a:r>
              <a:rPr lang="en-US" altLang="zh-CN" sz="1000" dirty="0">
                <a:solidFill>
                  <a:srgbClr val="880000"/>
                </a:solidFill>
                <a:latin typeface="Courier New" panose="02070309020205020404" pitchFamily="49" charset="0"/>
              </a:rPr>
              <a:t>/* </a:t>
            </a:r>
            <a:r>
              <a:rPr lang="en-US" altLang="zh-CN" sz="1000" dirty="0" err="1">
                <a:solidFill>
                  <a:srgbClr val="880000"/>
                </a:solidFill>
                <a:latin typeface="Courier New" panose="02070309020205020404" pitchFamily="49" charset="0"/>
              </a:rPr>
              <a:t>sysfs</a:t>
            </a:r>
            <a:r>
              <a:rPr lang="zh-CN" altLang="en-US" sz="1000" dirty="0">
                <a:solidFill>
                  <a:srgbClr val="880000"/>
                </a:solidFill>
                <a:latin typeface="Courier New" panose="02070309020205020404" pitchFamily="49" charset="0"/>
              </a:rPr>
              <a:t>文件系统目录体现 *</a:t>
            </a:r>
            <a:r>
              <a:rPr lang="en-US" altLang="zh-CN" sz="1000" dirty="0">
                <a:solidFill>
                  <a:srgbClr val="880000"/>
                </a:solidFill>
                <a:latin typeface="Courier New" panose="02070309020205020404" pitchFamily="49" charset="0"/>
              </a:rPr>
              <a:t>/</a:t>
            </a:r>
            <a:endParaRPr lang="zh-CN" altLang="en-US" sz="1000" dirty="0">
              <a:solidFill>
                <a:srgbClr val="BBBBBB"/>
              </a:solidFill>
              <a:latin typeface="Courier New" panose="02070309020205020404" pitchFamily="49" charset="0"/>
            </a:endParaRPr>
          </a:p>
          <a:p>
            <a:pPr>
              <a:buFont typeface="+mj-lt"/>
              <a:buAutoNum type="arabicPeriod"/>
            </a:pPr>
            <a:r>
              <a:rPr lang="en-US" altLang="zh-CN" sz="1000" b="1" dirty="0">
                <a:solidFill>
                  <a:srgbClr val="000088"/>
                </a:solidFill>
                <a:latin typeface="Courier New" panose="02070309020205020404" pitchFamily="49" charset="0"/>
              </a:rPr>
              <a:t>unsigned</a:t>
            </a:r>
            <a:r>
              <a:rPr lang="en-US" altLang="zh-CN" sz="1000" dirty="0">
                <a:solidFill>
                  <a:srgbClr val="000000"/>
                </a:solidFill>
                <a:latin typeface="Courier New" panose="02070309020205020404" pitchFamily="49" charset="0"/>
              </a:rPr>
              <a:t> </a:t>
            </a:r>
            <a:r>
              <a:rPr lang="en-US" altLang="zh-CN" sz="1000" b="1" dirty="0">
                <a:solidFill>
                  <a:srgbClr val="000088"/>
                </a:solidFill>
                <a:latin typeface="Courier New" panose="02070309020205020404" pitchFamily="49" charset="0"/>
              </a:rPr>
              <a:t>long</a:t>
            </a:r>
            <a:r>
              <a:rPr lang="en-US" altLang="zh-CN" sz="1000" dirty="0">
                <a:solidFill>
                  <a:srgbClr val="000000"/>
                </a:solidFill>
                <a:latin typeface="Courier New" panose="02070309020205020404" pitchFamily="49" charset="0"/>
              </a:rPr>
              <a:t> _flags</a:t>
            </a:r>
            <a:r>
              <a:rPr lang="en-US" altLang="zh-CN" sz="1000" dirty="0">
                <a:solidFill>
                  <a:srgbClr val="666600"/>
                </a:solidFill>
                <a:latin typeface="Courier New" panose="02070309020205020404" pitchFamily="49" charset="0"/>
              </a:rPr>
              <a:t>;</a:t>
            </a:r>
            <a:r>
              <a:rPr lang="en-US" altLang="zh-CN" sz="1000" dirty="0">
                <a:solidFill>
                  <a:srgbClr val="000000"/>
                </a:solidFill>
                <a:latin typeface="Courier New" panose="02070309020205020404" pitchFamily="49" charset="0"/>
              </a:rPr>
              <a:t> </a:t>
            </a:r>
            <a:r>
              <a:rPr lang="en-US" altLang="zh-CN" sz="1000" dirty="0">
                <a:solidFill>
                  <a:srgbClr val="880000"/>
                </a:solidFill>
                <a:latin typeface="Courier New" panose="02070309020205020404" pitchFamily="49" charset="0"/>
              </a:rPr>
              <a:t>/* </a:t>
            </a:r>
            <a:r>
              <a:rPr lang="zh-CN" altLang="en-US" sz="1000" dirty="0">
                <a:solidFill>
                  <a:srgbClr val="880000"/>
                </a:solidFill>
                <a:latin typeface="Courier New" panose="02070309020205020404" pitchFamily="49" charset="0"/>
              </a:rPr>
              <a:t>当前</a:t>
            </a:r>
            <a:r>
              <a:rPr lang="en-US" altLang="zh-CN" sz="1000" dirty="0">
                <a:solidFill>
                  <a:srgbClr val="880000"/>
                </a:solidFill>
                <a:latin typeface="Courier New" panose="02070309020205020404" pitchFamily="49" charset="0"/>
              </a:rPr>
              <a:t>node</a:t>
            </a:r>
            <a:r>
              <a:rPr lang="zh-CN" altLang="en-US" sz="1000" dirty="0">
                <a:solidFill>
                  <a:srgbClr val="880000"/>
                </a:solidFill>
                <a:latin typeface="Courier New" panose="02070309020205020404" pitchFamily="49" charset="0"/>
              </a:rPr>
              <a:t>状态标志位，见</a:t>
            </a:r>
            <a:r>
              <a:rPr lang="en-US" altLang="zh-CN" sz="1000" dirty="0">
                <a:solidFill>
                  <a:srgbClr val="880000"/>
                </a:solidFill>
                <a:latin typeface="Courier New" panose="02070309020205020404" pitchFamily="49" charset="0"/>
              </a:rPr>
              <a:t>/include/</a:t>
            </a:r>
            <a:r>
              <a:rPr lang="en-US" altLang="zh-CN" sz="1000" dirty="0" err="1">
                <a:solidFill>
                  <a:srgbClr val="880000"/>
                </a:solidFill>
                <a:latin typeface="Courier New" panose="02070309020205020404" pitchFamily="49" charset="0"/>
              </a:rPr>
              <a:t>linux</a:t>
            </a:r>
            <a:r>
              <a:rPr lang="en-US" altLang="zh-CN" sz="1000" dirty="0">
                <a:solidFill>
                  <a:srgbClr val="880000"/>
                </a:solidFill>
                <a:latin typeface="Courier New" panose="02070309020205020404" pitchFamily="49" charset="0"/>
              </a:rPr>
              <a:t>/</a:t>
            </a:r>
            <a:r>
              <a:rPr lang="en-US" altLang="zh-CN" sz="1000" dirty="0" err="1">
                <a:solidFill>
                  <a:srgbClr val="880000"/>
                </a:solidFill>
                <a:latin typeface="Courier New" panose="02070309020205020404" pitchFamily="49" charset="0"/>
              </a:rPr>
              <a:t>of.h</a:t>
            </a:r>
            <a:r>
              <a:rPr lang="en-US" altLang="zh-CN" sz="1000" dirty="0">
                <a:solidFill>
                  <a:srgbClr val="880000"/>
                </a:solidFill>
                <a:latin typeface="Courier New" panose="02070309020205020404" pitchFamily="49" charset="0"/>
              </a:rPr>
              <a:t> line124-127 */</a:t>
            </a:r>
            <a:endParaRPr lang="en-US" altLang="zh-CN" sz="1000" dirty="0">
              <a:solidFill>
                <a:srgbClr val="BBBBBB"/>
              </a:solidFill>
              <a:latin typeface="Courier New" panose="02070309020205020404" pitchFamily="49" charset="0"/>
            </a:endParaRPr>
          </a:p>
          <a:p>
            <a:pPr>
              <a:buFont typeface="+mj-lt"/>
              <a:buAutoNum type="arabicPeriod"/>
            </a:pPr>
            <a:r>
              <a:rPr lang="en-US" altLang="zh-CN" sz="1000" b="1" dirty="0">
                <a:solidFill>
                  <a:srgbClr val="000088"/>
                </a:solidFill>
                <a:latin typeface="Courier New" panose="02070309020205020404" pitchFamily="49" charset="0"/>
              </a:rPr>
              <a:t>void</a:t>
            </a:r>
            <a:r>
              <a:rPr lang="en-US" altLang="zh-CN" sz="1000" dirty="0">
                <a:solidFill>
                  <a:srgbClr val="000000"/>
                </a:solidFill>
                <a:latin typeface="Courier New" panose="02070309020205020404" pitchFamily="49" charset="0"/>
              </a:rPr>
              <a:t> </a:t>
            </a:r>
            <a:r>
              <a:rPr lang="en-US" altLang="zh-CN" sz="1000" dirty="0">
                <a:solidFill>
                  <a:srgbClr val="666600"/>
                </a:solidFill>
                <a:latin typeface="Courier New" panose="02070309020205020404" pitchFamily="49" charset="0"/>
              </a:rPr>
              <a:t>*</a:t>
            </a:r>
            <a:r>
              <a:rPr lang="en-US" altLang="zh-CN" sz="1000" dirty="0">
                <a:solidFill>
                  <a:srgbClr val="000000"/>
                </a:solidFill>
                <a:latin typeface="Courier New" panose="02070309020205020404" pitchFamily="49" charset="0"/>
              </a:rPr>
              <a:t>data</a:t>
            </a:r>
            <a:r>
              <a:rPr lang="en-US" altLang="zh-CN" sz="1000" dirty="0">
                <a:solidFill>
                  <a:srgbClr val="666600"/>
                </a:solidFill>
                <a:latin typeface="Courier New" panose="02070309020205020404" pitchFamily="49" charset="0"/>
              </a:rPr>
              <a:t>;</a:t>
            </a:r>
            <a:endParaRPr lang="en-US" altLang="zh-CN" sz="1000" dirty="0">
              <a:solidFill>
                <a:srgbClr val="323232"/>
              </a:solidFill>
              <a:latin typeface="Courier New" panose="02070309020205020404" pitchFamily="49" charset="0"/>
            </a:endParaRPr>
          </a:p>
          <a:p>
            <a:pPr>
              <a:buFont typeface="+mj-lt"/>
              <a:buAutoNum type="arabicPeriod"/>
            </a:pPr>
            <a:r>
              <a:rPr lang="en-US" altLang="zh-CN" sz="1000" dirty="0">
                <a:solidFill>
                  <a:srgbClr val="666600"/>
                </a:solidFill>
                <a:latin typeface="Courier New" panose="02070309020205020404" pitchFamily="49" charset="0"/>
              </a:rPr>
              <a:t>};</a:t>
            </a:r>
            <a:endParaRPr lang="en-US" altLang="zh-CN" sz="1000" b="0" i="0" dirty="0">
              <a:solidFill>
                <a:srgbClr val="BBBBBB"/>
              </a:solidFill>
              <a:effectLst/>
              <a:latin typeface="Courier New" panose="020703090202050204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557" y="594319"/>
            <a:ext cx="6096000" cy="2308324"/>
          </a:xfrm>
          <a:prstGeom prst="rect">
            <a:avLst/>
          </a:prstGeom>
        </p:spPr>
        <p:txBody>
          <a:bodyPr>
            <a:spAutoFit/>
          </a:bodyPr>
          <a:lstStyle/>
          <a:p>
            <a:r>
              <a:rPr lang="zh-CN" altLang="en-US" dirty="0"/>
              <a:t>struct bus_type platform_bus_type = {</a:t>
            </a:r>
            <a:endParaRPr lang="zh-CN" altLang="en-US" dirty="0"/>
          </a:p>
          <a:p>
            <a:r>
              <a:rPr lang="zh-CN" altLang="en-US" dirty="0"/>
              <a:t>	.name		= "platform",</a:t>
            </a:r>
            <a:endParaRPr lang="zh-CN" altLang="en-US" dirty="0"/>
          </a:p>
          <a:p>
            <a:r>
              <a:rPr lang="zh-CN" altLang="en-US" dirty="0"/>
              <a:t>	.dev_groups	= platform_dev_groups,</a:t>
            </a:r>
            <a:endParaRPr lang="zh-CN" altLang="en-US" dirty="0"/>
          </a:p>
          <a:p>
            <a:r>
              <a:rPr lang="zh-CN" altLang="en-US" dirty="0"/>
              <a:t>	.match		= platform_match,</a:t>
            </a:r>
            <a:endParaRPr lang="zh-CN" altLang="en-US" dirty="0"/>
          </a:p>
          <a:p>
            <a:r>
              <a:rPr lang="zh-CN" altLang="en-US" dirty="0"/>
              <a:t>	.uevent		= platform_uevent,</a:t>
            </a:r>
            <a:endParaRPr lang="zh-CN" altLang="en-US" dirty="0"/>
          </a:p>
          <a:p>
            <a:r>
              <a:rPr lang="zh-CN" altLang="en-US" dirty="0"/>
              <a:t>	.dma_configure	= platform_dma_configure,</a:t>
            </a:r>
            <a:endParaRPr lang="zh-CN" altLang="en-US" dirty="0"/>
          </a:p>
          <a:p>
            <a:r>
              <a:rPr lang="zh-CN" altLang="en-US" dirty="0"/>
              <a:t>	.pm		= &amp;platform_dev_pm_ops,</a:t>
            </a:r>
            <a:endParaRPr lang="zh-CN" altLang="en-US" dirty="0"/>
          </a:p>
          <a:p>
            <a:r>
              <a:rPr lang="zh-CN" altLang="en-US" dirty="0"/>
              <a:t>};</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6342" y="377309"/>
            <a:ext cx="4253665" cy="369332"/>
          </a:xfrm>
          <a:prstGeom prst="rect">
            <a:avLst/>
          </a:prstGeom>
        </p:spPr>
        <p:txBody>
          <a:bodyPr wrap="none">
            <a:spAutoFit/>
          </a:bodyPr>
          <a:lstStyle/>
          <a:p>
            <a:r>
              <a:rPr lang="en-US" altLang="zh-CN" b="1" dirty="0">
                <a:solidFill>
                  <a:srgbClr val="323232"/>
                </a:solidFill>
                <a:latin typeface="微软雅黑" panose="020B0503020204020204" charset="-122"/>
                <a:ea typeface="微软雅黑" panose="020B0503020204020204" charset="-122"/>
              </a:rPr>
              <a:t> </a:t>
            </a:r>
            <a:r>
              <a:rPr lang="en-US" altLang="zh-CN" b="1" dirty="0" err="1">
                <a:solidFill>
                  <a:srgbClr val="323232"/>
                </a:solidFill>
                <a:latin typeface="微软雅黑" panose="020B0503020204020204" charset="-122"/>
                <a:ea typeface="微软雅黑" panose="020B0503020204020204" charset="-122"/>
              </a:rPr>
              <a:t>platform_device</a:t>
            </a:r>
            <a:r>
              <a:rPr lang="zh-CN" altLang="en-US" b="1" dirty="0">
                <a:solidFill>
                  <a:srgbClr val="323232"/>
                </a:solidFill>
                <a:latin typeface="微软雅黑" panose="020B0503020204020204" charset="-122"/>
                <a:ea typeface="微软雅黑" panose="020B0503020204020204" charset="-122"/>
              </a:rPr>
              <a:t>和</a:t>
            </a:r>
            <a:r>
              <a:rPr lang="en-US" altLang="zh-CN" b="1" dirty="0" err="1">
                <a:solidFill>
                  <a:srgbClr val="323232"/>
                </a:solidFill>
                <a:latin typeface="微软雅黑" panose="020B0503020204020204" charset="-122"/>
                <a:ea typeface="微软雅黑" panose="020B0503020204020204" charset="-122"/>
              </a:rPr>
              <a:t>device_node</a:t>
            </a:r>
            <a:r>
              <a:rPr lang="zh-CN" altLang="en-US" b="1" dirty="0">
                <a:solidFill>
                  <a:srgbClr val="323232"/>
                </a:solidFill>
                <a:latin typeface="微软雅黑" panose="020B0503020204020204" charset="-122"/>
                <a:ea typeface="微软雅黑" panose="020B0503020204020204" charset="-122"/>
              </a:rPr>
              <a:t>绑定</a:t>
            </a:r>
            <a:endParaRPr lang="zh-CN" altLang="en-US" dirty="0"/>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6342" y="1026636"/>
            <a:ext cx="8637633" cy="2078513"/>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601362" y="3429000"/>
            <a:ext cx="6096000" cy="3139321"/>
          </a:xfrm>
          <a:prstGeom prst="rect">
            <a:avLst/>
          </a:prstGeom>
        </p:spPr>
        <p:txBody>
          <a:bodyPr wrap="square">
            <a:spAutoFit/>
          </a:bodyPr>
          <a:lstStyle/>
          <a:p>
            <a:r>
              <a:rPr lang="zh-CN" altLang="en-US" dirty="0">
                <a:solidFill>
                  <a:srgbClr val="323232"/>
                </a:solidFill>
                <a:latin typeface="微软雅黑" panose="020B0503020204020204" charset="-122"/>
                <a:ea typeface="微软雅黑" panose="020B0503020204020204" charset="-122"/>
              </a:rPr>
              <a:t>总的来说，当</a:t>
            </a:r>
            <a:r>
              <a:rPr lang="en-US" altLang="zh-CN" dirty="0" err="1">
                <a:solidFill>
                  <a:srgbClr val="323232"/>
                </a:solidFill>
                <a:latin typeface="微软雅黑" panose="020B0503020204020204" charset="-122"/>
                <a:ea typeface="微软雅黑" panose="020B0503020204020204" charset="-122"/>
              </a:rPr>
              <a:t>of_platform_populate</a:t>
            </a:r>
            <a:r>
              <a:rPr lang="en-US" altLang="zh-CN" dirty="0">
                <a:solidFill>
                  <a:srgbClr val="323232"/>
                </a:solidFill>
                <a:latin typeface="微软雅黑" panose="020B0503020204020204" charset="-122"/>
                <a:ea typeface="微软雅黑" panose="020B0503020204020204" charset="-122"/>
              </a:rPr>
              <a:t>()</a:t>
            </a:r>
            <a:r>
              <a:rPr lang="zh-CN" altLang="en-US" dirty="0">
                <a:solidFill>
                  <a:srgbClr val="323232"/>
                </a:solidFill>
                <a:latin typeface="微软雅黑" panose="020B0503020204020204" charset="-122"/>
                <a:ea typeface="微软雅黑" panose="020B0503020204020204" charset="-122"/>
              </a:rPr>
              <a:t>函数执行完毕，</a:t>
            </a:r>
            <a:r>
              <a:rPr lang="en-US" altLang="zh-CN" dirty="0">
                <a:solidFill>
                  <a:srgbClr val="323232"/>
                </a:solidFill>
                <a:latin typeface="微软雅黑" panose="020B0503020204020204" charset="-122"/>
                <a:ea typeface="微软雅黑" panose="020B0503020204020204" charset="-122"/>
              </a:rPr>
              <a:t>kernel</a:t>
            </a:r>
            <a:r>
              <a:rPr lang="zh-CN" altLang="en-US" dirty="0">
                <a:solidFill>
                  <a:srgbClr val="323232"/>
                </a:solidFill>
                <a:latin typeface="微软雅黑" panose="020B0503020204020204" charset="-122"/>
                <a:ea typeface="微软雅黑" panose="020B0503020204020204" charset="-122"/>
              </a:rPr>
              <a:t>就为</a:t>
            </a:r>
            <a:r>
              <a:rPr lang="en-US" altLang="zh-CN" dirty="0">
                <a:solidFill>
                  <a:srgbClr val="323232"/>
                </a:solidFill>
                <a:latin typeface="微软雅黑" panose="020B0503020204020204" charset="-122"/>
                <a:ea typeface="微软雅黑" panose="020B0503020204020204" charset="-122"/>
              </a:rPr>
              <a:t>DTB</a:t>
            </a:r>
            <a:r>
              <a:rPr lang="zh-CN" altLang="en-US" dirty="0">
                <a:solidFill>
                  <a:srgbClr val="323232"/>
                </a:solidFill>
                <a:latin typeface="微软雅黑" panose="020B0503020204020204" charset="-122"/>
                <a:ea typeface="微软雅黑" panose="020B0503020204020204" charset="-122"/>
              </a:rPr>
              <a:t>中所有包含</a:t>
            </a:r>
            <a:r>
              <a:rPr lang="en-US" altLang="zh-CN" dirty="0">
                <a:solidFill>
                  <a:srgbClr val="323232"/>
                </a:solidFill>
                <a:latin typeface="微软雅黑" panose="020B0503020204020204" charset="-122"/>
                <a:ea typeface="微软雅黑" panose="020B0503020204020204" charset="-122"/>
              </a:rPr>
              <a:t>compatible</a:t>
            </a:r>
            <a:r>
              <a:rPr lang="zh-CN" altLang="en-US" dirty="0">
                <a:solidFill>
                  <a:srgbClr val="323232"/>
                </a:solidFill>
                <a:latin typeface="微软雅黑" panose="020B0503020204020204" charset="-122"/>
                <a:ea typeface="微软雅黑" panose="020B0503020204020204" charset="-122"/>
              </a:rPr>
              <a:t>属性名的第一级</a:t>
            </a:r>
            <a:r>
              <a:rPr lang="en-US" altLang="zh-CN" dirty="0">
                <a:solidFill>
                  <a:srgbClr val="323232"/>
                </a:solidFill>
                <a:latin typeface="微软雅黑" panose="020B0503020204020204" charset="-122"/>
                <a:ea typeface="微软雅黑" panose="020B0503020204020204" charset="-122"/>
              </a:rPr>
              <a:t>node</a:t>
            </a:r>
            <a:r>
              <a:rPr lang="zh-CN" altLang="en-US" dirty="0">
                <a:solidFill>
                  <a:srgbClr val="323232"/>
                </a:solidFill>
                <a:latin typeface="微软雅黑" panose="020B0503020204020204" charset="-122"/>
                <a:ea typeface="微软雅黑" panose="020B0503020204020204" charset="-122"/>
              </a:rPr>
              <a:t>创建</a:t>
            </a:r>
            <a:r>
              <a:rPr lang="en-US" altLang="zh-CN" dirty="0" err="1">
                <a:solidFill>
                  <a:srgbClr val="323232"/>
                </a:solidFill>
                <a:latin typeface="微软雅黑" panose="020B0503020204020204" charset="-122"/>
                <a:ea typeface="微软雅黑" panose="020B0503020204020204" charset="-122"/>
              </a:rPr>
              <a:t>platform_device</a:t>
            </a:r>
            <a:r>
              <a:rPr lang="zh-CN" altLang="en-US" dirty="0">
                <a:solidFill>
                  <a:srgbClr val="323232"/>
                </a:solidFill>
                <a:latin typeface="微软雅黑" panose="020B0503020204020204" charset="-122"/>
                <a:ea typeface="微软雅黑" panose="020B0503020204020204" charset="-122"/>
              </a:rPr>
              <a:t>结构体，并向平台设备总线注册设备信息。如果第一级</a:t>
            </a:r>
            <a:r>
              <a:rPr lang="en-US" altLang="zh-CN" dirty="0">
                <a:solidFill>
                  <a:srgbClr val="323232"/>
                </a:solidFill>
                <a:latin typeface="微软雅黑" panose="020B0503020204020204" charset="-122"/>
                <a:ea typeface="微软雅黑" panose="020B0503020204020204" charset="-122"/>
              </a:rPr>
              <a:t>node</a:t>
            </a:r>
            <a:r>
              <a:rPr lang="zh-CN" altLang="en-US" dirty="0">
                <a:solidFill>
                  <a:srgbClr val="323232"/>
                </a:solidFill>
                <a:latin typeface="微软雅黑" panose="020B0503020204020204" charset="-122"/>
                <a:ea typeface="微软雅黑" panose="020B0503020204020204" charset="-122"/>
              </a:rPr>
              <a:t>的</a:t>
            </a:r>
            <a:r>
              <a:rPr lang="en-US" altLang="zh-CN" dirty="0">
                <a:solidFill>
                  <a:srgbClr val="323232"/>
                </a:solidFill>
                <a:latin typeface="微软雅黑" panose="020B0503020204020204" charset="-122"/>
                <a:ea typeface="微软雅黑" panose="020B0503020204020204" charset="-122"/>
              </a:rPr>
              <a:t>compatible</a:t>
            </a:r>
            <a:r>
              <a:rPr lang="zh-CN" altLang="en-US" dirty="0">
                <a:solidFill>
                  <a:srgbClr val="323232"/>
                </a:solidFill>
                <a:latin typeface="微软雅黑" panose="020B0503020204020204" charset="-122"/>
                <a:ea typeface="微软雅黑" panose="020B0503020204020204" charset="-122"/>
              </a:rPr>
              <a:t>属性值等于“</a:t>
            </a:r>
            <a:r>
              <a:rPr lang="en-US" altLang="zh-CN" dirty="0">
                <a:solidFill>
                  <a:srgbClr val="323232"/>
                </a:solidFill>
                <a:latin typeface="微软雅黑" panose="020B0503020204020204" charset="-122"/>
                <a:ea typeface="微软雅黑" panose="020B0503020204020204" charset="-122"/>
              </a:rPr>
              <a:t>simple-bus”</a:t>
            </a:r>
            <a:r>
              <a:rPr lang="zh-CN" altLang="en-US" dirty="0">
                <a:solidFill>
                  <a:srgbClr val="323232"/>
                </a:solidFill>
                <a:latin typeface="微软雅黑" panose="020B0503020204020204" charset="-122"/>
                <a:ea typeface="微软雅黑" panose="020B0503020204020204" charset="-122"/>
              </a:rPr>
              <a:t>、“</a:t>
            </a:r>
            <a:r>
              <a:rPr lang="en-US" altLang="zh-CN" dirty="0">
                <a:solidFill>
                  <a:srgbClr val="323232"/>
                </a:solidFill>
                <a:latin typeface="微软雅黑" panose="020B0503020204020204" charset="-122"/>
                <a:ea typeface="微软雅黑" panose="020B0503020204020204" charset="-122"/>
              </a:rPr>
              <a:t>simple-</a:t>
            </a:r>
            <a:r>
              <a:rPr lang="en-US" altLang="zh-CN" dirty="0" err="1">
                <a:solidFill>
                  <a:srgbClr val="323232"/>
                </a:solidFill>
                <a:latin typeface="微软雅黑" panose="020B0503020204020204" charset="-122"/>
                <a:ea typeface="微软雅黑" panose="020B0503020204020204" charset="-122"/>
              </a:rPr>
              <a:t>mfd</a:t>
            </a:r>
            <a:r>
              <a:rPr lang="en-US" altLang="zh-CN" dirty="0">
                <a:solidFill>
                  <a:srgbClr val="323232"/>
                </a:solidFill>
                <a:latin typeface="微软雅黑" panose="020B0503020204020204" charset="-122"/>
                <a:ea typeface="微软雅黑" panose="020B0503020204020204" charset="-122"/>
              </a:rPr>
              <a:t>”</a:t>
            </a:r>
            <a:r>
              <a:rPr lang="zh-CN" altLang="en-US" dirty="0">
                <a:solidFill>
                  <a:srgbClr val="323232"/>
                </a:solidFill>
                <a:latin typeface="微软雅黑" panose="020B0503020204020204" charset="-122"/>
                <a:ea typeface="微软雅黑" panose="020B0503020204020204" charset="-122"/>
              </a:rPr>
              <a:t>或者</a:t>
            </a:r>
            <a:r>
              <a:rPr lang="en-US" altLang="zh-CN" dirty="0">
                <a:solidFill>
                  <a:srgbClr val="323232"/>
                </a:solidFill>
                <a:latin typeface="微软雅黑" panose="020B0503020204020204" charset="-122"/>
                <a:ea typeface="微软雅黑" panose="020B0503020204020204" charset="-122"/>
              </a:rPr>
              <a:t>"</a:t>
            </a:r>
            <a:r>
              <a:rPr lang="en-US" altLang="zh-CN" dirty="0" err="1">
                <a:solidFill>
                  <a:srgbClr val="323232"/>
                </a:solidFill>
                <a:latin typeface="微软雅黑" panose="020B0503020204020204" charset="-122"/>
                <a:ea typeface="微软雅黑" panose="020B0503020204020204" charset="-122"/>
              </a:rPr>
              <a:t>arm,amba</a:t>
            </a:r>
            <a:r>
              <a:rPr lang="en-US" altLang="zh-CN" dirty="0">
                <a:solidFill>
                  <a:srgbClr val="323232"/>
                </a:solidFill>
                <a:latin typeface="微软雅黑" panose="020B0503020204020204" charset="-122"/>
                <a:ea typeface="微软雅黑" panose="020B0503020204020204" charset="-122"/>
              </a:rPr>
              <a:t>-bus"</a:t>
            </a:r>
            <a:r>
              <a:rPr lang="zh-CN" altLang="en-US" dirty="0">
                <a:solidFill>
                  <a:srgbClr val="323232"/>
                </a:solidFill>
                <a:latin typeface="微软雅黑" panose="020B0503020204020204" charset="-122"/>
                <a:ea typeface="微软雅黑" panose="020B0503020204020204" charset="-122"/>
              </a:rPr>
              <a:t>的话，</a:t>
            </a:r>
            <a:r>
              <a:rPr lang="en-US" altLang="zh-CN" dirty="0">
                <a:solidFill>
                  <a:srgbClr val="323232"/>
                </a:solidFill>
                <a:latin typeface="微软雅黑" panose="020B0503020204020204" charset="-122"/>
                <a:ea typeface="微软雅黑" panose="020B0503020204020204" charset="-122"/>
              </a:rPr>
              <a:t>kernel</a:t>
            </a:r>
            <a:r>
              <a:rPr lang="zh-CN" altLang="en-US" dirty="0">
                <a:solidFill>
                  <a:srgbClr val="323232"/>
                </a:solidFill>
                <a:latin typeface="微软雅黑" panose="020B0503020204020204" charset="-122"/>
                <a:ea typeface="微软雅黑" panose="020B0503020204020204" charset="-122"/>
              </a:rPr>
              <a:t>会继续为当前</a:t>
            </a:r>
            <a:r>
              <a:rPr lang="en-US" altLang="zh-CN" dirty="0">
                <a:solidFill>
                  <a:srgbClr val="323232"/>
                </a:solidFill>
                <a:latin typeface="微软雅黑" panose="020B0503020204020204" charset="-122"/>
                <a:ea typeface="微软雅黑" panose="020B0503020204020204" charset="-122"/>
              </a:rPr>
              <a:t>node</a:t>
            </a:r>
            <a:r>
              <a:rPr lang="zh-CN" altLang="en-US" dirty="0">
                <a:solidFill>
                  <a:srgbClr val="323232"/>
                </a:solidFill>
                <a:latin typeface="微软雅黑" panose="020B0503020204020204" charset="-122"/>
                <a:ea typeface="微软雅黑" panose="020B0503020204020204" charset="-122"/>
              </a:rPr>
              <a:t>的第二级包含</a:t>
            </a:r>
            <a:r>
              <a:rPr lang="en-US" altLang="zh-CN" dirty="0">
                <a:solidFill>
                  <a:srgbClr val="323232"/>
                </a:solidFill>
                <a:latin typeface="微软雅黑" panose="020B0503020204020204" charset="-122"/>
                <a:ea typeface="微软雅黑" panose="020B0503020204020204" charset="-122"/>
              </a:rPr>
              <a:t>compatible</a:t>
            </a:r>
            <a:r>
              <a:rPr lang="zh-CN" altLang="en-US" dirty="0">
                <a:solidFill>
                  <a:srgbClr val="323232"/>
                </a:solidFill>
                <a:latin typeface="微软雅黑" panose="020B0503020204020204" charset="-122"/>
                <a:ea typeface="微软雅黑" panose="020B0503020204020204" charset="-122"/>
              </a:rPr>
              <a:t>属性的</a:t>
            </a:r>
            <a:r>
              <a:rPr lang="en-US" altLang="zh-CN" dirty="0">
                <a:solidFill>
                  <a:srgbClr val="323232"/>
                </a:solidFill>
                <a:latin typeface="微软雅黑" panose="020B0503020204020204" charset="-122"/>
                <a:ea typeface="微软雅黑" panose="020B0503020204020204" charset="-122"/>
              </a:rPr>
              <a:t>node</a:t>
            </a:r>
            <a:r>
              <a:rPr lang="zh-CN" altLang="en-US" dirty="0">
                <a:solidFill>
                  <a:srgbClr val="323232"/>
                </a:solidFill>
                <a:latin typeface="微软雅黑" panose="020B0503020204020204" charset="-122"/>
                <a:ea typeface="微软雅黑" panose="020B0503020204020204" charset="-122"/>
              </a:rPr>
              <a:t>创建</a:t>
            </a:r>
            <a:r>
              <a:rPr lang="en-US" altLang="zh-CN" dirty="0" err="1">
                <a:solidFill>
                  <a:srgbClr val="323232"/>
                </a:solidFill>
                <a:latin typeface="微软雅黑" panose="020B0503020204020204" charset="-122"/>
                <a:ea typeface="微软雅黑" panose="020B0503020204020204" charset="-122"/>
              </a:rPr>
              <a:t>platform_device</a:t>
            </a:r>
            <a:r>
              <a:rPr lang="zh-CN" altLang="en-US" dirty="0">
                <a:solidFill>
                  <a:srgbClr val="323232"/>
                </a:solidFill>
                <a:latin typeface="微软雅黑" panose="020B0503020204020204" charset="-122"/>
                <a:ea typeface="微软雅黑" panose="020B0503020204020204" charset="-122"/>
              </a:rPr>
              <a:t>结构体，并注册设备。</a:t>
            </a:r>
            <a:r>
              <a:rPr lang="en-US" altLang="zh-CN" dirty="0">
                <a:solidFill>
                  <a:srgbClr val="323232"/>
                </a:solidFill>
                <a:latin typeface="微软雅黑" panose="020B0503020204020204" charset="-122"/>
                <a:ea typeface="微软雅黑" panose="020B0503020204020204" charset="-122"/>
              </a:rPr>
              <a:t>Linux</a:t>
            </a:r>
            <a:r>
              <a:rPr lang="zh-CN" altLang="en-US" dirty="0">
                <a:solidFill>
                  <a:srgbClr val="323232"/>
                </a:solidFill>
                <a:latin typeface="微软雅黑" panose="020B0503020204020204" charset="-122"/>
                <a:ea typeface="微软雅黑" panose="020B0503020204020204" charset="-122"/>
              </a:rPr>
              <a:t>系统下的设备大多都是挂载在平台总线下的，因此在平台总线被注册后，会根据</a:t>
            </a:r>
            <a:r>
              <a:rPr lang="en-US" altLang="zh-CN" dirty="0" err="1">
                <a:solidFill>
                  <a:srgbClr val="323232"/>
                </a:solidFill>
                <a:latin typeface="微软雅黑" panose="020B0503020204020204" charset="-122"/>
                <a:ea typeface="微软雅黑" panose="020B0503020204020204" charset="-122"/>
              </a:rPr>
              <a:t>of_root</a:t>
            </a:r>
            <a:r>
              <a:rPr lang="zh-CN" altLang="en-US" dirty="0">
                <a:solidFill>
                  <a:srgbClr val="323232"/>
                </a:solidFill>
                <a:latin typeface="微软雅黑" panose="020B0503020204020204" charset="-122"/>
                <a:ea typeface="微软雅黑" panose="020B0503020204020204" charset="-122"/>
              </a:rPr>
              <a:t>节点的树结构，去寻找该总线的子节点，所有的子节点将被作为设备注册到该总线上</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8743" y="453509"/>
            <a:ext cx="3385863" cy="369332"/>
          </a:xfrm>
          <a:prstGeom prst="rect">
            <a:avLst/>
          </a:prstGeom>
        </p:spPr>
        <p:txBody>
          <a:bodyPr wrap="none">
            <a:spAutoFit/>
          </a:bodyPr>
          <a:lstStyle/>
          <a:p>
            <a:r>
              <a:rPr lang="en-US" altLang="zh-CN" b="1" dirty="0">
                <a:solidFill>
                  <a:srgbClr val="323232"/>
                </a:solidFill>
                <a:latin typeface="微软雅黑" panose="020B0503020204020204" charset="-122"/>
                <a:ea typeface="微软雅黑" panose="020B0503020204020204" charset="-122"/>
              </a:rPr>
              <a:t>i2c_client</a:t>
            </a:r>
            <a:r>
              <a:rPr lang="zh-CN" altLang="en-US" b="1" dirty="0">
                <a:solidFill>
                  <a:srgbClr val="323232"/>
                </a:solidFill>
                <a:latin typeface="微软雅黑" panose="020B0503020204020204" charset="-122"/>
                <a:ea typeface="微软雅黑" panose="020B0503020204020204" charset="-122"/>
              </a:rPr>
              <a:t>和</a:t>
            </a:r>
            <a:r>
              <a:rPr lang="en-US" altLang="zh-CN" b="1" dirty="0" err="1">
                <a:solidFill>
                  <a:srgbClr val="323232"/>
                </a:solidFill>
                <a:latin typeface="微软雅黑" panose="020B0503020204020204" charset="-122"/>
                <a:ea typeface="微软雅黑" panose="020B0503020204020204" charset="-122"/>
              </a:rPr>
              <a:t>device_node</a:t>
            </a:r>
            <a:r>
              <a:rPr lang="zh-CN" altLang="en-US" b="1" dirty="0">
                <a:solidFill>
                  <a:srgbClr val="323232"/>
                </a:solidFill>
                <a:latin typeface="微软雅黑" panose="020B0503020204020204" charset="-122"/>
                <a:ea typeface="微软雅黑" panose="020B0503020204020204" charset="-122"/>
              </a:rPr>
              <a:t>绑定</a:t>
            </a:r>
            <a:endParaRPr lang="zh-CN" altLang="en-US" dirty="0"/>
          </a:p>
        </p:txBody>
      </p:sp>
      <p:pic>
        <p:nvPicPr>
          <p:cNvPr id="3" name="图片 2"/>
          <p:cNvPicPr>
            <a:picLocks noChangeAspect="1"/>
          </p:cNvPicPr>
          <p:nvPr/>
        </p:nvPicPr>
        <p:blipFill>
          <a:blip r:embed="rId1"/>
          <a:stretch>
            <a:fillRect/>
          </a:stretch>
        </p:blipFill>
        <p:spPr>
          <a:xfrm>
            <a:off x="221850" y="2200450"/>
            <a:ext cx="5874150" cy="2966564"/>
          </a:xfrm>
          <a:prstGeom prst="rect">
            <a:avLst/>
          </a:prstGeom>
        </p:spPr>
      </p:pic>
      <p:sp>
        <p:nvSpPr>
          <p:cNvPr id="4" name="矩形 3"/>
          <p:cNvSpPr/>
          <p:nvPr/>
        </p:nvSpPr>
        <p:spPr>
          <a:xfrm>
            <a:off x="278742" y="1000121"/>
            <a:ext cx="10175073" cy="1200329"/>
          </a:xfrm>
          <a:prstGeom prst="rect">
            <a:avLst/>
          </a:prstGeom>
        </p:spPr>
        <p:txBody>
          <a:bodyPr wrap="square">
            <a:spAutoFit/>
          </a:bodyPr>
          <a:lstStyle/>
          <a:p>
            <a:r>
              <a:rPr lang="zh-CN" altLang="en-US" dirty="0">
                <a:solidFill>
                  <a:srgbClr val="323232"/>
                </a:solidFill>
                <a:latin typeface="微软雅黑" panose="020B0503020204020204" charset="-122"/>
                <a:ea typeface="微软雅黑" panose="020B0503020204020204" charset="-122"/>
              </a:rPr>
              <a:t>经过</a:t>
            </a:r>
            <a:r>
              <a:rPr lang="en-US" altLang="zh-CN" dirty="0" err="1">
                <a:solidFill>
                  <a:srgbClr val="323232"/>
                </a:solidFill>
                <a:latin typeface="微软雅黑" panose="020B0503020204020204" charset="-122"/>
                <a:ea typeface="微软雅黑" panose="020B0503020204020204" charset="-122"/>
              </a:rPr>
              <a:t>customize_machine</a:t>
            </a:r>
            <a:r>
              <a:rPr lang="en-US" altLang="zh-CN" dirty="0">
                <a:solidFill>
                  <a:srgbClr val="323232"/>
                </a:solidFill>
                <a:latin typeface="微软雅黑" panose="020B0503020204020204" charset="-122"/>
                <a:ea typeface="微软雅黑" panose="020B0503020204020204" charset="-122"/>
              </a:rPr>
              <a:t>()</a:t>
            </a:r>
            <a:r>
              <a:rPr lang="zh-CN" altLang="en-US" dirty="0">
                <a:solidFill>
                  <a:srgbClr val="323232"/>
                </a:solidFill>
                <a:latin typeface="微软雅黑" panose="020B0503020204020204" charset="-122"/>
                <a:ea typeface="微软雅黑" panose="020B0503020204020204" charset="-122"/>
              </a:rPr>
              <a:t>函数的初始化，</a:t>
            </a:r>
            <a:r>
              <a:rPr lang="en-US" altLang="zh-CN" dirty="0">
                <a:solidFill>
                  <a:srgbClr val="323232"/>
                </a:solidFill>
                <a:latin typeface="微软雅黑" panose="020B0503020204020204" charset="-122"/>
                <a:ea typeface="微软雅黑" panose="020B0503020204020204" charset="-122"/>
              </a:rPr>
              <a:t>DTB</a:t>
            </a:r>
            <a:r>
              <a:rPr lang="zh-CN" altLang="en-US" dirty="0">
                <a:solidFill>
                  <a:srgbClr val="323232"/>
                </a:solidFill>
                <a:latin typeface="微软雅黑" panose="020B0503020204020204" charset="-122"/>
                <a:ea typeface="微软雅黑" panose="020B0503020204020204" charset="-122"/>
              </a:rPr>
              <a:t>已经转换成</a:t>
            </a:r>
            <a:r>
              <a:rPr lang="en-US" altLang="zh-CN" dirty="0" err="1">
                <a:solidFill>
                  <a:srgbClr val="323232"/>
                </a:solidFill>
                <a:latin typeface="微软雅黑" panose="020B0503020204020204" charset="-122"/>
                <a:ea typeface="微软雅黑" panose="020B0503020204020204" charset="-122"/>
              </a:rPr>
              <a:t>platform_device</a:t>
            </a:r>
            <a:r>
              <a:rPr lang="zh-CN" altLang="en-US" dirty="0">
                <a:solidFill>
                  <a:srgbClr val="323232"/>
                </a:solidFill>
                <a:latin typeface="微软雅黑" panose="020B0503020204020204" charset="-122"/>
                <a:ea typeface="微软雅黑" panose="020B0503020204020204" charset="-122"/>
              </a:rPr>
              <a:t>结构体，这其中就包含</a:t>
            </a:r>
            <a:r>
              <a:rPr lang="en-US" altLang="zh-CN" dirty="0">
                <a:solidFill>
                  <a:srgbClr val="323232"/>
                </a:solidFill>
                <a:latin typeface="微软雅黑" panose="020B0503020204020204" charset="-122"/>
                <a:ea typeface="微软雅黑" panose="020B0503020204020204" charset="-122"/>
              </a:rPr>
              <a:t>i2c adapter</a:t>
            </a:r>
            <a:r>
              <a:rPr lang="zh-CN" altLang="en-US" dirty="0">
                <a:solidFill>
                  <a:srgbClr val="323232"/>
                </a:solidFill>
                <a:latin typeface="微软雅黑" panose="020B0503020204020204" charset="-122"/>
                <a:ea typeface="微软雅黑" panose="020B0503020204020204" charset="-122"/>
              </a:rPr>
              <a:t>设备，不同的</a:t>
            </a:r>
            <a:r>
              <a:rPr lang="en-US" altLang="zh-CN" dirty="0">
                <a:solidFill>
                  <a:srgbClr val="323232"/>
                </a:solidFill>
                <a:latin typeface="微软雅黑" panose="020B0503020204020204" charset="-122"/>
                <a:ea typeface="微软雅黑" panose="020B0503020204020204" charset="-122"/>
              </a:rPr>
              <a:t>SoC</a:t>
            </a:r>
            <a:r>
              <a:rPr lang="zh-CN" altLang="en-US" dirty="0">
                <a:solidFill>
                  <a:srgbClr val="323232"/>
                </a:solidFill>
                <a:latin typeface="微软雅黑" panose="020B0503020204020204" charset="-122"/>
                <a:ea typeface="微软雅黑" panose="020B0503020204020204" charset="-122"/>
              </a:rPr>
              <a:t>需要通过平台设备总线的方式自己实现</a:t>
            </a:r>
            <a:r>
              <a:rPr lang="en-US" altLang="zh-CN" dirty="0">
                <a:solidFill>
                  <a:srgbClr val="323232"/>
                </a:solidFill>
                <a:latin typeface="微软雅黑" panose="020B0503020204020204" charset="-122"/>
                <a:ea typeface="微软雅黑" panose="020B0503020204020204" charset="-122"/>
              </a:rPr>
              <a:t>i2c adapter</a:t>
            </a:r>
            <a:r>
              <a:rPr lang="zh-CN" altLang="en-US" dirty="0">
                <a:solidFill>
                  <a:srgbClr val="323232"/>
                </a:solidFill>
                <a:latin typeface="微软雅黑" panose="020B0503020204020204" charset="-122"/>
                <a:ea typeface="微软雅黑" panose="020B0503020204020204" charset="-122"/>
              </a:rPr>
              <a:t>设备的驱动。例如：</a:t>
            </a:r>
            <a:r>
              <a:rPr lang="en-US" altLang="zh-CN" dirty="0">
                <a:solidFill>
                  <a:srgbClr val="323232"/>
                </a:solidFill>
                <a:latin typeface="微软雅黑" panose="020B0503020204020204" charset="-122"/>
                <a:ea typeface="微软雅黑" panose="020B0503020204020204" charset="-122"/>
              </a:rPr>
              <a:t>i2c_adapter</a:t>
            </a:r>
            <a:r>
              <a:rPr lang="zh-CN" altLang="en-US" dirty="0">
                <a:solidFill>
                  <a:srgbClr val="323232"/>
                </a:solidFill>
                <a:latin typeface="微软雅黑" panose="020B0503020204020204" charset="-122"/>
                <a:ea typeface="微软雅黑" panose="020B0503020204020204" charset="-122"/>
              </a:rPr>
              <a:t>驱动的</a:t>
            </a:r>
            <a:r>
              <a:rPr lang="en-US" altLang="zh-CN" dirty="0">
                <a:solidFill>
                  <a:srgbClr val="323232"/>
                </a:solidFill>
                <a:latin typeface="微软雅黑" panose="020B0503020204020204" charset="-122"/>
                <a:ea typeface="微软雅黑" panose="020B0503020204020204" charset="-122"/>
              </a:rPr>
              <a:t>probe</a:t>
            </a:r>
            <a:r>
              <a:rPr lang="zh-CN" altLang="en-US" dirty="0">
                <a:solidFill>
                  <a:srgbClr val="323232"/>
                </a:solidFill>
                <a:latin typeface="微软雅黑" panose="020B0503020204020204" charset="-122"/>
                <a:ea typeface="微软雅黑" panose="020B0503020204020204" charset="-122"/>
              </a:rPr>
              <a:t>函数中会调用</a:t>
            </a:r>
            <a:r>
              <a:rPr lang="en-US" altLang="zh-CN" dirty="0">
                <a:solidFill>
                  <a:srgbClr val="323232"/>
                </a:solidFill>
                <a:latin typeface="微软雅黑" panose="020B0503020204020204" charset="-122"/>
                <a:ea typeface="微软雅黑" panose="020B0503020204020204" charset="-122"/>
              </a:rPr>
              <a:t>i2c_add_numbered_adapter()</a:t>
            </a:r>
            <a:r>
              <a:rPr lang="zh-CN" altLang="en-US" dirty="0">
                <a:solidFill>
                  <a:srgbClr val="323232"/>
                </a:solidFill>
                <a:latin typeface="微软雅黑" panose="020B0503020204020204" charset="-122"/>
                <a:ea typeface="微软雅黑" panose="020B0503020204020204" charset="-122"/>
              </a:rPr>
              <a:t>注册</a:t>
            </a:r>
            <a:r>
              <a:rPr lang="en-US" altLang="zh-CN" dirty="0">
                <a:solidFill>
                  <a:srgbClr val="323232"/>
                </a:solidFill>
                <a:latin typeface="微软雅黑" panose="020B0503020204020204" charset="-122"/>
                <a:ea typeface="微软雅黑" panose="020B0503020204020204" charset="-122"/>
              </a:rPr>
              <a:t>adapter</a:t>
            </a:r>
            <a:r>
              <a:rPr lang="zh-CN" altLang="en-US" dirty="0">
                <a:solidFill>
                  <a:srgbClr val="323232"/>
                </a:solidFill>
                <a:latin typeface="微软雅黑" panose="020B0503020204020204" charset="-122"/>
                <a:ea typeface="微软雅黑" panose="020B0503020204020204" charset="-122"/>
              </a:rPr>
              <a:t>驱动，函数流执行如下图所示。</a:t>
            </a:r>
            <a:endParaRPr lang="zh-CN" altLang="en-US" dirty="0"/>
          </a:p>
        </p:txBody>
      </p:sp>
      <p:sp>
        <p:nvSpPr>
          <p:cNvPr id="5" name="矩形 4"/>
          <p:cNvSpPr/>
          <p:nvPr/>
        </p:nvSpPr>
        <p:spPr>
          <a:xfrm>
            <a:off x="221850" y="5313959"/>
            <a:ext cx="11772442" cy="1200329"/>
          </a:xfrm>
          <a:prstGeom prst="rect">
            <a:avLst/>
          </a:prstGeom>
        </p:spPr>
        <p:txBody>
          <a:bodyPr wrap="square">
            <a:spAutoFit/>
          </a:bodyPr>
          <a:lstStyle/>
          <a:p>
            <a:r>
              <a:rPr lang="zh-CN" altLang="en-US" dirty="0">
                <a:solidFill>
                  <a:srgbClr val="323232"/>
                </a:solidFill>
                <a:latin typeface="微软雅黑" panose="020B0503020204020204" charset="-122"/>
                <a:ea typeface="微软雅黑" panose="020B0503020204020204" charset="-122"/>
              </a:rPr>
              <a:t>在</a:t>
            </a:r>
            <a:r>
              <a:rPr lang="en-US" altLang="zh-CN" dirty="0">
                <a:solidFill>
                  <a:srgbClr val="323232"/>
                </a:solidFill>
                <a:latin typeface="微软雅黑" panose="020B0503020204020204" charset="-122"/>
                <a:ea typeface="微软雅黑" panose="020B0503020204020204" charset="-122"/>
              </a:rPr>
              <a:t>of_i2c_register_devices()</a:t>
            </a:r>
            <a:r>
              <a:rPr lang="zh-CN" altLang="en-US" dirty="0">
                <a:solidFill>
                  <a:srgbClr val="323232"/>
                </a:solidFill>
                <a:latin typeface="微软雅黑" panose="020B0503020204020204" charset="-122"/>
                <a:ea typeface="微软雅黑" panose="020B0503020204020204" charset="-122"/>
              </a:rPr>
              <a:t>函数内部便利</a:t>
            </a:r>
            <a:r>
              <a:rPr lang="en-US" altLang="zh-CN" dirty="0">
                <a:solidFill>
                  <a:srgbClr val="323232"/>
                </a:solidFill>
                <a:latin typeface="微软雅黑" panose="020B0503020204020204" charset="-122"/>
                <a:ea typeface="微软雅黑" panose="020B0503020204020204" charset="-122"/>
              </a:rPr>
              <a:t>i2c</a:t>
            </a:r>
            <a:r>
              <a:rPr lang="zh-CN" altLang="en-US" dirty="0">
                <a:solidFill>
                  <a:srgbClr val="323232"/>
                </a:solidFill>
                <a:latin typeface="微软雅黑" panose="020B0503020204020204" charset="-122"/>
                <a:ea typeface="微软雅黑" panose="020B0503020204020204" charset="-122"/>
              </a:rPr>
              <a:t>节点下面的每一个子节点，并为子节点（</a:t>
            </a:r>
            <a:r>
              <a:rPr lang="en-US" altLang="zh-CN" dirty="0">
                <a:solidFill>
                  <a:srgbClr val="323232"/>
                </a:solidFill>
                <a:latin typeface="微软雅黑" panose="020B0503020204020204" charset="-122"/>
                <a:ea typeface="微软雅黑" panose="020B0503020204020204" charset="-122"/>
              </a:rPr>
              <a:t>status = “disable”</a:t>
            </a:r>
            <a:r>
              <a:rPr lang="zh-CN" altLang="en-US" dirty="0">
                <a:solidFill>
                  <a:srgbClr val="323232"/>
                </a:solidFill>
                <a:latin typeface="微软雅黑" panose="020B0503020204020204" charset="-122"/>
                <a:ea typeface="微软雅黑" panose="020B0503020204020204" charset="-122"/>
              </a:rPr>
              <a:t>的除外）创建</a:t>
            </a:r>
            <a:r>
              <a:rPr lang="en-US" altLang="zh-CN" dirty="0">
                <a:solidFill>
                  <a:srgbClr val="323232"/>
                </a:solidFill>
                <a:latin typeface="微软雅黑" panose="020B0503020204020204" charset="-122"/>
                <a:ea typeface="微软雅黑" panose="020B0503020204020204" charset="-122"/>
              </a:rPr>
              <a:t>i2c_client</a:t>
            </a:r>
            <a:r>
              <a:rPr lang="zh-CN" altLang="en-US" dirty="0">
                <a:solidFill>
                  <a:srgbClr val="323232"/>
                </a:solidFill>
                <a:latin typeface="微软雅黑" panose="020B0503020204020204" charset="-122"/>
                <a:ea typeface="微软雅黑" panose="020B0503020204020204" charset="-122"/>
              </a:rPr>
              <a:t>结构体，并与子节点的</a:t>
            </a:r>
            <a:r>
              <a:rPr lang="en-US" altLang="zh-CN" dirty="0" err="1">
                <a:solidFill>
                  <a:srgbClr val="323232"/>
                </a:solidFill>
                <a:latin typeface="微软雅黑" panose="020B0503020204020204" charset="-122"/>
                <a:ea typeface="微软雅黑" panose="020B0503020204020204" charset="-122"/>
              </a:rPr>
              <a:t>device_node</a:t>
            </a:r>
            <a:r>
              <a:rPr lang="zh-CN" altLang="en-US" dirty="0">
                <a:solidFill>
                  <a:srgbClr val="323232"/>
                </a:solidFill>
                <a:latin typeface="微软雅黑" panose="020B0503020204020204" charset="-122"/>
                <a:ea typeface="微软雅黑" panose="020B0503020204020204" charset="-122"/>
              </a:rPr>
              <a:t>挂接。其中</a:t>
            </a:r>
            <a:r>
              <a:rPr lang="en-US" altLang="zh-CN" dirty="0">
                <a:solidFill>
                  <a:srgbClr val="323232"/>
                </a:solidFill>
                <a:latin typeface="微软雅黑" panose="020B0503020204020204" charset="-122"/>
                <a:ea typeface="微软雅黑" panose="020B0503020204020204" charset="-122"/>
              </a:rPr>
              <a:t>i2c_client</a:t>
            </a:r>
            <a:r>
              <a:rPr lang="zh-CN" altLang="en-US" dirty="0">
                <a:solidFill>
                  <a:srgbClr val="323232"/>
                </a:solidFill>
                <a:latin typeface="微软雅黑" panose="020B0503020204020204" charset="-122"/>
                <a:ea typeface="微软雅黑" panose="020B0503020204020204" charset="-122"/>
              </a:rPr>
              <a:t>的填充是在</a:t>
            </a:r>
            <a:r>
              <a:rPr lang="en-US" altLang="zh-CN" dirty="0">
                <a:solidFill>
                  <a:srgbClr val="323232"/>
                </a:solidFill>
                <a:latin typeface="微软雅黑" panose="020B0503020204020204" charset="-122"/>
                <a:ea typeface="微软雅黑" panose="020B0503020204020204" charset="-122"/>
              </a:rPr>
              <a:t>i2c_new_device()</a:t>
            </a:r>
            <a:r>
              <a:rPr lang="zh-CN" altLang="en-US" dirty="0">
                <a:solidFill>
                  <a:srgbClr val="323232"/>
                </a:solidFill>
                <a:latin typeface="微软雅黑" panose="020B0503020204020204" charset="-122"/>
                <a:ea typeface="微软雅黑" panose="020B0503020204020204" charset="-122"/>
              </a:rPr>
              <a:t>中进行的，最后</a:t>
            </a:r>
            <a:r>
              <a:rPr lang="en-US" altLang="zh-CN" dirty="0" err="1">
                <a:solidFill>
                  <a:srgbClr val="323232"/>
                </a:solidFill>
                <a:latin typeface="微软雅黑" panose="020B0503020204020204" charset="-122"/>
                <a:ea typeface="微软雅黑" panose="020B0503020204020204" charset="-122"/>
              </a:rPr>
              <a:t>device_register</a:t>
            </a:r>
            <a:r>
              <a:rPr lang="en-US" altLang="zh-CN" dirty="0">
                <a:solidFill>
                  <a:srgbClr val="323232"/>
                </a:solidFill>
                <a:latin typeface="微软雅黑" panose="020B0503020204020204" charset="-122"/>
                <a:ea typeface="微软雅黑" panose="020B0503020204020204" charset="-122"/>
              </a:rPr>
              <a:t>()</a:t>
            </a:r>
            <a:r>
              <a:rPr lang="zh-CN" altLang="en-US" dirty="0">
                <a:solidFill>
                  <a:srgbClr val="323232"/>
                </a:solidFill>
                <a:latin typeface="微软雅黑" panose="020B0503020204020204" charset="-122"/>
                <a:ea typeface="微软雅黑" panose="020B0503020204020204" charset="-122"/>
              </a:rPr>
              <a:t>。在构建</a:t>
            </a:r>
            <a:r>
              <a:rPr lang="en-US" altLang="zh-CN" dirty="0">
                <a:solidFill>
                  <a:srgbClr val="323232"/>
                </a:solidFill>
                <a:latin typeface="微软雅黑" panose="020B0503020204020204" charset="-122"/>
                <a:ea typeface="微软雅黑" panose="020B0503020204020204" charset="-122"/>
              </a:rPr>
              <a:t>i2c_client</a:t>
            </a:r>
            <a:r>
              <a:rPr lang="zh-CN" altLang="en-US" dirty="0">
                <a:solidFill>
                  <a:srgbClr val="323232"/>
                </a:solidFill>
                <a:latin typeface="微软雅黑" panose="020B0503020204020204" charset="-122"/>
                <a:ea typeface="微软雅黑" panose="020B0503020204020204" charset="-122"/>
              </a:rPr>
              <a:t>的时候，会对</a:t>
            </a:r>
            <a:r>
              <a:rPr lang="en-US" altLang="zh-CN" dirty="0">
                <a:solidFill>
                  <a:srgbClr val="323232"/>
                </a:solidFill>
                <a:latin typeface="微软雅黑" panose="020B0503020204020204" charset="-122"/>
                <a:ea typeface="微软雅黑" panose="020B0503020204020204" charset="-122"/>
              </a:rPr>
              <a:t>node</a:t>
            </a:r>
            <a:r>
              <a:rPr lang="zh-CN" altLang="en-US" dirty="0">
                <a:solidFill>
                  <a:srgbClr val="323232"/>
                </a:solidFill>
                <a:latin typeface="微软雅黑" panose="020B0503020204020204" charset="-122"/>
                <a:ea typeface="微软雅黑" panose="020B0503020204020204" charset="-122"/>
              </a:rPr>
              <a:t>下面的</a:t>
            </a:r>
            <a:r>
              <a:rPr lang="en-US" altLang="zh-CN" dirty="0">
                <a:solidFill>
                  <a:srgbClr val="323232"/>
                </a:solidFill>
                <a:latin typeface="微软雅黑" panose="020B0503020204020204" charset="-122"/>
                <a:ea typeface="微软雅黑" panose="020B0503020204020204" charset="-122"/>
              </a:rPr>
              <a:t>compatible</a:t>
            </a:r>
            <a:r>
              <a:rPr lang="zh-CN" altLang="en-US" dirty="0">
                <a:solidFill>
                  <a:srgbClr val="323232"/>
                </a:solidFill>
                <a:latin typeface="微软雅黑" panose="020B0503020204020204" charset="-122"/>
                <a:ea typeface="微软雅黑" panose="020B0503020204020204" charset="-122"/>
              </a:rPr>
              <a:t>属性名称的厂商名字去除作为</a:t>
            </a:r>
            <a:r>
              <a:rPr lang="en-US" altLang="zh-CN" dirty="0">
                <a:solidFill>
                  <a:srgbClr val="323232"/>
                </a:solidFill>
                <a:latin typeface="微软雅黑" panose="020B0503020204020204" charset="-122"/>
                <a:ea typeface="微软雅黑" panose="020B0503020204020204" charset="-122"/>
              </a:rPr>
              <a:t>i2c_client</a:t>
            </a:r>
            <a:r>
              <a:rPr lang="zh-CN" altLang="en-US" dirty="0">
                <a:solidFill>
                  <a:srgbClr val="323232"/>
                </a:solidFill>
                <a:latin typeface="微软雅黑" panose="020B0503020204020204" charset="-122"/>
                <a:ea typeface="微软雅黑" panose="020B0503020204020204" charset="-122"/>
              </a:rPr>
              <a:t>的</a:t>
            </a:r>
            <a:r>
              <a:rPr lang="en-US" altLang="zh-CN" dirty="0">
                <a:solidFill>
                  <a:srgbClr val="323232"/>
                </a:solidFill>
                <a:latin typeface="微软雅黑" panose="020B0503020204020204" charset="-122"/>
                <a:ea typeface="微软雅黑" panose="020B0503020204020204" charset="-122"/>
              </a:rPr>
              <a:t>name</a:t>
            </a:r>
            <a:r>
              <a:rPr lang="zh-CN" altLang="en-US" dirty="0">
                <a:solidFill>
                  <a:srgbClr val="323232"/>
                </a:solidFill>
                <a:latin typeface="微软雅黑" panose="020B0503020204020204" charset="-122"/>
                <a:ea typeface="微软雅黑" panose="020B0503020204020204" charset="-122"/>
              </a:rPr>
              <a:t>。例如：</a:t>
            </a:r>
            <a:r>
              <a:rPr lang="en-US" altLang="zh-CN" dirty="0">
                <a:solidFill>
                  <a:srgbClr val="323232"/>
                </a:solidFill>
                <a:latin typeface="微软雅黑" panose="020B0503020204020204" charset="-122"/>
                <a:ea typeface="微软雅黑" panose="020B0503020204020204" charset="-122"/>
              </a:rPr>
              <a:t>compatible = “maxim,ds1338”,</a:t>
            </a:r>
            <a:r>
              <a:rPr lang="zh-CN" altLang="en-US" dirty="0">
                <a:solidFill>
                  <a:srgbClr val="323232"/>
                </a:solidFill>
                <a:latin typeface="微软雅黑" panose="020B0503020204020204" charset="-122"/>
                <a:ea typeface="微软雅黑" panose="020B0503020204020204" charset="-122"/>
              </a:rPr>
              <a:t>则</a:t>
            </a:r>
            <a:r>
              <a:rPr lang="en-US" altLang="zh-CN" dirty="0">
                <a:solidFill>
                  <a:srgbClr val="323232"/>
                </a:solidFill>
                <a:latin typeface="微软雅黑" panose="020B0503020204020204" charset="-122"/>
                <a:ea typeface="微软雅黑" panose="020B0503020204020204" charset="-122"/>
              </a:rPr>
              <a:t>i2c_client-&gt;name = “ds1338”</a:t>
            </a:r>
            <a:r>
              <a:rPr lang="zh-CN" altLang="en-US" dirty="0">
                <a:solidFill>
                  <a:srgbClr val="323232"/>
                </a:solidFill>
                <a:latin typeface="微软雅黑" panose="020B0503020204020204" charset="-122"/>
                <a:ea typeface="微软雅黑" panose="020B0503020204020204" charset="-122"/>
              </a:rPr>
              <a:t>。</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9089" y="245761"/>
            <a:ext cx="2350965" cy="369332"/>
          </a:xfrm>
          <a:prstGeom prst="rect">
            <a:avLst/>
          </a:prstGeom>
        </p:spPr>
        <p:txBody>
          <a:bodyPr wrap="none">
            <a:spAutoFit/>
          </a:bodyPr>
          <a:lstStyle/>
          <a:p>
            <a:r>
              <a:rPr lang="en-US" altLang="zh-CN" b="1" dirty="0" err="1">
                <a:solidFill>
                  <a:srgbClr val="323232"/>
                </a:solidFill>
                <a:latin typeface="微软雅黑" panose="020B0503020204020204" charset="-122"/>
                <a:ea typeface="微软雅黑" panose="020B0503020204020204" charset="-122"/>
              </a:rPr>
              <a:t>Device_Tree</a:t>
            </a:r>
            <a:r>
              <a:rPr lang="zh-CN" altLang="en-US" b="1" dirty="0">
                <a:solidFill>
                  <a:srgbClr val="323232"/>
                </a:solidFill>
                <a:latin typeface="微软雅黑" panose="020B0503020204020204" charset="-122"/>
                <a:ea typeface="微软雅黑" panose="020B0503020204020204" charset="-122"/>
              </a:rPr>
              <a:t>与</a:t>
            </a:r>
            <a:r>
              <a:rPr lang="en-US" altLang="zh-CN" b="1" dirty="0" err="1">
                <a:solidFill>
                  <a:srgbClr val="323232"/>
                </a:solidFill>
                <a:latin typeface="微软雅黑" panose="020B0503020204020204" charset="-122"/>
                <a:ea typeface="微软雅黑" panose="020B0503020204020204" charset="-122"/>
              </a:rPr>
              <a:t>sysfs</a:t>
            </a:r>
            <a:endParaRPr lang="zh-CN" altLang="en-US" dirty="0"/>
          </a:p>
        </p:txBody>
      </p:sp>
      <p:sp>
        <p:nvSpPr>
          <p:cNvPr id="3" name="矩形 2"/>
          <p:cNvSpPr/>
          <p:nvPr/>
        </p:nvSpPr>
        <p:spPr>
          <a:xfrm>
            <a:off x="299088" y="754963"/>
            <a:ext cx="11802295" cy="646331"/>
          </a:xfrm>
          <a:prstGeom prst="rect">
            <a:avLst/>
          </a:prstGeom>
        </p:spPr>
        <p:txBody>
          <a:bodyPr wrap="square">
            <a:spAutoFit/>
          </a:bodyPr>
          <a:lstStyle/>
          <a:p>
            <a:r>
              <a:rPr lang="en-US" altLang="zh-CN" dirty="0">
                <a:solidFill>
                  <a:srgbClr val="323232"/>
                </a:solidFill>
                <a:latin typeface="微软雅黑" panose="020B0503020204020204" charset="-122"/>
                <a:ea typeface="微软雅黑" panose="020B0503020204020204" charset="-122"/>
              </a:rPr>
              <a:t>kernel</a:t>
            </a:r>
            <a:r>
              <a:rPr lang="zh-CN" altLang="en-US" dirty="0">
                <a:solidFill>
                  <a:srgbClr val="323232"/>
                </a:solidFill>
                <a:latin typeface="微软雅黑" panose="020B0503020204020204" charset="-122"/>
                <a:ea typeface="微软雅黑" panose="020B0503020204020204" charset="-122"/>
              </a:rPr>
              <a:t>启动流程为</a:t>
            </a:r>
            <a:r>
              <a:rPr lang="en-US" altLang="zh-CN" dirty="0" err="1">
                <a:solidFill>
                  <a:srgbClr val="323232"/>
                </a:solidFill>
                <a:latin typeface="微软雅黑" panose="020B0503020204020204" charset="-122"/>
                <a:ea typeface="微软雅黑" panose="020B0503020204020204" charset="-122"/>
              </a:rPr>
              <a:t>start_kernel</a:t>
            </a:r>
            <a:r>
              <a:rPr lang="en-US" altLang="zh-CN" dirty="0">
                <a:solidFill>
                  <a:srgbClr val="323232"/>
                </a:solidFill>
                <a:latin typeface="微软雅黑" panose="020B0503020204020204" charset="-122"/>
                <a:ea typeface="微软雅黑" panose="020B0503020204020204" charset="-122"/>
              </a:rPr>
              <a:t>()→</a:t>
            </a:r>
            <a:r>
              <a:rPr lang="en-US" altLang="zh-CN" dirty="0" err="1">
                <a:solidFill>
                  <a:srgbClr val="323232"/>
                </a:solidFill>
                <a:latin typeface="微软雅黑" panose="020B0503020204020204" charset="-122"/>
                <a:ea typeface="微软雅黑" panose="020B0503020204020204" charset="-122"/>
              </a:rPr>
              <a:t>rest_init</a:t>
            </a:r>
            <a:r>
              <a:rPr lang="en-US" altLang="zh-CN" dirty="0">
                <a:solidFill>
                  <a:srgbClr val="323232"/>
                </a:solidFill>
                <a:latin typeface="微软雅黑" panose="020B0503020204020204" charset="-122"/>
                <a:ea typeface="微软雅黑" panose="020B0503020204020204" charset="-122"/>
              </a:rPr>
              <a:t>()→</a:t>
            </a:r>
            <a:r>
              <a:rPr lang="en-US" altLang="zh-CN" dirty="0" err="1">
                <a:solidFill>
                  <a:srgbClr val="323232"/>
                </a:solidFill>
                <a:latin typeface="微软雅黑" panose="020B0503020204020204" charset="-122"/>
                <a:ea typeface="微软雅黑" panose="020B0503020204020204" charset="-122"/>
              </a:rPr>
              <a:t>kernel_thread</a:t>
            </a:r>
            <a:r>
              <a:rPr lang="en-US" altLang="zh-CN" dirty="0">
                <a:solidFill>
                  <a:srgbClr val="323232"/>
                </a:solidFill>
                <a:latin typeface="微软雅黑" panose="020B0503020204020204" charset="-122"/>
                <a:ea typeface="微软雅黑" panose="020B0503020204020204" charset="-122"/>
              </a:rPr>
              <a:t>():</a:t>
            </a:r>
            <a:r>
              <a:rPr lang="en-US" altLang="zh-CN" dirty="0" err="1">
                <a:solidFill>
                  <a:srgbClr val="323232"/>
                </a:solidFill>
                <a:latin typeface="微软雅黑" panose="020B0503020204020204" charset="-122"/>
                <a:ea typeface="微软雅黑" panose="020B0503020204020204" charset="-122"/>
              </a:rPr>
              <a:t>kernel_init</a:t>
            </a:r>
            <a:r>
              <a:rPr lang="en-US" altLang="zh-CN" dirty="0">
                <a:solidFill>
                  <a:srgbClr val="323232"/>
                </a:solidFill>
                <a:latin typeface="微软雅黑" panose="020B0503020204020204" charset="-122"/>
                <a:ea typeface="微软雅黑" panose="020B0503020204020204" charset="-122"/>
              </a:rPr>
              <a:t>()→</a:t>
            </a:r>
            <a:r>
              <a:rPr lang="en-US" altLang="zh-CN" dirty="0" err="1">
                <a:solidFill>
                  <a:srgbClr val="323232"/>
                </a:solidFill>
                <a:latin typeface="微软雅黑" panose="020B0503020204020204" charset="-122"/>
                <a:ea typeface="微软雅黑" panose="020B0503020204020204" charset="-122"/>
              </a:rPr>
              <a:t>do_basic_setup</a:t>
            </a:r>
            <a:r>
              <a:rPr lang="en-US" altLang="zh-CN" dirty="0">
                <a:solidFill>
                  <a:srgbClr val="323232"/>
                </a:solidFill>
                <a:latin typeface="微软雅黑" panose="020B0503020204020204" charset="-122"/>
                <a:ea typeface="微软雅黑" panose="020B0503020204020204" charset="-122"/>
              </a:rPr>
              <a:t>()→</a:t>
            </a:r>
            <a:r>
              <a:rPr lang="en-US" altLang="zh-CN" dirty="0" err="1">
                <a:solidFill>
                  <a:srgbClr val="323232"/>
                </a:solidFill>
                <a:latin typeface="微软雅黑" panose="020B0503020204020204" charset="-122"/>
                <a:ea typeface="微软雅黑" panose="020B0503020204020204" charset="-122"/>
              </a:rPr>
              <a:t>driver_init</a:t>
            </a:r>
            <a:r>
              <a:rPr lang="en-US" altLang="zh-CN" dirty="0">
                <a:solidFill>
                  <a:srgbClr val="323232"/>
                </a:solidFill>
                <a:latin typeface="微软雅黑" panose="020B0503020204020204" charset="-122"/>
                <a:ea typeface="微软雅黑" panose="020B0503020204020204" charset="-122"/>
              </a:rPr>
              <a:t>()→</a:t>
            </a:r>
            <a:r>
              <a:rPr lang="en-US" altLang="zh-CN" dirty="0" err="1">
                <a:solidFill>
                  <a:srgbClr val="323232"/>
                </a:solidFill>
                <a:latin typeface="微软雅黑" panose="020B0503020204020204" charset="-122"/>
                <a:ea typeface="微软雅黑" panose="020B0503020204020204" charset="-122"/>
              </a:rPr>
              <a:t>of_core_init</a:t>
            </a:r>
            <a:r>
              <a:rPr lang="en-US" altLang="zh-CN" dirty="0">
                <a:solidFill>
                  <a:srgbClr val="323232"/>
                </a:solidFill>
                <a:latin typeface="微软雅黑" panose="020B0503020204020204" charset="-122"/>
                <a:ea typeface="微软雅黑" panose="020B0503020204020204" charset="-122"/>
              </a:rPr>
              <a:t>()</a:t>
            </a:r>
            <a:r>
              <a:rPr lang="zh-CN" altLang="en-US" dirty="0">
                <a:solidFill>
                  <a:srgbClr val="323232"/>
                </a:solidFill>
                <a:latin typeface="微软雅黑" panose="020B0503020204020204" charset="-122"/>
                <a:ea typeface="微软雅黑" panose="020B0503020204020204" charset="-122"/>
              </a:rPr>
              <a:t>，</a:t>
            </a:r>
            <a:endParaRPr lang="zh-CN" altLang="en-US" dirty="0"/>
          </a:p>
        </p:txBody>
      </p:sp>
      <p:sp>
        <p:nvSpPr>
          <p:cNvPr id="4" name="矩形 3"/>
          <p:cNvSpPr/>
          <p:nvPr/>
        </p:nvSpPr>
        <p:spPr>
          <a:xfrm>
            <a:off x="299088" y="1401294"/>
            <a:ext cx="11217409" cy="646331"/>
          </a:xfrm>
          <a:prstGeom prst="rect">
            <a:avLst/>
          </a:prstGeom>
        </p:spPr>
        <p:txBody>
          <a:bodyPr wrap="square">
            <a:spAutoFit/>
          </a:bodyPr>
          <a:lstStyle/>
          <a:p>
            <a:r>
              <a:rPr lang="zh-CN" altLang="en-US" dirty="0">
                <a:solidFill>
                  <a:srgbClr val="323232"/>
                </a:solidFill>
                <a:latin typeface="微软雅黑" panose="020B0503020204020204" charset="-122"/>
                <a:ea typeface="微软雅黑" panose="020B0503020204020204" charset="-122"/>
              </a:rPr>
              <a:t>在</a:t>
            </a:r>
            <a:r>
              <a:rPr lang="en-US" altLang="zh-CN" dirty="0" err="1">
                <a:solidFill>
                  <a:srgbClr val="323232"/>
                </a:solidFill>
                <a:latin typeface="微软雅黑" panose="020B0503020204020204" charset="-122"/>
                <a:ea typeface="微软雅黑" panose="020B0503020204020204" charset="-122"/>
              </a:rPr>
              <a:t>of_core_init</a:t>
            </a:r>
            <a:r>
              <a:rPr lang="en-US" altLang="zh-CN" dirty="0">
                <a:solidFill>
                  <a:srgbClr val="323232"/>
                </a:solidFill>
                <a:latin typeface="微软雅黑" panose="020B0503020204020204" charset="-122"/>
                <a:ea typeface="微软雅黑" panose="020B0503020204020204" charset="-122"/>
              </a:rPr>
              <a:t>()</a:t>
            </a:r>
            <a:r>
              <a:rPr lang="zh-CN" altLang="en-US" dirty="0">
                <a:solidFill>
                  <a:srgbClr val="323232"/>
                </a:solidFill>
                <a:latin typeface="微软雅黑" panose="020B0503020204020204" charset="-122"/>
                <a:ea typeface="微软雅黑" panose="020B0503020204020204" charset="-122"/>
              </a:rPr>
              <a:t>函数中在</a:t>
            </a:r>
            <a:r>
              <a:rPr lang="en-US" altLang="zh-CN" dirty="0">
                <a:solidFill>
                  <a:srgbClr val="323232"/>
                </a:solidFill>
                <a:latin typeface="微软雅黑" panose="020B0503020204020204" charset="-122"/>
                <a:ea typeface="微软雅黑" panose="020B0503020204020204" charset="-122"/>
              </a:rPr>
              <a:t>sys/firmware/</a:t>
            </a:r>
            <a:r>
              <a:rPr lang="en-US" altLang="zh-CN" dirty="0" err="1">
                <a:solidFill>
                  <a:srgbClr val="323232"/>
                </a:solidFill>
                <a:latin typeface="微软雅黑" panose="020B0503020204020204" charset="-122"/>
                <a:ea typeface="微软雅黑" panose="020B0503020204020204" charset="-122"/>
              </a:rPr>
              <a:t>devicetree</a:t>
            </a:r>
            <a:r>
              <a:rPr lang="en-US" altLang="zh-CN" dirty="0">
                <a:solidFill>
                  <a:srgbClr val="323232"/>
                </a:solidFill>
                <a:latin typeface="微软雅黑" panose="020B0503020204020204" charset="-122"/>
                <a:ea typeface="微软雅黑" panose="020B0503020204020204" charset="-122"/>
              </a:rPr>
              <a:t>/base</a:t>
            </a:r>
            <a:r>
              <a:rPr lang="zh-CN" altLang="en-US" dirty="0">
                <a:solidFill>
                  <a:srgbClr val="323232"/>
                </a:solidFill>
                <a:latin typeface="微软雅黑" panose="020B0503020204020204" charset="-122"/>
                <a:ea typeface="微软雅黑" panose="020B0503020204020204" charset="-122"/>
              </a:rPr>
              <a:t>目录下面为设备树展开成</a:t>
            </a:r>
            <a:r>
              <a:rPr lang="en-US" altLang="zh-CN" dirty="0" err="1">
                <a:solidFill>
                  <a:srgbClr val="323232"/>
                </a:solidFill>
                <a:latin typeface="微软雅黑" panose="020B0503020204020204" charset="-122"/>
                <a:ea typeface="微软雅黑" panose="020B0503020204020204" charset="-122"/>
              </a:rPr>
              <a:t>sysfs</a:t>
            </a:r>
            <a:r>
              <a:rPr lang="zh-CN" altLang="en-US" dirty="0">
                <a:solidFill>
                  <a:srgbClr val="323232"/>
                </a:solidFill>
                <a:latin typeface="微软雅黑" panose="020B0503020204020204" charset="-122"/>
                <a:ea typeface="微软雅黑" panose="020B0503020204020204" charset="-122"/>
              </a:rPr>
              <a:t>的目录和二进制属性文件，所有的</a:t>
            </a:r>
            <a:r>
              <a:rPr lang="en-US" altLang="zh-CN" dirty="0">
                <a:solidFill>
                  <a:srgbClr val="323232"/>
                </a:solidFill>
                <a:latin typeface="微软雅黑" panose="020B0503020204020204" charset="-122"/>
                <a:ea typeface="微软雅黑" panose="020B0503020204020204" charset="-122"/>
              </a:rPr>
              <a:t>node</a:t>
            </a:r>
            <a:r>
              <a:rPr lang="zh-CN" altLang="en-US" dirty="0">
                <a:solidFill>
                  <a:srgbClr val="323232"/>
                </a:solidFill>
                <a:latin typeface="微软雅黑" panose="020B0503020204020204" charset="-122"/>
                <a:ea typeface="微软雅黑" panose="020B0503020204020204" charset="-122"/>
              </a:rPr>
              <a:t>节点就是一个目录，所有的</a:t>
            </a:r>
            <a:r>
              <a:rPr lang="en-US" altLang="zh-CN" dirty="0">
                <a:solidFill>
                  <a:srgbClr val="323232"/>
                </a:solidFill>
                <a:latin typeface="微软雅黑" panose="020B0503020204020204" charset="-122"/>
                <a:ea typeface="微软雅黑" panose="020B0503020204020204" charset="-122"/>
              </a:rPr>
              <a:t>property</a:t>
            </a:r>
            <a:r>
              <a:rPr lang="zh-CN" altLang="en-US" dirty="0">
                <a:solidFill>
                  <a:srgbClr val="323232"/>
                </a:solidFill>
                <a:latin typeface="微软雅黑" panose="020B0503020204020204" charset="-122"/>
                <a:ea typeface="微软雅黑" panose="020B0503020204020204" charset="-122"/>
              </a:rPr>
              <a:t>属性就是一个二进制属性文件。</a:t>
            </a:r>
            <a:endParaRPr lang="zh-CN" altLang="en-US" dirty="0"/>
          </a:p>
        </p:txBody>
      </p:sp>
      <p:pic>
        <p:nvPicPr>
          <p:cNvPr id="5" name="图片 4"/>
          <p:cNvPicPr>
            <a:picLocks noChangeAspect="1"/>
          </p:cNvPicPr>
          <p:nvPr/>
        </p:nvPicPr>
        <p:blipFill>
          <a:blip r:embed="rId1"/>
          <a:stretch>
            <a:fillRect/>
          </a:stretch>
        </p:blipFill>
        <p:spPr>
          <a:xfrm>
            <a:off x="359504" y="2233491"/>
            <a:ext cx="6810375" cy="4191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6125" y="328140"/>
            <a:ext cx="2454518" cy="369332"/>
          </a:xfrm>
          <a:prstGeom prst="rect">
            <a:avLst/>
          </a:prstGeom>
        </p:spPr>
        <p:txBody>
          <a:bodyPr wrap="none">
            <a:spAutoFit/>
          </a:bodyPr>
          <a:lstStyle/>
          <a:p>
            <a:r>
              <a:rPr lang="en-US" altLang="zh-CN" b="1" dirty="0">
                <a:solidFill>
                  <a:srgbClr val="1F1F1F"/>
                </a:solidFill>
                <a:latin typeface="Arial" panose="020B0604020202020204" pitchFamily="34" charset="0"/>
              </a:rPr>
              <a:t>Linux I2C framework</a:t>
            </a:r>
            <a:endParaRPr lang="en-US" altLang="zh-CN" b="1" i="0" dirty="0">
              <a:solidFill>
                <a:srgbClr val="1F1F1F"/>
              </a:solidFill>
              <a:effectLst/>
              <a:latin typeface="Arial" panose="020B0604020202020204" pitchFamily="34" charset="0"/>
            </a:endParaRPr>
          </a:p>
        </p:txBody>
      </p:sp>
      <p:sp>
        <p:nvSpPr>
          <p:cNvPr id="3" name="矩形 2"/>
          <p:cNvSpPr/>
          <p:nvPr/>
        </p:nvSpPr>
        <p:spPr>
          <a:xfrm>
            <a:off x="206125" y="995404"/>
            <a:ext cx="5160387" cy="369332"/>
          </a:xfrm>
          <a:prstGeom prst="rect">
            <a:avLst/>
          </a:prstGeom>
        </p:spPr>
        <p:txBody>
          <a:bodyPr wrap="none">
            <a:spAutoFit/>
          </a:bodyPr>
          <a:lstStyle/>
          <a:p>
            <a:r>
              <a:rPr lang="en-US" altLang="zh-CN" dirty="0">
                <a:solidFill>
                  <a:srgbClr val="323232"/>
                </a:solidFill>
                <a:latin typeface="Arial" panose="020B0604020202020204" pitchFamily="34" charset="0"/>
              </a:rPr>
              <a:t>I2C framework</a:t>
            </a:r>
            <a:r>
              <a:rPr lang="zh-CN" altLang="en-US" dirty="0">
                <a:solidFill>
                  <a:srgbClr val="323232"/>
                </a:solidFill>
                <a:latin typeface="Arial" panose="020B0604020202020204" pitchFamily="34" charset="0"/>
              </a:rPr>
              <a:t>的实现体现了</a:t>
            </a:r>
            <a:r>
              <a:rPr lang="en-US" altLang="zh-CN" dirty="0" err="1">
                <a:solidFill>
                  <a:srgbClr val="886353"/>
                </a:solidFill>
                <a:latin typeface="Arial" panose="020B0604020202020204" pitchFamily="34" charset="0"/>
                <a:hlinkClick r:id="rId1"/>
              </a:rPr>
              <a:t>linux</a:t>
            </a:r>
            <a:r>
              <a:rPr lang="zh-CN" altLang="en-US" dirty="0">
                <a:solidFill>
                  <a:srgbClr val="886353"/>
                </a:solidFill>
                <a:latin typeface="Arial" panose="020B0604020202020204" pitchFamily="34" charset="0"/>
                <a:hlinkClick r:id="rId1"/>
              </a:rPr>
              <a:t>设备模型</a:t>
            </a:r>
            <a:r>
              <a:rPr lang="zh-CN" altLang="en-US" dirty="0">
                <a:solidFill>
                  <a:srgbClr val="323232"/>
                </a:solidFill>
                <a:latin typeface="Arial" panose="020B0604020202020204" pitchFamily="34" charset="0"/>
              </a:rPr>
              <a:t>的精髓</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280" y="1530862"/>
            <a:ext cx="7142720" cy="411036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7916561" y="768858"/>
            <a:ext cx="3904735" cy="707886"/>
          </a:xfrm>
          <a:prstGeom prst="rect">
            <a:avLst/>
          </a:prstGeom>
        </p:spPr>
        <p:txBody>
          <a:bodyPr wrap="square">
            <a:spAutoFit/>
          </a:bodyPr>
          <a:lstStyle/>
          <a:p>
            <a:r>
              <a:rPr lang="en-US" altLang="zh-CN" sz="1000" dirty="0"/>
              <a:t>root@am57xx-evm:~# ls /sys/bus/platform/</a:t>
            </a:r>
            <a:endParaRPr lang="en-US" altLang="zh-CN" sz="1000" dirty="0"/>
          </a:p>
          <a:p>
            <a:r>
              <a:rPr lang="en-US" altLang="zh-CN" sz="1000" dirty="0"/>
              <a:t>devices            </a:t>
            </a:r>
            <a:r>
              <a:rPr lang="en-US" altLang="zh-CN" sz="1000" dirty="0" err="1"/>
              <a:t>drivers_autoprobe</a:t>
            </a:r>
            <a:r>
              <a:rPr lang="en-US" altLang="zh-CN" sz="1000" dirty="0"/>
              <a:t>  </a:t>
            </a:r>
            <a:r>
              <a:rPr lang="en-US" altLang="zh-CN" sz="1000" dirty="0" err="1"/>
              <a:t>uevent</a:t>
            </a:r>
            <a:endParaRPr lang="en-US" altLang="zh-CN" sz="1000" dirty="0"/>
          </a:p>
          <a:p>
            <a:r>
              <a:rPr lang="en-US" altLang="zh-CN" sz="1000" dirty="0"/>
              <a:t>drivers            </a:t>
            </a:r>
            <a:r>
              <a:rPr lang="en-US" altLang="zh-CN" sz="1000" dirty="0" err="1"/>
              <a:t>drivers_probe</a:t>
            </a:r>
            <a:endParaRPr lang="en-US" altLang="zh-CN" sz="1000" dirty="0"/>
          </a:p>
          <a:p>
            <a:r>
              <a:rPr lang="en-US" altLang="zh-CN" sz="1000" dirty="0"/>
              <a:t>root@am57xx-evm:~#</a:t>
            </a:r>
            <a:endParaRPr lang="en-US" altLang="zh-CN" sz="1000" dirty="0"/>
          </a:p>
        </p:txBody>
      </p:sp>
      <p:sp>
        <p:nvSpPr>
          <p:cNvPr id="6" name="矩形 5"/>
          <p:cNvSpPr/>
          <p:nvPr/>
        </p:nvSpPr>
        <p:spPr>
          <a:xfrm>
            <a:off x="7916560" y="2682270"/>
            <a:ext cx="3904735" cy="1015663"/>
          </a:xfrm>
          <a:prstGeom prst="rect">
            <a:avLst/>
          </a:prstGeom>
        </p:spPr>
        <p:txBody>
          <a:bodyPr wrap="square">
            <a:spAutoFit/>
          </a:bodyPr>
          <a:lstStyle/>
          <a:p>
            <a:r>
              <a:rPr lang="en-US" altLang="zh-CN" sz="1000" dirty="0"/>
              <a:t>root@am57xx-evm:~# ls /sys/bus/i2c/</a:t>
            </a:r>
            <a:endParaRPr lang="en-US" altLang="zh-CN" sz="1000" dirty="0"/>
          </a:p>
          <a:p>
            <a:r>
              <a:rPr lang="en-US" altLang="zh-CN" sz="1000" dirty="0"/>
              <a:t>devices            </a:t>
            </a:r>
            <a:r>
              <a:rPr lang="en-US" altLang="zh-CN" sz="1000" dirty="0" err="1"/>
              <a:t>drivers_autoprobe</a:t>
            </a:r>
            <a:r>
              <a:rPr lang="en-US" altLang="zh-CN" sz="1000" dirty="0"/>
              <a:t>  </a:t>
            </a:r>
            <a:r>
              <a:rPr lang="en-US" altLang="zh-CN" sz="1000" dirty="0" err="1"/>
              <a:t>uevent</a:t>
            </a:r>
            <a:endParaRPr lang="en-US" altLang="zh-CN" sz="1000" dirty="0"/>
          </a:p>
          <a:p>
            <a:r>
              <a:rPr lang="en-US" altLang="zh-CN" sz="1000" dirty="0"/>
              <a:t>drivers            </a:t>
            </a:r>
            <a:r>
              <a:rPr lang="en-US" altLang="zh-CN" sz="1000" dirty="0" err="1"/>
              <a:t>drivers_probe</a:t>
            </a:r>
            <a:endParaRPr lang="en-US" altLang="zh-CN" sz="1000" dirty="0"/>
          </a:p>
          <a:p>
            <a:r>
              <a:rPr lang="en-US" altLang="zh-CN" sz="1000" dirty="0"/>
              <a:t>root@am57xx-evm:~#</a:t>
            </a:r>
            <a:endParaRPr lang="en-US" altLang="zh-CN" sz="1000" dirty="0"/>
          </a:p>
          <a:p>
            <a:endParaRPr lang="en-US" altLang="zh-CN" sz="1000" dirty="0"/>
          </a:p>
          <a:p>
            <a:endParaRPr lang="en-US" altLang="zh-CN" sz="1000" dirty="0"/>
          </a:p>
        </p:txBody>
      </p:sp>
      <p:sp>
        <p:nvSpPr>
          <p:cNvPr id="8" name="矩形 7"/>
          <p:cNvSpPr/>
          <p:nvPr/>
        </p:nvSpPr>
        <p:spPr>
          <a:xfrm>
            <a:off x="7916560" y="1691124"/>
            <a:ext cx="3904735" cy="553998"/>
          </a:xfrm>
          <a:prstGeom prst="rect">
            <a:avLst/>
          </a:prstGeom>
        </p:spPr>
        <p:txBody>
          <a:bodyPr wrap="square">
            <a:spAutoFit/>
          </a:bodyPr>
          <a:lstStyle/>
          <a:p>
            <a:r>
              <a:rPr lang="en-US" altLang="zh-CN" sz="1000" dirty="0"/>
              <a:t>/sys/bus/platform/devices/48060000.i2c </a:t>
            </a:r>
            <a:endParaRPr lang="en-US" altLang="zh-CN" sz="1000" dirty="0"/>
          </a:p>
          <a:p>
            <a:r>
              <a:rPr lang="en-US" altLang="zh-CN" sz="1000" dirty="0"/>
              <a:t>/sys/bus/platform/devices/48070000.i2c </a:t>
            </a:r>
            <a:endParaRPr lang="en-US" altLang="zh-CN" sz="1000" dirty="0"/>
          </a:p>
          <a:p>
            <a:r>
              <a:rPr lang="en-US" altLang="zh-CN" sz="1000" dirty="0"/>
              <a:t>/sys/bus/platform/devices/4807c000.i2c </a:t>
            </a:r>
            <a:endParaRPr lang="en-US" altLang="zh-CN" sz="1000" dirty="0"/>
          </a:p>
        </p:txBody>
      </p:sp>
      <p:sp>
        <p:nvSpPr>
          <p:cNvPr id="9" name="矩形 8"/>
          <p:cNvSpPr/>
          <p:nvPr/>
        </p:nvSpPr>
        <p:spPr>
          <a:xfrm>
            <a:off x="7916559" y="3550305"/>
            <a:ext cx="3904735" cy="1169551"/>
          </a:xfrm>
          <a:prstGeom prst="rect">
            <a:avLst/>
          </a:prstGeom>
        </p:spPr>
        <p:txBody>
          <a:bodyPr wrap="square">
            <a:spAutoFit/>
          </a:bodyPr>
          <a:lstStyle/>
          <a:p>
            <a:endParaRPr lang="en-US" altLang="zh-CN" sz="1000" dirty="0"/>
          </a:p>
          <a:p>
            <a:r>
              <a:rPr lang="en-US" altLang="zh-CN" sz="1000" dirty="0"/>
              <a:t>root@am57xx-evm:~# ls /sys/bus/i2c/devices/</a:t>
            </a:r>
            <a:endParaRPr lang="en-US" altLang="zh-CN" sz="1000" dirty="0"/>
          </a:p>
          <a:p>
            <a:r>
              <a:rPr lang="en-US" altLang="zh-CN" sz="1000" dirty="0"/>
              <a:t>0-0018  0-0050  0-0059  2-006f  i2c-0   i2c-4</a:t>
            </a:r>
            <a:endParaRPr lang="en-US" altLang="zh-CN" sz="1000" dirty="0"/>
          </a:p>
          <a:p>
            <a:r>
              <a:rPr lang="en-US" altLang="zh-CN" sz="1000" dirty="0"/>
              <a:t>0-0048  0-0058  0-005a  4-005c  i2c-2</a:t>
            </a:r>
            <a:endParaRPr lang="en-US" altLang="zh-CN" sz="1000" dirty="0"/>
          </a:p>
          <a:p>
            <a:r>
              <a:rPr lang="en-US" altLang="zh-CN" sz="1000" dirty="0"/>
              <a:t>root@am57xx-evm:~#</a:t>
            </a:r>
            <a:endParaRPr lang="en-US" altLang="zh-CN" sz="1000" dirty="0"/>
          </a:p>
          <a:p>
            <a:endParaRPr lang="en-US" altLang="zh-CN" sz="1000" dirty="0"/>
          </a:p>
          <a:p>
            <a:endParaRPr lang="en-US" altLang="zh-CN" sz="1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04948" y="963825"/>
            <a:ext cx="6232525" cy="5226909"/>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01738" y="352853"/>
            <a:ext cx="3967753" cy="369332"/>
          </a:xfrm>
          <a:prstGeom prst="rect">
            <a:avLst/>
          </a:prstGeom>
        </p:spPr>
        <p:txBody>
          <a:bodyPr wrap="none">
            <a:spAutoFit/>
          </a:bodyPr>
          <a:lstStyle/>
          <a:p>
            <a:r>
              <a:rPr lang="en-US" altLang="zh-CN" dirty="0">
                <a:solidFill>
                  <a:srgbClr val="323232"/>
                </a:solidFill>
                <a:latin typeface="Arial" panose="020B0604020202020204" pitchFamily="34" charset="0"/>
              </a:rPr>
              <a:t>Linux kernel</a:t>
            </a:r>
            <a:r>
              <a:rPr lang="zh-CN" altLang="en-US" dirty="0">
                <a:solidFill>
                  <a:srgbClr val="323232"/>
                </a:solidFill>
                <a:latin typeface="Arial" panose="020B0604020202020204" pitchFamily="34" charset="0"/>
              </a:rPr>
              <a:t>抽象出如下的软件框架：</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3525" y="238760"/>
            <a:ext cx="5325110" cy="368300"/>
          </a:xfrm>
          <a:prstGeom prst="rect">
            <a:avLst/>
          </a:prstGeom>
          <a:noFill/>
        </p:spPr>
        <p:txBody>
          <a:bodyPr wrap="square" rtlCol="0">
            <a:spAutoFit/>
          </a:bodyPr>
          <a:lstStyle/>
          <a:p>
            <a:r>
              <a:rPr lang="en-US" altLang="zh-CN" dirty="0"/>
              <a:t>Linux </a:t>
            </a:r>
            <a:r>
              <a:rPr lang="zh-CN" altLang="en-US" dirty="0"/>
              <a:t>设备驱动模型</a:t>
            </a:r>
            <a:endParaRPr lang="zh-CN" altLang="en-US" dirty="0"/>
          </a:p>
        </p:txBody>
      </p:sp>
      <p:pic>
        <p:nvPicPr>
          <p:cNvPr id="3" name="图片 2"/>
          <p:cNvPicPr>
            <a:picLocks noChangeAspect="1"/>
          </p:cNvPicPr>
          <p:nvPr/>
        </p:nvPicPr>
        <p:blipFill>
          <a:blip r:embed="rId1"/>
          <a:stretch>
            <a:fillRect/>
          </a:stretch>
        </p:blipFill>
        <p:spPr>
          <a:xfrm>
            <a:off x="263611" y="562062"/>
            <a:ext cx="7259063" cy="6115904"/>
          </a:xfrm>
          <a:prstGeom prst="rect">
            <a:avLst/>
          </a:prstGeom>
        </p:spPr>
      </p:pic>
      <p:sp>
        <p:nvSpPr>
          <p:cNvPr id="4" name="文本框 3"/>
          <p:cNvSpPr txBox="1"/>
          <p:nvPr/>
        </p:nvSpPr>
        <p:spPr>
          <a:xfrm>
            <a:off x="7842422" y="562062"/>
            <a:ext cx="1550424" cy="1200329"/>
          </a:xfrm>
          <a:prstGeom prst="rect">
            <a:avLst/>
          </a:prstGeom>
          <a:noFill/>
        </p:spPr>
        <p:txBody>
          <a:bodyPr wrap="none" rtlCol="0">
            <a:spAutoFit/>
          </a:bodyPr>
          <a:lstStyle/>
          <a:p>
            <a:r>
              <a:rPr lang="en-US" altLang="zh-CN" dirty="0"/>
              <a:t>Bus</a:t>
            </a:r>
            <a:r>
              <a:rPr lang="zh-CN" altLang="en-US" dirty="0"/>
              <a:t>：</a:t>
            </a:r>
            <a:endParaRPr lang="en-US" altLang="zh-CN" dirty="0"/>
          </a:p>
          <a:p>
            <a:r>
              <a:rPr lang="en-US" altLang="zh-CN" dirty="0"/>
              <a:t>Class:</a:t>
            </a:r>
            <a:endParaRPr lang="en-US" altLang="zh-CN" dirty="0"/>
          </a:p>
          <a:p>
            <a:r>
              <a:rPr lang="en-US" altLang="zh-CN" dirty="0"/>
              <a:t>Device</a:t>
            </a:r>
            <a:r>
              <a:rPr lang="zh-CN" altLang="en-US" dirty="0"/>
              <a:t>：</a:t>
            </a:r>
            <a:endParaRPr lang="en-US" altLang="zh-CN" dirty="0"/>
          </a:p>
          <a:p>
            <a:r>
              <a:rPr lang="en-US" altLang="zh-CN" dirty="0"/>
              <a:t>Device Driver:</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3268" y="229285"/>
            <a:ext cx="4211409" cy="369332"/>
          </a:xfrm>
          <a:prstGeom prst="rect">
            <a:avLst/>
          </a:prstGeom>
        </p:spPr>
        <p:txBody>
          <a:bodyPr wrap="none">
            <a:spAutoFit/>
          </a:bodyPr>
          <a:lstStyle/>
          <a:p>
            <a:r>
              <a:rPr lang="nn-NO" altLang="zh-CN" b="1" dirty="0">
                <a:solidFill>
                  <a:srgbClr val="1F1F1F"/>
                </a:solidFill>
                <a:latin typeface="Arial" panose="020B0604020202020204" pitchFamily="34" charset="0"/>
              </a:rPr>
              <a:t>Linux I2C framework(2)_I2C provider</a:t>
            </a:r>
            <a:endParaRPr lang="nn-NO" altLang="zh-CN" b="1" i="0" dirty="0">
              <a:solidFill>
                <a:srgbClr val="1F1F1F"/>
              </a:solidFill>
              <a:effectLst/>
              <a:latin typeface="Arial" panose="020B0604020202020204" pitchFamily="34" charset="0"/>
            </a:endParaRPr>
          </a:p>
        </p:txBody>
      </p:sp>
      <p:sp>
        <p:nvSpPr>
          <p:cNvPr id="6" name="矩形 5"/>
          <p:cNvSpPr/>
          <p:nvPr/>
        </p:nvSpPr>
        <p:spPr>
          <a:xfrm>
            <a:off x="650790" y="598617"/>
            <a:ext cx="10206680" cy="5909310"/>
          </a:xfrm>
          <a:prstGeom prst="rect">
            <a:avLst/>
          </a:prstGeom>
        </p:spPr>
        <p:txBody>
          <a:bodyPr wrap="square">
            <a:spAutoFit/>
          </a:bodyPr>
          <a:lstStyle/>
          <a:p>
            <a:r>
              <a:rPr lang="zh-CN" altLang="en-US" sz="1400" dirty="0"/>
              <a:t>/*</a:t>
            </a:r>
            <a:endParaRPr lang="zh-CN" altLang="en-US" sz="1400" dirty="0"/>
          </a:p>
          <a:p>
            <a:r>
              <a:rPr lang="zh-CN" altLang="en-US" sz="1400" dirty="0"/>
              <a:t> * i2c_adapter is the structure used to identify a physical i2c bus along</a:t>
            </a:r>
            <a:endParaRPr lang="zh-CN" altLang="en-US" sz="1400" dirty="0"/>
          </a:p>
          <a:p>
            <a:r>
              <a:rPr lang="zh-CN" altLang="en-US" sz="1400" dirty="0"/>
              <a:t> * with the access algorithms necessary to access it.</a:t>
            </a:r>
            <a:endParaRPr lang="zh-CN" altLang="en-US" sz="1400" dirty="0"/>
          </a:p>
          <a:p>
            <a:r>
              <a:rPr lang="zh-CN" altLang="en-US" sz="1400" dirty="0"/>
              <a:t> */</a:t>
            </a:r>
            <a:endParaRPr lang="zh-CN" altLang="en-US" sz="1400" dirty="0"/>
          </a:p>
          <a:p>
            <a:r>
              <a:rPr lang="zh-CN" altLang="en-US" sz="1400" dirty="0"/>
              <a:t>struct i2c_adapter {</a:t>
            </a:r>
            <a:endParaRPr lang="zh-CN" altLang="en-US" sz="1400" dirty="0"/>
          </a:p>
          <a:p>
            <a:r>
              <a:rPr lang="zh-CN" altLang="en-US" sz="1400" dirty="0"/>
              <a:t>	struct module *owner;</a:t>
            </a:r>
            <a:endParaRPr lang="zh-CN" altLang="en-US" sz="1400" dirty="0"/>
          </a:p>
          <a:p>
            <a:r>
              <a:rPr lang="zh-CN" altLang="en-US" sz="1400" dirty="0"/>
              <a:t>	unsigned int class;		  /* classes to allow probing for */</a:t>
            </a:r>
            <a:endParaRPr lang="zh-CN" altLang="en-US" sz="1400" dirty="0"/>
          </a:p>
          <a:p>
            <a:r>
              <a:rPr lang="zh-CN" altLang="en-US" sz="1400" dirty="0"/>
              <a:t>	const struct i2c_algorithm *algo; /* the algorithm to access the bus */</a:t>
            </a:r>
            <a:endParaRPr lang="zh-CN" altLang="en-US" sz="1400" dirty="0"/>
          </a:p>
          <a:p>
            <a:r>
              <a:rPr lang="zh-CN" altLang="en-US" sz="1400" dirty="0"/>
              <a:t>	void *algo_data;</a:t>
            </a:r>
            <a:endParaRPr lang="zh-CN" altLang="en-US" sz="1400" dirty="0"/>
          </a:p>
          <a:p>
            <a:r>
              <a:rPr lang="zh-CN" altLang="en-US" sz="1400" dirty="0"/>
              <a:t>	/* data fields that are valid for all devices	*/</a:t>
            </a:r>
            <a:endParaRPr lang="zh-CN" altLang="en-US" sz="1400" dirty="0"/>
          </a:p>
          <a:p>
            <a:r>
              <a:rPr lang="zh-CN" altLang="en-US" sz="1400" dirty="0"/>
              <a:t>	const struct i2c_lock_operations *lock_ops;</a:t>
            </a:r>
            <a:endParaRPr lang="zh-CN" altLang="en-US" sz="1400" dirty="0"/>
          </a:p>
          <a:p>
            <a:r>
              <a:rPr lang="zh-CN" altLang="en-US" sz="1400" dirty="0"/>
              <a:t>	struct rt_mutex bus_lock;</a:t>
            </a:r>
            <a:endParaRPr lang="zh-CN" altLang="en-US" sz="1400" dirty="0"/>
          </a:p>
          <a:p>
            <a:r>
              <a:rPr lang="zh-CN" altLang="en-US" sz="1400" dirty="0"/>
              <a:t>	struct rt_mutex mux_lock;</a:t>
            </a:r>
            <a:endParaRPr lang="zh-CN" altLang="en-US" sz="1400" dirty="0"/>
          </a:p>
          <a:p>
            <a:r>
              <a:rPr lang="zh-CN" altLang="en-US" sz="1400" dirty="0"/>
              <a:t>	int timeout;			/* in jiffies */</a:t>
            </a:r>
            <a:endParaRPr lang="zh-CN" altLang="en-US" sz="1400" dirty="0"/>
          </a:p>
          <a:p>
            <a:r>
              <a:rPr lang="zh-CN" altLang="en-US" sz="1400" dirty="0"/>
              <a:t>	int retries;</a:t>
            </a:r>
            <a:endParaRPr lang="zh-CN" altLang="en-US" sz="1400" dirty="0"/>
          </a:p>
          <a:p>
            <a:r>
              <a:rPr lang="zh-CN" altLang="en-US" sz="1400" dirty="0"/>
              <a:t>	struct device dev;		/* the adapter device */</a:t>
            </a:r>
            <a:endParaRPr lang="zh-CN" altLang="en-US" sz="1400" dirty="0"/>
          </a:p>
          <a:p>
            <a:r>
              <a:rPr lang="zh-CN" altLang="en-US" sz="1400" dirty="0"/>
              <a:t>	int nr;</a:t>
            </a:r>
            <a:endParaRPr lang="zh-CN" altLang="en-US" sz="1400" dirty="0"/>
          </a:p>
          <a:p>
            <a:r>
              <a:rPr lang="zh-CN" altLang="en-US" sz="1400" dirty="0"/>
              <a:t>	char name[48];</a:t>
            </a:r>
            <a:endParaRPr lang="zh-CN" altLang="en-US" sz="1400" dirty="0"/>
          </a:p>
          <a:p>
            <a:r>
              <a:rPr lang="zh-CN" altLang="en-US" sz="1400" dirty="0"/>
              <a:t>	struct completion dev_released;</a:t>
            </a:r>
            <a:endParaRPr lang="zh-CN" altLang="en-US" sz="1400" dirty="0"/>
          </a:p>
          <a:p>
            <a:r>
              <a:rPr lang="zh-CN" altLang="en-US" sz="1400" dirty="0"/>
              <a:t>	struct mutex userspace_clients_lock;</a:t>
            </a:r>
            <a:endParaRPr lang="zh-CN" altLang="en-US" sz="1400" dirty="0"/>
          </a:p>
          <a:p>
            <a:r>
              <a:rPr lang="zh-CN" altLang="en-US" sz="1400" dirty="0"/>
              <a:t>	struct list_head userspace_clients;</a:t>
            </a:r>
            <a:endParaRPr lang="zh-CN" altLang="en-US" sz="1400" dirty="0"/>
          </a:p>
          <a:p>
            <a:endParaRPr lang="zh-CN" altLang="en-US" sz="1400" dirty="0"/>
          </a:p>
          <a:p>
            <a:r>
              <a:rPr lang="zh-CN" altLang="en-US" sz="1400" dirty="0"/>
              <a:t>	struct i2c_bus_recovery_info *bus_recovery_info;</a:t>
            </a:r>
            <a:endParaRPr lang="zh-CN" altLang="en-US" sz="1400" dirty="0"/>
          </a:p>
          <a:p>
            <a:r>
              <a:rPr lang="zh-CN" altLang="en-US" sz="1400" dirty="0"/>
              <a:t>	const struct i2c_adapter_quirks *quirks;</a:t>
            </a:r>
            <a:endParaRPr lang="zh-CN" altLang="en-US" sz="1400" dirty="0"/>
          </a:p>
          <a:p>
            <a:endParaRPr lang="zh-CN" altLang="en-US" sz="1400" dirty="0"/>
          </a:p>
          <a:p>
            <a:r>
              <a:rPr lang="zh-CN" altLang="en-US" sz="1400" dirty="0"/>
              <a:t>	struct irq_domain *host_notify_domain;</a:t>
            </a:r>
            <a:endParaRPr lang="zh-CN" altLang="en-US" sz="1400" dirty="0"/>
          </a:p>
          <a:p>
            <a:r>
              <a:rPr lang="zh-CN" altLang="en-US" sz="1400" dirty="0"/>
              <a:t>};</a:t>
            </a:r>
            <a:endParaRPr lang="zh-CN" alt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6934" y="188097"/>
            <a:ext cx="2005677" cy="369332"/>
          </a:xfrm>
          <a:prstGeom prst="rect">
            <a:avLst/>
          </a:prstGeom>
        </p:spPr>
        <p:txBody>
          <a:bodyPr wrap="none">
            <a:spAutoFit/>
          </a:bodyPr>
          <a:lstStyle/>
          <a:p>
            <a:r>
              <a:rPr lang="en-US" altLang="zh-CN" b="1" dirty="0">
                <a:solidFill>
                  <a:srgbClr val="323232"/>
                </a:solidFill>
                <a:latin typeface="Arial" panose="020B0604020202020204" pitchFamily="34" charset="0"/>
              </a:rPr>
              <a:t>2.2 i2c algorithm</a:t>
            </a:r>
            <a:endParaRPr lang="en-US" altLang="zh-CN" b="1" i="0" dirty="0">
              <a:solidFill>
                <a:srgbClr val="323232"/>
              </a:solidFill>
              <a:effectLst/>
              <a:latin typeface="Arial" panose="020B0604020202020204" pitchFamily="34" charset="0"/>
            </a:endParaRPr>
          </a:p>
        </p:txBody>
      </p:sp>
      <p:sp>
        <p:nvSpPr>
          <p:cNvPr id="3" name="矩形 2"/>
          <p:cNvSpPr/>
          <p:nvPr/>
        </p:nvSpPr>
        <p:spPr>
          <a:xfrm>
            <a:off x="280087" y="557429"/>
            <a:ext cx="6096000" cy="4247317"/>
          </a:xfrm>
          <a:prstGeom prst="rect">
            <a:avLst/>
          </a:prstGeom>
        </p:spPr>
        <p:txBody>
          <a:bodyPr>
            <a:spAutoFit/>
          </a:bodyPr>
          <a:lstStyle/>
          <a:p>
            <a:r>
              <a:rPr lang="zh-CN" altLang="en-US" sz="1000" dirty="0"/>
              <a:t>struct i2c_algorithm {</a:t>
            </a:r>
            <a:endParaRPr lang="zh-CN" altLang="en-US" sz="1000" dirty="0"/>
          </a:p>
          <a:p>
            <a:r>
              <a:rPr lang="zh-CN" altLang="en-US" sz="1000" dirty="0"/>
              <a:t>	/* If an adapter algorithm can't do I2C-level access, set master_xfer</a:t>
            </a:r>
            <a:endParaRPr lang="zh-CN" altLang="en-US" sz="1000" dirty="0"/>
          </a:p>
          <a:p>
            <a:r>
              <a:rPr lang="zh-CN" altLang="en-US" sz="1000" dirty="0"/>
              <a:t>	   to NULL. If an adapter algorithm can do SMBus access, set</a:t>
            </a:r>
            <a:endParaRPr lang="zh-CN" altLang="en-US" sz="1000" dirty="0"/>
          </a:p>
          <a:p>
            <a:r>
              <a:rPr lang="zh-CN" altLang="en-US" sz="1000" dirty="0"/>
              <a:t>	   smbus_xfer. If set to NULL, the SMBus protocol is simulated</a:t>
            </a:r>
            <a:endParaRPr lang="zh-CN" altLang="en-US" sz="1000" dirty="0"/>
          </a:p>
          <a:p>
            <a:r>
              <a:rPr lang="zh-CN" altLang="en-US" sz="1000" dirty="0"/>
              <a:t>	   using common I2C messages */</a:t>
            </a:r>
            <a:endParaRPr lang="zh-CN" altLang="en-US" sz="1000" dirty="0"/>
          </a:p>
          <a:p>
            <a:r>
              <a:rPr lang="zh-CN" altLang="en-US" sz="1000" dirty="0"/>
              <a:t>	/* master_xfer should return the number of messages successfully</a:t>
            </a:r>
            <a:endParaRPr lang="zh-CN" altLang="en-US" sz="1000" dirty="0"/>
          </a:p>
          <a:p>
            <a:r>
              <a:rPr lang="zh-CN" altLang="en-US" sz="1000" dirty="0"/>
              <a:t>	   processed, or a negative value on error */</a:t>
            </a:r>
            <a:endParaRPr lang="zh-CN" altLang="en-US" sz="1000" dirty="0"/>
          </a:p>
          <a:p>
            <a:r>
              <a:rPr lang="zh-CN" altLang="en-US" sz="1000" dirty="0"/>
              <a:t>	int (*master_xfer)(struct i2c_adapter *adap, struct i2c_msg *msgs,</a:t>
            </a:r>
            <a:endParaRPr lang="zh-CN" altLang="en-US" sz="1000" dirty="0"/>
          </a:p>
          <a:p>
            <a:r>
              <a:rPr lang="zh-CN" altLang="en-US" sz="1000" dirty="0"/>
              <a:t>			   int num);</a:t>
            </a:r>
            <a:endParaRPr lang="zh-CN" altLang="en-US" sz="1000" dirty="0"/>
          </a:p>
          <a:p>
            <a:r>
              <a:rPr lang="zh-CN" altLang="en-US" sz="1000" dirty="0"/>
              <a:t>	int (*master_xfer_atomic)(struct i2c_adapter *adap,</a:t>
            </a:r>
            <a:endParaRPr lang="zh-CN" altLang="en-US" sz="1000" dirty="0"/>
          </a:p>
          <a:p>
            <a:r>
              <a:rPr lang="zh-CN" altLang="en-US" sz="1000" dirty="0"/>
              <a:t>				   struct i2c_msg *msgs, int num);</a:t>
            </a:r>
            <a:endParaRPr lang="zh-CN" altLang="en-US" sz="1000" dirty="0"/>
          </a:p>
          <a:p>
            <a:r>
              <a:rPr lang="zh-CN" altLang="en-US" sz="1000" dirty="0"/>
              <a:t>	int (*smbus_xfer) (struct i2c_adapter *adap, u16 addr,</a:t>
            </a:r>
            <a:endParaRPr lang="zh-CN" altLang="en-US" sz="1000" dirty="0"/>
          </a:p>
          <a:p>
            <a:r>
              <a:rPr lang="zh-CN" altLang="en-US" sz="1000" dirty="0"/>
              <a:t>			   unsigned short flags, char read_write,</a:t>
            </a:r>
            <a:endParaRPr lang="zh-CN" altLang="en-US" sz="1000" dirty="0"/>
          </a:p>
          <a:p>
            <a:r>
              <a:rPr lang="zh-CN" altLang="en-US" sz="1000" dirty="0"/>
              <a:t>			   u8 command, int size, union i2c_smbus_data *data);</a:t>
            </a:r>
            <a:endParaRPr lang="zh-CN" altLang="en-US" sz="1000" dirty="0"/>
          </a:p>
          <a:p>
            <a:r>
              <a:rPr lang="zh-CN" altLang="en-US" sz="1000" dirty="0"/>
              <a:t>	int (*smbus_xfer_atomic)(struct i2c_adapter *adap, u16 addr,</a:t>
            </a:r>
            <a:endParaRPr lang="zh-CN" altLang="en-US" sz="1000" dirty="0"/>
          </a:p>
          <a:p>
            <a:r>
              <a:rPr lang="zh-CN" altLang="en-US" sz="1000" dirty="0"/>
              <a:t>				 unsigned short flags, char read_write,</a:t>
            </a:r>
            <a:endParaRPr lang="zh-CN" altLang="en-US" sz="1000" dirty="0"/>
          </a:p>
          <a:p>
            <a:r>
              <a:rPr lang="zh-CN" altLang="en-US" sz="1000" dirty="0"/>
              <a:t>				 u8 command, int size, union i2c_smbus_data *data);</a:t>
            </a:r>
            <a:endParaRPr lang="zh-CN" altLang="en-US" sz="1000" dirty="0"/>
          </a:p>
          <a:p>
            <a:endParaRPr lang="zh-CN" altLang="en-US" sz="1000" dirty="0"/>
          </a:p>
          <a:p>
            <a:r>
              <a:rPr lang="zh-CN" altLang="en-US" sz="1000" dirty="0"/>
              <a:t>	/* To determine what the adapter supports */</a:t>
            </a:r>
            <a:endParaRPr lang="zh-CN" altLang="en-US" sz="1000" dirty="0"/>
          </a:p>
          <a:p>
            <a:r>
              <a:rPr lang="zh-CN" altLang="en-US" sz="1000" dirty="0"/>
              <a:t>	u32 (*functionality) (struct i2c_adapter *);</a:t>
            </a:r>
            <a:endParaRPr lang="zh-CN" altLang="en-US" sz="1000" dirty="0"/>
          </a:p>
          <a:p>
            <a:endParaRPr lang="zh-CN" altLang="en-US" sz="1000" dirty="0"/>
          </a:p>
          <a:p>
            <a:r>
              <a:rPr lang="zh-CN" altLang="en-US" sz="1000" dirty="0"/>
              <a:t>#if IS_ENABLED(CONFIG_I2C_SLAVE)</a:t>
            </a:r>
            <a:endParaRPr lang="zh-CN" altLang="en-US" sz="1000" dirty="0"/>
          </a:p>
          <a:p>
            <a:r>
              <a:rPr lang="zh-CN" altLang="en-US" sz="1000" dirty="0"/>
              <a:t>	int (*reg_slave)(struct i2c_client *client);</a:t>
            </a:r>
            <a:endParaRPr lang="zh-CN" altLang="en-US" sz="1000" dirty="0"/>
          </a:p>
          <a:p>
            <a:r>
              <a:rPr lang="zh-CN" altLang="en-US" sz="1000" dirty="0"/>
              <a:t>	int (*unreg_slave)(struct i2c_client *client);</a:t>
            </a:r>
            <a:endParaRPr lang="zh-CN" altLang="en-US" sz="1000" dirty="0"/>
          </a:p>
          <a:p>
            <a:r>
              <a:rPr lang="zh-CN" altLang="en-US" sz="1000" dirty="0"/>
              <a:t>#endif</a:t>
            </a:r>
            <a:endParaRPr lang="zh-CN" altLang="en-US" sz="1000" dirty="0"/>
          </a:p>
          <a:p>
            <a:r>
              <a:rPr lang="zh-CN" altLang="en-US" sz="1000" dirty="0"/>
              <a:t>};</a:t>
            </a:r>
            <a:endParaRPr lang="zh-CN" altLang="en-US" sz="1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0086" y="931045"/>
            <a:ext cx="6096000" cy="646331"/>
          </a:xfrm>
          <a:prstGeom prst="rect">
            <a:avLst/>
          </a:prstGeom>
        </p:spPr>
        <p:txBody>
          <a:bodyPr>
            <a:spAutoFit/>
          </a:bodyPr>
          <a:lstStyle/>
          <a:p>
            <a:r>
              <a:rPr lang="zh-CN" altLang="en-US" dirty="0">
                <a:solidFill>
                  <a:srgbClr val="323232"/>
                </a:solidFill>
                <a:latin typeface="Arial" panose="020B0604020202020204" pitchFamily="34" charset="0"/>
              </a:rPr>
              <a:t>了解了</a:t>
            </a:r>
            <a:r>
              <a:rPr lang="en-US" altLang="zh-CN" dirty="0">
                <a:solidFill>
                  <a:srgbClr val="323232"/>
                </a:solidFill>
                <a:latin typeface="Arial" panose="020B0604020202020204" pitchFamily="34" charset="0"/>
              </a:rPr>
              <a:t>I2C adapter</a:t>
            </a:r>
            <a:r>
              <a:rPr lang="zh-CN" altLang="en-US" dirty="0">
                <a:solidFill>
                  <a:srgbClr val="323232"/>
                </a:solidFill>
                <a:latin typeface="Arial" panose="020B0604020202020204" pitchFamily="34" charset="0"/>
              </a:rPr>
              <a:t>有关的数据结构和</a:t>
            </a:r>
            <a:r>
              <a:rPr lang="en-US" altLang="zh-CN" dirty="0">
                <a:solidFill>
                  <a:srgbClr val="323232"/>
                </a:solidFill>
                <a:latin typeface="Arial" panose="020B0604020202020204" pitchFamily="34" charset="0"/>
              </a:rPr>
              <a:t>API</a:t>
            </a:r>
            <a:r>
              <a:rPr lang="zh-CN" altLang="en-US" dirty="0">
                <a:solidFill>
                  <a:srgbClr val="323232"/>
                </a:solidFill>
                <a:latin typeface="Arial" panose="020B0604020202020204" pitchFamily="34" charset="0"/>
              </a:rPr>
              <a:t>之后，编写</a:t>
            </a:r>
            <a:r>
              <a:rPr lang="en-US" altLang="zh-CN" dirty="0">
                <a:solidFill>
                  <a:srgbClr val="323232"/>
                </a:solidFill>
                <a:latin typeface="Arial" panose="020B0604020202020204" pitchFamily="34" charset="0"/>
              </a:rPr>
              <a:t>I2C</a:t>
            </a:r>
            <a:r>
              <a:rPr lang="zh-CN" altLang="en-US" dirty="0">
                <a:solidFill>
                  <a:srgbClr val="323232"/>
                </a:solidFill>
                <a:latin typeface="Arial" panose="020B0604020202020204" pitchFamily="34" charset="0"/>
              </a:rPr>
              <a:t>控制器驱动就简单多了，主要步骤如下</a:t>
            </a:r>
            <a:endParaRPr lang="zh-CN" altLang="en-US" dirty="0"/>
          </a:p>
        </p:txBody>
      </p:sp>
      <p:sp>
        <p:nvSpPr>
          <p:cNvPr id="3" name="矩形 2"/>
          <p:cNvSpPr/>
          <p:nvPr/>
        </p:nvSpPr>
        <p:spPr>
          <a:xfrm>
            <a:off x="192998" y="435231"/>
            <a:ext cx="3288080" cy="369332"/>
          </a:xfrm>
          <a:prstGeom prst="rect">
            <a:avLst/>
          </a:prstGeom>
        </p:spPr>
        <p:txBody>
          <a:bodyPr wrap="none">
            <a:spAutoFit/>
          </a:bodyPr>
          <a:lstStyle/>
          <a:p>
            <a:r>
              <a:rPr lang="zh-CN" altLang="en-US" b="1" dirty="0">
                <a:solidFill>
                  <a:srgbClr val="323232"/>
                </a:solidFill>
                <a:latin typeface="Arial" panose="020B0604020202020204" pitchFamily="34" charset="0"/>
              </a:rPr>
              <a:t>编写</a:t>
            </a:r>
            <a:r>
              <a:rPr lang="en-US" altLang="zh-CN" b="1" dirty="0">
                <a:solidFill>
                  <a:srgbClr val="323232"/>
                </a:solidFill>
                <a:latin typeface="Arial" panose="020B0604020202020204" pitchFamily="34" charset="0"/>
              </a:rPr>
              <a:t>I2C controller</a:t>
            </a:r>
            <a:r>
              <a:rPr lang="zh-CN" altLang="en-US" b="1" dirty="0">
                <a:solidFill>
                  <a:srgbClr val="323232"/>
                </a:solidFill>
                <a:latin typeface="Arial" panose="020B0604020202020204" pitchFamily="34" charset="0"/>
              </a:rPr>
              <a:t>驱动的步骤</a:t>
            </a:r>
            <a:endParaRPr lang="zh-CN" altLang="en-US" b="1" i="0" dirty="0">
              <a:solidFill>
                <a:srgbClr val="323232"/>
              </a:solidFill>
              <a:effectLst/>
              <a:latin typeface="Arial" panose="020B0604020202020204" pitchFamily="34" charset="0"/>
            </a:endParaRPr>
          </a:p>
        </p:txBody>
      </p:sp>
      <p:sp>
        <p:nvSpPr>
          <p:cNvPr id="4" name="矩形 3"/>
          <p:cNvSpPr/>
          <p:nvPr/>
        </p:nvSpPr>
        <p:spPr>
          <a:xfrm>
            <a:off x="280086" y="1807344"/>
            <a:ext cx="6096000" cy="1200329"/>
          </a:xfrm>
          <a:prstGeom prst="rect">
            <a:avLst/>
          </a:prstGeom>
        </p:spPr>
        <p:txBody>
          <a:bodyPr>
            <a:spAutoFit/>
          </a:bodyPr>
          <a:lstStyle/>
          <a:p>
            <a:r>
              <a:rPr lang="en-US" altLang="zh-CN" dirty="0">
                <a:solidFill>
                  <a:srgbClr val="323232"/>
                </a:solidFill>
                <a:latin typeface="Arial" panose="020B0604020202020204" pitchFamily="34" charset="0"/>
              </a:rPr>
              <a:t>1</a:t>
            </a:r>
            <a:r>
              <a:rPr lang="zh-CN" altLang="en-US" dirty="0">
                <a:solidFill>
                  <a:srgbClr val="323232"/>
                </a:solidFill>
                <a:latin typeface="Arial" panose="020B0604020202020204" pitchFamily="34" charset="0"/>
              </a:rPr>
              <a:t>）定义一个</a:t>
            </a:r>
            <a:r>
              <a:rPr lang="en-US" altLang="zh-CN" dirty="0">
                <a:solidFill>
                  <a:srgbClr val="323232"/>
                </a:solidFill>
                <a:latin typeface="Arial" panose="020B0604020202020204" pitchFamily="34" charset="0"/>
              </a:rPr>
              <a:t>struct i2c_algorithm</a:t>
            </a:r>
            <a:r>
              <a:rPr lang="zh-CN" altLang="en-US" dirty="0">
                <a:solidFill>
                  <a:srgbClr val="323232"/>
                </a:solidFill>
                <a:latin typeface="Arial" panose="020B0604020202020204" pitchFamily="34" charset="0"/>
              </a:rPr>
              <a:t>变量，并根据</a:t>
            </a:r>
            <a:r>
              <a:rPr lang="en-US" altLang="zh-CN" dirty="0">
                <a:solidFill>
                  <a:srgbClr val="323232"/>
                </a:solidFill>
                <a:latin typeface="Arial" panose="020B0604020202020204" pitchFamily="34" charset="0"/>
              </a:rPr>
              <a:t>I2C controller</a:t>
            </a:r>
            <a:r>
              <a:rPr lang="zh-CN" altLang="en-US" dirty="0">
                <a:solidFill>
                  <a:srgbClr val="323232"/>
                </a:solidFill>
                <a:latin typeface="Arial" panose="020B0604020202020204" pitchFamily="34" charset="0"/>
              </a:rPr>
              <a:t>的特性，实现其中的回调函数。</a:t>
            </a:r>
            <a:endParaRPr lang="zh-CN" altLang="en-US" dirty="0">
              <a:solidFill>
                <a:srgbClr val="323232"/>
              </a:solidFill>
              <a:latin typeface="Arial" panose="020B0604020202020204" pitchFamily="34" charset="0"/>
            </a:endParaRPr>
          </a:p>
          <a:p>
            <a:r>
              <a:rPr lang="en-US" altLang="zh-CN" dirty="0">
                <a:solidFill>
                  <a:srgbClr val="323232"/>
                </a:solidFill>
                <a:latin typeface="Arial" panose="020B0604020202020204" pitchFamily="34" charset="0"/>
              </a:rPr>
              <a:t>2</a:t>
            </a:r>
            <a:r>
              <a:rPr lang="zh-CN" altLang="en-US" dirty="0">
                <a:solidFill>
                  <a:srgbClr val="323232"/>
                </a:solidFill>
                <a:latin typeface="Arial" panose="020B0604020202020204" pitchFamily="34" charset="0"/>
              </a:rPr>
              <a:t>）在</a:t>
            </a:r>
            <a:r>
              <a:rPr lang="en-US" altLang="zh-CN" dirty="0">
                <a:solidFill>
                  <a:srgbClr val="323232"/>
                </a:solidFill>
                <a:latin typeface="Arial" panose="020B0604020202020204" pitchFamily="34" charset="0"/>
              </a:rPr>
              <a:t>DTS</a:t>
            </a:r>
            <a:r>
              <a:rPr lang="zh-CN" altLang="en-US" dirty="0">
                <a:solidFill>
                  <a:srgbClr val="323232"/>
                </a:solidFill>
                <a:latin typeface="Arial" panose="020B0604020202020204" pitchFamily="34" charset="0"/>
              </a:rPr>
              <a:t>文件（一般都放到</a:t>
            </a:r>
            <a:r>
              <a:rPr lang="en-US" altLang="zh-CN" dirty="0">
                <a:solidFill>
                  <a:srgbClr val="323232"/>
                </a:solidFill>
                <a:latin typeface="Arial" panose="020B0604020202020204" pitchFamily="34" charset="0"/>
              </a:rPr>
              <a:t>DTSI</a:t>
            </a:r>
            <a:r>
              <a:rPr lang="zh-CN" altLang="en-US" dirty="0">
                <a:solidFill>
                  <a:srgbClr val="323232"/>
                </a:solidFill>
                <a:latin typeface="Arial" panose="020B0604020202020204" pitchFamily="34" charset="0"/>
              </a:rPr>
              <a:t>）中，定义</a:t>
            </a:r>
            <a:r>
              <a:rPr lang="en-US" altLang="zh-CN" dirty="0">
                <a:solidFill>
                  <a:srgbClr val="323232"/>
                </a:solidFill>
                <a:latin typeface="Arial" panose="020B0604020202020204" pitchFamily="34" charset="0"/>
              </a:rPr>
              <a:t>I2C controller</a:t>
            </a:r>
            <a:r>
              <a:rPr lang="zh-CN" altLang="en-US" dirty="0">
                <a:solidFill>
                  <a:srgbClr val="323232"/>
                </a:solidFill>
                <a:latin typeface="Arial" panose="020B0604020202020204" pitchFamily="34" charset="0"/>
              </a:rPr>
              <a:t>相关的</a:t>
            </a:r>
            <a:r>
              <a:rPr lang="en-US" altLang="zh-CN" dirty="0">
                <a:solidFill>
                  <a:srgbClr val="323232"/>
                </a:solidFill>
                <a:latin typeface="Arial" panose="020B0604020202020204" pitchFamily="34" charset="0"/>
              </a:rPr>
              <a:t>DTS node</a:t>
            </a:r>
            <a:r>
              <a:rPr lang="zh-CN" altLang="en-US" dirty="0">
                <a:solidFill>
                  <a:srgbClr val="323232"/>
                </a:solidFill>
                <a:latin typeface="Arial" panose="020B0604020202020204" pitchFamily="34" charset="0"/>
              </a:rPr>
              <a:t>，例如：</a:t>
            </a:r>
            <a:endParaRPr lang="zh-CN" altLang="en-US" b="0" i="0" dirty="0">
              <a:solidFill>
                <a:srgbClr val="323232"/>
              </a:solidFill>
              <a:effectLst/>
              <a:latin typeface="Arial" panose="020B0604020202020204" pitchFamily="34" charset="0"/>
            </a:endParaRPr>
          </a:p>
        </p:txBody>
      </p:sp>
      <p:sp>
        <p:nvSpPr>
          <p:cNvPr id="5" name="矩形 4"/>
          <p:cNvSpPr/>
          <p:nvPr/>
        </p:nvSpPr>
        <p:spPr>
          <a:xfrm>
            <a:off x="543697" y="4011478"/>
            <a:ext cx="6096000" cy="2031325"/>
          </a:xfrm>
          <a:prstGeom prst="rect">
            <a:avLst/>
          </a:prstGeom>
        </p:spPr>
        <p:txBody>
          <a:bodyPr>
            <a:spAutoFit/>
          </a:bodyPr>
          <a:lstStyle/>
          <a:p>
            <a:r>
              <a:rPr lang="en-US" altLang="zh-CN" dirty="0">
                <a:solidFill>
                  <a:srgbClr val="323232"/>
                </a:solidFill>
                <a:latin typeface="Arial" panose="020B0604020202020204" pitchFamily="34" charset="0"/>
              </a:rPr>
              <a:t>3</a:t>
            </a:r>
            <a:r>
              <a:rPr lang="zh-CN" altLang="en-US" dirty="0">
                <a:solidFill>
                  <a:srgbClr val="323232"/>
                </a:solidFill>
                <a:latin typeface="Arial" panose="020B0604020202020204" pitchFamily="34" charset="0"/>
              </a:rPr>
              <a:t>）在</a:t>
            </a:r>
            <a:r>
              <a:rPr lang="en-US" altLang="zh-CN" dirty="0">
                <a:solidFill>
                  <a:srgbClr val="323232"/>
                </a:solidFill>
                <a:latin typeface="Arial" panose="020B0604020202020204" pitchFamily="34" charset="0"/>
              </a:rPr>
              <a:t>drives/i2c/busses</a:t>
            </a:r>
            <a:r>
              <a:rPr lang="zh-CN" altLang="en-US" dirty="0">
                <a:solidFill>
                  <a:srgbClr val="323232"/>
                </a:solidFill>
                <a:latin typeface="Arial" panose="020B0604020202020204" pitchFamily="34" charset="0"/>
              </a:rPr>
              <a:t>目录下，以</a:t>
            </a:r>
            <a:r>
              <a:rPr lang="en-US" altLang="zh-CN" dirty="0">
                <a:solidFill>
                  <a:srgbClr val="323232"/>
                </a:solidFill>
                <a:latin typeface="Arial" panose="020B0604020202020204" pitchFamily="34" charset="0"/>
              </a:rPr>
              <a:t>i2c-xxx.c</a:t>
            </a:r>
            <a:r>
              <a:rPr lang="zh-CN" altLang="en-US" dirty="0">
                <a:solidFill>
                  <a:srgbClr val="323232"/>
                </a:solidFill>
                <a:latin typeface="Arial" panose="020B0604020202020204" pitchFamily="34" charset="0"/>
              </a:rPr>
              <a:t>的命名方式，编写</a:t>
            </a:r>
            <a:r>
              <a:rPr lang="en-US" altLang="zh-CN" dirty="0">
                <a:solidFill>
                  <a:srgbClr val="323232"/>
                </a:solidFill>
                <a:latin typeface="Arial" panose="020B0604020202020204" pitchFamily="34" charset="0"/>
              </a:rPr>
              <a:t>I2C controller</a:t>
            </a:r>
            <a:r>
              <a:rPr lang="zh-CN" altLang="en-US" dirty="0">
                <a:solidFill>
                  <a:srgbClr val="323232"/>
                </a:solidFill>
                <a:latin typeface="Arial" panose="020B0604020202020204" pitchFamily="34" charset="0"/>
              </a:rPr>
              <a:t>的</a:t>
            </a:r>
            <a:r>
              <a:rPr lang="en-US" altLang="zh-CN" dirty="0">
                <a:solidFill>
                  <a:srgbClr val="323232"/>
                </a:solidFill>
                <a:latin typeface="Arial" panose="020B0604020202020204" pitchFamily="34" charset="0"/>
              </a:rPr>
              <a:t>platform driver,</a:t>
            </a:r>
            <a:r>
              <a:rPr lang="zh-CN" altLang="en-US" dirty="0">
                <a:solidFill>
                  <a:srgbClr val="323232"/>
                </a:solidFill>
                <a:latin typeface="Arial" panose="020B0604020202020204" pitchFamily="34" charset="0"/>
              </a:rPr>
              <a:t>并提供</a:t>
            </a:r>
            <a:r>
              <a:rPr lang="en-US" altLang="zh-CN" dirty="0">
                <a:solidFill>
                  <a:srgbClr val="323232"/>
                </a:solidFill>
                <a:latin typeface="Arial" panose="020B0604020202020204" pitchFamily="34" charset="0"/>
              </a:rPr>
              <a:t>match id</a:t>
            </a:r>
            <a:r>
              <a:rPr lang="zh-CN" altLang="en-US" dirty="0">
                <a:solidFill>
                  <a:srgbClr val="323232"/>
                </a:solidFill>
                <a:latin typeface="Arial" panose="020B0604020202020204" pitchFamily="34" charset="0"/>
              </a:rPr>
              <a:t>、</a:t>
            </a:r>
            <a:r>
              <a:rPr lang="en-US" altLang="zh-CN" dirty="0">
                <a:solidFill>
                  <a:srgbClr val="323232"/>
                </a:solidFill>
                <a:latin typeface="Arial" panose="020B0604020202020204" pitchFamily="34" charset="0"/>
              </a:rPr>
              <a:t>probe</a:t>
            </a:r>
            <a:r>
              <a:rPr lang="zh-CN" altLang="en-US" dirty="0">
                <a:solidFill>
                  <a:srgbClr val="323232"/>
                </a:solidFill>
                <a:latin typeface="Arial" panose="020B0604020202020204" pitchFamily="34" charset="0"/>
              </a:rPr>
              <a:t>、</a:t>
            </a:r>
            <a:r>
              <a:rPr lang="en-US" altLang="zh-CN" dirty="0">
                <a:solidFill>
                  <a:srgbClr val="323232"/>
                </a:solidFill>
                <a:latin typeface="Arial" panose="020B0604020202020204" pitchFamily="34" charset="0"/>
              </a:rPr>
              <a:t>remove</a:t>
            </a:r>
            <a:r>
              <a:rPr lang="zh-CN" altLang="en-US" dirty="0">
                <a:solidFill>
                  <a:srgbClr val="323232"/>
                </a:solidFill>
                <a:latin typeface="Arial" panose="020B0604020202020204" pitchFamily="34" charset="0"/>
              </a:rPr>
              <a:t>等接口。</a:t>
            </a:r>
            <a:endParaRPr lang="zh-CN" altLang="en-US" dirty="0">
              <a:solidFill>
                <a:srgbClr val="323232"/>
              </a:solidFill>
              <a:latin typeface="Arial" panose="020B0604020202020204" pitchFamily="34" charset="0"/>
            </a:endParaRPr>
          </a:p>
          <a:p>
            <a:r>
              <a:rPr lang="en-US" altLang="zh-CN" dirty="0">
                <a:solidFill>
                  <a:srgbClr val="323232"/>
                </a:solidFill>
                <a:latin typeface="Arial" panose="020B0604020202020204" pitchFamily="34" charset="0"/>
              </a:rPr>
              <a:t>4</a:t>
            </a:r>
            <a:r>
              <a:rPr lang="zh-CN" altLang="en-US" dirty="0">
                <a:solidFill>
                  <a:srgbClr val="323232"/>
                </a:solidFill>
                <a:latin typeface="Arial" panose="020B0604020202020204" pitchFamily="34" charset="0"/>
              </a:rPr>
              <a:t>）在</a:t>
            </a:r>
            <a:r>
              <a:rPr lang="en-US" altLang="zh-CN" dirty="0">
                <a:solidFill>
                  <a:srgbClr val="323232"/>
                </a:solidFill>
                <a:latin typeface="Arial" panose="020B0604020202020204" pitchFamily="34" charset="0"/>
              </a:rPr>
              <a:t>platform driver</a:t>
            </a:r>
            <a:r>
              <a:rPr lang="zh-CN" altLang="en-US" dirty="0">
                <a:solidFill>
                  <a:srgbClr val="323232"/>
                </a:solidFill>
                <a:latin typeface="Arial" panose="020B0604020202020204" pitchFamily="34" charset="0"/>
              </a:rPr>
              <a:t>的</a:t>
            </a:r>
            <a:r>
              <a:rPr lang="en-US" altLang="zh-CN" dirty="0">
                <a:solidFill>
                  <a:srgbClr val="323232"/>
                </a:solidFill>
                <a:latin typeface="Arial" panose="020B0604020202020204" pitchFamily="34" charset="0"/>
              </a:rPr>
              <a:t>probe</a:t>
            </a:r>
            <a:r>
              <a:rPr lang="zh-CN" altLang="en-US" dirty="0">
                <a:solidFill>
                  <a:srgbClr val="323232"/>
                </a:solidFill>
                <a:latin typeface="Arial" panose="020B0604020202020204" pitchFamily="34" charset="0"/>
              </a:rPr>
              <a:t>接口中，分配一个</a:t>
            </a:r>
            <a:r>
              <a:rPr lang="en-US" altLang="zh-CN" dirty="0">
                <a:solidFill>
                  <a:srgbClr val="323232"/>
                </a:solidFill>
                <a:latin typeface="Arial" panose="020B0604020202020204" pitchFamily="34" charset="0"/>
              </a:rPr>
              <a:t>adapter</a:t>
            </a:r>
            <a:r>
              <a:rPr lang="zh-CN" altLang="en-US" dirty="0">
                <a:solidFill>
                  <a:srgbClr val="323232"/>
                </a:solidFill>
                <a:latin typeface="Arial" panose="020B0604020202020204" pitchFamily="34" charset="0"/>
              </a:rPr>
              <a:t>结构，并进行必要的初始化操作后，调用</a:t>
            </a:r>
            <a:r>
              <a:rPr lang="en-US" altLang="zh-CN" dirty="0">
                <a:solidFill>
                  <a:srgbClr val="323232"/>
                </a:solidFill>
                <a:latin typeface="Arial" panose="020B0604020202020204" pitchFamily="34" charset="0"/>
              </a:rPr>
              <a:t>i2c_add_adapter</a:t>
            </a:r>
            <a:r>
              <a:rPr lang="zh-CN" altLang="en-US" dirty="0">
                <a:solidFill>
                  <a:srgbClr val="323232"/>
                </a:solidFill>
                <a:latin typeface="Arial" panose="020B0604020202020204" pitchFamily="34" charset="0"/>
              </a:rPr>
              <a:t>或者</a:t>
            </a:r>
            <a:r>
              <a:rPr lang="en-US" altLang="zh-CN" dirty="0">
                <a:solidFill>
                  <a:srgbClr val="323232"/>
                </a:solidFill>
                <a:latin typeface="Arial" panose="020B0604020202020204" pitchFamily="34" charset="0"/>
              </a:rPr>
              <a:t>i2c_add_numbered_adapter</a:t>
            </a:r>
            <a:r>
              <a:rPr lang="zh-CN" altLang="en-US" dirty="0">
                <a:solidFill>
                  <a:srgbClr val="323232"/>
                </a:solidFill>
                <a:latin typeface="Arial" panose="020B0604020202020204" pitchFamily="34" charset="0"/>
              </a:rPr>
              <a:t>接口，将其注册到</a:t>
            </a:r>
            <a:r>
              <a:rPr lang="en-US" altLang="zh-CN" dirty="0">
                <a:solidFill>
                  <a:srgbClr val="323232"/>
                </a:solidFill>
                <a:latin typeface="Arial" panose="020B0604020202020204" pitchFamily="34" charset="0"/>
              </a:rPr>
              <a:t>kernel</a:t>
            </a:r>
            <a:r>
              <a:rPr lang="zh-CN" altLang="en-US" dirty="0">
                <a:solidFill>
                  <a:srgbClr val="323232"/>
                </a:solidFill>
                <a:latin typeface="Arial" panose="020B0604020202020204" pitchFamily="34" charset="0"/>
              </a:rPr>
              <a:t>中即可。</a:t>
            </a:r>
            <a:endParaRPr lang="zh-CN" altLang="en-US" b="0" i="0" dirty="0">
              <a:solidFill>
                <a:srgbClr val="323232"/>
              </a:solidFill>
              <a:effectLst/>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8095" y="286950"/>
            <a:ext cx="2993127" cy="369332"/>
          </a:xfrm>
          <a:prstGeom prst="rect">
            <a:avLst/>
          </a:prstGeom>
        </p:spPr>
        <p:txBody>
          <a:bodyPr wrap="none">
            <a:spAutoFit/>
          </a:bodyPr>
          <a:lstStyle/>
          <a:p>
            <a:r>
              <a:rPr lang="en-US" altLang="zh-CN" b="1" dirty="0">
                <a:solidFill>
                  <a:srgbClr val="323232"/>
                </a:solidFill>
                <a:latin typeface="Arial" panose="020B0604020202020204" pitchFamily="34" charset="0"/>
              </a:rPr>
              <a:t> i2c_add_adapter</a:t>
            </a:r>
            <a:r>
              <a:rPr lang="zh-CN" altLang="en-US" b="1" dirty="0">
                <a:solidFill>
                  <a:srgbClr val="323232"/>
                </a:solidFill>
                <a:latin typeface="Arial" panose="020B0604020202020204" pitchFamily="34" charset="0"/>
              </a:rPr>
              <a:t>流程分析</a:t>
            </a:r>
            <a:endParaRPr lang="zh-CN" altLang="en-US" b="1" i="0" dirty="0">
              <a:solidFill>
                <a:srgbClr val="323232"/>
              </a:solidFill>
              <a:effectLst/>
              <a:latin typeface="Arial" panose="020B0604020202020204" pitchFamily="34" charset="0"/>
            </a:endParaRPr>
          </a:p>
        </p:txBody>
      </p:sp>
      <p:sp>
        <p:nvSpPr>
          <p:cNvPr id="3" name="矩形 2"/>
          <p:cNvSpPr/>
          <p:nvPr/>
        </p:nvSpPr>
        <p:spPr>
          <a:xfrm>
            <a:off x="321276" y="889857"/>
            <a:ext cx="6096000" cy="646331"/>
          </a:xfrm>
          <a:prstGeom prst="rect">
            <a:avLst/>
          </a:prstGeom>
        </p:spPr>
        <p:txBody>
          <a:bodyPr>
            <a:spAutoFit/>
          </a:bodyPr>
          <a:lstStyle/>
          <a:p>
            <a:r>
              <a:rPr lang="en-US" altLang="zh-CN" dirty="0">
                <a:solidFill>
                  <a:srgbClr val="323232"/>
                </a:solidFill>
                <a:latin typeface="Arial" panose="020B0604020202020204" pitchFamily="34" charset="0"/>
              </a:rPr>
              <a:t>i2c_add_numbered_adapter---&gt;__i2c_add_numbered_adapter---&gt;i2c_register_adapter</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0019" y="286950"/>
            <a:ext cx="4390946" cy="369332"/>
          </a:xfrm>
          <a:prstGeom prst="rect">
            <a:avLst/>
          </a:prstGeom>
        </p:spPr>
        <p:txBody>
          <a:bodyPr wrap="none">
            <a:spAutoFit/>
          </a:bodyPr>
          <a:lstStyle/>
          <a:p>
            <a:r>
              <a:rPr lang="en-US" altLang="zh-CN" b="1" dirty="0">
                <a:solidFill>
                  <a:srgbClr val="1F1F1F"/>
                </a:solidFill>
                <a:latin typeface="Arial" panose="020B0604020202020204" pitchFamily="34" charset="0"/>
              </a:rPr>
              <a:t>Linux I2C framework(3)_I2C consumer</a:t>
            </a:r>
            <a:endParaRPr lang="en-US" altLang="zh-CN" b="1" i="0" dirty="0">
              <a:solidFill>
                <a:srgbClr val="1F1F1F"/>
              </a:solidFill>
              <a:effectLst/>
              <a:latin typeface="Arial" panose="020B0604020202020204" pitchFamily="34" charset="0"/>
            </a:endParaRPr>
          </a:p>
        </p:txBody>
      </p:sp>
      <p:sp>
        <p:nvSpPr>
          <p:cNvPr id="3" name="矩形 2"/>
          <p:cNvSpPr/>
          <p:nvPr/>
        </p:nvSpPr>
        <p:spPr>
          <a:xfrm>
            <a:off x="229314" y="911309"/>
            <a:ext cx="1633781" cy="369332"/>
          </a:xfrm>
          <a:prstGeom prst="rect">
            <a:avLst/>
          </a:prstGeom>
        </p:spPr>
        <p:txBody>
          <a:bodyPr wrap="none">
            <a:spAutoFit/>
          </a:bodyPr>
          <a:lstStyle/>
          <a:p>
            <a:r>
              <a:rPr lang="zh-CN" altLang="en-US" b="1" dirty="0">
                <a:solidFill>
                  <a:srgbClr val="323232"/>
                </a:solidFill>
                <a:latin typeface="Arial" panose="020B0604020202020204" pitchFamily="34" charset="0"/>
              </a:rPr>
              <a:t> 两种设备形态</a:t>
            </a:r>
            <a:endParaRPr lang="zh-CN" altLang="en-US" b="1" i="0" dirty="0">
              <a:solidFill>
                <a:srgbClr val="323232"/>
              </a:solidFill>
              <a:effectLst/>
              <a:latin typeface="Arial" panose="020B0604020202020204" pitchFamily="34" charset="0"/>
            </a:endParaRPr>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4528" y="1561201"/>
            <a:ext cx="8896350" cy="263116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29314" y="4057426"/>
            <a:ext cx="11105950" cy="830997"/>
          </a:xfrm>
          <a:prstGeom prst="rect">
            <a:avLst/>
          </a:prstGeom>
        </p:spPr>
        <p:txBody>
          <a:bodyPr wrap="square">
            <a:spAutoFit/>
          </a:bodyPr>
          <a:lstStyle/>
          <a:p>
            <a:r>
              <a:rPr lang="zh-CN" altLang="en-US" sz="1600" dirty="0">
                <a:solidFill>
                  <a:srgbClr val="323232"/>
                </a:solidFill>
                <a:latin typeface="Arial" panose="020B0604020202020204" pitchFamily="34" charset="0"/>
              </a:rPr>
              <a:t>形态</a:t>
            </a:r>
            <a:r>
              <a:rPr lang="en-US" altLang="zh-CN" sz="1600" dirty="0">
                <a:solidFill>
                  <a:srgbClr val="323232"/>
                </a:solidFill>
                <a:latin typeface="Arial" panose="020B0604020202020204" pitchFamily="34" charset="0"/>
              </a:rPr>
              <a:t>1</a:t>
            </a:r>
            <a:r>
              <a:rPr lang="zh-CN" altLang="en-US" sz="1600" dirty="0">
                <a:solidFill>
                  <a:srgbClr val="323232"/>
                </a:solidFill>
                <a:latin typeface="Arial" panose="020B0604020202020204" pitchFamily="34" charset="0"/>
              </a:rPr>
              <a:t>，</a:t>
            </a:r>
            <a:r>
              <a:rPr lang="en-US" altLang="zh-CN" sz="1600" dirty="0">
                <a:solidFill>
                  <a:srgbClr val="323232"/>
                </a:solidFill>
                <a:latin typeface="Arial" panose="020B0604020202020204" pitchFamily="34" charset="0"/>
              </a:rPr>
              <a:t>CPU</a:t>
            </a:r>
            <a:r>
              <a:rPr lang="zh-CN" altLang="en-US" sz="1600" dirty="0">
                <a:solidFill>
                  <a:srgbClr val="323232"/>
                </a:solidFill>
                <a:latin typeface="Arial" panose="020B0604020202020204" pitchFamily="34" charset="0"/>
              </a:rPr>
              <a:t>和设备之间的所有数据交互，都是通过</a:t>
            </a:r>
            <a:r>
              <a:rPr lang="en-US" altLang="zh-CN" sz="1600" dirty="0">
                <a:solidFill>
                  <a:srgbClr val="323232"/>
                </a:solidFill>
                <a:latin typeface="Arial" panose="020B0604020202020204" pitchFamily="34" charset="0"/>
              </a:rPr>
              <a:t>I2C</a:t>
            </a:r>
            <a:r>
              <a:rPr lang="zh-CN" altLang="en-US" sz="1600" dirty="0">
                <a:solidFill>
                  <a:srgbClr val="323232"/>
                </a:solidFill>
                <a:latin typeface="Arial" panose="020B0604020202020204" pitchFamily="34" charset="0"/>
              </a:rPr>
              <a:t>总线进行，没有其它方式，如</a:t>
            </a:r>
            <a:r>
              <a:rPr lang="en-US" altLang="zh-CN" sz="1600" dirty="0">
                <a:solidFill>
                  <a:srgbClr val="323232"/>
                </a:solidFill>
                <a:latin typeface="Arial" panose="020B0604020202020204" pitchFamily="34" charset="0"/>
              </a:rPr>
              <a:t>PMIC</a:t>
            </a:r>
            <a:r>
              <a:rPr lang="zh-CN" altLang="en-US" sz="1600" dirty="0">
                <a:solidFill>
                  <a:srgbClr val="323232"/>
                </a:solidFill>
                <a:latin typeface="Arial" panose="020B0604020202020204" pitchFamily="34" charset="0"/>
              </a:rPr>
              <a:t>、</a:t>
            </a:r>
            <a:r>
              <a:rPr lang="en-US" altLang="zh-CN" sz="1600" dirty="0">
                <a:solidFill>
                  <a:srgbClr val="323232"/>
                </a:solidFill>
                <a:latin typeface="Arial" panose="020B0604020202020204" pitchFamily="34" charset="0"/>
              </a:rPr>
              <a:t>Audio codec</a:t>
            </a:r>
            <a:r>
              <a:rPr lang="zh-CN" altLang="en-US" sz="1600" dirty="0">
                <a:solidFill>
                  <a:srgbClr val="323232"/>
                </a:solidFill>
                <a:latin typeface="Arial" panose="020B0604020202020204" pitchFamily="34" charset="0"/>
              </a:rPr>
              <a:t>等。</a:t>
            </a:r>
            <a:endParaRPr lang="zh-CN" altLang="en-US" sz="1600" dirty="0">
              <a:solidFill>
                <a:srgbClr val="323232"/>
              </a:solidFill>
              <a:latin typeface="Arial" panose="020B0604020202020204" pitchFamily="34" charset="0"/>
            </a:endParaRPr>
          </a:p>
          <a:p>
            <a:r>
              <a:rPr lang="zh-CN" altLang="en-US" sz="1600" dirty="0">
                <a:solidFill>
                  <a:srgbClr val="323232"/>
                </a:solidFill>
                <a:latin typeface="Arial" panose="020B0604020202020204" pitchFamily="34" charset="0"/>
              </a:rPr>
              <a:t>形态</a:t>
            </a:r>
            <a:r>
              <a:rPr lang="en-US" altLang="zh-CN" sz="1600" dirty="0">
                <a:solidFill>
                  <a:srgbClr val="323232"/>
                </a:solidFill>
                <a:latin typeface="Arial" panose="020B0604020202020204" pitchFamily="34" charset="0"/>
              </a:rPr>
              <a:t>2</a:t>
            </a:r>
            <a:r>
              <a:rPr lang="zh-CN" altLang="en-US" sz="1600" dirty="0">
                <a:solidFill>
                  <a:srgbClr val="323232"/>
                </a:solidFill>
                <a:latin typeface="Arial" panose="020B0604020202020204" pitchFamily="34" charset="0"/>
              </a:rPr>
              <a:t>，</a:t>
            </a:r>
            <a:r>
              <a:rPr lang="en-US" altLang="zh-CN" sz="1600" dirty="0">
                <a:solidFill>
                  <a:srgbClr val="323232"/>
                </a:solidFill>
                <a:latin typeface="Arial" panose="020B0604020202020204" pitchFamily="34" charset="0"/>
              </a:rPr>
              <a:t>I2C</a:t>
            </a:r>
            <a:r>
              <a:rPr lang="zh-CN" altLang="en-US" sz="1600" dirty="0">
                <a:solidFill>
                  <a:srgbClr val="323232"/>
                </a:solidFill>
                <a:latin typeface="Arial" panose="020B0604020202020204" pitchFamily="34" charset="0"/>
              </a:rPr>
              <a:t>只是</a:t>
            </a:r>
            <a:r>
              <a:rPr lang="en-US" altLang="zh-CN" sz="1600" dirty="0">
                <a:solidFill>
                  <a:srgbClr val="323232"/>
                </a:solidFill>
                <a:latin typeface="Arial" panose="020B0604020202020204" pitchFamily="34" charset="0"/>
              </a:rPr>
              <a:t>CPU</a:t>
            </a:r>
            <a:r>
              <a:rPr lang="zh-CN" altLang="en-US" sz="1600" dirty="0">
                <a:solidFill>
                  <a:srgbClr val="323232"/>
                </a:solidFill>
                <a:latin typeface="Arial" panose="020B0604020202020204" pitchFamily="34" charset="0"/>
              </a:rPr>
              <a:t>和设备之间进行数据交互的一种，例如</a:t>
            </a:r>
            <a:r>
              <a:rPr lang="en-US" altLang="zh-CN" sz="1600" dirty="0">
                <a:solidFill>
                  <a:srgbClr val="323232"/>
                </a:solidFill>
                <a:latin typeface="Arial" panose="020B0604020202020204" pitchFamily="34" charset="0"/>
              </a:rPr>
              <a:t>HDMI</a:t>
            </a:r>
            <a:r>
              <a:rPr lang="zh-CN" altLang="en-US" sz="1600" dirty="0">
                <a:solidFill>
                  <a:srgbClr val="323232"/>
                </a:solidFill>
                <a:latin typeface="Arial" panose="020B0604020202020204" pitchFamily="34" charset="0"/>
              </a:rPr>
              <a:t>，图像以及音频数据通过</a:t>
            </a:r>
            <a:r>
              <a:rPr lang="en-US" altLang="zh-CN" sz="1600" dirty="0">
                <a:solidFill>
                  <a:srgbClr val="323232"/>
                </a:solidFill>
                <a:latin typeface="Arial" panose="020B0604020202020204" pitchFamily="34" charset="0"/>
              </a:rPr>
              <a:t>TDMS</a:t>
            </a:r>
            <a:r>
              <a:rPr lang="zh-CN" altLang="en-US" sz="1600" dirty="0">
                <a:solidFill>
                  <a:srgbClr val="323232"/>
                </a:solidFill>
                <a:latin typeface="Arial" panose="020B0604020202020204" pitchFamily="34" charset="0"/>
              </a:rPr>
              <a:t>接口传输，</a:t>
            </a:r>
            <a:r>
              <a:rPr lang="en-US" altLang="zh-CN" sz="1600" dirty="0">
                <a:solidFill>
                  <a:srgbClr val="323232"/>
                </a:solidFill>
                <a:latin typeface="Arial" panose="020B0604020202020204" pitchFamily="34" charset="0"/>
              </a:rPr>
              <a:t>EDID</a:t>
            </a:r>
            <a:r>
              <a:rPr lang="zh-CN" altLang="en-US" sz="1600" dirty="0">
                <a:solidFill>
                  <a:srgbClr val="323232"/>
                </a:solidFill>
                <a:latin typeface="Arial" panose="020B0604020202020204" pitchFamily="34" charset="0"/>
              </a:rPr>
              <a:t>等信息的交互通过</a:t>
            </a:r>
            <a:r>
              <a:rPr lang="en-US" altLang="zh-CN" sz="1600" dirty="0">
                <a:solidFill>
                  <a:srgbClr val="323232"/>
                </a:solidFill>
                <a:latin typeface="Arial" panose="020B0604020202020204" pitchFamily="34" charset="0"/>
              </a:rPr>
              <a:t>I2C</a:t>
            </a:r>
            <a:r>
              <a:rPr lang="zh-CN" altLang="en-US" sz="1600" dirty="0">
                <a:solidFill>
                  <a:srgbClr val="323232"/>
                </a:solidFill>
                <a:latin typeface="Arial" panose="020B0604020202020204" pitchFamily="34" charset="0"/>
              </a:rPr>
              <a:t>总线（在</a:t>
            </a:r>
            <a:r>
              <a:rPr lang="en-US" altLang="zh-CN" sz="1600" dirty="0">
                <a:solidFill>
                  <a:srgbClr val="323232"/>
                </a:solidFill>
                <a:latin typeface="Arial" panose="020B0604020202020204" pitchFamily="34" charset="0"/>
              </a:rPr>
              <a:t>HDMI</a:t>
            </a:r>
            <a:r>
              <a:rPr lang="zh-CN" altLang="en-US" sz="1600" dirty="0">
                <a:solidFill>
                  <a:srgbClr val="323232"/>
                </a:solidFill>
                <a:latin typeface="Arial" panose="020B0604020202020204" pitchFamily="34" charset="0"/>
              </a:rPr>
              <a:t>协议中称作</a:t>
            </a:r>
            <a:r>
              <a:rPr lang="en-US" altLang="zh-CN" sz="1600" dirty="0">
                <a:solidFill>
                  <a:srgbClr val="323232"/>
                </a:solidFill>
                <a:latin typeface="Arial" panose="020B0604020202020204" pitchFamily="34" charset="0"/>
              </a:rPr>
              <a:t>DDC</a:t>
            </a:r>
            <a:r>
              <a:rPr lang="zh-CN" altLang="en-US" sz="1600" dirty="0">
                <a:solidFill>
                  <a:srgbClr val="323232"/>
                </a:solidFill>
                <a:latin typeface="Arial" panose="020B0604020202020204" pitchFamily="34" charset="0"/>
              </a:rPr>
              <a:t>接口）。</a:t>
            </a:r>
            <a:endParaRPr lang="zh-CN" altLang="en-US" sz="1600" b="0" i="0" dirty="0">
              <a:solidFill>
                <a:srgbClr val="323232"/>
              </a:solidFill>
              <a:effectLst/>
              <a:latin typeface="Arial" panose="020B0604020202020204" pitchFamily="34" charset="0"/>
            </a:endParaRPr>
          </a:p>
        </p:txBody>
      </p:sp>
      <p:sp>
        <p:nvSpPr>
          <p:cNvPr id="5" name="矩形 4"/>
          <p:cNvSpPr/>
          <p:nvPr/>
        </p:nvSpPr>
        <p:spPr>
          <a:xfrm>
            <a:off x="229314" y="5577359"/>
            <a:ext cx="12086253" cy="738664"/>
          </a:xfrm>
          <a:prstGeom prst="rect">
            <a:avLst/>
          </a:prstGeom>
        </p:spPr>
        <p:txBody>
          <a:bodyPr wrap="square">
            <a:spAutoFit/>
          </a:bodyPr>
          <a:lstStyle/>
          <a:p>
            <a:r>
              <a:rPr lang="zh-CN" altLang="en-US" sz="1400" dirty="0">
                <a:solidFill>
                  <a:srgbClr val="323232"/>
                </a:solidFill>
                <a:latin typeface="Arial" panose="020B0604020202020204" pitchFamily="34" charset="0"/>
              </a:rPr>
              <a:t>形态</a:t>
            </a:r>
            <a:r>
              <a:rPr lang="en-US" altLang="zh-CN" sz="1400" dirty="0">
                <a:solidFill>
                  <a:srgbClr val="323232"/>
                </a:solidFill>
                <a:latin typeface="Arial" panose="020B0604020202020204" pitchFamily="34" charset="0"/>
              </a:rPr>
              <a:t>1</a:t>
            </a:r>
            <a:r>
              <a:rPr lang="zh-CN" altLang="en-US" sz="1400" dirty="0">
                <a:solidFill>
                  <a:srgbClr val="323232"/>
                </a:solidFill>
                <a:latin typeface="Arial" panose="020B0604020202020204" pitchFamily="34" charset="0"/>
              </a:rPr>
              <a:t>比较简单，以</a:t>
            </a:r>
            <a:r>
              <a:rPr lang="en-US" altLang="zh-CN" sz="1400" dirty="0">
                <a:solidFill>
                  <a:srgbClr val="323232"/>
                </a:solidFill>
                <a:latin typeface="Arial" panose="020B0604020202020204" pitchFamily="34" charset="0"/>
              </a:rPr>
              <a:t>PMIC</a:t>
            </a:r>
            <a:r>
              <a:rPr lang="zh-CN" altLang="en-US" sz="1400" dirty="0">
                <a:solidFill>
                  <a:srgbClr val="323232"/>
                </a:solidFill>
                <a:latin typeface="Arial" panose="020B0604020202020204" pitchFamily="34" charset="0"/>
              </a:rPr>
              <a:t>为例，可以把它看作</a:t>
            </a:r>
            <a:r>
              <a:rPr lang="en-US" altLang="zh-CN" sz="1400" dirty="0">
                <a:solidFill>
                  <a:srgbClr val="323232"/>
                </a:solidFill>
                <a:latin typeface="Arial" panose="020B0604020202020204" pitchFamily="34" charset="0"/>
              </a:rPr>
              <a:t>I2C bus</a:t>
            </a:r>
            <a:r>
              <a:rPr lang="zh-CN" altLang="en-US" sz="1400" dirty="0">
                <a:solidFill>
                  <a:srgbClr val="323232"/>
                </a:solidFill>
                <a:latin typeface="Arial" panose="020B0604020202020204" pitchFamily="34" charset="0"/>
              </a:rPr>
              <a:t>上的一个设备；</a:t>
            </a:r>
            <a:endParaRPr lang="zh-CN" altLang="en-US" sz="1400" dirty="0">
              <a:solidFill>
                <a:srgbClr val="323232"/>
              </a:solidFill>
              <a:latin typeface="Arial" panose="020B0604020202020204" pitchFamily="34" charset="0"/>
            </a:endParaRPr>
          </a:p>
          <a:p>
            <a:r>
              <a:rPr lang="zh-CN" altLang="en-US" sz="1400" dirty="0">
                <a:solidFill>
                  <a:srgbClr val="323232"/>
                </a:solidFill>
                <a:latin typeface="Arial" panose="020B0604020202020204" pitchFamily="34" charset="0"/>
              </a:rPr>
              <a:t>形态</a:t>
            </a:r>
            <a:r>
              <a:rPr lang="en-US" altLang="zh-CN" sz="1400" dirty="0">
                <a:solidFill>
                  <a:srgbClr val="323232"/>
                </a:solidFill>
                <a:latin typeface="Arial" panose="020B0604020202020204" pitchFamily="34" charset="0"/>
              </a:rPr>
              <a:t>2</a:t>
            </a:r>
            <a:r>
              <a:rPr lang="zh-CN" altLang="en-US" sz="1400" dirty="0">
                <a:solidFill>
                  <a:srgbClr val="323232"/>
                </a:solidFill>
                <a:latin typeface="Arial" panose="020B0604020202020204" pitchFamily="34" charset="0"/>
              </a:rPr>
              <a:t>就复杂了，以</a:t>
            </a:r>
            <a:r>
              <a:rPr lang="en-US" altLang="zh-CN" sz="1400" dirty="0">
                <a:solidFill>
                  <a:srgbClr val="323232"/>
                </a:solidFill>
                <a:latin typeface="Arial" panose="020B0604020202020204" pitchFamily="34" charset="0"/>
              </a:rPr>
              <a:t>TV</a:t>
            </a:r>
            <a:r>
              <a:rPr lang="zh-CN" altLang="en-US" sz="1400" dirty="0">
                <a:solidFill>
                  <a:srgbClr val="323232"/>
                </a:solidFill>
                <a:latin typeface="Arial" panose="020B0604020202020204" pitchFamily="34" charset="0"/>
              </a:rPr>
              <a:t>为例，它一部分功能可看作</a:t>
            </a:r>
            <a:r>
              <a:rPr lang="en-US" altLang="zh-CN" sz="1400" dirty="0">
                <a:solidFill>
                  <a:srgbClr val="323232"/>
                </a:solidFill>
                <a:latin typeface="Arial" panose="020B0604020202020204" pitchFamily="34" charset="0"/>
              </a:rPr>
              <a:t>I2C bus</a:t>
            </a:r>
            <a:r>
              <a:rPr lang="zh-CN" altLang="en-US" sz="1400" dirty="0">
                <a:solidFill>
                  <a:srgbClr val="323232"/>
                </a:solidFill>
                <a:latin typeface="Arial" panose="020B0604020202020204" pitchFamily="34" charset="0"/>
              </a:rPr>
              <a:t>上的一个设备，另一部分是却是</a:t>
            </a:r>
            <a:r>
              <a:rPr lang="en-US" altLang="zh-CN" sz="1400" dirty="0">
                <a:solidFill>
                  <a:srgbClr val="323232"/>
                </a:solidFill>
                <a:latin typeface="Arial" panose="020B0604020202020204" pitchFamily="34" charset="0"/>
              </a:rPr>
              <a:t>platform bus</a:t>
            </a:r>
            <a:r>
              <a:rPr lang="zh-CN" altLang="en-US" sz="1400" dirty="0">
                <a:solidFill>
                  <a:srgbClr val="323232"/>
                </a:solidFill>
                <a:latin typeface="Arial" panose="020B0604020202020204" pitchFamily="34" charset="0"/>
              </a:rPr>
              <a:t>（</a:t>
            </a:r>
            <a:r>
              <a:rPr lang="en-US" altLang="zh-CN" sz="1400" dirty="0">
                <a:solidFill>
                  <a:srgbClr val="323232"/>
                </a:solidFill>
                <a:latin typeface="Arial" panose="020B0604020202020204" pitchFamily="34" charset="0"/>
              </a:rPr>
              <a:t>HDMI Controller</a:t>
            </a:r>
            <a:r>
              <a:rPr lang="zh-CN" altLang="en-US" sz="1400" dirty="0">
                <a:solidFill>
                  <a:srgbClr val="323232"/>
                </a:solidFill>
                <a:latin typeface="Arial" panose="020B0604020202020204" pitchFamily="34" charset="0"/>
              </a:rPr>
              <a:t>）上的一个设备，它的设备驱动要怎么写？一般是以其主要功能为准，</a:t>
            </a:r>
            <a:r>
              <a:rPr lang="en-US" altLang="zh-CN" sz="1400" dirty="0">
                <a:solidFill>
                  <a:srgbClr val="323232"/>
                </a:solidFill>
                <a:latin typeface="Arial" panose="020B0604020202020204" pitchFamily="34" charset="0"/>
              </a:rPr>
              <a:t>TV</a:t>
            </a:r>
            <a:r>
              <a:rPr lang="zh-CN" altLang="en-US" sz="1400" dirty="0">
                <a:solidFill>
                  <a:srgbClr val="323232"/>
                </a:solidFill>
                <a:latin typeface="Arial" panose="020B0604020202020204" pitchFamily="34" charset="0"/>
              </a:rPr>
              <a:t>的主要功能明显是音视频传输，因此应该当做一个</a:t>
            </a:r>
            <a:r>
              <a:rPr lang="en-US" altLang="zh-CN" sz="1400" dirty="0">
                <a:solidFill>
                  <a:srgbClr val="323232"/>
                </a:solidFill>
                <a:latin typeface="Arial" panose="020B0604020202020204" pitchFamily="34" charset="0"/>
              </a:rPr>
              <a:t>platform</a:t>
            </a:r>
            <a:r>
              <a:rPr lang="zh-CN" altLang="en-US" sz="1400" dirty="0">
                <a:solidFill>
                  <a:srgbClr val="323232"/>
                </a:solidFill>
                <a:latin typeface="Arial" panose="020B0604020202020204" pitchFamily="34" charset="0"/>
              </a:rPr>
              <a:t>设备。</a:t>
            </a:r>
            <a:endParaRPr lang="zh-CN" altLang="en-US" sz="1400" b="0" i="0" dirty="0">
              <a:solidFill>
                <a:srgbClr val="323232"/>
              </a:solidFill>
              <a:effectLst/>
              <a:latin typeface="Arial" panose="020B0604020202020204" pitchFamily="34" charset="0"/>
            </a:endParaRPr>
          </a:p>
        </p:txBody>
      </p:sp>
      <p:sp>
        <p:nvSpPr>
          <p:cNvPr id="7" name="矩形 6"/>
          <p:cNvSpPr/>
          <p:nvPr/>
        </p:nvSpPr>
        <p:spPr>
          <a:xfrm>
            <a:off x="229314" y="5140558"/>
            <a:ext cx="2031325" cy="369332"/>
          </a:xfrm>
          <a:prstGeom prst="rect">
            <a:avLst/>
          </a:prstGeom>
        </p:spPr>
        <p:txBody>
          <a:bodyPr wrap="none">
            <a:spAutoFit/>
          </a:bodyPr>
          <a:lstStyle/>
          <a:p>
            <a:r>
              <a:rPr lang="zh-CN" altLang="en-US" b="1" i="0" dirty="0">
                <a:solidFill>
                  <a:srgbClr val="323232"/>
                </a:solidFill>
                <a:effectLst/>
                <a:latin typeface="Arial" panose="020B0604020202020204" pitchFamily="34" charset="0"/>
              </a:rPr>
              <a:t>设备驱动怎么实现</a:t>
            </a:r>
            <a:endParaRPr lang="zh-CN" altLang="en-US" b="1" i="0" dirty="0">
              <a:solidFill>
                <a:srgbClr val="323232"/>
              </a:solidFill>
              <a:effectLst/>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2465" y="313038"/>
            <a:ext cx="582211" cy="369332"/>
          </a:xfrm>
          <a:prstGeom prst="rect">
            <a:avLst/>
          </a:prstGeom>
          <a:noFill/>
        </p:spPr>
        <p:txBody>
          <a:bodyPr wrap="none" rtlCol="0">
            <a:spAutoFit/>
          </a:bodyPr>
          <a:lstStyle/>
          <a:p>
            <a:r>
              <a:rPr lang="en-US" altLang="zh-CN" dirty="0"/>
              <a:t>DTS</a:t>
            </a:r>
            <a:endParaRPr lang="zh-CN" altLang="en-US" dirty="0"/>
          </a:p>
        </p:txBody>
      </p:sp>
      <p:sp>
        <p:nvSpPr>
          <p:cNvPr id="3" name="矩形 2"/>
          <p:cNvSpPr/>
          <p:nvPr/>
        </p:nvSpPr>
        <p:spPr>
          <a:xfrm>
            <a:off x="362465" y="874924"/>
            <a:ext cx="11359978" cy="646331"/>
          </a:xfrm>
          <a:prstGeom prst="rect">
            <a:avLst/>
          </a:prstGeom>
        </p:spPr>
        <p:txBody>
          <a:bodyPr wrap="square">
            <a:spAutoFit/>
          </a:bodyPr>
          <a:lstStyle/>
          <a:p>
            <a:r>
              <a:rPr lang="zh-CN" altLang="en-US" dirty="0">
                <a:solidFill>
                  <a:srgbClr val="323232"/>
                </a:solidFill>
                <a:latin typeface="Arial" panose="020B0604020202020204" pitchFamily="34" charset="0"/>
              </a:rPr>
              <a:t>形态</a:t>
            </a:r>
            <a:r>
              <a:rPr lang="en-US" altLang="zh-CN" dirty="0">
                <a:solidFill>
                  <a:srgbClr val="323232"/>
                </a:solidFill>
                <a:latin typeface="Arial" panose="020B0604020202020204" pitchFamily="34" charset="0"/>
              </a:rPr>
              <a:t>1</a:t>
            </a:r>
            <a:r>
              <a:rPr lang="zh-CN" altLang="en-US" dirty="0">
                <a:solidFill>
                  <a:srgbClr val="323232"/>
                </a:solidFill>
                <a:latin typeface="Arial" panose="020B0604020202020204" pitchFamily="34" charset="0"/>
              </a:rPr>
              <a:t>，</a:t>
            </a:r>
            <a:r>
              <a:rPr lang="en-US" altLang="zh-CN" dirty="0" err="1">
                <a:solidFill>
                  <a:srgbClr val="323232"/>
                </a:solidFill>
                <a:latin typeface="Arial" panose="020B0604020202020204" pitchFamily="34" charset="0"/>
              </a:rPr>
              <a:t>pmic</a:t>
            </a:r>
            <a:r>
              <a:rPr lang="zh-CN" altLang="en-US" dirty="0">
                <a:solidFill>
                  <a:srgbClr val="323232"/>
                </a:solidFill>
                <a:latin typeface="Arial" panose="020B0604020202020204" pitchFamily="34" charset="0"/>
              </a:rPr>
              <a:t>的</a:t>
            </a:r>
            <a:r>
              <a:rPr lang="en-US" altLang="zh-CN" dirty="0">
                <a:solidFill>
                  <a:srgbClr val="323232"/>
                </a:solidFill>
                <a:latin typeface="Arial" panose="020B0604020202020204" pitchFamily="34" charset="0"/>
              </a:rPr>
              <a:t>DTS node</a:t>
            </a:r>
            <a:r>
              <a:rPr lang="zh-CN" altLang="en-US" dirty="0">
                <a:solidFill>
                  <a:srgbClr val="323232"/>
                </a:solidFill>
                <a:latin typeface="Arial" panose="020B0604020202020204" pitchFamily="34" charset="0"/>
              </a:rPr>
              <a:t>是</a:t>
            </a:r>
            <a:r>
              <a:rPr lang="en-US" altLang="zh-CN" dirty="0">
                <a:solidFill>
                  <a:srgbClr val="323232"/>
                </a:solidFill>
                <a:latin typeface="Arial" panose="020B0604020202020204" pitchFamily="34" charset="0"/>
              </a:rPr>
              <a:t>i2c1</a:t>
            </a:r>
            <a:r>
              <a:rPr lang="zh-CN" altLang="en-US" dirty="0">
                <a:solidFill>
                  <a:srgbClr val="323232"/>
                </a:solidFill>
                <a:latin typeface="Arial" panose="020B0604020202020204" pitchFamily="34" charset="0"/>
              </a:rPr>
              <a:t>的一个</a:t>
            </a:r>
            <a:r>
              <a:rPr lang="en-US" altLang="zh-CN" dirty="0">
                <a:solidFill>
                  <a:srgbClr val="323232"/>
                </a:solidFill>
                <a:latin typeface="Arial" panose="020B0604020202020204" pitchFamily="34" charset="0"/>
              </a:rPr>
              <a:t>child node</a:t>
            </a:r>
            <a:r>
              <a:rPr lang="zh-CN" altLang="en-US" dirty="0">
                <a:solidFill>
                  <a:srgbClr val="323232"/>
                </a:solidFill>
                <a:latin typeface="Arial" panose="020B0604020202020204" pitchFamily="34" charset="0"/>
              </a:rPr>
              <a:t>，</a:t>
            </a:r>
            <a:r>
              <a:rPr lang="en-US" altLang="zh-CN" dirty="0">
                <a:solidFill>
                  <a:srgbClr val="323232"/>
                </a:solidFill>
                <a:latin typeface="Arial" panose="020B0604020202020204" pitchFamily="34" charset="0"/>
              </a:rPr>
              <a:t>I2C core</a:t>
            </a:r>
            <a:r>
              <a:rPr lang="zh-CN" altLang="en-US" dirty="0">
                <a:solidFill>
                  <a:srgbClr val="323232"/>
                </a:solidFill>
                <a:latin typeface="Arial" panose="020B0604020202020204" pitchFamily="34" charset="0"/>
              </a:rPr>
              <a:t>负责该设备的创建和注册，以及和其</a:t>
            </a:r>
            <a:r>
              <a:rPr lang="en-US" altLang="zh-CN" dirty="0">
                <a:solidFill>
                  <a:srgbClr val="323232"/>
                </a:solidFill>
                <a:latin typeface="Arial" panose="020B0604020202020204" pitchFamily="34" charset="0"/>
              </a:rPr>
              <a:t>driver</a:t>
            </a:r>
            <a:r>
              <a:rPr lang="zh-CN" altLang="en-US" dirty="0">
                <a:solidFill>
                  <a:srgbClr val="323232"/>
                </a:solidFill>
                <a:latin typeface="Arial" panose="020B0604020202020204" pitchFamily="34" charset="0"/>
              </a:rPr>
              <a:t>的</a:t>
            </a:r>
            <a:r>
              <a:rPr lang="en-US" altLang="zh-CN" dirty="0">
                <a:solidFill>
                  <a:srgbClr val="323232"/>
                </a:solidFill>
                <a:latin typeface="Arial" panose="020B0604020202020204" pitchFamily="34" charset="0"/>
              </a:rPr>
              <a:t>probe</a:t>
            </a:r>
            <a:r>
              <a:rPr lang="zh-CN" altLang="en-US" dirty="0">
                <a:solidFill>
                  <a:srgbClr val="323232"/>
                </a:solidFill>
                <a:latin typeface="Arial" panose="020B0604020202020204" pitchFamily="34" charset="0"/>
              </a:rPr>
              <a:t>等操作</a:t>
            </a:r>
            <a:endParaRPr lang="zh-CN" altLang="en-US" dirty="0"/>
          </a:p>
        </p:txBody>
      </p:sp>
      <p:sp>
        <p:nvSpPr>
          <p:cNvPr id="4" name="矩形 3"/>
          <p:cNvSpPr/>
          <p:nvPr/>
        </p:nvSpPr>
        <p:spPr>
          <a:xfrm>
            <a:off x="362465" y="4095919"/>
            <a:ext cx="11285838" cy="646331"/>
          </a:xfrm>
          <a:prstGeom prst="rect">
            <a:avLst/>
          </a:prstGeom>
        </p:spPr>
        <p:txBody>
          <a:bodyPr wrap="square">
            <a:spAutoFit/>
          </a:bodyPr>
          <a:lstStyle/>
          <a:p>
            <a:r>
              <a:rPr lang="zh-CN" altLang="en-US" dirty="0">
                <a:solidFill>
                  <a:srgbClr val="323232"/>
                </a:solidFill>
                <a:latin typeface="Arial" panose="020B0604020202020204" pitchFamily="34" charset="0"/>
              </a:rPr>
              <a:t>形态</a:t>
            </a:r>
            <a:r>
              <a:rPr lang="en-US" altLang="zh-CN" dirty="0">
                <a:solidFill>
                  <a:srgbClr val="323232"/>
                </a:solidFill>
                <a:latin typeface="Arial" panose="020B0604020202020204" pitchFamily="34" charset="0"/>
              </a:rPr>
              <a:t>2</a:t>
            </a:r>
            <a:r>
              <a:rPr lang="zh-CN" altLang="en-US" dirty="0">
                <a:solidFill>
                  <a:srgbClr val="323232"/>
                </a:solidFill>
                <a:latin typeface="Arial" panose="020B0604020202020204" pitchFamily="34" charset="0"/>
              </a:rPr>
              <a:t>，</a:t>
            </a:r>
            <a:r>
              <a:rPr lang="en-US" altLang="zh-CN" dirty="0" err="1">
                <a:solidFill>
                  <a:srgbClr val="323232"/>
                </a:solidFill>
                <a:latin typeface="Arial" panose="020B0604020202020204" pitchFamily="34" charset="0"/>
              </a:rPr>
              <a:t>hdmi</a:t>
            </a:r>
            <a:r>
              <a:rPr lang="zh-CN" altLang="en-US" dirty="0">
                <a:solidFill>
                  <a:srgbClr val="323232"/>
                </a:solidFill>
                <a:latin typeface="Arial" panose="020B0604020202020204" pitchFamily="34" charset="0"/>
              </a:rPr>
              <a:t>的</a:t>
            </a:r>
            <a:r>
              <a:rPr lang="en-US" altLang="zh-CN" dirty="0">
                <a:solidFill>
                  <a:srgbClr val="323232"/>
                </a:solidFill>
                <a:latin typeface="Arial" panose="020B0604020202020204" pitchFamily="34" charset="0"/>
              </a:rPr>
              <a:t>DTS node</a:t>
            </a:r>
            <a:r>
              <a:rPr lang="zh-CN" altLang="en-US" dirty="0">
                <a:solidFill>
                  <a:srgbClr val="323232"/>
                </a:solidFill>
                <a:latin typeface="Arial" panose="020B0604020202020204" pitchFamily="34" charset="0"/>
              </a:rPr>
              <a:t>位于根目录，作为</a:t>
            </a:r>
            <a:r>
              <a:rPr lang="en-US" altLang="zh-CN" dirty="0">
                <a:solidFill>
                  <a:srgbClr val="323232"/>
                </a:solidFill>
                <a:latin typeface="Arial" panose="020B0604020202020204" pitchFamily="34" charset="0"/>
              </a:rPr>
              <a:t>platform device</a:t>
            </a:r>
            <a:r>
              <a:rPr lang="zh-CN" altLang="en-US" dirty="0">
                <a:solidFill>
                  <a:srgbClr val="323232"/>
                </a:solidFill>
                <a:latin typeface="Arial" panose="020B0604020202020204" pitchFamily="34" charset="0"/>
              </a:rPr>
              <a:t>存在，它的</a:t>
            </a:r>
            <a:r>
              <a:rPr lang="en-US" altLang="zh-CN" dirty="0">
                <a:solidFill>
                  <a:srgbClr val="323232"/>
                </a:solidFill>
                <a:latin typeface="Arial" panose="020B0604020202020204" pitchFamily="34" charset="0"/>
              </a:rPr>
              <a:t>DDC</a:t>
            </a:r>
            <a:r>
              <a:rPr lang="zh-CN" altLang="en-US" dirty="0">
                <a:solidFill>
                  <a:srgbClr val="323232"/>
                </a:solidFill>
                <a:latin typeface="Arial" panose="020B0604020202020204" pitchFamily="34" charset="0"/>
              </a:rPr>
              <a:t>功能所使用的</a:t>
            </a:r>
            <a:r>
              <a:rPr lang="en-US" altLang="zh-CN" dirty="0">
                <a:solidFill>
                  <a:srgbClr val="323232"/>
                </a:solidFill>
                <a:latin typeface="Arial" panose="020B0604020202020204" pitchFamily="34" charset="0"/>
              </a:rPr>
              <a:t>i2c2</a:t>
            </a:r>
            <a:r>
              <a:rPr lang="zh-CN" altLang="en-US" dirty="0">
                <a:solidFill>
                  <a:srgbClr val="323232"/>
                </a:solidFill>
                <a:latin typeface="Arial" panose="020B0604020202020204" pitchFamily="34" charset="0"/>
              </a:rPr>
              <a:t>，是以一个变量的形式引用的：</a:t>
            </a:r>
            <a:endParaRPr lang="zh-CN" altLang="en-US" dirty="0"/>
          </a:p>
        </p:txBody>
      </p:sp>
      <p:pic>
        <p:nvPicPr>
          <p:cNvPr id="5" name="图片 4"/>
          <p:cNvPicPr>
            <a:picLocks noChangeAspect="1"/>
          </p:cNvPicPr>
          <p:nvPr/>
        </p:nvPicPr>
        <p:blipFill>
          <a:blip r:embed="rId1"/>
          <a:stretch>
            <a:fillRect/>
          </a:stretch>
        </p:blipFill>
        <p:spPr>
          <a:xfrm>
            <a:off x="1304449" y="1338268"/>
            <a:ext cx="3124636" cy="2591781"/>
          </a:xfrm>
          <a:prstGeom prst="rect">
            <a:avLst/>
          </a:prstGeom>
        </p:spPr>
      </p:pic>
      <p:pic>
        <p:nvPicPr>
          <p:cNvPr id="6" name="图片 5"/>
          <p:cNvPicPr>
            <a:picLocks noChangeAspect="1"/>
          </p:cNvPicPr>
          <p:nvPr/>
        </p:nvPicPr>
        <p:blipFill>
          <a:blip r:embed="rId2"/>
          <a:stretch>
            <a:fillRect/>
          </a:stretch>
        </p:blipFill>
        <p:spPr>
          <a:xfrm>
            <a:off x="1304449" y="5012375"/>
            <a:ext cx="6677957" cy="131463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4327" y="229286"/>
            <a:ext cx="1910080" cy="368300"/>
          </a:xfrm>
          <a:prstGeom prst="rect">
            <a:avLst/>
          </a:prstGeom>
        </p:spPr>
        <p:txBody>
          <a:bodyPr wrap="none">
            <a:spAutoFit/>
          </a:bodyPr>
          <a:lstStyle/>
          <a:p>
            <a:r>
              <a:rPr lang="en-US" altLang="zh-CN" b="1" dirty="0">
                <a:solidFill>
                  <a:srgbClr val="323232"/>
                </a:solidFill>
                <a:latin typeface="Arial" panose="020B0604020202020204" pitchFamily="34" charset="0"/>
              </a:rPr>
              <a:t>I2C</a:t>
            </a:r>
            <a:r>
              <a:rPr lang="zh-CN" altLang="en-US" b="1" dirty="0">
                <a:solidFill>
                  <a:srgbClr val="323232"/>
                </a:solidFill>
                <a:latin typeface="Arial" panose="020B0604020202020204" pitchFamily="34" charset="0"/>
              </a:rPr>
              <a:t>驱动编写步骤</a:t>
            </a:r>
            <a:endParaRPr lang="zh-CN" altLang="en-US" b="1" i="0" dirty="0">
              <a:solidFill>
                <a:srgbClr val="323232"/>
              </a:solidFill>
              <a:effectLst/>
              <a:latin typeface="Arial" panose="020B0604020202020204" pitchFamily="34" charset="0"/>
            </a:endParaRPr>
          </a:p>
        </p:txBody>
      </p:sp>
      <p:sp>
        <p:nvSpPr>
          <p:cNvPr id="4" name="矩形 3"/>
          <p:cNvSpPr/>
          <p:nvPr/>
        </p:nvSpPr>
        <p:spPr>
          <a:xfrm>
            <a:off x="294326" y="689567"/>
            <a:ext cx="10703187" cy="2031325"/>
          </a:xfrm>
          <a:prstGeom prst="rect">
            <a:avLst/>
          </a:prstGeom>
        </p:spPr>
        <p:txBody>
          <a:bodyPr wrap="square">
            <a:spAutoFit/>
          </a:bodyPr>
          <a:lstStyle/>
          <a:p>
            <a:r>
              <a:rPr lang="en-US" altLang="zh-CN" b="1" dirty="0">
                <a:solidFill>
                  <a:srgbClr val="323232"/>
                </a:solidFill>
                <a:latin typeface="Arial" panose="020B0604020202020204" pitchFamily="34" charset="0"/>
              </a:rPr>
              <a:t>3.1 </a:t>
            </a:r>
            <a:r>
              <a:rPr lang="zh-CN" altLang="en-US" b="1" dirty="0">
                <a:solidFill>
                  <a:srgbClr val="323232"/>
                </a:solidFill>
                <a:latin typeface="Arial" panose="020B0604020202020204" pitchFamily="34" charset="0"/>
              </a:rPr>
              <a:t>形态</a:t>
            </a:r>
            <a:r>
              <a:rPr lang="en-US" altLang="zh-CN" b="1" dirty="0">
                <a:solidFill>
                  <a:srgbClr val="323232"/>
                </a:solidFill>
                <a:latin typeface="Arial" panose="020B0604020202020204" pitchFamily="34" charset="0"/>
              </a:rPr>
              <a:t>1</a:t>
            </a:r>
            <a:endParaRPr lang="en-US" altLang="zh-CN" b="1" dirty="0">
              <a:solidFill>
                <a:srgbClr val="323232"/>
              </a:solidFill>
              <a:latin typeface="Arial" panose="020B0604020202020204" pitchFamily="34" charset="0"/>
            </a:endParaRPr>
          </a:p>
          <a:p>
            <a:r>
              <a:rPr lang="en-US" altLang="zh-CN" dirty="0">
                <a:solidFill>
                  <a:srgbClr val="323232"/>
                </a:solidFill>
                <a:latin typeface="Arial" panose="020B0604020202020204" pitchFamily="34" charset="0"/>
              </a:rPr>
              <a:t>1</a:t>
            </a:r>
            <a:r>
              <a:rPr lang="zh-CN" altLang="en-US" dirty="0">
                <a:solidFill>
                  <a:srgbClr val="323232"/>
                </a:solidFill>
                <a:latin typeface="Arial" panose="020B0604020202020204" pitchFamily="34" charset="0"/>
              </a:rPr>
              <a:t>）根据硬件的连接方式，确定该设备所从属的</a:t>
            </a:r>
            <a:r>
              <a:rPr lang="en-US" altLang="zh-CN" dirty="0">
                <a:solidFill>
                  <a:srgbClr val="323232"/>
                </a:solidFill>
                <a:latin typeface="Arial" panose="020B0604020202020204" pitchFamily="34" charset="0"/>
              </a:rPr>
              <a:t>I2C controller</a:t>
            </a:r>
            <a:r>
              <a:rPr lang="zh-CN" altLang="en-US" dirty="0">
                <a:solidFill>
                  <a:srgbClr val="323232"/>
                </a:solidFill>
                <a:latin typeface="Arial" panose="020B0604020202020204" pitchFamily="34" charset="0"/>
              </a:rPr>
              <a:t>（在</a:t>
            </a:r>
            <a:r>
              <a:rPr lang="en-US" altLang="zh-CN" dirty="0">
                <a:solidFill>
                  <a:srgbClr val="323232"/>
                </a:solidFill>
                <a:latin typeface="Arial" panose="020B0604020202020204" pitchFamily="34" charset="0"/>
              </a:rPr>
              <a:t>I2C framework</a:t>
            </a:r>
            <a:r>
              <a:rPr lang="zh-CN" altLang="en-US" dirty="0">
                <a:solidFill>
                  <a:srgbClr val="323232"/>
                </a:solidFill>
                <a:latin typeface="Arial" panose="020B0604020202020204" pitchFamily="34" charset="0"/>
              </a:rPr>
              <a:t>中称作</a:t>
            </a:r>
            <a:r>
              <a:rPr lang="en-US" altLang="zh-CN" dirty="0">
                <a:solidFill>
                  <a:srgbClr val="323232"/>
                </a:solidFill>
                <a:latin typeface="Arial" panose="020B0604020202020204" pitchFamily="34" charset="0"/>
              </a:rPr>
              <a:t>I2C adapter</a:t>
            </a:r>
            <a:r>
              <a:rPr lang="zh-CN" altLang="en-US" dirty="0">
                <a:solidFill>
                  <a:srgbClr val="323232"/>
                </a:solidFill>
                <a:latin typeface="Arial" panose="020B0604020202020204" pitchFamily="34" charset="0"/>
              </a:rPr>
              <a:t>），例如第</a:t>
            </a:r>
            <a:r>
              <a:rPr lang="en-US" altLang="zh-CN" dirty="0">
                <a:solidFill>
                  <a:srgbClr val="323232"/>
                </a:solidFill>
                <a:latin typeface="Arial" panose="020B0604020202020204" pitchFamily="34" charset="0"/>
              </a:rPr>
              <a:t>2</a:t>
            </a:r>
            <a:r>
              <a:rPr lang="zh-CN" altLang="en-US" dirty="0">
                <a:solidFill>
                  <a:srgbClr val="323232"/>
                </a:solidFill>
                <a:latin typeface="Arial" panose="020B0604020202020204" pitchFamily="34" charset="0"/>
              </a:rPr>
              <a:t>章例子中的</a:t>
            </a:r>
            <a:r>
              <a:rPr lang="en-US" altLang="zh-CN" dirty="0">
                <a:solidFill>
                  <a:srgbClr val="323232"/>
                </a:solidFill>
                <a:latin typeface="Arial" panose="020B0604020202020204" pitchFamily="34" charset="0"/>
              </a:rPr>
              <a:t>i2c1</a:t>
            </a:r>
            <a:r>
              <a:rPr lang="zh-CN" altLang="en-US" dirty="0">
                <a:solidFill>
                  <a:srgbClr val="323232"/>
                </a:solidFill>
                <a:latin typeface="Arial" panose="020B0604020202020204" pitchFamily="34" charset="0"/>
              </a:rPr>
              <a:t>。</a:t>
            </a:r>
            <a:endParaRPr lang="zh-CN" altLang="en-US" dirty="0">
              <a:solidFill>
                <a:srgbClr val="323232"/>
              </a:solidFill>
              <a:latin typeface="Arial" panose="020B0604020202020204" pitchFamily="34" charset="0"/>
            </a:endParaRPr>
          </a:p>
          <a:p>
            <a:r>
              <a:rPr lang="en-US" altLang="zh-CN" dirty="0">
                <a:solidFill>
                  <a:srgbClr val="323232"/>
                </a:solidFill>
                <a:latin typeface="Arial" panose="020B0604020202020204" pitchFamily="34" charset="0"/>
              </a:rPr>
              <a:t>2</a:t>
            </a:r>
            <a:r>
              <a:rPr lang="zh-CN" altLang="en-US" dirty="0">
                <a:solidFill>
                  <a:srgbClr val="323232"/>
                </a:solidFill>
                <a:latin typeface="Arial" panose="020B0604020202020204" pitchFamily="34" charset="0"/>
              </a:rPr>
              <a:t>）在</a:t>
            </a:r>
            <a:r>
              <a:rPr lang="en-US" altLang="zh-CN" dirty="0">
                <a:solidFill>
                  <a:srgbClr val="323232"/>
                </a:solidFill>
                <a:latin typeface="Arial" panose="020B0604020202020204" pitchFamily="34" charset="0"/>
              </a:rPr>
              <a:t>I2C adapter</a:t>
            </a:r>
            <a:r>
              <a:rPr lang="zh-CN" altLang="en-US" dirty="0">
                <a:solidFill>
                  <a:srgbClr val="323232"/>
                </a:solidFill>
                <a:latin typeface="Arial" panose="020B0604020202020204" pitchFamily="34" charset="0"/>
              </a:rPr>
              <a:t>的</a:t>
            </a:r>
            <a:r>
              <a:rPr lang="en-US" altLang="zh-CN" dirty="0">
                <a:solidFill>
                  <a:srgbClr val="323232"/>
                </a:solidFill>
                <a:latin typeface="Arial" panose="020B0604020202020204" pitchFamily="34" charset="0"/>
              </a:rPr>
              <a:t>DTS node</a:t>
            </a:r>
            <a:r>
              <a:rPr lang="zh-CN" altLang="en-US" dirty="0">
                <a:solidFill>
                  <a:srgbClr val="323232"/>
                </a:solidFill>
                <a:latin typeface="Arial" panose="020B0604020202020204" pitchFamily="34" charset="0"/>
              </a:rPr>
              <a:t>中，添加该设备的</a:t>
            </a:r>
            <a:r>
              <a:rPr lang="en-US" altLang="zh-CN" dirty="0">
                <a:solidFill>
                  <a:srgbClr val="323232"/>
                </a:solidFill>
                <a:latin typeface="Arial" panose="020B0604020202020204" pitchFamily="34" charset="0"/>
              </a:rPr>
              <a:t>DTS</a:t>
            </a:r>
            <a:r>
              <a:rPr lang="zh-CN" altLang="en-US" dirty="0">
                <a:solidFill>
                  <a:srgbClr val="323232"/>
                </a:solidFill>
                <a:latin typeface="Arial" panose="020B0604020202020204" pitchFamily="34" charset="0"/>
              </a:rPr>
              <a:t>描述，其格式和正常的</a:t>
            </a:r>
            <a:r>
              <a:rPr lang="en-US" altLang="zh-CN" dirty="0">
                <a:solidFill>
                  <a:srgbClr val="323232"/>
                </a:solidFill>
                <a:latin typeface="Arial" panose="020B0604020202020204" pitchFamily="34" charset="0"/>
              </a:rPr>
              <a:t>platform device</a:t>
            </a:r>
            <a:r>
              <a:rPr lang="zh-CN" altLang="en-US" dirty="0">
                <a:solidFill>
                  <a:srgbClr val="323232"/>
                </a:solidFill>
                <a:latin typeface="Arial" panose="020B0604020202020204" pitchFamily="34" charset="0"/>
              </a:rPr>
              <a:t>一致。</a:t>
            </a:r>
            <a:endParaRPr lang="zh-CN" altLang="en-US" dirty="0">
              <a:solidFill>
                <a:srgbClr val="323232"/>
              </a:solidFill>
              <a:latin typeface="Arial" panose="020B0604020202020204" pitchFamily="34" charset="0"/>
            </a:endParaRPr>
          </a:p>
          <a:p>
            <a:r>
              <a:rPr lang="en-US" altLang="zh-CN" dirty="0">
                <a:solidFill>
                  <a:srgbClr val="323232"/>
                </a:solidFill>
                <a:latin typeface="Arial" panose="020B0604020202020204" pitchFamily="34" charset="0"/>
              </a:rPr>
              <a:t>3</a:t>
            </a:r>
            <a:r>
              <a:rPr lang="zh-CN" altLang="en-US" dirty="0">
                <a:solidFill>
                  <a:srgbClr val="323232"/>
                </a:solidFill>
                <a:latin typeface="Arial" panose="020B0604020202020204" pitchFamily="34" charset="0"/>
              </a:rPr>
              <a:t>）</a:t>
            </a:r>
            <a:r>
              <a:rPr lang="en-US" altLang="zh-CN" dirty="0">
                <a:solidFill>
                  <a:srgbClr val="323232"/>
                </a:solidFill>
                <a:latin typeface="Arial" panose="020B0604020202020204" pitchFamily="34" charset="0"/>
              </a:rPr>
              <a:t>DTS</a:t>
            </a:r>
            <a:r>
              <a:rPr lang="zh-CN" altLang="en-US" dirty="0">
                <a:solidFill>
                  <a:srgbClr val="323232"/>
                </a:solidFill>
                <a:latin typeface="Arial" panose="020B0604020202020204" pitchFamily="34" charset="0"/>
              </a:rPr>
              <a:t>描述中的</a:t>
            </a:r>
            <a:r>
              <a:rPr lang="en-US" altLang="zh-CN" dirty="0">
                <a:solidFill>
                  <a:srgbClr val="323232"/>
                </a:solidFill>
                <a:latin typeface="Arial" panose="020B0604020202020204" pitchFamily="34" charset="0"/>
              </a:rPr>
              <a:t>compatible</a:t>
            </a:r>
            <a:r>
              <a:rPr lang="zh-CN" altLang="en-US" dirty="0">
                <a:solidFill>
                  <a:srgbClr val="323232"/>
                </a:solidFill>
                <a:latin typeface="Arial" panose="020B0604020202020204" pitchFamily="34" charset="0"/>
              </a:rPr>
              <a:t>关键字用于设备和驱动的</a:t>
            </a:r>
            <a:r>
              <a:rPr lang="en-US" altLang="zh-CN" dirty="0">
                <a:solidFill>
                  <a:srgbClr val="323232"/>
                </a:solidFill>
                <a:latin typeface="Arial" panose="020B0604020202020204" pitchFamily="34" charset="0"/>
              </a:rPr>
              <a:t>probe</a:t>
            </a:r>
            <a:r>
              <a:rPr lang="zh-CN" altLang="en-US" dirty="0">
                <a:solidFill>
                  <a:srgbClr val="323232"/>
                </a:solidFill>
                <a:latin typeface="Arial" panose="020B0604020202020204" pitchFamily="34" charset="0"/>
              </a:rPr>
              <a:t>，如“</a:t>
            </a:r>
            <a:r>
              <a:rPr lang="en-US" altLang="zh-CN" dirty="0">
                <a:solidFill>
                  <a:srgbClr val="323232"/>
                </a:solidFill>
                <a:latin typeface="Arial" panose="020B0604020202020204" pitchFamily="34" charset="0"/>
              </a:rPr>
              <a:t>compatible = "fsl,pfuze100";”</a:t>
            </a:r>
            <a:r>
              <a:rPr lang="zh-CN" altLang="en-US" dirty="0">
                <a:solidFill>
                  <a:srgbClr val="323232"/>
                </a:solidFill>
                <a:latin typeface="Arial" panose="020B0604020202020204" pitchFamily="34" charset="0"/>
              </a:rPr>
              <a:t>，其它字段根据实际情况自行添加。</a:t>
            </a:r>
            <a:endParaRPr lang="zh-CN" altLang="en-US" dirty="0">
              <a:solidFill>
                <a:srgbClr val="323232"/>
              </a:solidFill>
              <a:latin typeface="Arial" panose="020B0604020202020204" pitchFamily="34" charset="0"/>
            </a:endParaRPr>
          </a:p>
          <a:p>
            <a:r>
              <a:rPr lang="en-US" altLang="zh-CN" dirty="0">
                <a:solidFill>
                  <a:srgbClr val="323232"/>
                </a:solidFill>
                <a:latin typeface="Arial" panose="020B0604020202020204" pitchFamily="34" charset="0"/>
              </a:rPr>
              <a:t>4</a:t>
            </a:r>
            <a:r>
              <a:rPr lang="zh-CN" altLang="en-US" dirty="0">
                <a:solidFill>
                  <a:srgbClr val="323232"/>
                </a:solidFill>
                <a:latin typeface="Arial" panose="020B0604020202020204" pitchFamily="34" charset="0"/>
              </a:rPr>
              <a:t>）编写该设备的驱动程序，完成如下内容（具体可参考</a:t>
            </a:r>
            <a:r>
              <a:rPr lang="en-US" altLang="zh-CN" dirty="0">
                <a:solidFill>
                  <a:srgbClr val="323232"/>
                </a:solidFill>
                <a:latin typeface="Arial" panose="020B0604020202020204" pitchFamily="34" charset="0"/>
              </a:rPr>
              <a:t>drivers/regulator/pfuze100-regulator.c</a:t>
            </a:r>
            <a:endParaRPr lang="en-US" altLang="zh-CN" b="0" i="0" dirty="0">
              <a:solidFill>
                <a:srgbClr val="323232"/>
              </a:solidFill>
              <a:effectLst/>
              <a:latin typeface="Arial" panose="020B0604020202020204" pitchFamily="34" charset="0"/>
            </a:endParaRPr>
          </a:p>
        </p:txBody>
      </p:sp>
      <p:sp>
        <p:nvSpPr>
          <p:cNvPr id="5" name="矩形 4"/>
          <p:cNvSpPr/>
          <p:nvPr/>
        </p:nvSpPr>
        <p:spPr>
          <a:xfrm>
            <a:off x="294326" y="3063608"/>
            <a:ext cx="11156268" cy="2031325"/>
          </a:xfrm>
          <a:prstGeom prst="rect">
            <a:avLst/>
          </a:prstGeom>
        </p:spPr>
        <p:txBody>
          <a:bodyPr wrap="square">
            <a:spAutoFit/>
          </a:bodyPr>
          <a:lstStyle/>
          <a:p>
            <a:r>
              <a:rPr lang="en-US" altLang="zh-CN" dirty="0">
                <a:solidFill>
                  <a:srgbClr val="323232"/>
                </a:solidFill>
                <a:latin typeface="Arial" panose="020B0604020202020204" pitchFamily="34" charset="0"/>
              </a:rPr>
              <a:t>5</a:t>
            </a:r>
            <a:r>
              <a:rPr lang="zh-CN" altLang="en-US" dirty="0">
                <a:solidFill>
                  <a:srgbClr val="323232"/>
                </a:solidFill>
                <a:latin typeface="Arial" panose="020B0604020202020204" pitchFamily="34" charset="0"/>
              </a:rPr>
              <a:t>）由“</a:t>
            </a:r>
            <a:r>
              <a:rPr lang="en-US" altLang="zh-CN" dirty="0">
                <a:solidFill>
                  <a:srgbClr val="886353"/>
                </a:solidFill>
                <a:latin typeface="Arial" panose="020B0604020202020204" pitchFamily="34" charset="0"/>
                <a:hlinkClick r:id="rId1"/>
              </a:rPr>
              <a:t>Linux I2C framework(2)_I2C provider</a:t>
            </a:r>
            <a:r>
              <a:rPr lang="en-US" altLang="zh-CN" dirty="0">
                <a:solidFill>
                  <a:srgbClr val="323232"/>
                </a:solidFill>
                <a:latin typeface="Arial" panose="020B0604020202020204" pitchFamily="34" charset="0"/>
              </a:rPr>
              <a:t>”</a:t>
            </a:r>
            <a:r>
              <a:rPr lang="zh-CN" altLang="en-US" dirty="0">
                <a:solidFill>
                  <a:srgbClr val="323232"/>
                </a:solidFill>
                <a:latin typeface="Arial" panose="020B0604020202020204" pitchFamily="34" charset="0"/>
              </a:rPr>
              <a:t>的描述可知，</a:t>
            </a:r>
            <a:r>
              <a:rPr lang="en-US" altLang="zh-CN" dirty="0">
                <a:solidFill>
                  <a:srgbClr val="323232"/>
                </a:solidFill>
                <a:latin typeface="Arial" panose="020B0604020202020204" pitchFamily="34" charset="0"/>
              </a:rPr>
              <a:t>I2C framework core</a:t>
            </a:r>
            <a:r>
              <a:rPr lang="zh-CN" altLang="en-US" dirty="0">
                <a:solidFill>
                  <a:srgbClr val="323232"/>
                </a:solidFill>
                <a:latin typeface="Arial" panose="020B0604020202020204" pitchFamily="34" charset="0"/>
              </a:rPr>
              <a:t>会在每一个</a:t>
            </a:r>
            <a:r>
              <a:rPr lang="en-US" altLang="zh-CN" dirty="0">
                <a:solidFill>
                  <a:srgbClr val="323232"/>
                </a:solidFill>
                <a:latin typeface="Arial" panose="020B0604020202020204" pitchFamily="34" charset="0"/>
              </a:rPr>
              <a:t>I2C adapter</a:t>
            </a:r>
            <a:r>
              <a:rPr lang="zh-CN" altLang="en-US" dirty="0">
                <a:solidFill>
                  <a:srgbClr val="323232"/>
                </a:solidFill>
                <a:latin typeface="Arial" panose="020B0604020202020204" pitchFamily="34" charset="0"/>
              </a:rPr>
              <a:t>注册时，为它下面所有的</a:t>
            </a:r>
            <a:r>
              <a:rPr lang="en-US" altLang="zh-CN" dirty="0">
                <a:solidFill>
                  <a:srgbClr val="323232"/>
                </a:solidFill>
                <a:latin typeface="Arial" panose="020B0604020202020204" pitchFamily="34" charset="0"/>
              </a:rPr>
              <a:t>slave device</a:t>
            </a:r>
            <a:r>
              <a:rPr lang="zh-CN" altLang="en-US" dirty="0">
                <a:solidFill>
                  <a:srgbClr val="323232"/>
                </a:solidFill>
                <a:latin typeface="Arial" panose="020B0604020202020204" pitchFamily="34" charset="0"/>
              </a:rPr>
              <a:t>创建</a:t>
            </a:r>
            <a:r>
              <a:rPr lang="en-US" altLang="zh-CN" dirty="0">
                <a:solidFill>
                  <a:srgbClr val="323232"/>
                </a:solidFill>
                <a:latin typeface="Arial" panose="020B0604020202020204" pitchFamily="34" charset="0"/>
              </a:rPr>
              <a:t>struct i2c_client</a:t>
            </a:r>
            <a:r>
              <a:rPr lang="zh-CN" altLang="en-US" dirty="0">
                <a:solidFill>
                  <a:srgbClr val="323232"/>
                </a:solidFill>
                <a:latin typeface="Arial" panose="020B0604020202020204" pitchFamily="34" charset="0"/>
              </a:rPr>
              <a:t>结构，并匹配对应的</a:t>
            </a:r>
            <a:r>
              <a:rPr lang="en-US" altLang="zh-CN" dirty="0">
                <a:solidFill>
                  <a:srgbClr val="323232"/>
                </a:solidFill>
                <a:latin typeface="Arial" panose="020B0604020202020204" pitchFamily="34" charset="0"/>
              </a:rPr>
              <a:t>struct i2c_driver</a:t>
            </a:r>
            <a:r>
              <a:rPr lang="zh-CN" altLang="en-US" dirty="0">
                <a:solidFill>
                  <a:srgbClr val="323232"/>
                </a:solidFill>
                <a:latin typeface="Arial" panose="020B0604020202020204" pitchFamily="34" charset="0"/>
              </a:rPr>
              <a:t>变量，调用</a:t>
            </a:r>
            <a:r>
              <a:rPr lang="en-US" altLang="zh-CN" dirty="0">
                <a:solidFill>
                  <a:srgbClr val="323232"/>
                </a:solidFill>
                <a:latin typeface="Arial" panose="020B0604020202020204" pitchFamily="34" charset="0"/>
              </a:rPr>
              <a:t>driver</a:t>
            </a:r>
            <a:r>
              <a:rPr lang="zh-CN" altLang="en-US" dirty="0">
                <a:solidFill>
                  <a:srgbClr val="323232"/>
                </a:solidFill>
                <a:latin typeface="Arial" panose="020B0604020202020204" pitchFamily="34" charset="0"/>
              </a:rPr>
              <a:t>的</a:t>
            </a:r>
            <a:r>
              <a:rPr lang="en-US" altLang="zh-CN" dirty="0">
                <a:solidFill>
                  <a:srgbClr val="323232"/>
                </a:solidFill>
                <a:latin typeface="Arial" panose="020B0604020202020204" pitchFamily="34" charset="0"/>
              </a:rPr>
              <a:t>probe</a:t>
            </a:r>
            <a:r>
              <a:rPr lang="zh-CN" altLang="en-US" dirty="0">
                <a:solidFill>
                  <a:srgbClr val="323232"/>
                </a:solidFill>
                <a:latin typeface="Arial" panose="020B0604020202020204" pitchFamily="34" charset="0"/>
              </a:rPr>
              <a:t>接口。</a:t>
            </a:r>
            <a:endParaRPr lang="zh-CN" altLang="en-US" dirty="0">
              <a:solidFill>
                <a:srgbClr val="323232"/>
              </a:solidFill>
              <a:latin typeface="Arial" panose="020B0604020202020204" pitchFamily="34" charset="0"/>
            </a:endParaRPr>
          </a:p>
          <a:p>
            <a:r>
              <a:rPr lang="en-US" altLang="zh-CN" dirty="0">
                <a:solidFill>
                  <a:srgbClr val="323232"/>
                </a:solidFill>
                <a:latin typeface="Arial" panose="020B0604020202020204" pitchFamily="34" charset="0"/>
              </a:rPr>
              <a:t>6</a:t>
            </a:r>
            <a:r>
              <a:rPr lang="zh-CN" altLang="en-US" dirty="0">
                <a:solidFill>
                  <a:srgbClr val="323232"/>
                </a:solidFill>
                <a:latin typeface="Arial" panose="020B0604020202020204" pitchFamily="34" charset="0"/>
              </a:rPr>
              <a:t>）</a:t>
            </a:r>
            <a:r>
              <a:rPr lang="en-US" altLang="zh-CN" dirty="0">
                <a:solidFill>
                  <a:srgbClr val="323232"/>
                </a:solidFill>
                <a:latin typeface="Arial" panose="020B0604020202020204" pitchFamily="34" charset="0"/>
              </a:rPr>
              <a:t>i2c_driver</a:t>
            </a:r>
            <a:r>
              <a:rPr lang="zh-CN" altLang="en-US" dirty="0">
                <a:solidFill>
                  <a:srgbClr val="323232"/>
                </a:solidFill>
                <a:latin typeface="Arial" panose="020B0604020202020204" pitchFamily="34" charset="0"/>
              </a:rPr>
              <a:t>的</a:t>
            </a:r>
            <a:r>
              <a:rPr lang="en-US" altLang="zh-CN" dirty="0">
                <a:solidFill>
                  <a:srgbClr val="323232"/>
                </a:solidFill>
                <a:latin typeface="Arial" panose="020B0604020202020204" pitchFamily="34" charset="0"/>
              </a:rPr>
              <a:t>probe</a:t>
            </a:r>
            <a:r>
              <a:rPr lang="zh-CN" altLang="en-US" dirty="0">
                <a:solidFill>
                  <a:srgbClr val="323232"/>
                </a:solidFill>
                <a:latin typeface="Arial" panose="020B0604020202020204" pitchFamily="34" charset="0"/>
              </a:rPr>
              <a:t>接口的输入参数是</a:t>
            </a:r>
            <a:r>
              <a:rPr lang="en-US" altLang="zh-CN" dirty="0">
                <a:solidFill>
                  <a:srgbClr val="323232"/>
                </a:solidFill>
                <a:latin typeface="Arial" panose="020B0604020202020204" pitchFamily="34" charset="0"/>
              </a:rPr>
              <a:t>struct i2c_client</a:t>
            </a:r>
            <a:r>
              <a:rPr lang="zh-CN" altLang="en-US" dirty="0">
                <a:solidFill>
                  <a:srgbClr val="323232"/>
                </a:solidFill>
                <a:latin typeface="Arial" panose="020B0604020202020204" pitchFamily="34" charset="0"/>
              </a:rPr>
              <a:t>类型的指针（代表</a:t>
            </a:r>
            <a:r>
              <a:rPr lang="en-US" altLang="zh-CN" dirty="0">
                <a:solidFill>
                  <a:srgbClr val="323232"/>
                </a:solidFill>
                <a:latin typeface="Arial" panose="020B0604020202020204" pitchFamily="34" charset="0"/>
              </a:rPr>
              <a:t>I2C slave device</a:t>
            </a:r>
            <a:r>
              <a:rPr lang="zh-CN" altLang="en-US" dirty="0">
                <a:solidFill>
                  <a:srgbClr val="323232"/>
                </a:solidFill>
                <a:latin typeface="Arial" panose="020B0604020202020204" pitchFamily="34" charset="0"/>
              </a:rPr>
              <a:t>），以</a:t>
            </a:r>
            <a:r>
              <a:rPr lang="en-US" altLang="zh-CN" dirty="0">
                <a:solidFill>
                  <a:srgbClr val="323232"/>
                </a:solidFill>
                <a:latin typeface="Arial" panose="020B0604020202020204" pitchFamily="34" charset="0"/>
              </a:rPr>
              <a:t>struct i2c_client</a:t>
            </a:r>
            <a:r>
              <a:rPr lang="zh-CN" altLang="en-US" dirty="0">
                <a:solidFill>
                  <a:srgbClr val="323232"/>
                </a:solidFill>
                <a:latin typeface="Arial" panose="020B0604020202020204" pitchFamily="34" charset="0"/>
              </a:rPr>
              <a:t>指针为参数，可以调用</a:t>
            </a:r>
            <a:r>
              <a:rPr lang="en-US" altLang="zh-CN" dirty="0">
                <a:solidFill>
                  <a:srgbClr val="323232"/>
                </a:solidFill>
                <a:latin typeface="Arial" panose="020B0604020202020204" pitchFamily="34" charset="0"/>
              </a:rPr>
              <a:t>i2c_master_send/i2c_master_recv</a:t>
            </a:r>
            <a:r>
              <a:rPr lang="zh-CN" altLang="en-US" dirty="0">
                <a:solidFill>
                  <a:srgbClr val="323232"/>
                </a:solidFill>
                <a:latin typeface="Arial" panose="020B0604020202020204" pitchFamily="34" charset="0"/>
              </a:rPr>
              <a:t>接口进行简单的</a:t>
            </a:r>
            <a:r>
              <a:rPr lang="en-US" altLang="zh-CN" dirty="0">
                <a:solidFill>
                  <a:srgbClr val="323232"/>
                </a:solidFill>
                <a:latin typeface="Arial" panose="020B0604020202020204" pitchFamily="34" charset="0"/>
              </a:rPr>
              <a:t>I2C</a:t>
            </a:r>
            <a:r>
              <a:rPr lang="zh-CN" altLang="en-US" dirty="0">
                <a:solidFill>
                  <a:srgbClr val="323232"/>
                </a:solidFill>
                <a:latin typeface="Arial" panose="020B0604020202020204" pitchFamily="34" charset="0"/>
              </a:rPr>
              <a:t>传输，同时，也可以通过该指针获得所属的</a:t>
            </a:r>
            <a:r>
              <a:rPr lang="en-US" altLang="zh-CN" dirty="0">
                <a:solidFill>
                  <a:srgbClr val="323232"/>
                </a:solidFill>
                <a:latin typeface="Arial" panose="020B0604020202020204" pitchFamily="34" charset="0"/>
              </a:rPr>
              <a:t>I2C adapter</a:t>
            </a:r>
            <a:r>
              <a:rPr lang="zh-CN" altLang="en-US" dirty="0">
                <a:solidFill>
                  <a:srgbClr val="323232"/>
                </a:solidFill>
                <a:latin typeface="Arial" panose="020B0604020202020204" pitchFamily="34" charset="0"/>
              </a:rPr>
              <a:t>指针，然后通过</a:t>
            </a:r>
            <a:r>
              <a:rPr lang="en-US" altLang="zh-CN" dirty="0">
                <a:solidFill>
                  <a:srgbClr val="323232"/>
                </a:solidFill>
                <a:latin typeface="Arial" panose="020B0604020202020204" pitchFamily="34" charset="0"/>
              </a:rPr>
              <a:t>i2c_transfer</a:t>
            </a:r>
            <a:r>
              <a:rPr lang="zh-CN" altLang="en-US" dirty="0">
                <a:solidFill>
                  <a:srgbClr val="323232"/>
                </a:solidFill>
                <a:latin typeface="Arial" panose="020B0604020202020204" pitchFamily="34" charset="0"/>
              </a:rPr>
              <a:t>接口，进行更为复杂的</a:t>
            </a:r>
            <a:r>
              <a:rPr lang="en-US" altLang="zh-CN" dirty="0">
                <a:solidFill>
                  <a:srgbClr val="323232"/>
                </a:solidFill>
                <a:latin typeface="Arial" panose="020B0604020202020204" pitchFamily="34" charset="0"/>
              </a:rPr>
              <a:t>read</a:t>
            </a:r>
            <a:r>
              <a:rPr lang="zh-CN" altLang="en-US" dirty="0">
                <a:solidFill>
                  <a:srgbClr val="323232"/>
                </a:solidFill>
                <a:latin typeface="Arial" panose="020B0604020202020204" pitchFamily="34" charset="0"/>
              </a:rPr>
              <a:t>、</a:t>
            </a:r>
            <a:r>
              <a:rPr lang="en-US" altLang="zh-CN" dirty="0">
                <a:solidFill>
                  <a:srgbClr val="323232"/>
                </a:solidFill>
                <a:latin typeface="Arial" panose="020B0604020202020204" pitchFamily="34" charset="0"/>
              </a:rPr>
              <a:t>write</a:t>
            </a:r>
            <a:r>
              <a:rPr lang="zh-CN" altLang="en-US" dirty="0">
                <a:solidFill>
                  <a:srgbClr val="323232"/>
                </a:solidFill>
                <a:latin typeface="Arial" panose="020B0604020202020204" pitchFamily="34" charset="0"/>
              </a:rPr>
              <a:t>操作（可参考“</a:t>
            </a:r>
            <a:r>
              <a:rPr lang="en-US" altLang="zh-CN" dirty="0">
                <a:solidFill>
                  <a:srgbClr val="323232"/>
                </a:solidFill>
                <a:latin typeface="Arial" panose="020B0604020202020204" pitchFamily="34" charset="0"/>
              </a:rPr>
              <a:t>drivers/base/</a:t>
            </a:r>
            <a:r>
              <a:rPr lang="en-US" altLang="zh-CN" dirty="0" err="1">
                <a:solidFill>
                  <a:srgbClr val="323232"/>
                </a:solidFill>
                <a:latin typeface="Arial" panose="020B0604020202020204" pitchFamily="34" charset="0"/>
              </a:rPr>
              <a:t>regmap</a:t>
            </a:r>
            <a:r>
              <a:rPr lang="en-US" altLang="zh-CN" dirty="0">
                <a:solidFill>
                  <a:srgbClr val="323232"/>
                </a:solidFill>
                <a:latin typeface="Arial" panose="020B0604020202020204" pitchFamily="34" charset="0"/>
              </a:rPr>
              <a:t>/regmap-i2c.c”</a:t>
            </a:r>
            <a:r>
              <a:rPr lang="zh-CN" altLang="en-US" dirty="0">
                <a:solidFill>
                  <a:srgbClr val="323232"/>
                </a:solidFill>
                <a:latin typeface="Arial" panose="020B0604020202020204" pitchFamily="34" charset="0"/>
              </a:rPr>
              <a:t>中的</a:t>
            </a:r>
            <a:r>
              <a:rPr lang="en-US" altLang="zh-CN" dirty="0">
                <a:solidFill>
                  <a:srgbClr val="323232"/>
                </a:solidFill>
                <a:latin typeface="Arial" panose="020B0604020202020204" pitchFamily="34" charset="0"/>
              </a:rPr>
              <a:t>regmap_i2c_read</a:t>
            </a:r>
            <a:r>
              <a:rPr lang="zh-CN" altLang="en-US" dirty="0">
                <a:solidFill>
                  <a:srgbClr val="323232"/>
                </a:solidFill>
                <a:latin typeface="Arial" panose="020B0604020202020204" pitchFamily="34" charset="0"/>
              </a:rPr>
              <a:t>接口）。</a:t>
            </a:r>
            <a:endParaRPr lang="zh-CN" altLang="en-US" b="0" i="0" dirty="0">
              <a:solidFill>
                <a:srgbClr val="323232"/>
              </a:solidFill>
              <a:effectLst/>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1846" y="484658"/>
            <a:ext cx="1159292" cy="369332"/>
          </a:xfrm>
          <a:prstGeom prst="rect">
            <a:avLst/>
          </a:prstGeom>
        </p:spPr>
        <p:txBody>
          <a:bodyPr wrap="none">
            <a:spAutoFit/>
          </a:bodyPr>
          <a:lstStyle/>
          <a:p>
            <a:r>
              <a:rPr lang="en-US" altLang="zh-CN" b="1" dirty="0">
                <a:solidFill>
                  <a:srgbClr val="323232"/>
                </a:solidFill>
                <a:latin typeface="Arial" panose="020B0604020202020204" pitchFamily="34" charset="0"/>
              </a:rPr>
              <a:t>3.2 </a:t>
            </a:r>
            <a:r>
              <a:rPr lang="zh-CN" altLang="en-US" b="1" dirty="0">
                <a:solidFill>
                  <a:srgbClr val="323232"/>
                </a:solidFill>
                <a:latin typeface="Arial" panose="020B0604020202020204" pitchFamily="34" charset="0"/>
              </a:rPr>
              <a:t>形态</a:t>
            </a:r>
            <a:r>
              <a:rPr lang="en-US" altLang="zh-CN" b="1" dirty="0">
                <a:solidFill>
                  <a:srgbClr val="323232"/>
                </a:solidFill>
                <a:latin typeface="Arial" panose="020B0604020202020204" pitchFamily="34" charset="0"/>
              </a:rPr>
              <a:t>2</a:t>
            </a:r>
            <a:endParaRPr lang="en-US" altLang="zh-CN" b="1" i="0" dirty="0">
              <a:solidFill>
                <a:srgbClr val="323232"/>
              </a:solidFill>
              <a:effectLst/>
              <a:latin typeface="Arial" panose="020B0604020202020204" pitchFamily="34" charset="0"/>
            </a:endParaRPr>
          </a:p>
        </p:txBody>
      </p:sp>
      <p:sp>
        <p:nvSpPr>
          <p:cNvPr id="3" name="矩形 2"/>
          <p:cNvSpPr/>
          <p:nvPr/>
        </p:nvSpPr>
        <p:spPr>
          <a:xfrm>
            <a:off x="441846" y="1153974"/>
            <a:ext cx="6096000" cy="3693319"/>
          </a:xfrm>
          <a:prstGeom prst="rect">
            <a:avLst/>
          </a:prstGeom>
        </p:spPr>
        <p:txBody>
          <a:bodyPr>
            <a:spAutoFit/>
          </a:bodyPr>
          <a:lstStyle/>
          <a:p>
            <a:r>
              <a:rPr lang="en-US" altLang="zh-CN" dirty="0">
                <a:solidFill>
                  <a:srgbClr val="323232"/>
                </a:solidFill>
                <a:latin typeface="Arial" panose="020B0604020202020204" pitchFamily="34" charset="0"/>
              </a:rPr>
              <a:t>1</a:t>
            </a:r>
            <a:r>
              <a:rPr lang="zh-CN" altLang="en-US" dirty="0">
                <a:solidFill>
                  <a:srgbClr val="323232"/>
                </a:solidFill>
                <a:latin typeface="Arial" panose="020B0604020202020204" pitchFamily="34" charset="0"/>
              </a:rPr>
              <a:t>）根据硬件的连接方式，确定该设备所从属的</a:t>
            </a:r>
            <a:r>
              <a:rPr lang="en-US" altLang="zh-CN" dirty="0">
                <a:solidFill>
                  <a:srgbClr val="323232"/>
                </a:solidFill>
                <a:latin typeface="Arial" panose="020B0604020202020204" pitchFamily="34" charset="0"/>
              </a:rPr>
              <a:t>I2C controller</a:t>
            </a:r>
            <a:r>
              <a:rPr lang="zh-CN" altLang="en-US" dirty="0">
                <a:solidFill>
                  <a:srgbClr val="323232"/>
                </a:solidFill>
                <a:latin typeface="Arial" panose="020B0604020202020204" pitchFamily="34" charset="0"/>
              </a:rPr>
              <a:t>（在</a:t>
            </a:r>
            <a:r>
              <a:rPr lang="en-US" altLang="zh-CN" dirty="0">
                <a:solidFill>
                  <a:srgbClr val="323232"/>
                </a:solidFill>
                <a:latin typeface="Arial" panose="020B0604020202020204" pitchFamily="34" charset="0"/>
              </a:rPr>
              <a:t>I2C framework</a:t>
            </a:r>
            <a:r>
              <a:rPr lang="zh-CN" altLang="en-US" dirty="0">
                <a:solidFill>
                  <a:srgbClr val="323232"/>
                </a:solidFill>
                <a:latin typeface="Arial" panose="020B0604020202020204" pitchFamily="34" charset="0"/>
              </a:rPr>
              <a:t>中称作</a:t>
            </a:r>
            <a:r>
              <a:rPr lang="en-US" altLang="zh-CN" dirty="0">
                <a:solidFill>
                  <a:srgbClr val="323232"/>
                </a:solidFill>
                <a:latin typeface="Arial" panose="020B0604020202020204" pitchFamily="34" charset="0"/>
              </a:rPr>
              <a:t>I2C adapter</a:t>
            </a:r>
            <a:r>
              <a:rPr lang="zh-CN" altLang="en-US" dirty="0">
                <a:solidFill>
                  <a:srgbClr val="323232"/>
                </a:solidFill>
                <a:latin typeface="Arial" panose="020B0604020202020204" pitchFamily="34" charset="0"/>
              </a:rPr>
              <a:t>），例如第</a:t>
            </a:r>
            <a:r>
              <a:rPr lang="en-US" altLang="zh-CN" dirty="0">
                <a:solidFill>
                  <a:srgbClr val="323232"/>
                </a:solidFill>
                <a:latin typeface="Arial" panose="020B0604020202020204" pitchFamily="34" charset="0"/>
              </a:rPr>
              <a:t>2</a:t>
            </a:r>
            <a:r>
              <a:rPr lang="zh-CN" altLang="en-US" dirty="0">
                <a:solidFill>
                  <a:srgbClr val="323232"/>
                </a:solidFill>
                <a:latin typeface="Arial" panose="020B0604020202020204" pitchFamily="34" charset="0"/>
              </a:rPr>
              <a:t>章例子中的</a:t>
            </a:r>
            <a:r>
              <a:rPr lang="en-US" altLang="zh-CN" dirty="0">
                <a:solidFill>
                  <a:srgbClr val="323232"/>
                </a:solidFill>
                <a:latin typeface="Arial" panose="020B0604020202020204" pitchFamily="34" charset="0"/>
              </a:rPr>
              <a:t>i2c2</a:t>
            </a:r>
            <a:r>
              <a:rPr lang="zh-CN" altLang="en-US" dirty="0">
                <a:solidFill>
                  <a:srgbClr val="323232"/>
                </a:solidFill>
                <a:latin typeface="Arial" panose="020B0604020202020204" pitchFamily="34" charset="0"/>
              </a:rPr>
              <a:t>。</a:t>
            </a:r>
            <a:endParaRPr lang="zh-CN" altLang="en-US" dirty="0">
              <a:solidFill>
                <a:srgbClr val="323232"/>
              </a:solidFill>
              <a:latin typeface="Arial" panose="020B0604020202020204" pitchFamily="34" charset="0"/>
            </a:endParaRPr>
          </a:p>
          <a:p>
            <a:r>
              <a:rPr lang="en-US" altLang="zh-CN" dirty="0">
                <a:solidFill>
                  <a:srgbClr val="323232"/>
                </a:solidFill>
                <a:latin typeface="Arial" panose="020B0604020202020204" pitchFamily="34" charset="0"/>
              </a:rPr>
              <a:t>2</a:t>
            </a:r>
            <a:r>
              <a:rPr lang="zh-CN" altLang="en-US" dirty="0">
                <a:solidFill>
                  <a:srgbClr val="323232"/>
                </a:solidFill>
                <a:latin typeface="Arial" panose="020B0604020202020204" pitchFamily="34" charset="0"/>
              </a:rPr>
              <a:t>）将该设备（如</a:t>
            </a:r>
            <a:r>
              <a:rPr lang="en-US" altLang="zh-CN" dirty="0">
                <a:solidFill>
                  <a:srgbClr val="323232"/>
                </a:solidFill>
                <a:latin typeface="Arial" panose="020B0604020202020204" pitchFamily="34" charset="0"/>
              </a:rPr>
              <a:t>HDMI</a:t>
            </a:r>
            <a:r>
              <a:rPr lang="zh-CN" altLang="en-US" dirty="0">
                <a:solidFill>
                  <a:srgbClr val="323232"/>
                </a:solidFill>
                <a:latin typeface="Arial" panose="020B0604020202020204" pitchFamily="34" charset="0"/>
              </a:rPr>
              <a:t>）当做一个</a:t>
            </a:r>
            <a:r>
              <a:rPr lang="en-US" altLang="zh-CN" dirty="0">
                <a:solidFill>
                  <a:srgbClr val="323232"/>
                </a:solidFill>
                <a:latin typeface="Arial" panose="020B0604020202020204" pitchFamily="34" charset="0"/>
              </a:rPr>
              <a:t>platform device</a:t>
            </a:r>
            <a:r>
              <a:rPr lang="zh-CN" altLang="en-US" dirty="0">
                <a:solidFill>
                  <a:srgbClr val="323232"/>
                </a:solidFill>
                <a:latin typeface="Arial" panose="020B0604020202020204" pitchFamily="34" charset="0"/>
              </a:rPr>
              <a:t>，并按照</a:t>
            </a:r>
            <a:r>
              <a:rPr lang="en-US" altLang="zh-CN" dirty="0">
                <a:solidFill>
                  <a:srgbClr val="323232"/>
                </a:solidFill>
                <a:latin typeface="Arial" panose="020B0604020202020204" pitchFamily="34" charset="0"/>
              </a:rPr>
              <a:t>platform device</a:t>
            </a:r>
            <a:r>
              <a:rPr lang="zh-CN" altLang="en-US" dirty="0">
                <a:solidFill>
                  <a:srgbClr val="323232"/>
                </a:solidFill>
                <a:latin typeface="Arial" panose="020B0604020202020204" pitchFamily="34" charset="0"/>
              </a:rPr>
              <a:t>的通用方法，提供</a:t>
            </a:r>
            <a:r>
              <a:rPr lang="en-US" altLang="zh-CN" dirty="0">
                <a:solidFill>
                  <a:srgbClr val="323232"/>
                </a:solidFill>
                <a:latin typeface="Arial" panose="020B0604020202020204" pitchFamily="34" charset="0"/>
              </a:rPr>
              <a:t>DTS</a:t>
            </a:r>
            <a:r>
              <a:rPr lang="zh-CN" altLang="en-US" dirty="0">
                <a:solidFill>
                  <a:srgbClr val="323232"/>
                </a:solidFill>
                <a:latin typeface="Arial" panose="020B0604020202020204" pitchFamily="34" charset="0"/>
              </a:rPr>
              <a:t>描述、编写</a:t>
            </a:r>
            <a:r>
              <a:rPr lang="en-US" altLang="zh-CN" dirty="0">
                <a:solidFill>
                  <a:srgbClr val="323232"/>
                </a:solidFill>
                <a:latin typeface="Arial" panose="020B0604020202020204" pitchFamily="34" charset="0"/>
              </a:rPr>
              <a:t>platform driver</a:t>
            </a:r>
            <a:r>
              <a:rPr lang="zh-CN" altLang="en-US" dirty="0">
                <a:solidFill>
                  <a:srgbClr val="323232"/>
                </a:solidFill>
                <a:latin typeface="Arial" panose="020B0604020202020204" pitchFamily="34" charset="0"/>
              </a:rPr>
              <a:t>，可参考第</a:t>
            </a:r>
            <a:r>
              <a:rPr lang="en-US" altLang="zh-CN" dirty="0">
                <a:solidFill>
                  <a:srgbClr val="323232"/>
                </a:solidFill>
                <a:latin typeface="Arial" panose="020B0604020202020204" pitchFamily="34" charset="0"/>
              </a:rPr>
              <a:t>2</a:t>
            </a:r>
            <a:r>
              <a:rPr lang="zh-CN" altLang="en-US" dirty="0">
                <a:solidFill>
                  <a:srgbClr val="323232"/>
                </a:solidFill>
                <a:latin typeface="Arial" panose="020B0604020202020204" pitchFamily="34" charset="0"/>
              </a:rPr>
              <a:t>章中描述的</a:t>
            </a:r>
            <a:r>
              <a:rPr lang="en-US" altLang="zh-CN" dirty="0" err="1">
                <a:solidFill>
                  <a:srgbClr val="323232"/>
                </a:solidFill>
                <a:latin typeface="Arial" panose="020B0604020202020204" pitchFamily="34" charset="0"/>
              </a:rPr>
              <a:t>hdmi</a:t>
            </a:r>
            <a:r>
              <a:rPr lang="zh-CN" altLang="en-US" dirty="0">
                <a:solidFill>
                  <a:srgbClr val="323232"/>
                </a:solidFill>
                <a:latin typeface="Arial" panose="020B0604020202020204" pitchFamily="34" charset="0"/>
              </a:rPr>
              <a:t>的例子。</a:t>
            </a:r>
            <a:endParaRPr lang="zh-CN" altLang="en-US" dirty="0">
              <a:solidFill>
                <a:srgbClr val="323232"/>
              </a:solidFill>
              <a:latin typeface="Arial" panose="020B0604020202020204" pitchFamily="34" charset="0"/>
            </a:endParaRPr>
          </a:p>
          <a:p>
            <a:r>
              <a:rPr lang="en-US" altLang="zh-CN" dirty="0">
                <a:solidFill>
                  <a:srgbClr val="323232"/>
                </a:solidFill>
                <a:latin typeface="Arial" panose="020B0604020202020204" pitchFamily="34" charset="0"/>
              </a:rPr>
              <a:t>3</a:t>
            </a:r>
            <a:r>
              <a:rPr lang="zh-CN" altLang="en-US" dirty="0">
                <a:solidFill>
                  <a:srgbClr val="323232"/>
                </a:solidFill>
                <a:latin typeface="Arial" panose="020B0604020202020204" pitchFamily="34" charset="0"/>
              </a:rPr>
              <a:t>）</a:t>
            </a:r>
            <a:r>
              <a:rPr lang="en-US" altLang="zh-CN" dirty="0">
                <a:solidFill>
                  <a:srgbClr val="323232"/>
                </a:solidFill>
                <a:latin typeface="Arial" panose="020B0604020202020204" pitchFamily="34" charset="0"/>
              </a:rPr>
              <a:t>DTS</a:t>
            </a:r>
            <a:r>
              <a:rPr lang="zh-CN" altLang="en-US" dirty="0">
                <a:solidFill>
                  <a:srgbClr val="323232"/>
                </a:solidFill>
                <a:latin typeface="Arial" panose="020B0604020202020204" pitchFamily="34" charset="0"/>
              </a:rPr>
              <a:t>描述中，使用一个变量，指向其</a:t>
            </a:r>
            <a:r>
              <a:rPr lang="en-US" altLang="zh-CN" dirty="0">
                <a:solidFill>
                  <a:srgbClr val="323232"/>
                </a:solidFill>
                <a:latin typeface="Arial" panose="020B0604020202020204" pitchFamily="34" charset="0"/>
              </a:rPr>
              <a:t>I2C adapter</a:t>
            </a:r>
            <a:r>
              <a:rPr lang="zh-CN" altLang="en-US" dirty="0">
                <a:solidFill>
                  <a:srgbClr val="323232"/>
                </a:solidFill>
                <a:latin typeface="Arial" panose="020B0604020202020204" pitchFamily="34" charset="0"/>
              </a:rPr>
              <a:t>的</a:t>
            </a:r>
            <a:r>
              <a:rPr lang="en-US" altLang="zh-CN" dirty="0">
                <a:solidFill>
                  <a:srgbClr val="323232"/>
                </a:solidFill>
                <a:latin typeface="Arial" panose="020B0604020202020204" pitchFamily="34" charset="0"/>
              </a:rPr>
              <a:t>DTS</a:t>
            </a:r>
            <a:r>
              <a:rPr lang="zh-CN" altLang="en-US" dirty="0">
                <a:solidFill>
                  <a:srgbClr val="323232"/>
                </a:solidFill>
                <a:latin typeface="Arial" panose="020B0604020202020204" pitchFamily="34" charset="0"/>
              </a:rPr>
              <a:t>节点，例如：“</a:t>
            </a:r>
            <a:r>
              <a:rPr lang="en-US" altLang="zh-CN" dirty="0">
                <a:solidFill>
                  <a:srgbClr val="323232"/>
                </a:solidFill>
                <a:latin typeface="Arial" panose="020B0604020202020204" pitchFamily="34" charset="0"/>
              </a:rPr>
              <a:t>ddc-i2c-bus = &lt;&amp;i2c2&gt;; ”</a:t>
            </a:r>
            <a:r>
              <a:rPr lang="zh-CN" altLang="en-US" dirty="0">
                <a:solidFill>
                  <a:srgbClr val="323232"/>
                </a:solidFill>
                <a:latin typeface="Arial" panose="020B0604020202020204" pitchFamily="34" charset="0"/>
              </a:rPr>
              <a:t>。</a:t>
            </a:r>
            <a:endParaRPr lang="zh-CN" altLang="en-US" dirty="0">
              <a:solidFill>
                <a:srgbClr val="323232"/>
              </a:solidFill>
              <a:latin typeface="Arial" panose="020B0604020202020204" pitchFamily="34" charset="0"/>
            </a:endParaRPr>
          </a:p>
          <a:p>
            <a:r>
              <a:rPr lang="en-US" altLang="zh-CN" dirty="0">
                <a:solidFill>
                  <a:srgbClr val="323232"/>
                </a:solidFill>
                <a:latin typeface="Arial" panose="020B0604020202020204" pitchFamily="34" charset="0"/>
              </a:rPr>
              <a:t>4</a:t>
            </a:r>
            <a:r>
              <a:rPr lang="zh-CN" altLang="en-US" dirty="0">
                <a:solidFill>
                  <a:srgbClr val="323232"/>
                </a:solidFill>
                <a:latin typeface="Arial" panose="020B0604020202020204" pitchFamily="34" charset="0"/>
              </a:rPr>
              <a:t>）在</a:t>
            </a:r>
            <a:r>
              <a:rPr lang="en-US" altLang="zh-CN" dirty="0">
                <a:solidFill>
                  <a:srgbClr val="323232"/>
                </a:solidFill>
                <a:latin typeface="Arial" panose="020B0604020202020204" pitchFamily="34" charset="0"/>
              </a:rPr>
              <a:t>platform driver</a:t>
            </a:r>
            <a:r>
              <a:rPr lang="zh-CN" altLang="en-US" dirty="0">
                <a:solidFill>
                  <a:srgbClr val="323232"/>
                </a:solidFill>
                <a:latin typeface="Arial" panose="020B0604020202020204" pitchFamily="34" charset="0"/>
              </a:rPr>
              <a:t>的</a:t>
            </a:r>
            <a:r>
              <a:rPr lang="en-US" altLang="zh-CN" dirty="0">
                <a:solidFill>
                  <a:srgbClr val="323232"/>
                </a:solidFill>
                <a:latin typeface="Arial" panose="020B0604020202020204" pitchFamily="34" charset="0"/>
              </a:rPr>
              <a:t>probe</a:t>
            </a:r>
            <a:r>
              <a:rPr lang="zh-CN" altLang="en-US" dirty="0">
                <a:solidFill>
                  <a:srgbClr val="323232"/>
                </a:solidFill>
                <a:latin typeface="Arial" panose="020B0604020202020204" pitchFamily="34" charset="0"/>
              </a:rPr>
              <a:t>函数中，以“</a:t>
            </a:r>
            <a:r>
              <a:rPr lang="en-US" altLang="zh-CN" dirty="0">
                <a:solidFill>
                  <a:srgbClr val="323232"/>
                </a:solidFill>
                <a:latin typeface="Arial" panose="020B0604020202020204" pitchFamily="34" charset="0"/>
              </a:rPr>
              <a:t>ddc-i2c-bus ”</a:t>
            </a:r>
            <a:r>
              <a:rPr lang="zh-CN" altLang="en-US" dirty="0">
                <a:solidFill>
                  <a:srgbClr val="323232"/>
                </a:solidFill>
                <a:latin typeface="Arial" panose="020B0604020202020204" pitchFamily="34" charset="0"/>
              </a:rPr>
              <a:t>参数，调用</a:t>
            </a:r>
            <a:r>
              <a:rPr lang="en-US" altLang="zh-CN" dirty="0" err="1">
                <a:solidFill>
                  <a:srgbClr val="323232"/>
                </a:solidFill>
                <a:latin typeface="Arial" panose="020B0604020202020204" pitchFamily="34" charset="0"/>
              </a:rPr>
              <a:t>of_parse_phandle</a:t>
            </a:r>
            <a:r>
              <a:rPr lang="zh-CN" altLang="en-US" dirty="0">
                <a:solidFill>
                  <a:srgbClr val="323232"/>
                </a:solidFill>
                <a:latin typeface="Arial" panose="020B0604020202020204" pitchFamily="34" charset="0"/>
              </a:rPr>
              <a:t>接口，获取</a:t>
            </a:r>
            <a:r>
              <a:rPr lang="en-US" altLang="zh-CN" dirty="0">
                <a:solidFill>
                  <a:srgbClr val="323232"/>
                </a:solidFill>
                <a:latin typeface="Arial" panose="020B0604020202020204" pitchFamily="34" charset="0"/>
              </a:rPr>
              <a:t>I2C adapter</a:t>
            </a:r>
            <a:r>
              <a:rPr lang="zh-CN" altLang="en-US" dirty="0">
                <a:solidFill>
                  <a:srgbClr val="323232"/>
                </a:solidFill>
                <a:latin typeface="Arial" panose="020B0604020202020204" pitchFamily="34" charset="0"/>
              </a:rPr>
              <a:t>的</a:t>
            </a:r>
            <a:r>
              <a:rPr lang="en-US" altLang="zh-CN" dirty="0">
                <a:solidFill>
                  <a:srgbClr val="323232"/>
                </a:solidFill>
                <a:latin typeface="Arial" panose="020B0604020202020204" pitchFamily="34" charset="0"/>
              </a:rPr>
              <a:t>device node</a:t>
            </a:r>
            <a:r>
              <a:rPr lang="zh-CN" altLang="en-US" dirty="0">
                <a:solidFill>
                  <a:srgbClr val="323232"/>
                </a:solidFill>
                <a:latin typeface="Arial" panose="020B0604020202020204" pitchFamily="34" charset="0"/>
              </a:rPr>
              <a:t>（即</a:t>
            </a:r>
            <a:r>
              <a:rPr lang="en-US" altLang="zh-CN" dirty="0">
                <a:solidFill>
                  <a:srgbClr val="323232"/>
                </a:solidFill>
                <a:latin typeface="Arial" panose="020B0604020202020204" pitchFamily="34" charset="0"/>
              </a:rPr>
              <a:t>i2c</a:t>
            </a:r>
            <a:r>
              <a:rPr lang="zh-CN" altLang="en-US" dirty="0">
                <a:solidFill>
                  <a:srgbClr val="323232"/>
                </a:solidFill>
                <a:latin typeface="Arial" panose="020B0604020202020204" pitchFamily="34" charset="0"/>
              </a:rPr>
              <a:t>的</a:t>
            </a:r>
            <a:r>
              <a:rPr lang="en-US" altLang="zh-CN" dirty="0">
                <a:solidFill>
                  <a:srgbClr val="323232"/>
                </a:solidFill>
                <a:latin typeface="Arial" panose="020B0604020202020204" pitchFamily="34" charset="0"/>
              </a:rPr>
              <a:t>device node</a:t>
            </a:r>
            <a:r>
              <a:rPr lang="zh-CN" altLang="en-US" dirty="0">
                <a:solidFill>
                  <a:srgbClr val="323232"/>
                </a:solidFill>
                <a:latin typeface="Arial" panose="020B0604020202020204" pitchFamily="34" charset="0"/>
              </a:rPr>
              <a:t>），然后调用</a:t>
            </a:r>
            <a:r>
              <a:rPr lang="en-US" altLang="zh-CN" dirty="0">
                <a:solidFill>
                  <a:srgbClr val="323232"/>
                </a:solidFill>
                <a:latin typeface="Arial" panose="020B0604020202020204" pitchFamily="34" charset="0"/>
              </a:rPr>
              <a:t>of_find_i2c_adapter_by_node</a:t>
            </a:r>
            <a:r>
              <a:rPr lang="zh-CN" altLang="en-US" dirty="0">
                <a:solidFill>
                  <a:srgbClr val="323232"/>
                </a:solidFill>
                <a:latin typeface="Arial" panose="020B0604020202020204" pitchFamily="34" charset="0"/>
              </a:rPr>
              <a:t>获取相应的</a:t>
            </a:r>
            <a:r>
              <a:rPr lang="en-US" altLang="zh-CN" dirty="0">
                <a:solidFill>
                  <a:srgbClr val="323232"/>
                </a:solidFill>
                <a:latin typeface="Arial" panose="020B0604020202020204" pitchFamily="34" charset="0"/>
              </a:rPr>
              <a:t>I2C adapter</a:t>
            </a:r>
            <a:r>
              <a:rPr lang="zh-CN" altLang="en-US" dirty="0">
                <a:solidFill>
                  <a:srgbClr val="323232"/>
                </a:solidFill>
                <a:latin typeface="Arial" panose="020B0604020202020204" pitchFamily="34" charset="0"/>
              </a:rPr>
              <a:t>指针，如下</a:t>
            </a:r>
            <a:endParaRPr lang="zh-CN" altLang="en-US" b="0" i="0" dirty="0">
              <a:solidFill>
                <a:srgbClr val="323232"/>
              </a:solidFill>
              <a:effectLst/>
              <a:latin typeface="Arial" panose="020B0604020202020204" pitchFamily="34" charset="0"/>
            </a:endParaRPr>
          </a:p>
        </p:txBody>
      </p:sp>
      <p:sp>
        <p:nvSpPr>
          <p:cNvPr id="4" name="矩形 3"/>
          <p:cNvSpPr/>
          <p:nvPr/>
        </p:nvSpPr>
        <p:spPr>
          <a:xfrm>
            <a:off x="510746" y="4951111"/>
            <a:ext cx="6096000" cy="646331"/>
          </a:xfrm>
          <a:prstGeom prst="rect">
            <a:avLst/>
          </a:prstGeom>
        </p:spPr>
        <p:txBody>
          <a:bodyPr>
            <a:spAutoFit/>
          </a:bodyPr>
          <a:lstStyle/>
          <a:p>
            <a:r>
              <a:rPr lang="en-US" altLang="zh-CN" dirty="0">
                <a:solidFill>
                  <a:srgbClr val="323232"/>
                </a:solidFill>
                <a:latin typeface="Arial" panose="020B0604020202020204" pitchFamily="34" charset="0"/>
              </a:rPr>
              <a:t>5</a:t>
            </a:r>
            <a:r>
              <a:rPr lang="zh-CN" altLang="en-US" dirty="0">
                <a:solidFill>
                  <a:srgbClr val="323232"/>
                </a:solidFill>
                <a:latin typeface="Arial" panose="020B0604020202020204" pitchFamily="34" charset="0"/>
              </a:rPr>
              <a:t>）获得</a:t>
            </a:r>
            <a:r>
              <a:rPr lang="en-US" altLang="zh-CN" dirty="0">
                <a:solidFill>
                  <a:srgbClr val="323232"/>
                </a:solidFill>
                <a:latin typeface="Arial" panose="020B0604020202020204" pitchFamily="34" charset="0"/>
              </a:rPr>
              <a:t>struct i2c_adapter</a:t>
            </a:r>
            <a:r>
              <a:rPr lang="zh-CN" altLang="en-US" dirty="0">
                <a:solidFill>
                  <a:srgbClr val="323232"/>
                </a:solidFill>
                <a:latin typeface="Arial" panose="020B0604020202020204" pitchFamily="34" charset="0"/>
              </a:rPr>
              <a:t>指针后，即可通过</a:t>
            </a:r>
            <a:r>
              <a:rPr lang="en-US" altLang="zh-CN" dirty="0">
                <a:solidFill>
                  <a:srgbClr val="323232"/>
                </a:solidFill>
                <a:latin typeface="Arial" panose="020B0604020202020204" pitchFamily="34" charset="0"/>
              </a:rPr>
              <a:t>i2c_transfer</a:t>
            </a:r>
            <a:r>
              <a:rPr lang="zh-CN" altLang="en-US" dirty="0">
                <a:solidFill>
                  <a:srgbClr val="323232"/>
                </a:solidFill>
                <a:latin typeface="Arial" panose="020B0604020202020204" pitchFamily="34" charset="0"/>
              </a:rPr>
              <a:t>接口，即可进行</a:t>
            </a:r>
            <a:r>
              <a:rPr lang="en-US" altLang="zh-CN" dirty="0">
                <a:solidFill>
                  <a:srgbClr val="323232"/>
                </a:solidFill>
                <a:latin typeface="Arial" panose="020B0604020202020204" pitchFamily="34" charset="0"/>
              </a:rPr>
              <a:t>read</a:t>
            </a:r>
            <a:r>
              <a:rPr lang="zh-CN" altLang="en-US" dirty="0">
                <a:solidFill>
                  <a:srgbClr val="323232"/>
                </a:solidFill>
                <a:latin typeface="Arial" panose="020B0604020202020204" pitchFamily="34" charset="0"/>
              </a:rPr>
              <a:t>、</a:t>
            </a:r>
            <a:r>
              <a:rPr lang="en-US" altLang="zh-CN" dirty="0">
                <a:solidFill>
                  <a:srgbClr val="323232"/>
                </a:solidFill>
                <a:latin typeface="Arial" panose="020B0604020202020204" pitchFamily="34" charset="0"/>
              </a:rPr>
              <a:t>write</a:t>
            </a:r>
            <a:r>
              <a:rPr lang="zh-CN" altLang="en-US" dirty="0">
                <a:solidFill>
                  <a:srgbClr val="323232"/>
                </a:solidFill>
                <a:latin typeface="Arial" panose="020B0604020202020204" pitchFamily="34" charset="0"/>
              </a:rPr>
              <a:t>操作。</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8150" y="485775"/>
            <a:ext cx="2319866" cy="646331"/>
          </a:xfrm>
          <a:prstGeom prst="rect">
            <a:avLst/>
          </a:prstGeom>
          <a:noFill/>
        </p:spPr>
        <p:txBody>
          <a:bodyPr wrap="none" rtlCol="0">
            <a:spAutoFit/>
          </a:bodyPr>
          <a:lstStyle/>
          <a:p>
            <a:r>
              <a:rPr lang="zh-CN" altLang="en-US" dirty="0"/>
              <a:t>获取处理器</a:t>
            </a:r>
            <a:r>
              <a:rPr lang="en-US" altLang="zh-CN" dirty="0"/>
              <a:t>Linux SDK</a:t>
            </a:r>
            <a:endParaRPr lang="en-US" altLang="zh-CN" dirty="0"/>
          </a:p>
          <a:p>
            <a:endParaRPr lang="zh-CN" altLang="en-US" dirty="0"/>
          </a:p>
        </p:txBody>
      </p:sp>
      <p:sp>
        <p:nvSpPr>
          <p:cNvPr id="3" name="矩形 2"/>
          <p:cNvSpPr/>
          <p:nvPr/>
        </p:nvSpPr>
        <p:spPr>
          <a:xfrm>
            <a:off x="438150" y="1072292"/>
            <a:ext cx="9334500" cy="369332"/>
          </a:xfrm>
          <a:prstGeom prst="rect">
            <a:avLst/>
          </a:prstGeom>
        </p:spPr>
        <p:txBody>
          <a:bodyPr wrap="square">
            <a:spAutoFit/>
          </a:bodyPr>
          <a:lstStyle/>
          <a:p>
            <a:r>
              <a:rPr lang="en-US" altLang="zh-CN" dirty="0">
                <a:hlinkClick r:id="rId1"/>
              </a:rPr>
              <a:t>http://www.ti.com/processors/sitara-arm/am4x-cortex-a9/overview.html</a:t>
            </a:r>
            <a:endParaRPr lang="zh-CN" altLang="en-US" dirty="0"/>
          </a:p>
        </p:txBody>
      </p:sp>
      <p:pic>
        <p:nvPicPr>
          <p:cNvPr id="4" name="图片 3"/>
          <p:cNvPicPr>
            <a:picLocks noChangeAspect="1"/>
          </p:cNvPicPr>
          <p:nvPr/>
        </p:nvPicPr>
        <p:blipFill>
          <a:blip r:embed="rId2"/>
          <a:stretch>
            <a:fillRect/>
          </a:stretch>
        </p:blipFill>
        <p:spPr>
          <a:xfrm>
            <a:off x="438150" y="1441624"/>
            <a:ext cx="9802593" cy="5283026"/>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2466" y="658683"/>
            <a:ext cx="1627369" cy="369332"/>
          </a:xfrm>
          <a:prstGeom prst="rect">
            <a:avLst/>
          </a:prstGeom>
          <a:noFill/>
        </p:spPr>
        <p:txBody>
          <a:bodyPr wrap="none" rtlCol="0">
            <a:spAutoFit/>
          </a:bodyPr>
          <a:lstStyle/>
          <a:p>
            <a:r>
              <a:rPr lang="zh-CN" altLang="en-US" dirty="0"/>
              <a:t>安装</a:t>
            </a:r>
            <a:r>
              <a:rPr lang="en-US" altLang="zh-CN" dirty="0"/>
              <a:t>Linux SDK</a:t>
            </a:r>
            <a:endParaRPr lang="zh-CN" altLang="en-US" dirty="0"/>
          </a:p>
        </p:txBody>
      </p:sp>
      <p:sp>
        <p:nvSpPr>
          <p:cNvPr id="4" name="文本框 3"/>
          <p:cNvSpPr txBox="1"/>
          <p:nvPr/>
        </p:nvSpPr>
        <p:spPr>
          <a:xfrm>
            <a:off x="528191" y="1092755"/>
            <a:ext cx="3906839" cy="369332"/>
          </a:xfrm>
          <a:prstGeom prst="rect">
            <a:avLst/>
          </a:prstGeom>
          <a:noFill/>
        </p:spPr>
        <p:txBody>
          <a:bodyPr wrap="none" rtlCol="0">
            <a:spAutoFit/>
          </a:bodyPr>
          <a:lstStyle/>
          <a:p>
            <a:r>
              <a:rPr lang="zh-CN" altLang="en-US" dirty="0"/>
              <a:t>主机推荐是</a:t>
            </a:r>
            <a:r>
              <a:rPr lang="en-US" altLang="zh-CN" dirty="0"/>
              <a:t>Ubuntu 14.04/16.04/18.04</a:t>
            </a:r>
            <a:endParaRPr lang="zh-CN" altLang="en-US" dirty="0"/>
          </a:p>
        </p:txBody>
      </p:sp>
      <p:sp>
        <p:nvSpPr>
          <p:cNvPr id="5" name="文本框 4"/>
          <p:cNvSpPr txBox="1"/>
          <p:nvPr/>
        </p:nvSpPr>
        <p:spPr>
          <a:xfrm>
            <a:off x="528191" y="1526827"/>
            <a:ext cx="8295861" cy="369332"/>
          </a:xfrm>
          <a:prstGeom prst="rect">
            <a:avLst/>
          </a:prstGeom>
          <a:noFill/>
        </p:spPr>
        <p:txBody>
          <a:bodyPr wrap="none" rtlCol="0">
            <a:spAutoFit/>
          </a:bodyPr>
          <a:lstStyle/>
          <a:p>
            <a:r>
              <a:rPr lang="en-US" altLang="zh-CN" dirty="0" err="1"/>
              <a:t>chmod</a:t>
            </a:r>
            <a:r>
              <a:rPr lang="en-US" altLang="zh-CN" dirty="0"/>
              <a:t> +x ti-processor-sdk-linux-am437x-evm-06.01.00.08-Linux-x86-Install.bin</a:t>
            </a:r>
            <a:endParaRPr lang="en-US" altLang="zh-CN" dirty="0"/>
          </a:p>
        </p:txBody>
      </p:sp>
      <p:sp>
        <p:nvSpPr>
          <p:cNvPr id="6" name="矩形 5"/>
          <p:cNvSpPr/>
          <p:nvPr/>
        </p:nvSpPr>
        <p:spPr>
          <a:xfrm>
            <a:off x="528191" y="1972449"/>
            <a:ext cx="8787260" cy="369332"/>
          </a:xfrm>
          <a:prstGeom prst="rect">
            <a:avLst/>
          </a:prstGeom>
        </p:spPr>
        <p:txBody>
          <a:bodyPr wrap="square">
            <a:spAutoFit/>
          </a:bodyPr>
          <a:lstStyle/>
          <a:p>
            <a:r>
              <a:rPr lang="zh-CN" altLang="en-US" dirty="0"/>
              <a:t>./ti-processor-sdk-linux-am437x-evm-06.01.00.08-Linux-x86-Install.bin</a:t>
            </a:r>
            <a:endParaRPr lang="zh-CN" altLang="en-US" dirty="0"/>
          </a:p>
        </p:txBody>
      </p:sp>
      <p:pic>
        <p:nvPicPr>
          <p:cNvPr id="8" name="图片 7"/>
          <p:cNvPicPr>
            <a:picLocks noChangeAspect="1"/>
          </p:cNvPicPr>
          <p:nvPr/>
        </p:nvPicPr>
        <p:blipFill>
          <a:blip r:embed="rId1"/>
          <a:stretch>
            <a:fillRect/>
          </a:stretch>
        </p:blipFill>
        <p:spPr>
          <a:xfrm>
            <a:off x="623441" y="2341781"/>
            <a:ext cx="6392167" cy="1714739"/>
          </a:xfrm>
          <a:prstGeom prst="rect">
            <a:avLst/>
          </a:prstGeom>
        </p:spPr>
      </p:pic>
      <p:sp>
        <p:nvSpPr>
          <p:cNvPr id="14" name="矩形 13"/>
          <p:cNvSpPr/>
          <p:nvPr/>
        </p:nvSpPr>
        <p:spPr>
          <a:xfrm>
            <a:off x="528190" y="4516220"/>
            <a:ext cx="10006460" cy="1477328"/>
          </a:xfrm>
          <a:prstGeom prst="rect">
            <a:avLst/>
          </a:prstGeom>
        </p:spPr>
        <p:txBody>
          <a:bodyPr wrap="square">
            <a:spAutoFit/>
          </a:bodyPr>
          <a:lstStyle/>
          <a:p>
            <a:r>
              <a:rPr lang="zh-CN" altLang="en-US" dirty="0"/>
              <a:t>Rebuild sources using the top-level Makefile in the SDK root directory. For example:</a:t>
            </a:r>
            <a:endParaRPr lang="zh-CN" altLang="en-US" dirty="0"/>
          </a:p>
          <a:p>
            <a:endParaRPr lang="zh-CN" altLang="en-US" dirty="0"/>
          </a:p>
          <a:p>
            <a:r>
              <a:rPr lang="zh-CN" altLang="en-US" dirty="0"/>
              <a:t>make all rebuilds all components in the SDK</a:t>
            </a:r>
            <a:endParaRPr lang="zh-CN" altLang="en-US" dirty="0"/>
          </a:p>
          <a:p>
            <a:r>
              <a:rPr lang="zh-CN" altLang="en-US" dirty="0"/>
              <a:t>make linux configures and builds the kernel</a:t>
            </a:r>
            <a:endParaRPr lang="zh-CN" altLang="en-US" dirty="0"/>
          </a:p>
          <a:p>
            <a:r>
              <a:rPr lang="zh-CN" altLang="en-US" dirty="0"/>
              <a:t>make u-boot-spl builds u-boot and u-boot-spl</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0840" y="937895"/>
            <a:ext cx="10650855" cy="4523105"/>
          </a:xfrm>
          <a:prstGeom prst="rect">
            <a:avLst/>
          </a:prstGeom>
        </p:spPr>
        <p:txBody>
          <a:bodyPr wrap="square">
            <a:spAutoFit/>
          </a:bodyPr>
          <a:lstStyle/>
          <a:p>
            <a:r>
              <a:rPr dirty="0">
                <a:solidFill>
                  <a:srgbClr val="323232"/>
                </a:solidFill>
                <a:latin typeface="Arial" panose="020B0604020202020204" pitchFamily="34" charset="0"/>
              </a:rPr>
              <a:t>硬件拓扑描述Linux设备模型中四个重要概念中三个：Bus，Class和Device（第四个为Device Driver，后面会说）。</a:t>
            </a:r>
            <a:endParaRPr dirty="0">
              <a:solidFill>
                <a:srgbClr val="323232"/>
              </a:solidFill>
              <a:latin typeface="Arial" panose="020B0604020202020204" pitchFamily="34" charset="0"/>
            </a:endParaRPr>
          </a:p>
          <a:p>
            <a:endParaRPr dirty="0">
              <a:solidFill>
                <a:srgbClr val="323232"/>
              </a:solidFill>
              <a:latin typeface="Arial" panose="020B0604020202020204" pitchFamily="34" charset="0"/>
            </a:endParaRPr>
          </a:p>
          <a:p>
            <a:r>
              <a:rPr dirty="0">
                <a:solidFill>
                  <a:srgbClr val="323232"/>
                </a:solidFill>
                <a:latin typeface="Arial" panose="020B0604020202020204" pitchFamily="34" charset="0"/>
              </a:rPr>
              <a:t>Bus（总线）：Linux认为（可以参考include/linux/device.h中struct bus_type的注释），总线是CPU和一个或多个设备之间信息交互的通道。而为了方便设备模型的抽象，所有的设备都应连接到总线上（无论是CPU内部总线、虚拟的总线还是“platform Bus”）。</a:t>
            </a:r>
            <a:endParaRPr dirty="0">
              <a:solidFill>
                <a:srgbClr val="323232"/>
              </a:solidFill>
              <a:latin typeface="Arial" panose="020B0604020202020204" pitchFamily="34" charset="0"/>
            </a:endParaRPr>
          </a:p>
          <a:p>
            <a:endParaRPr dirty="0">
              <a:solidFill>
                <a:srgbClr val="323232"/>
              </a:solidFill>
              <a:latin typeface="Arial" panose="020B0604020202020204" pitchFamily="34" charset="0"/>
            </a:endParaRPr>
          </a:p>
          <a:p>
            <a:r>
              <a:rPr dirty="0">
                <a:solidFill>
                  <a:srgbClr val="323232"/>
                </a:solidFill>
                <a:latin typeface="Arial" panose="020B0604020202020204" pitchFamily="34" charset="0"/>
              </a:rPr>
              <a:t>Class（分类）：在Linux设备模型中，Class的概念非常类似面向对象程序设计中的Class（类），它主要是集合具有相似功能或属性的设备，这样就可以抽象出一套可以在多个设备之间共用的数据结构和接口函数。因而从属于相同Class的设备的驱动程序，就不再需要重复定义这些公共资源，直接从Class中继承即可。</a:t>
            </a:r>
            <a:endParaRPr dirty="0">
              <a:solidFill>
                <a:srgbClr val="323232"/>
              </a:solidFill>
              <a:latin typeface="Arial" panose="020B0604020202020204" pitchFamily="34" charset="0"/>
            </a:endParaRPr>
          </a:p>
          <a:p>
            <a:endParaRPr dirty="0">
              <a:solidFill>
                <a:srgbClr val="323232"/>
              </a:solidFill>
              <a:latin typeface="Arial" panose="020B0604020202020204" pitchFamily="34" charset="0"/>
            </a:endParaRPr>
          </a:p>
          <a:p>
            <a:r>
              <a:rPr dirty="0">
                <a:solidFill>
                  <a:srgbClr val="323232"/>
                </a:solidFill>
                <a:latin typeface="Arial" panose="020B0604020202020204" pitchFamily="34" charset="0"/>
              </a:rPr>
              <a:t>Device（设备）：抽象系统中所有的硬件设备，描述它的名字、属性、从属的Bus、从属的Class等信息。</a:t>
            </a:r>
            <a:endParaRPr dirty="0">
              <a:solidFill>
                <a:srgbClr val="323232"/>
              </a:solidFill>
              <a:latin typeface="Arial" panose="020B0604020202020204" pitchFamily="34" charset="0"/>
            </a:endParaRPr>
          </a:p>
          <a:p>
            <a:endParaRPr dirty="0">
              <a:solidFill>
                <a:srgbClr val="323232"/>
              </a:solidFill>
              <a:latin typeface="Arial" panose="020B0604020202020204" pitchFamily="34" charset="0"/>
            </a:endParaRPr>
          </a:p>
          <a:p>
            <a:r>
              <a:rPr dirty="0">
                <a:solidFill>
                  <a:srgbClr val="323232"/>
                </a:solidFill>
                <a:latin typeface="Arial" panose="020B0604020202020204" pitchFamily="34" charset="0"/>
              </a:rPr>
              <a:t>Device Driver（驱动）：Linux设备模型用Driver抽象硬件设备的驱动程序，它包含设备初始化、电源管理相关的接口实现。而Linux内核中的驱动开发，基本都围绕该抽象进行（实现所规定的接口函数）。</a:t>
            </a:r>
            <a:endParaRPr dirty="0">
              <a:solidFill>
                <a:srgbClr val="323232"/>
              </a:solidFill>
              <a:latin typeface="Arial" panose="020B0604020202020204" pitchFamily="34" charset="0"/>
            </a:endParaRPr>
          </a:p>
        </p:txBody>
      </p:sp>
      <p:sp>
        <p:nvSpPr>
          <p:cNvPr id="3" name="文本框 2"/>
          <p:cNvSpPr txBox="1"/>
          <p:nvPr/>
        </p:nvSpPr>
        <p:spPr>
          <a:xfrm>
            <a:off x="370947" y="2364426"/>
            <a:ext cx="309880" cy="645160"/>
          </a:xfrm>
          <a:prstGeom prst="rect">
            <a:avLst/>
          </a:prstGeom>
          <a:noFill/>
        </p:spPr>
        <p:txBody>
          <a:bodyPr wrap="none" rtlCol="0">
            <a:spAutoFit/>
          </a:bodyPr>
          <a:lstStyle/>
          <a:p>
            <a:endParaRPr lang="en-US" altLang="zh-CN" dirty="0"/>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1000" y="333375"/>
            <a:ext cx="1273105" cy="369332"/>
          </a:xfrm>
          <a:prstGeom prst="rect">
            <a:avLst/>
          </a:prstGeom>
          <a:noFill/>
        </p:spPr>
        <p:txBody>
          <a:bodyPr wrap="none" rtlCol="0">
            <a:spAutoFit/>
          </a:bodyPr>
          <a:lstStyle/>
          <a:p>
            <a:r>
              <a:rPr lang="zh-CN" altLang="en-US" dirty="0"/>
              <a:t>制作</a:t>
            </a:r>
            <a:r>
              <a:rPr lang="en-US" altLang="zh-CN" dirty="0" err="1"/>
              <a:t>Uboot</a:t>
            </a:r>
            <a:endParaRPr lang="en-US" altLang="zh-CN" dirty="0"/>
          </a:p>
        </p:txBody>
      </p:sp>
      <p:sp>
        <p:nvSpPr>
          <p:cNvPr id="5" name="文本框 4"/>
          <p:cNvSpPr txBox="1"/>
          <p:nvPr/>
        </p:nvSpPr>
        <p:spPr>
          <a:xfrm>
            <a:off x="381000" y="4848225"/>
            <a:ext cx="7782900" cy="646331"/>
          </a:xfrm>
          <a:prstGeom prst="rect">
            <a:avLst/>
          </a:prstGeom>
          <a:noFill/>
        </p:spPr>
        <p:txBody>
          <a:bodyPr wrap="none" rtlCol="0">
            <a:spAutoFit/>
          </a:bodyPr>
          <a:lstStyle/>
          <a:p>
            <a:r>
              <a:rPr lang="zh-CN" altLang="zh-CN" dirty="0">
                <a:solidFill>
                  <a:srgbClr val="404040"/>
                </a:solidFill>
                <a:latin typeface="Consolas" panose="020B0609020204030204" pitchFamily="49" charset="0"/>
              </a:rPr>
              <a:t>$ make CROSS_COMPILE=arm-linux-gnueabihf- am</a:t>
            </a:r>
            <a:r>
              <a:rPr lang="en-US" altLang="zh-CN" dirty="0">
                <a:solidFill>
                  <a:srgbClr val="404040"/>
                </a:solidFill>
                <a:latin typeface="Consolas" panose="020B0609020204030204" pitchFamily="49" charset="0"/>
              </a:rPr>
              <a:t>473</a:t>
            </a:r>
            <a:r>
              <a:rPr lang="zh-CN" altLang="zh-CN" dirty="0">
                <a:solidFill>
                  <a:srgbClr val="404040"/>
                </a:solidFill>
                <a:latin typeface="Consolas" panose="020B0609020204030204" pitchFamily="49" charset="0"/>
              </a:rPr>
              <a:t>x_evm_config </a:t>
            </a:r>
            <a:endParaRPr lang="en-US" altLang="zh-CN" dirty="0">
              <a:solidFill>
                <a:srgbClr val="404040"/>
              </a:solidFill>
              <a:latin typeface="Consolas" panose="020B0609020204030204" pitchFamily="49" charset="0"/>
            </a:endParaRPr>
          </a:p>
          <a:p>
            <a:r>
              <a:rPr lang="en-US" altLang="zh-CN" dirty="0"/>
              <a:t> </a:t>
            </a:r>
            <a:endParaRPr lang="zh-CN" altLang="en-US" dirty="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81000" y="1073638"/>
            <a:ext cx="11630025" cy="2500923"/>
          </a:xfrm>
          <a:prstGeom prst="rect">
            <a:avLst/>
          </a:prstGeom>
        </p:spPr>
      </p:pic>
      <p:sp>
        <p:nvSpPr>
          <p:cNvPr id="8" name="文本框 7"/>
          <p:cNvSpPr txBox="1"/>
          <p:nvPr/>
        </p:nvSpPr>
        <p:spPr>
          <a:xfrm>
            <a:off x="381000" y="5319415"/>
            <a:ext cx="5376793" cy="369332"/>
          </a:xfrm>
          <a:prstGeom prst="rect">
            <a:avLst/>
          </a:prstGeom>
          <a:noFill/>
        </p:spPr>
        <p:txBody>
          <a:bodyPr wrap="none" rtlCol="0">
            <a:spAutoFit/>
          </a:bodyPr>
          <a:lstStyle/>
          <a:p>
            <a:r>
              <a:rPr lang="zh-CN" altLang="zh-CN" dirty="0">
                <a:solidFill>
                  <a:srgbClr val="404040"/>
                </a:solidFill>
                <a:latin typeface="Consolas" panose="020B0609020204030204" pitchFamily="49" charset="0"/>
              </a:rPr>
              <a:t>$ make CROSS_COMPILE=arm-linux-gnueabihf-</a:t>
            </a:r>
            <a:endParaRPr lang="zh-CN" altLang="en-US" dirty="0"/>
          </a:p>
        </p:txBody>
      </p:sp>
      <p:sp>
        <p:nvSpPr>
          <p:cNvPr id="9" name="文本框 8"/>
          <p:cNvSpPr txBox="1"/>
          <p:nvPr/>
        </p:nvSpPr>
        <p:spPr>
          <a:xfrm>
            <a:off x="381000" y="4119086"/>
            <a:ext cx="5929828" cy="646331"/>
          </a:xfrm>
          <a:prstGeom prst="rect">
            <a:avLst/>
          </a:prstGeom>
          <a:noFill/>
        </p:spPr>
        <p:txBody>
          <a:bodyPr wrap="none" rtlCol="0">
            <a:spAutoFit/>
          </a:bodyPr>
          <a:lstStyle/>
          <a:p>
            <a:r>
              <a:rPr lang="en-US" altLang="zh-CN" dirty="0"/>
              <a:t>$ make u-boot-</a:t>
            </a:r>
            <a:r>
              <a:rPr lang="en-US" altLang="zh-CN" dirty="0" err="1"/>
              <a:t>spl</a:t>
            </a:r>
            <a:r>
              <a:rPr lang="zh-CN" altLang="en-US" dirty="0"/>
              <a:t>：</a:t>
            </a:r>
            <a:endParaRPr lang="en-US" altLang="zh-CN" dirty="0"/>
          </a:p>
          <a:p>
            <a:r>
              <a:rPr lang="zh-CN" altLang="en-US" dirty="0"/>
              <a:t>做了两件事，加载配置文件保存到</a:t>
            </a:r>
            <a:r>
              <a:rPr lang="en-US" altLang="zh-CN" dirty="0"/>
              <a:t>.config</a:t>
            </a:r>
            <a:r>
              <a:rPr lang="zh-CN" altLang="en-US" dirty="0"/>
              <a:t>，然后再编译。</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56716" y="2419209"/>
            <a:ext cx="7297168" cy="1809891"/>
          </a:xfrm>
          <a:prstGeom prst="rect">
            <a:avLst/>
          </a:prstGeom>
        </p:spPr>
      </p:pic>
      <p:sp>
        <p:nvSpPr>
          <p:cNvPr id="4" name="文本框 3"/>
          <p:cNvSpPr txBox="1"/>
          <p:nvPr/>
        </p:nvSpPr>
        <p:spPr>
          <a:xfrm>
            <a:off x="656716" y="581025"/>
            <a:ext cx="3938899" cy="369332"/>
          </a:xfrm>
          <a:prstGeom prst="rect">
            <a:avLst/>
          </a:prstGeom>
          <a:noFill/>
        </p:spPr>
        <p:txBody>
          <a:bodyPr wrap="none" rtlCol="0">
            <a:spAutoFit/>
          </a:bodyPr>
          <a:lstStyle/>
          <a:p>
            <a:r>
              <a:rPr lang="zh-CN" altLang="en-US" dirty="0"/>
              <a:t>修改</a:t>
            </a:r>
            <a:r>
              <a:rPr lang="en-US" altLang="zh-CN" dirty="0"/>
              <a:t>u-boot</a:t>
            </a:r>
            <a:r>
              <a:rPr lang="zh-CN" altLang="en-US" dirty="0"/>
              <a:t>阶段串口波特率为</a:t>
            </a:r>
            <a:r>
              <a:rPr lang="en-US" altLang="zh-CN" dirty="0"/>
              <a:t>115200</a:t>
            </a:r>
            <a:endParaRPr lang="zh-CN" altLang="en-US" dirty="0"/>
          </a:p>
        </p:txBody>
      </p:sp>
      <p:sp>
        <p:nvSpPr>
          <p:cNvPr id="5" name="文本框 4"/>
          <p:cNvSpPr txBox="1"/>
          <p:nvPr/>
        </p:nvSpPr>
        <p:spPr>
          <a:xfrm>
            <a:off x="656716" y="1361617"/>
            <a:ext cx="8457765" cy="646331"/>
          </a:xfrm>
          <a:prstGeom prst="rect">
            <a:avLst/>
          </a:prstGeom>
          <a:noFill/>
        </p:spPr>
        <p:txBody>
          <a:bodyPr wrap="none" rtlCol="0">
            <a:spAutoFit/>
          </a:bodyPr>
          <a:lstStyle/>
          <a:p>
            <a:r>
              <a:rPr lang="en-US" altLang="zh-CN" dirty="0"/>
              <a:t>/home/</a:t>
            </a:r>
            <a:r>
              <a:rPr lang="en-US" altLang="zh-CN" dirty="0" err="1"/>
              <a:t>wenbo.he</a:t>
            </a:r>
            <a:r>
              <a:rPr lang="en-US" altLang="zh-CN" dirty="0"/>
              <a:t>/ti-processor-sdk-linux-am437x-evm-06.01.00.08/board-support</a:t>
            </a:r>
            <a:endParaRPr lang="en-US" altLang="zh-CN" dirty="0"/>
          </a:p>
          <a:p>
            <a:r>
              <a:rPr lang="en-US" altLang="zh-CN" dirty="0"/>
              <a:t>/u-boot-2019.01+gitAUTOINC+029e4c009a-g029e4c009a</a:t>
            </a:r>
            <a:endParaRPr lang="en-US" altLang="zh-CN" dirty="0"/>
          </a:p>
        </p:txBody>
      </p:sp>
      <p:sp>
        <p:nvSpPr>
          <p:cNvPr id="6" name="矩形 5"/>
          <p:cNvSpPr/>
          <p:nvPr/>
        </p:nvSpPr>
        <p:spPr>
          <a:xfrm>
            <a:off x="656716" y="2049877"/>
            <a:ext cx="1388522" cy="369332"/>
          </a:xfrm>
          <a:prstGeom prst="rect">
            <a:avLst/>
          </a:prstGeom>
        </p:spPr>
        <p:txBody>
          <a:bodyPr wrap="none">
            <a:spAutoFit/>
          </a:bodyPr>
          <a:lstStyle/>
          <a:p>
            <a:r>
              <a:rPr lang="en-US" altLang="zh-CN" dirty="0"/>
              <a:t>$vim .config</a:t>
            </a:r>
            <a:endParaRPr lang="zh-CN" altLang="en-US"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716" y="4668478"/>
            <a:ext cx="7297168" cy="2086266"/>
          </a:xfrm>
          <a:prstGeom prst="rect">
            <a:avLst/>
          </a:prstGeom>
        </p:spPr>
      </p:pic>
      <p:sp>
        <p:nvSpPr>
          <p:cNvPr id="9" name="矩形 8"/>
          <p:cNvSpPr/>
          <p:nvPr/>
        </p:nvSpPr>
        <p:spPr>
          <a:xfrm>
            <a:off x="656716" y="4333414"/>
            <a:ext cx="3765774" cy="369332"/>
          </a:xfrm>
          <a:prstGeom prst="rect">
            <a:avLst/>
          </a:prstGeom>
        </p:spPr>
        <p:txBody>
          <a:bodyPr wrap="none">
            <a:spAutoFit/>
          </a:bodyPr>
          <a:lstStyle/>
          <a:p>
            <a:r>
              <a:rPr lang="en-US" altLang="zh-CN" dirty="0"/>
              <a:t>$vim include/configs/am43xx_evm.h</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1000" y="333375"/>
            <a:ext cx="1273105" cy="369332"/>
          </a:xfrm>
          <a:prstGeom prst="rect">
            <a:avLst/>
          </a:prstGeom>
          <a:noFill/>
        </p:spPr>
        <p:txBody>
          <a:bodyPr wrap="none" rtlCol="0">
            <a:spAutoFit/>
          </a:bodyPr>
          <a:lstStyle/>
          <a:p>
            <a:r>
              <a:rPr lang="zh-CN" altLang="en-US" dirty="0"/>
              <a:t>制作</a:t>
            </a:r>
            <a:r>
              <a:rPr lang="en-US" altLang="zh-CN" dirty="0" err="1"/>
              <a:t>Uboot</a:t>
            </a:r>
            <a:endParaRPr lang="en-US" altLang="zh-CN" dirty="0"/>
          </a:p>
        </p:txBody>
      </p:sp>
      <p:sp>
        <p:nvSpPr>
          <p:cNvPr id="4" name="文本框 3"/>
          <p:cNvSpPr txBox="1"/>
          <p:nvPr/>
        </p:nvSpPr>
        <p:spPr>
          <a:xfrm>
            <a:off x="381000" y="1046491"/>
            <a:ext cx="10478962" cy="646331"/>
          </a:xfrm>
          <a:prstGeom prst="rect">
            <a:avLst/>
          </a:prstGeom>
          <a:noFill/>
        </p:spPr>
        <p:txBody>
          <a:bodyPr wrap="square" rtlCol="0">
            <a:spAutoFit/>
          </a:bodyPr>
          <a:lstStyle/>
          <a:p>
            <a:r>
              <a:rPr lang="zh-CN" altLang="en-US" dirty="0"/>
              <a:t>获取</a:t>
            </a:r>
            <a:r>
              <a:rPr lang="en-US" altLang="zh-CN" dirty="0" err="1"/>
              <a:t>Uboot</a:t>
            </a:r>
            <a:r>
              <a:rPr lang="zh-CN" altLang="en-US" dirty="0"/>
              <a:t>源码：</a:t>
            </a:r>
            <a:endParaRPr lang="en-US" altLang="zh-CN" dirty="0"/>
          </a:p>
          <a:p>
            <a:r>
              <a:rPr lang="en-US" altLang="zh-CN" dirty="0"/>
              <a:t>U-boot</a:t>
            </a:r>
            <a:r>
              <a:rPr lang="zh-CN" altLang="en-US" dirty="0"/>
              <a:t>源码包含在处理器的</a:t>
            </a:r>
            <a:r>
              <a:rPr lang="en-US" altLang="zh-CN" dirty="0"/>
              <a:t>Linux SDK</a:t>
            </a:r>
            <a:r>
              <a:rPr lang="zh-CN" altLang="en-US" dirty="0"/>
              <a:t>里。</a:t>
            </a:r>
            <a:endParaRPr lang="en-US" altLang="zh-CN" dirty="0"/>
          </a:p>
        </p:txBody>
      </p:sp>
      <p:sp>
        <p:nvSpPr>
          <p:cNvPr id="7" name="矩形 6"/>
          <p:cNvSpPr/>
          <p:nvPr/>
        </p:nvSpPr>
        <p:spPr>
          <a:xfrm>
            <a:off x="470925" y="3304794"/>
            <a:ext cx="2074607" cy="369332"/>
          </a:xfrm>
          <a:prstGeom prst="rect">
            <a:avLst/>
          </a:prstGeom>
        </p:spPr>
        <p:txBody>
          <a:bodyPr wrap="none">
            <a:spAutoFit/>
          </a:bodyPr>
          <a:lstStyle/>
          <a:p>
            <a:r>
              <a:rPr lang="zh-CN" altLang="en-US" dirty="0"/>
              <a:t>编译</a:t>
            </a:r>
            <a:r>
              <a:rPr lang="en-US" altLang="zh-CN" dirty="0"/>
              <a:t>MLO</a:t>
            </a:r>
            <a:r>
              <a:rPr lang="zh-CN" altLang="en-US" dirty="0"/>
              <a:t>和</a:t>
            </a:r>
            <a:r>
              <a:rPr lang="en-US" altLang="zh-CN" dirty="0"/>
              <a:t>u-boot</a:t>
            </a:r>
            <a:endParaRPr lang="zh-CN" altLang="en-US" dirty="0"/>
          </a:p>
        </p:txBody>
      </p:sp>
      <p:sp>
        <p:nvSpPr>
          <p:cNvPr id="8" name="Rectangle 3"/>
          <p:cNvSpPr>
            <a:spLocks noChangeArrowheads="1"/>
          </p:cNvSpPr>
          <p:nvPr/>
        </p:nvSpPr>
        <p:spPr bwMode="auto">
          <a:xfrm>
            <a:off x="537600" y="3935698"/>
            <a:ext cx="1090042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lvl="0" eaLnBrk="0" fontAlgn="base" hangingPunct="0">
              <a:spcBef>
                <a:spcPct val="0"/>
              </a:spcBef>
              <a:spcAft>
                <a:spcPct val="0"/>
              </a:spcAft>
            </a:pPr>
            <a:r>
              <a:rPr lang="en-US" altLang="zh-CN" sz="900" dirty="0">
                <a:solidFill>
                  <a:srgbClr val="404040"/>
                </a:solidFill>
                <a:latin typeface="Consolas" panose="020B0609020204030204" pitchFamily="49" charset="0"/>
              </a:rPr>
              <a:t>make -j 56 -C /disk/stdisk6/</a:t>
            </a:r>
            <a:r>
              <a:rPr lang="en-US" altLang="zh-CN" sz="900" dirty="0" err="1">
                <a:solidFill>
                  <a:srgbClr val="404040"/>
                </a:solidFill>
                <a:latin typeface="Consolas" panose="020B0609020204030204" pitchFamily="49" charset="0"/>
              </a:rPr>
              <a:t>wenbo.he</a:t>
            </a:r>
            <a:r>
              <a:rPr lang="en-US" altLang="zh-CN" sz="900" dirty="0">
                <a:solidFill>
                  <a:srgbClr val="404040"/>
                </a:solidFill>
                <a:latin typeface="Consolas" panose="020B0609020204030204" pitchFamily="49" charset="0"/>
              </a:rPr>
              <a:t>/ti-processor-sdk-linux-am437x-evm-06.01.00.08/board-support/u-boot-* </a:t>
            </a:r>
            <a:endParaRPr lang="en-US" altLang="zh-CN" sz="900" dirty="0">
              <a:solidFill>
                <a:srgbClr val="404040"/>
              </a:solidFill>
              <a:latin typeface="Consolas" panose="020B0609020204030204" pitchFamily="49" charset="0"/>
            </a:endParaRPr>
          </a:p>
          <a:p>
            <a:pPr lvl="0" eaLnBrk="0" fontAlgn="base" hangingPunct="0">
              <a:spcBef>
                <a:spcPct val="0"/>
              </a:spcBef>
              <a:spcAft>
                <a:spcPct val="0"/>
              </a:spcAft>
            </a:pPr>
            <a:r>
              <a:rPr lang="en-US" altLang="zh-CN" sz="900" dirty="0">
                <a:solidFill>
                  <a:srgbClr val="404040"/>
                </a:solidFill>
                <a:latin typeface="Consolas" panose="020B0609020204030204" pitchFamily="49" charset="0"/>
              </a:rPr>
              <a:t>CROSS_COMPILE=/disk/stdisk6/</a:t>
            </a:r>
            <a:r>
              <a:rPr lang="en-US" altLang="zh-CN" sz="900" dirty="0" err="1">
                <a:solidFill>
                  <a:srgbClr val="404040"/>
                </a:solidFill>
                <a:latin typeface="Consolas" panose="020B0609020204030204" pitchFamily="49" charset="0"/>
              </a:rPr>
              <a:t>wenbo.he</a:t>
            </a:r>
            <a:r>
              <a:rPr lang="en-US" altLang="zh-CN" sz="900" dirty="0">
                <a:solidFill>
                  <a:srgbClr val="404040"/>
                </a:solidFill>
                <a:latin typeface="Consolas" panose="020B0609020204030204" pitchFamily="49" charset="0"/>
              </a:rPr>
              <a:t>/ti-processor-sdk-linux-am437x-evm-06.01.00.08/</a:t>
            </a:r>
            <a:r>
              <a:rPr lang="en-US" altLang="zh-CN" sz="900" dirty="0" err="1">
                <a:solidFill>
                  <a:srgbClr val="404040"/>
                </a:solidFill>
                <a:latin typeface="Consolas" panose="020B0609020204030204" pitchFamily="49" charset="0"/>
              </a:rPr>
              <a:t>linux</a:t>
            </a:r>
            <a:r>
              <a:rPr lang="en-US" altLang="zh-CN" sz="900" dirty="0">
                <a:solidFill>
                  <a:srgbClr val="404040"/>
                </a:solidFill>
                <a:latin typeface="Consolas" panose="020B0609020204030204" pitchFamily="49" charset="0"/>
              </a:rPr>
              <a:t>-devkit/</a:t>
            </a:r>
            <a:r>
              <a:rPr lang="en-US" altLang="zh-CN" sz="900" dirty="0" err="1">
                <a:solidFill>
                  <a:srgbClr val="404040"/>
                </a:solidFill>
                <a:latin typeface="Consolas" panose="020B0609020204030204" pitchFamily="49" charset="0"/>
              </a:rPr>
              <a:t>sysroots</a:t>
            </a:r>
            <a:r>
              <a:rPr lang="en-US" altLang="zh-CN" sz="900" dirty="0">
                <a:solidFill>
                  <a:srgbClr val="404040"/>
                </a:solidFill>
                <a:latin typeface="Consolas" panose="020B0609020204030204" pitchFamily="49" charset="0"/>
              </a:rPr>
              <a:t>/x86_64-arago-linux/</a:t>
            </a:r>
            <a:r>
              <a:rPr lang="en-US" altLang="zh-CN" sz="900" dirty="0" err="1">
                <a:solidFill>
                  <a:srgbClr val="404040"/>
                </a:solidFill>
                <a:latin typeface="Consolas" panose="020B0609020204030204" pitchFamily="49" charset="0"/>
              </a:rPr>
              <a:t>usr</a:t>
            </a:r>
            <a:r>
              <a:rPr lang="en-US" altLang="zh-CN" sz="900" dirty="0">
                <a:solidFill>
                  <a:srgbClr val="404040"/>
                </a:solidFill>
                <a:latin typeface="Consolas" panose="020B0609020204030204" pitchFamily="49" charset="0"/>
              </a:rPr>
              <a:t>/bin/arm-</a:t>
            </a:r>
            <a:r>
              <a:rPr lang="en-US" altLang="zh-CN" sz="900" dirty="0" err="1">
                <a:solidFill>
                  <a:srgbClr val="404040"/>
                </a:solidFill>
                <a:latin typeface="Consolas" panose="020B0609020204030204" pitchFamily="49" charset="0"/>
              </a:rPr>
              <a:t>linux</a:t>
            </a:r>
            <a:r>
              <a:rPr lang="en-US" altLang="zh-CN" sz="900" dirty="0">
                <a:solidFill>
                  <a:srgbClr val="404040"/>
                </a:solidFill>
                <a:latin typeface="Consolas" panose="020B0609020204030204" pitchFamily="49" charset="0"/>
              </a:rPr>
              <a:t>-</a:t>
            </a:r>
            <a:r>
              <a:rPr lang="en-US" altLang="zh-CN" sz="900" dirty="0" err="1">
                <a:solidFill>
                  <a:srgbClr val="404040"/>
                </a:solidFill>
                <a:latin typeface="Consolas" panose="020B0609020204030204" pitchFamily="49" charset="0"/>
              </a:rPr>
              <a:t>gnueabihf</a:t>
            </a:r>
            <a:r>
              <a:rPr lang="en-US" altLang="zh-CN" sz="900" dirty="0">
                <a:solidFill>
                  <a:srgbClr val="404040"/>
                </a:solidFill>
                <a:latin typeface="Consolas" panose="020B0609020204030204" pitchFamily="49" charset="0"/>
              </a:rPr>
              <a:t>- am43xx_evm_config</a:t>
            </a:r>
            <a:endParaRPr lang="en-US" altLang="zh-CN" sz="900" dirty="0">
              <a:solidFill>
                <a:srgbClr val="404040"/>
              </a:solidFill>
              <a:latin typeface="Consolas" panose="020B0609020204030204" pitchFamily="49" charset="0"/>
            </a:endParaRPr>
          </a:p>
        </p:txBody>
      </p:sp>
      <p:pic>
        <p:nvPicPr>
          <p:cNvPr id="10" name="图片 9"/>
          <p:cNvPicPr>
            <a:picLocks noChangeAspect="1"/>
          </p:cNvPicPr>
          <p:nvPr/>
        </p:nvPicPr>
        <p:blipFill>
          <a:blip r:embed="rId1"/>
          <a:stretch>
            <a:fillRect/>
          </a:stretch>
        </p:blipFill>
        <p:spPr>
          <a:xfrm>
            <a:off x="470925" y="1794537"/>
            <a:ext cx="10478962" cy="971686"/>
          </a:xfrm>
          <a:prstGeom prst="rect">
            <a:avLst/>
          </a:prstGeom>
        </p:spPr>
      </p:pic>
      <p:sp>
        <p:nvSpPr>
          <p:cNvPr id="14" name="矩形 13"/>
          <p:cNvSpPr/>
          <p:nvPr/>
        </p:nvSpPr>
        <p:spPr>
          <a:xfrm>
            <a:off x="425962" y="4474269"/>
            <a:ext cx="10389037" cy="507831"/>
          </a:xfrm>
          <a:prstGeom prst="rect">
            <a:avLst/>
          </a:prstGeom>
        </p:spPr>
        <p:txBody>
          <a:bodyPr wrap="square">
            <a:spAutoFit/>
          </a:bodyPr>
          <a:lstStyle/>
          <a:p>
            <a:pPr eaLnBrk="0" fontAlgn="base" hangingPunct="0">
              <a:spcBef>
                <a:spcPct val="0"/>
              </a:spcBef>
              <a:spcAft>
                <a:spcPct val="0"/>
              </a:spcAft>
            </a:pPr>
            <a:r>
              <a:rPr lang="zh-CN" altLang="en-US" sz="900" dirty="0">
                <a:solidFill>
                  <a:srgbClr val="404040"/>
                </a:solidFill>
                <a:latin typeface="Consolas" panose="020B0609020204030204" pitchFamily="49" charset="0"/>
              </a:rPr>
              <a:t>make -j 56 -C /disk/stdisk6/wenbo.he/ti-processor-sdk-linux-am437x-evm-06.01.00.08/board-support/u-boot-* CROSS_COMPILE=/disk/stdisk6/wenbo.he/ti-processor-sdk-linux-am437x-evm-06.01.00.08/linux-devkit/sysroots/x86_64-arago-linux/usr/bin/arm-linux-gnueabihf- CONFIG_MKIMAGE_DTC_PATH=/disk/stdisk6/wenbo.he/ti-processor-sdk-linux-am437x-evm-06.01.00.08/board-support/u-boot-*/scripts/dtc/dtc</a:t>
            </a:r>
            <a:endParaRPr lang="zh-CN" altLang="en-US" sz="900" dirty="0">
              <a:solidFill>
                <a:srgbClr val="404040"/>
              </a:solidFill>
              <a:latin typeface="Consolas" panose="020B06090202040302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6730" y="529709"/>
            <a:ext cx="4067139" cy="369332"/>
          </a:xfrm>
          <a:prstGeom prst="rect">
            <a:avLst/>
          </a:prstGeom>
        </p:spPr>
        <p:txBody>
          <a:bodyPr wrap="none">
            <a:spAutoFit/>
          </a:bodyPr>
          <a:lstStyle/>
          <a:p>
            <a:r>
              <a:rPr lang="zh-CN" altLang="en-US" dirty="0"/>
              <a:t> vim am57xx-beagle-x15-common.dtsi</a:t>
            </a:r>
            <a:endParaRPr lang="zh-CN" altLang="en-US" dirty="0"/>
          </a:p>
        </p:txBody>
      </p:sp>
      <p:sp>
        <p:nvSpPr>
          <p:cNvPr id="3" name="矩形 2"/>
          <p:cNvSpPr/>
          <p:nvPr/>
        </p:nvSpPr>
        <p:spPr>
          <a:xfrm>
            <a:off x="542925" y="1595735"/>
            <a:ext cx="6096000" cy="923330"/>
          </a:xfrm>
          <a:prstGeom prst="rect">
            <a:avLst/>
          </a:prstGeom>
        </p:spPr>
        <p:txBody>
          <a:bodyPr>
            <a:spAutoFit/>
          </a:bodyPr>
          <a:lstStyle/>
          <a:p>
            <a:r>
              <a:rPr lang="zh-CN" altLang="en-US" dirty="0"/>
              <a:t>vim board-support/linux-4.19.59+gitAUTOINC+5f8c1c6121-g5f8c1c6121/arch/arm/boot/dts/dra7.dtsi </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528400" y="595285"/>
            <a:ext cx="3400900" cy="390580"/>
          </a:xfrm>
          <a:prstGeom prst="rect">
            <a:avLst/>
          </a:prstGeom>
        </p:spPr>
      </p:pic>
      <p:sp>
        <p:nvSpPr>
          <p:cNvPr id="3" name="文本框 2"/>
          <p:cNvSpPr txBox="1"/>
          <p:nvPr/>
        </p:nvSpPr>
        <p:spPr>
          <a:xfrm>
            <a:off x="528400" y="1219200"/>
            <a:ext cx="1569660" cy="369332"/>
          </a:xfrm>
          <a:prstGeom prst="rect">
            <a:avLst/>
          </a:prstGeom>
          <a:noFill/>
        </p:spPr>
        <p:txBody>
          <a:bodyPr wrap="none" rtlCol="0">
            <a:spAutoFit/>
          </a:bodyPr>
          <a:lstStyle/>
          <a:p>
            <a:r>
              <a:rPr lang="zh-CN" altLang="en-US" dirty="0"/>
              <a:t>内核裁剪移植</a:t>
            </a:r>
            <a:endParaRPr lang="zh-CN" altLang="en-US" dirty="0"/>
          </a:p>
        </p:txBody>
      </p:sp>
      <p:sp>
        <p:nvSpPr>
          <p:cNvPr id="4" name="文本框 3"/>
          <p:cNvSpPr txBox="1"/>
          <p:nvPr/>
        </p:nvSpPr>
        <p:spPr>
          <a:xfrm>
            <a:off x="600075" y="1790700"/>
            <a:ext cx="2781531" cy="923330"/>
          </a:xfrm>
          <a:prstGeom prst="rect">
            <a:avLst/>
          </a:prstGeom>
          <a:noFill/>
        </p:spPr>
        <p:txBody>
          <a:bodyPr wrap="none" rtlCol="0">
            <a:spAutoFit/>
          </a:bodyPr>
          <a:lstStyle/>
          <a:p>
            <a:r>
              <a:rPr lang="zh-CN" altLang="en-US" dirty="0"/>
              <a:t>获取源码：</a:t>
            </a:r>
            <a:endParaRPr lang="en-US" altLang="zh-CN" dirty="0"/>
          </a:p>
          <a:p>
            <a:r>
              <a:rPr lang="zh-CN" altLang="en-US" dirty="0"/>
              <a:t>包含在处理器的</a:t>
            </a:r>
            <a:r>
              <a:rPr lang="en-US" altLang="zh-CN" dirty="0"/>
              <a:t>Linux SDK</a:t>
            </a:r>
            <a:endParaRPr lang="en-US" altLang="zh-CN" dirty="0"/>
          </a:p>
          <a:p>
            <a:endParaRPr lang="zh-CN" altLang="en-US" dirty="0"/>
          </a:p>
        </p:txBody>
      </p:sp>
      <p:sp>
        <p:nvSpPr>
          <p:cNvPr id="5" name="文本框 4"/>
          <p:cNvSpPr txBox="1"/>
          <p:nvPr/>
        </p:nvSpPr>
        <p:spPr>
          <a:xfrm>
            <a:off x="528400" y="2871356"/>
            <a:ext cx="8443337" cy="1477328"/>
          </a:xfrm>
          <a:prstGeom prst="rect">
            <a:avLst/>
          </a:prstGeom>
          <a:noFill/>
        </p:spPr>
        <p:txBody>
          <a:bodyPr wrap="none" rtlCol="0">
            <a:spAutoFit/>
          </a:bodyPr>
          <a:lstStyle/>
          <a:p>
            <a:r>
              <a:rPr lang="zh-CN" altLang="en-US" dirty="0"/>
              <a:t>准备编译：</a:t>
            </a:r>
            <a:endParaRPr lang="en-US" altLang="zh-CN" dirty="0"/>
          </a:p>
          <a:p>
            <a:r>
              <a:rPr lang="zh-CN" altLang="en-US" dirty="0"/>
              <a:t>工具链下载</a:t>
            </a:r>
            <a:endParaRPr lang="en-US" altLang="zh-CN" dirty="0"/>
          </a:p>
          <a:p>
            <a:r>
              <a:rPr lang="zh-CN" altLang="en-US" dirty="0"/>
              <a:t>环境变量配置：</a:t>
            </a:r>
            <a:endParaRPr lang="en-US" altLang="zh-CN" dirty="0"/>
          </a:p>
          <a:p>
            <a:r>
              <a:rPr lang="en-US" altLang="zh-CN" dirty="0"/>
              <a:t>export PATH=&lt;</a:t>
            </a:r>
            <a:r>
              <a:rPr lang="en-US" altLang="zh-CN" dirty="0" err="1"/>
              <a:t>sdk</a:t>
            </a:r>
            <a:r>
              <a:rPr lang="en-US" altLang="zh-CN" dirty="0"/>
              <a:t> path&gt;/</a:t>
            </a:r>
            <a:r>
              <a:rPr lang="en-US" altLang="zh-CN" dirty="0" err="1"/>
              <a:t>linux</a:t>
            </a:r>
            <a:r>
              <a:rPr lang="en-US" altLang="zh-CN" dirty="0"/>
              <a:t>-devkit/</a:t>
            </a:r>
            <a:r>
              <a:rPr lang="en-US" altLang="zh-CN" dirty="0" err="1"/>
              <a:t>sysroots</a:t>
            </a:r>
            <a:r>
              <a:rPr lang="en-US" altLang="zh-CN" dirty="0"/>
              <a:t>/x86_64-arago-linux/</a:t>
            </a:r>
            <a:r>
              <a:rPr lang="en-US" altLang="zh-CN" dirty="0" err="1"/>
              <a:t>usr</a:t>
            </a:r>
            <a:r>
              <a:rPr lang="en-US" altLang="zh-CN" dirty="0"/>
              <a:t>/bin:$PATH</a:t>
            </a:r>
            <a:endParaRPr lang="en-US" altLang="zh-CN" dirty="0"/>
          </a:p>
          <a:p>
            <a:endParaRPr lang="en-US" altLang="zh-CN" dirty="0"/>
          </a:p>
        </p:txBody>
      </p:sp>
      <p:sp>
        <p:nvSpPr>
          <p:cNvPr id="7" name="矩形 6"/>
          <p:cNvSpPr/>
          <p:nvPr/>
        </p:nvSpPr>
        <p:spPr>
          <a:xfrm>
            <a:off x="528400" y="4506010"/>
            <a:ext cx="9286875" cy="923330"/>
          </a:xfrm>
          <a:prstGeom prst="rect">
            <a:avLst/>
          </a:prstGeom>
        </p:spPr>
        <p:txBody>
          <a:bodyPr wrap="square">
            <a:spAutoFit/>
          </a:bodyPr>
          <a:lstStyle/>
          <a:p>
            <a:r>
              <a:rPr lang="zh-CN" altLang="en-US" dirty="0"/>
              <a:t>清理内核源文件：</a:t>
            </a:r>
            <a:endParaRPr lang="en-US" altLang="zh-CN" dirty="0"/>
          </a:p>
          <a:p>
            <a:r>
              <a:rPr lang="zh-CN" altLang="en-US" dirty="0"/>
              <a:t>好的习惯是先清下源文件，防止有之前残留。</a:t>
            </a:r>
            <a:endParaRPr lang="en-US" altLang="zh-CN" dirty="0"/>
          </a:p>
          <a:p>
            <a:r>
              <a:rPr lang="zh-CN" altLang="en-US" dirty="0"/>
              <a:t>make ARCH=arm CROSS_COMPILE=arm-linux-gnueabihf- distclean</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528400" y="595285"/>
            <a:ext cx="3400900" cy="390580"/>
          </a:xfrm>
          <a:prstGeom prst="rect">
            <a:avLst/>
          </a:prstGeom>
        </p:spPr>
      </p:pic>
      <p:sp>
        <p:nvSpPr>
          <p:cNvPr id="3" name="文本框 2"/>
          <p:cNvSpPr txBox="1"/>
          <p:nvPr/>
        </p:nvSpPr>
        <p:spPr>
          <a:xfrm>
            <a:off x="390525" y="1020274"/>
            <a:ext cx="1569660" cy="369332"/>
          </a:xfrm>
          <a:prstGeom prst="rect">
            <a:avLst/>
          </a:prstGeom>
          <a:noFill/>
        </p:spPr>
        <p:txBody>
          <a:bodyPr wrap="none" rtlCol="0">
            <a:spAutoFit/>
          </a:bodyPr>
          <a:lstStyle/>
          <a:p>
            <a:r>
              <a:rPr lang="zh-CN" altLang="en-US" dirty="0"/>
              <a:t>内核裁剪移植</a:t>
            </a:r>
            <a:endParaRPr lang="zh-CN" altLang="en-US" dirty="0"/>
          </a:p>
        </p:txBody>
      </p:sp>
      <p:sp>
        <p:nvSpPr>
          <p:cNvPr id="6" name="矩形 5"/>
          <p:cNvSpPr/>
          <p:nvPr/>
        </p:nvSpPr>
        <p:spPr>
          <a:xfrm>
            <a:off x="390525" y="1389606"/>
            <a:ext cx="11601450" cy="4524315"/>
          </a:xfrm>
          <a:prstGeom prst="rect">
            <a:avLst/>
          </a:prstGeom>
        </p:spPr>
        <p:txBody>
          <a:bodyPr wrap="square">
            <a:spAutoFit/>
          </a:bodyPr>
          <a:lstStyle/>
          <a:p>
            <a:r>
              <a:rPr lang="zh-CN" altLang="en-US" sz="1600" dirty="0"/>
              <a:t>wenbo.he@R730:~/ti-processor-sdk-linux-am437x-evm-06.01.00.08$ make linux </a:t>
            </a:r>
            <a:endParaRPr lang="zh-CN" altLang="en-US" sz="1600" dirty="0"/>
          </a:p>
          <a:p>
            <a:r>
              <a:rPr lang="zh-CN" altLang="en-US" sz="1600" dirty="0"/>
              <a:t>=====================================</a:t>
            </a:r>
            <a:endParaRPr lang="zh-CN" altLang="en-US" sz="1600" dirty="0"/>
          </a:p>
          <a:p>
            <a:r>
              <a:rPr lang="zh-CN" altLang="en-US" sz="1600" dirty="0"/>
              <a:t>Building the Linux Kernel DTBs</a:t>
            </a:r>
            <a:endParaRPr lang="zh-CN" altLang="en-US" sz="1600" dirty="0"/>
          </a:p>
          <a:p>
            <a:r>
              <a:rPr lang="zh-CN" altLang="en-US" sz="1600" dirty="0"/>
              <a:t>=====================================</a:t>
            </a:r>
            <a:endParaRPr lang="zh-CN" altLang="en-US" sz="1600" dirty="0"/>
          </a:p>
          <a:p>
            <a:r>
              <a:rPr lang="zh-CN" altLang="en-US" sz="1600" dirty="0"/>
              <a:t>make -C /disk/stdisk6/wenbo.he/ti-processor-sdk-linux-am437x-evm-06.01.00.08/board-support/linux-4.19.59+gitAUTOINC+5f8c1c6121-g5f8c1c6121 ARCH=arm CROSS_COMPILE=/disk/stdisk6/wenbo.he/ti-processor-sdk-linux-am437x-evm-06.01.00.08/linux-devkit/sysroots/x86_64-arago-linux/usr/bin/arm-linux-gnueabihf- tisdk_am437x-evm_defconfig</a:t>
            </a:r>
            <a:endParaRPr lang="zh-CN" altLang="en-US" sz="1600" dirty="0"/>
          </a:p>
          <a:p>
            <a:r>
              <a:rPr lang="zh-CN" altLang="en-US" sz="1600" dirty="0"/>
              <a:t>make[1]: Entering directory `/disk/stdisk6/wenbo.he/ti-processor-sdk-linux-am437x-evm-06.01.00.08/board-support/linux-4.19.59+gitAUTOINC+5f8c1c6121-g5f8c1c6121'</a:t>
            </a:r>
            <a:endParaRPr lang="zh-CN" altLang="en-US" sz="1600" dirty="0"/>
          </a:p>
          <a:p>
            <a:r>
              <a:rPr lang="zh-CN" altLang="en-US" sz="1600" dirty="0"/>
              <a:t>  HOSTCC  scripts/kconfig/zconf.tab.o</a:t>
            </a:r>
            <a:endParaRPr lang="zh-CN" altLang="en-US" sz="1600" dirty="0"/>
          </a:p>
          <a:p>
            <a:r>
              <a:rPr lang="zh-CN" altLang="en-US" sz="1600" dirty="0"/>
              <a:t>  HOSTLD  scripts/kconfig/conf</a:t>
            </a:r>
            <a:endParaRPr lang="zh-CN" altLang="en-US" sz="1600" dirty="0"/>
          </a:p>
          <a:p>
            <a:r>
              <a:rPr lang="zh-CN" altLang="en-US" sz="1600" dirty="0"/>
              <a:t>#</a:t>
            </a:r>
            <a:endParaRPr lang="zh-CN" altLang="en-US" sz="1600" dirty="0"/>
          </a:p>
          <a:p>
            <a:r>
              <a:rPr lang="zh-CN" altLang="en-US" sz="1600" dirty="0"/>
              <a:t># configuration written to .config</a:t>
            </a:r>
            <a:endParaRPr lang="zh-CN" altLang="en-US" sz="1600" dirty="0"/>
          </a:p>
          <a:p>
            <a:r>
              <a:rPr lang="zh-CN" altLang="en-US" sz="1600" dirty="0"/>
              <a:t>#</a:t>
            </a:r>
            <a:endParaRPr lang="zh-CN" altLang="en-US" sz="1600" dirty="0"/>
          </a:p>
          <a:p>
            <a:r>
              <a:rPr lang="zh-CN" altLang="en-US" sz="1600" dirty="0"/>
              <a:t>make[1]: Leaving directory `/disk/stdisk6/wenbo.he/ti-processor-sdk-linux-am437x-evm-06.01.00.08/board-support/linux-4.19.59+gitAUTOINC+5f8c1c6121-g5f8c1c6121'</a:t>
            </a:r>
            <a:endParaRPr lang="zh-CN" altLang="en-US" sz="1600" dirty="0"/>
          </a:p>
          <a:p>
            <a:r>
              <a:rPr lang="zh-CN" altLang="en-US" sz="1600" dirty="0"/>
              <a:t>make[1]: Entering directory `/disk/stdisk6/wenbo.he/ti-processor-sdk-linux-am437x-evm-06.01.00.08/board-support/linux-4.19.59+gitAUTOINC+5f8c1c6121-g5f8c1c6121'</a:t>
            </a:r>
            <a:endParaRPr lang="zh-CN" altLang="en-US" sz="16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2425" y="420199"/>
            <a:ext cx="1569660" cy="369332"/>
          </a:xfrm>
          <a:prstGeom prst="rect">
            <a:avLst/>
          </a:prstGeom>
          <a:noFill/>
        </p:spPr>
        <p:txBody>
          <a:bodyPr wrap="none" rtlCol="0">
            <a:spAutoFit/>
          </a:bodyPr>
          <a:lstStyle/>
          <a:p>
            <a:r>
              <a:rPr lang="zh-CN" altLang="en-US" dirty="0"/>
              <a:t>内核裁剪移植</a:t>
            </a:r>
            <a:endParaRPr lang="zh-CN" altLang="en-US" dirty="0"/>
          </a:p>
        </p:txBody>
      </p:sp>
      <p:sp>
        <p:nvSpPr>
          <p:cNvPr id="3" name="文本框 2"/>
          <p:cNvSpPr txBox="1"/>
          <p:nvPr/>
        </p:nvSpPr>
        <p:spPr>
          <a:xfrm>
            <a:off x="352425" y="1114425"/>
            <a:ext cx="5009705" cy="646331"/>
          </a:xfrm>
          <a:prstGeom prst="rect">
            <a:avLst/>
          </a:prstGeom>
          <a:noFill/>
        </p:spPr>
        <p:txBody>
          <a:bodyPr wrap="none" rtlCol="0">
            <a:spAutoFit/>
          </a:bodyPr>
          <a:lstStyle/>
          <a:p>
            <a:r>
              <a:rPr lang="zh-CN" altLang="en-US" dirty="0"/>
              <a:t>make linux 概述：</a:t>
            </a:r>
            <a:endParaRPr lang="en-US" altLang="zh-CN" dirty="0"/>
          </a:p>
          <a:p>
            <a:r>
              <a:rPr lang="zh-CN" altLang="en-US" dirty="0"/>
              <a:t>会编译生成设备树的</a:t>
            </a:r>
            <a:r>
              <a:rPr lang="en-US" altLang="zh-CN" dirty="0"/>
              <a:t>DTB</a:t>
            </a:r>
            <a:r>
              <a:rPr lang="zh-CN" altLang="en-US" dirty="0"/>
              <a:t>和内核镜像文件</a:t>
            </a:r>
            <a:r>
              <a:rPr lang="en-US" altLang="zh-CN" dirty="0" err="1"/>
              <a:t>zImage</a:t>
            </a:r>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2425" y="420199"/>
            <a:ext cx="1569660" cy="369332"/>
          </a:xfrm>
          <a:prstGeom prst="rect">
            <a:avLst/>
          </a:prstGeom>
          <a:noFill/>
        </p:spPr>
        <p:txBody>
          <a:bodyPr wrap="none" rtlCol="0">
            <a:spAutoFit/>
          </a:bodyPr>
          <a:lstStyle/>
          <a:p>
            <a:r>
              <a:rPr lang="zh-CN" altLang="en-US" dirty="0"/>
              <a:t>内核裁剪移植</a:t>
            </a:r>
            <a:endParaRPr lang="zh-CN" altLang="en-US" dirty="0"/>
          </a:p>
        </p:txBody>
      </p:sp>
      <p:sp>
        <p:nvSpPr>
          <p:cNvPr id="3" name="文本框 2"/>
          <p:cNvSpPr txBox="1"/>
          <p:nvPr/>
        </p:nvSpPr>
        <p:spPr>
          <a:xfrm>
            <a:off x="352425" y="1114425"/>
            <a:ext cx="12062918" cy="923330"/>
          </a:xfrm>
          <a:prstGeom prst="rect">
            <a:avLst/>
          </a:prstGeom>
          <a:noFill/>
        </p:spPr>
        <p:txBody>
          <a:bodyPr wrap="none" rtlCol="0">
            <a:spAutoFit/>
          </a:bodyPr>
          <a:lstStyle/>
          <a:p>
            <a:r>
              <a:rPr lang="en-US" altLang="zh-CN" dirty="0"/>
              <a:t>When you want to customize the kernel configuration the easiest way is to use the built in kernel configuration systems. </a:t>
            </a:r>
            <a:endParaRPr lang="en-US" altLang="zh-CN" dirty="0"/>
          </a:p>
          <a:p>
            <a:r>
              <a:rPr lang="en-US" altLang="zh-CN" dirty="0"/>
              <a:t>Two of the most popular configuration systems are:</a:t>
            </a:r>
            <a:endParaRPr lang="en-US" altLang="zh-CN" dirty="0"/>
          </a:p>
          <a:p>
            <a:r>
              <a:rPr lang="en-US" altLang="zh-CN" dirty="0" err="1"/>
              <a:t>menuconfig</a:t>
            </a:r>
            <a:r>
              <a:rPr lang="en-US" altLang="zh-CN" dirty="0"/>
              <a:t>: an </a:t>
            </a:r>
            <a:r>
              <a:rPr lang="en-US" altLang="zh-CN" dirty="0" err="1"/>
              <a:t>ncurses</a:t>
            </a:r>
            <a:r>
              <a:rPr lang="en-US" altLang="zh-CN" dirty="0"/>
              <a:t> based configuration utility</a:t>
            </a:r>
            <a:endParaRPr lang="en-US" altLang="zh-CN" dirty="0"/>
          </a:p>
        </p:txBody>
      </p:sp>
      <p:sp>
        <p:nvSpPr>
          <p:cNvPr id="4" name="矩形 3"/>
          <p:cNvSpPr/>
          <p:nvPr/>
        </p:nvSpPr>
        <p:spPr>
          <a:xfrm>
            <a:off x="352425" y="789531"/>
            <a:ext cx="3413114" cy="369332"/>
          </a:xfrm>
          <a:prstGeom prst="rect">
            <a:avLst/>
          </a:prstGeom>
        </p:spPr>
        <p:txBody>
          <a:bodyPr wrap="none">
            <a:spAutoFit/>
          </a:bodyPr>
          <a:lstStyle/>
          <a:p>
            <a:r>
              <a:rPr lang="en-US" altLang="zh-CN" b="1" dirty="0"/>
              <a:t>Customizing the Configuration</a:t>
            </a:r>
            <a:endParaRPr lang="en-US" altLang="zh-CN" b="1" dirty="0"/>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27996" y="2037755"/>
            <a:ext cx="9011908" cy="4734586"/>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2425" y="420199"/>
            <a:ext cx="1569660" cy="369332"/>
          </a:xfrm>
          <a:prstGeom prst="rect">
            <a:avLst/>
          </a:prstGeom>
          <a:noFill/>
        </p:spPr>
        <p:txBody>
          <a:bodyPr wrap="none" rtlCol="0">
            <a:spAutoFit/>
          </a:bodyPr>
          <a:lstStyle/>
          <a:p>
            <a:r>
              <a:rPr lang="zh-CN" altLang="en-US" dirty="0"/>
              <a:t>内核裁剪移植</a:t>
            </a:r>
            <a:endParaRPr lang="zh-CN" altLang="en-US" dirty="0"/>
          </a:p>
        </p:txBody>
      </p:sp>
      <p:sp>
        <p:nvSpPr>
          <p:cNvPr id="3" name="文本框 2"/>
          <p:cNvSpPr txBox="1"/>
          <p:nvPr/>
        </p:nvSpPr>
        <p:spPr>
          <a:xfrm>
            <a:off x="352425" y="1114425"/>
            <a:ext cx="12062918" cy="923330"/>
          </a:xfrm>
          <a:prstGeom prst="rect">
            <a:avLst/>
          </a:prstGeom>
          <a:noFill/>
        </p:spPr>
        <p:txBody>
          <a:bodyPr wrap="none" rtlCol="0">
            <a:spAutoFit/>
          </a:bodyPr>
          <a:lstStyle/>
          <a:p>
            <a:r>
              <a:rPr lang="en-US" altLang="zh-CN" dirty="0"/>
              <a:t>When you want to customize the kernel configuration the easiest way is to use the built in kernel configuration systems. </a:t>
            </a:r>
            <a:endParaRPr lang="en-US" altLang="zh-CN" dirty="0"/>
          </a:p>
          <a:p>
            <a:r>
              <a:rPr lang="en-US" altLang="zh-CN" dirty="0"/>
              <a:t>Two of the most popular configuration systems are:</a:t>
            </a:r>
            <a:endParaRPr lang="en-US" altLang="zh-CN" dirty="0"/>
          </a:p>
          <a:p>
            <a:r>
              <a:rPr lang="en-US" altLang="zh-CN" dirty="0" err="1"/>
              <a:t>menuconfig</a:t>
            </a:r>
            <a:r>
              <a:rPr lang="en-US" altLang="zh-CN" dirty="0"/>
              <a:t>: an </a:t>
            </a:r>
            <a:r>
              <a:rPr lang="en-US" altLang="zh-CN" dirty="0" err="1"/>
              <a:t>ncurses</a:t>
            </a:r>
            <a:r>
              <a:rPr lang="en-US" altLang="zh-CN" dirty="0"/>
              <a:t> based configuration utility</a:t>
            </a:r>
            <a:endParaRPr lang="en-US" altLang="zh-CN" dirty="0"/>
          </a:p>
        </p:txBody>
      </p:sp>
      <p:sp>
        <p:nvSpPr>
          <p:cNvPr id="4" name="矩形 3"/>
          <p:cNvSpPr/>
          <p:nvPr/>
        </p:nvSpPr>
        <p:spPr>
          <a:xfrm>
            <a:off x="352425" y="789531"/>
            <a:ext cx="3413114" cy="369332"/>
          </a:xfrm>
          <a:prstGeom prst="rect">
            <a:avLst/>
          </a:prstGeom>
        </p:spPr>
        <p:txBody>
          <a:bodyPr wrap="none">
            <a:spAutoFit/>
          </a:bodyPr>
          <a:lstStyle/>
          <a:p>
            <a:r>
              <a:rPr lang="en-US" altLang="zh-CN" b="1" dirty="0"/>
              <a:t>Customizing the Configuration</a:t>
            </a:r>
            <a:endParaRPr lang="en-US" altLang="zh-CN" b="1" dirty="0"/>
          </a:p>
        </p:txBody>
      </p:sp>
      <p:sp>
        <p:nvSpPr>
          <p:cNvPr id="5" name="文本框 4"/>
          <p:cNvSpPr txBox="1"/>
          <p:nvPr/>
        </p:nvSpPr>
        <p:spPr>
          <a:xfrm>
            <a:off x="466725" y="2400300"/>
            <a:ext cx="1505540" cy="369332"/>
          </a:xfrm>
          <a:prstGeom prst="rect">
            <a:avLst/>
          </a:prstGeom>
          <a:noFill/>
        </p:spPr>
        <p:txBody>
          <a:bodyPr wrap="none" rtlCol="0">
            <a:spAutoFit/>
          </a:bodyPr>
          <a:lstStyle/>
          <a:p>
            <a:r>
              <a:rPr lang="zh-CN" altLang="en-US" dirty="0"/>
              <a:t>修改</a:t>
            </a:r>
            <a:r>
              <a:rPr lang="en-US" altLang="zh-CN" dirty="0"/>
              <a:t>DTS</a:t>
            </a:r>
            <a:r>
              <a:rPr lang="zh-CN" altLang="en-US" dirty="0"/>
              <a:t>文件</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2425" y="420199"/>
            <a:ext cx="1569660" cy="369332"/>
          </a:xfrm>
          <a:prstGeom prst="rect">
            <a:avLst/>
          </a:prstGeom>
          <a:noFill/>
        </p:spPr>
        <p:txBody>
          <a:bodyPr wrap="none" rtlCol="0">
            <a:spAutoFit/>
          </a:bodyPr>
          <a:lstStyle/>
          <a:p>
            <a:r>
              <a:rPr lang="zh-CN" altLang="en-US" dirty="0"/>
              <a:t>内核裁剪移植</a:t>
            </a:r>
            <a:endParaRPr lang="zh-CN" altLang="en-US" dirty="0"/>
          </a:p>
        </p:txBody>
      </p:sp>
      <p:sp>
        <p:nvSpPr>
          <p:cNvPr id="3" name="文本框 2"/>
          <p:cNvSpPr txBox="1"/>
          <p:nvPr/>
        </p:nvSpPr>
        <p:spPr>
          <a:xfrm>
            <a:off x="352425" y="1114425"/>
            <a:ext cx="11198900" cy="923330"/>
          </a:xfrm>
          <a:prstGeom prst="rect">
            <a:avLst/>
          </a:prstGeom>
          <a:noFill/>
        </p:spPr>
        <p:txBody>
          <a:bodyPr wrap="none" rtlCol="0">
            <a:spAutoFit/>
          </a:bodyPr>
          <a:lstStyle/>
          <a:p>
            <a:r>
              <a:rPr lang="en-US" altLang="zh-CN" dirty="0"/>
              <a:t>By default the majority of the Linux drivers used in the </a:t>
            </a:r>
            <a:r>
              <a:rPr lang="en-US" altLang="zh-CN" dirty="0" err="1"/>
              <a:t>sdk</a:t>
            </a:r>
            <a:r>
              <a:rPr lang="en-US" altLang="zh-CN" dirty="0"/>
              <a:t> are not integrated into the kernel image (ex </a:t>
            </a:r>
            <a:r>
              <a:rPr lang="en-US" altLang="zh-CN" dirty="0" err="1"/>
              <a:t>zImage</a:t>
            </a:r>
            <a:r>
              <a:rPr lang="en-US" altLang="zh-CN" dirty="0"/>
              <a:t>).</a:t>
            </a:r>
            <a:endParaRPr lang="en-US" altLang="zh-CN" dirty="0"/>
          </a:p>
          <a:p>
            <a:r>
              <a:rPr lang="en-US" altLang="zh-CN" dirty="0"/>
              <a:t>These drivers are built as dynamic modules. The command to build these modules is:</a:t>
            </a:r>
            <a:endParaRPr lang="en-US" altLang="zh-CN" dirty="0"/>
          </a:p>
          <a:p>
            <a:endParaRPr lang="en-US" altLang="zh-CN" dirty="0"/>
          </a:p>
        </p:txBody>
      </p:sp>
      <p:sp>
        <p:nvSpPr>
          <p:cNvPr id="4" name="矩形 3"/>
          <p:cNvSpPr/>
          <p:nvPr/>
        </p:nvSpPr>
        <p:spPr>
          <a:xfrm>
            <a:off x="352425" y="789531"/>
            <a:ext cx="3480505" cy="369332"/>
          </a:xfrm>
          <a:prstGeom prst="rect">
            <a:avLst/>
          </a:prstGeom>
        </p:spPr>
        <p:txBody>
          <a:bodyPr wrap="none">
            <a:spAutoFit/>
          </a:bodyPr>
          <a:lstStyle/>
          <a:p>
            <a:r>
              <a:rPr lang="en-US" altLang="zh-CN" b="1" dirty="0"/>
              <a:t>Compiling the Kernel Modules</a:t>
            </a:r>
            <a:endParaRPr lang="en-US" altLang="zh-CN" b="1" dirty="0"/>
          </a:p>
        </p:txBody>
      </p:sp>
      <p:sp>
        <p:nvSpPr>
          <p:cNvPr id="7" name="矩形 6"/>
          <p:cNvSpPr/>
          <p:nvPr/>
        </p:nvSpPr>
        <p:spPr>
          <a:xfrm>
            <a:off x="352425" y="2037755"/>
            <a:ext cx="10420350" cy="369332"/>
          </a:xfrm>
          <a:prstGeom prst="rect">
            <a:avLst/>
          </a:prstGeom>
        </p:spPr>
        <p:txBody>
          <a:bodyPr wrap="square">
            <a:spAutoFit/>
          </a:bodyPr>
          <a:lstStyle/>
          <a:p>
            <a:r>
              <a:rPr lang="en-US" altLang="zh-CN" dirty="0"/>
              <a:t>make ARCH=arm CROSS_COMPILE=arm-</a:t>
            </a:r>
            <a:r>
              <a:rPr lang="en-US" altLang="zh-CN" dirty="0" err="1"/>
              <a:t>linux</a:t>
            </a:r>
            <a:r>
              <a:rPr lang="en-US" altLang="zh-CN" dirty="0"/>
              <a:t>-</a:t>
            </a:r>
            <a:r>
              <a:rPr lang="en-US" altLang="zh-CN" dirty="0" err="1"/>
              <a:t>gnueabihf</a:t>
            </a:r>
            <a:r>
              <a:rPr lang="en-US" altLang="zh-CN" dirty="0"/>
              <a:t>- modules</a:t>
            </a:r>
            <a:endParaRPr lang="en-US" altLang="zh-CN" dirty="0"/>
          </a:p>
        </p:txBody>
      </p:sp>
      <p:sp>
        <p:nvSpPr>
          <p:cNvPr id="8" name="矩形 7"/>
          <p:cNvSpPr/>
          <p:nvPr/>
        </p:nvSpPr>
        <p:spPr>
          <a:xfrm>
            <a:off x="352425" y="2731981"/>
            <a:ext cx="2175596" cy="369332"/>
          </a:xfrm>
          <a:prstGeom prst="rect">
            <a:avLst/>
          </a:prstGeom>
        </p:spPr>
        <p:txBody>
          <a:bodyPr wrap="none">
            <a:spAutoFit/>
          </a:bodyPr>
          <a:lstStyle/>
          <a:p>
            <a:r>
              <a:rPr lang="zh-CN" altLang="en-US" dirty="0"/>
              <a:t>Installing the kernel </a:t>
            </a:r>
            <a:endParaRPr lang="zh-CN" altLang="en-US" dirty="0"/>
          </a:p>
        </p:txBody>
      </p:sp>
      <p:sp>
        <p:nvSpPr>
          <p:cNvPr id="9" name="矩形 8"/>
          <p:cNvSpPr/>
          <p:nvPr/>
        </p:nvSpPr>
        <p:spPr>
          <a:xfrm>
            <a:off x="352425" y="3158252"/>
            <a:ext cx="11487150" cy="2585323"/>
          </a:xfrm>
          <a:prstGeom prst="rect">
            <a:avLst/>
          </a:prstGeom>
        </p:spPr>
        <p:txBody>
          <a:bodyPr wrap="square">
            <a:spAutoFit/>
          </a:bodyPr>
          <a:lstStyle/>
          <a:p>
            <a:r>
              <a:rPr lang="zh-CN" altLang="en-US" dirty="0"/>
              <a:t>一旦linux内核 dtb文件和模块已经被编译，他们必须被安装。</a:t>
            </a:r>
            <a:endParaRPr lang="zh-CN" altLang="en-US" dirty="0"/>
          </a:p>
          <a:p>
            <a:r>
              <a:rPr lang="zh-CN" altLang="en-US" dirty="0"/>
              <a:t>对于kernel image 这个可以被安装通过拷贝他zImage文件到他会被读取的位置。</a:t>
            </a:r>
            <a:endParaRPr lang="zh-CN" altLang="en-US" dirty="0"/>
          </a:p>
          <a:p>
            <a:r>
              <a:rPr lang="zh-CN" altLang="en-US" dirty="0"/>
              <a:t>这个设备树二进制文件也应该被拷贝到这内核镜像相同的文件夹下。</a:t>
            </a:r>
            <a:endParaRPr lang="zh-CN" altLang="en-US" dirty="0"/>
          </a:p>
          <a:p>
            <a:r>
              <a:rPr lang="zh-CN" altLang="en-US" dirty="0"/>
              <a:t>Installing the kernel modules</a:t>
            </a:r>
            <a:endParaRPr lang="zh-CN" altLang="en-US" dirty="0"/>
          </a:p>
          <a:p>
            <a:r>
              <a:rPr lang="zh-CN" altLang="en-US" dirty="0"/>
              <a:t>安装这个内核模块</a:t>
            </a:r>
            <a:endParaRPr lang="zh-CN" altLang="en-US" dirty="0"/>
          </a:p>
          <a:p>
            <a:r>
              <a:rPr lang="zh-CN" altLang="en-US" dirty="0"/>
              <a:t>去安装这个内核模块，你使用另外一个make命令和其他的相似，</a:t>
            </a:r>
            <a:endParaRPr lang="zh-CN" altLang="en-US" dirty="0"/>
          </a:p>
          <a:p>
            <a:r>
              <a:rPr lang="zh-CN" altLang="en-US" dirty="0"/>
              <a:t>但是带有一个附加的参数，这个参数会提供这个模块应该被安装的基础位置。</a:t>
            </a:r>
            <a:endParaRPr lang="zh-CN" altLang="en-US" dirty="0"/>
          </a:p>
          <a:p>
            <a:endParaRPr lang="zh-CN" altLang="en-US" dirty="0"/>
          </a:p>
          <a:p>
            <a:r>
              <a:rPr lang="zh-CN" altLang="en-US" dirty="0"/>
              <a:t>sudo make ARCH=arm INSTALL_MOD_PATH=/media/rootfs modules_install</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8788" y="229811"/>
            <a:ext cx="10025448" cy="6462395"/>
          </a:xfrm>
          <a:prstGeom prst="rect">
            <a:avLst/>
          </a:prstGeom>
        </p:spPr>
        <p:txBody>
          <a:bodyPr wrap="square">
            <a:spAutoFit/>
          </a:bodyPr>
          <a:lstStyle/>
          <a:p>
            <a:r>
              <a:rPr dirty="0">
                <a:solidFill>
                  <a:srgbClr val="323232"/>
                </a:solidFill>
                <a:latin typeface="Arial" panose="020B0604020202020204" pitchFamily="34" charset="0"/>
              </a:rPr>
              <a:t>设备模型的核心思想</a:t>
            </a:r>
            <a:endParaRPr dirty="0">
              <a:solidFill>
                <a:srgbClr val="323232"/>
              </a:solidFill>
              <a:latin typeface="Arial" panose="020B0604020202020204" pitchFamily="34" charset="0"/>
            </a:endParaRPr>
          </a:p>
          <a:p>
            <a:endParaRPr dirty="0">
              <a:solidFill>
                <a:srgbClr val="323232"/>
              </a:solidFill>
              <a:latin typeface="Arial" panose="020B0604020202020204" pitchFamily="34" charset="0"/>
            </a:endParaRPr>
          </a:p>
          <a:p>
            <a:r>
              <a:rPr dirty="0">
                <a:solidFill>
                  <a:srgbClr val="323232"/>
                </a:solidFill>
                <a:latin typeface="Arial" panose="020B0604020202020204" pitchFamily="34" charset="0"/>
              </a:rPr>
              <a:t>Linux设备模型的核心思想是（通过xxx手段，实现xxx目的）：</a:t>
            </a:r>
            <a:endParaRPr dirty="0">
              <a:solidFill>
                <a:srgbClr val="323232"/>
              </a:solidFill>
              <a:latin typeface="Arial" panose="020B0604020202020204" pitchFamily="34" charset="0"/>
            </a:endParaRPr>
          </a:p>
          <a:p>
            <a:r>
              <a:rPr dirty="0">
                <a:solidFill>
                  <a:srgbClr val="323232"/>
                </a:solidFill>
                <a:latin typeface="Arial" panose="020B0604020202020204" pitchFamily="34" charset="0"/>
              </a:rPr>
              <a:t>1. 用Device（struct device）和Device Driver（struct device_driver）两个数据结构，分别从“有什么用”和“怎么用”两个角度描述硬件设备。这样就统一了编写设备驱动的格式，使驱动开发从论述题变为填空体，从而简化了设备驱动的开发。</a:t>
            </a:r>
            <a:endParaRPr dirty="0">
              <a:solidFill>
                <a:srgbClr val="323232"/>
              </a:solidFill>
              <a:latin typeface="Arial" panose="020B0604020202020204" pitchFamily="34" charset="0"/>
            </a:endParaRPr>
          </a:p>
          <a:p>
            <a:r>
              <a:rPr dirty="0">
                <a:solidFill>
                  <a:srgbClr val="323232"/>
                </a:solidFill>
                <a:latin typeface="Arial" panose="020B0604020202020204" pitchFamily="34" charset="0"/>
              </a:rPr>
              <a:t>2. 同样使用Device和Device Driver两个数据结构，实现硬件设备的即插即用（热拔插）。</a:t>
            </a:r>
            <a:endParaRPr dirty="0">
              <a:solidFill>
                <a:srgbClr val="323232"/>
              </a:solidFill>
              <a:latin typeface="Arial" panose="020B0604020202020204" pitchFamily="34" charset="0"/>
            </a:endParaRPr>
          </a:p>
          <a:p>
            <a:r>
              <a:rPr dirty="0">
                <a:solidFill>
                  <a:srgbClr val="323232"/>
                </a:solidFill>
                <a:latin typeface="Arial" panose="020B0604020202020204" pitchFamily="34" charset="0"/>
              </a:rPr>
              <a:t>在Linux内核中，只要任何Device和Device Driver具有相同的名字，内核就会执行Device Driver结构中的初始化函数（probe），该函数会初始化设备，使其为可用状态。</a:t>
            </a:r>
            <a:endParaRPr dirty="0">
              <a:solidFill>
                <a:srgbClr val="323232"/>
              </a:solidFill>
              <a:latin typeface="Arial" panose="020B0604020202020204" pitchFamily="34" charset="0"/>
            </a:endParaRPr>
          </a:p>
          <a:p>
            <a:r>
              <a:rPr dirty="0">
                <a:solidFill>
                  <a:srgbClr val="323232"/>
                </a:solidFill>
                <a:latin typeface="Arial" panose="020B0604020202020204" pitchFamily="34" charset="0"/>
              </a:rPr>
              <a:t>而对大多数热拔插设备而言，它们的Device Driver一直存在内核中。当设备没有插入时，其Device结构不存在，因而其Driver也就不执行初始化操作。当设备插入时，内核会创建一个Device结构（名称和Driver相同），此时就会触发Driver的执行。这就是即插即用的概念。</a:t>
            </a:r>
            <a:endParaRPr dirty="0">
              <a:solidFill>
                <a:srgbClr val="323232"/>
              </a:solidFill>
              <a:latin typeface="Arial" panose="020B0604020202020204" pitchFamily="34" charset="0"/>
            </a:endParaRPr>
          </a:p>
          <a:p>
            <a:r>
              <a:rPr dirty="0">
                <a:solidFill>
                  <a:srgbClr val="323232"/>
                </a:solidFill>
                <a:latin typeface="Arial" panose="020B0604020202020204" pitchFamily="34" charset="0"/>
              </a:rPr>
              <a:t>3. 通过"Bus--&gt;Device”类型的树状结构</a:t>
            </a:r>
            <a:r>
              <a:rPr lang="zh-CN" dirty="0">
                <a:solidFill>
                  <a:srgbClr val="323232"/>
                </a:solidFill>
                <a:latin typeface="Arial" panose="020B0604020202020204" pitchFamily="34" charset="0"/>
              </a:rPr>
              <a:t>，</a:t>
            </a:r>
            <a:r>
              <a:rPr dirty="0">
                <a:solidFill>
                  <a:srgbClr val="323232"/>
                </a:solidFill>
                <a:latin typeface="Arial" panose="020B0604020202020204" pitchFamily="34" charset="0"/>
              </a:rPr>
              <a:t>解决设备之间的依赖，而这种依赖在开关机、电源管理等过程中尤为重要。</a:t>
            </a:r>
            <a:endParaRPr dirty="0">
              <a:solidFill>
                <a:srgbClr val="323232"/>
              </a:solidFill>
              <a:latin typeface="Arial" panose="020B0604020202020204" pitchFamily="34" charset="0"/>
            </a:endParaRPr>
          </a:p>
          <a:p>
            <a:r>
              <a:rPr dirty="0">
                <a:solidFill>
                  <a:srgbClr val="323232"/>
                </a:solidFill>
                <a:latin typeface="Arial" panose="020B0604020202020204" pitchFamily="34" charset="0"/>
              </a:rPr>
              <a:t>试想，一个设备挂载在一条总线上，要启动这个设备，必须先启动它所挂载的总线。很显然，如果系统中设备非常多、依赖关系非常复杂的时候，无论是内核还是驱动的开发人员，都无力维护这种关系。</a:t>
            </a:r>
            <a:endParaRPr dirty="0">
              <a:solidFill>
                <a:srgbClr val="323232"/>
              </a:solidFill>
              <a:latin typeface="Arial" panose="020B0604020202020204" pitchFamily="34" charset="0"/>
            </a:endParaRPr>
          </a:p>
          <a:p>
            <a:r>
              <a:rPr dirty="0">
                <a:solidFill>
                  <a:srgbClr val="323232"/>
                </a:solidFill>
                <a:latin typeface="Arial" panose="020B0604020202020204" pitchFamily="34" charset="0"/>
              </a:rPr>
              <a:t>而设备模型中的这种树状结构，可以自动处理这种依赖关系。启动某一个设备前，内核会检查该设备是否依赖其它设备或者总线，如果依赖，则检查所依赖的对象是否已经启动，如果没有，则会先启动它们，直到启动该设备的条件具备为止。而驱动开发人员需要做的，就是在编写设备驱动时，告知内核该设备的依赖关系即可。</a:t>
            </a:r>
            <a:endParaRPr dirty="0">
              <a:solidFill>
                <a:srgbClr val="323232"/>
              </a:solidFill>
              <a:latin typeface="Arial" panose="020B0604020202020204" pitchFamily="34" charset="0"/>
            </a:endParaRPr>
          </a:p>
          <a:p>
            <a:r>
              <a:rPr dirty="0">
                <a:solidFill>
                  <a:srgbClr val="323232"/>
                </a:solidFill>
                <a:latin typeface="Arial" panose="020B0604020202020204" pitchFamily="34" charset="0"/>
              </a:rPr>
              <a:t>4. 使用Class结构，在设备模型中引入面向对象的概念，这样可以最大限度地抽象共性，减少驱动开发过程中的重复劳动，降低工作量。</a:t>
            </a:r>
            <a:endParaRPr dirty="0">
              <a:solidFill>
                <a:srgbClr val="323232"/>
              </a:solidFill>
              <a:latin typeface="Arial" panose="020B0604020202020204" pitchFamily="34" charset="0"/>
            </a:endParaRPr>
          </a:p>
        </p:txBody>
      </p:sp>
      <p:sp>
        <p:nvSpPr>
          <p:cNvPr id="3" name="文本框 2"/>
          <p:cNvSpPr txBox="1"/>
          <p:nvPr/>
        </p:nvSpPr>
        <p:spPr>
          <a:xfrm>
            <a:off x="370947" y="2364426"/>
            <a:ext cx="309880" cy="645160"/>
          </a:xfrm>
          <a:prstGeom prst="rect">
            <a:avLst/>
          </a:prstGeom>
          <a:noFill/>
        </p:spPr>
        <p:txBody>
          <a:bodyPr wrap="none" rtlCol="0">
            <a:spAutoFit/>
          </a:bodyPr>
          <a:lstStyle/>
          <a:p>
            <a:endParaRPr lang="en-US" altLang="zh-CN" dirty="0"/>
          </a:p>
          <a:p>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0050" y="352425"/>
            <a:ext cx="7574509" cy="923330"/>
          </a:xfrm>
          <a:prstGeom prst="rect">
            <a:avLst/>
          </a:prstGeom>
          <a:noFill/>
        </p:spPr>
        <p:txBody>
          <a:bodyPr wrap="none" rtlCol="0">
            <a:spAutoFit/>
          </a:bodyPr>
          <a:lstStyle/>
          <a:p>
            <a:r>
              <a:rPr lang="en-US" altLang="zh-CN" dirty="0"/>
              <a:t>Linux driver</a:t>
            </a:r>
            <a:endParaRPr lang="en-US" altLang="zh-CN" dirty="0"/>
          </a:p>
          <a:p>
            <a:r>
              <a:rPr lang="en-US" altLang="zh-CN" dirty="0">
                <a:hlinkClick r:id="rId1"/>
              </a:rPr>
              <a:t>http://software-dl.ti.com/processor-sdk-linux/esd/docs/06_01_00_08/linux</a:t>
            </a:r>
            <a:endParaRPr lang="en-US" altLang="zh-CN" dirty="0"/>
          </a:p>
          <a:p>
            <a:r>
              <a:rPr lang="en-US" altLang="zh-CN" dirty="0">
                <a:hlinkClick r:id="rId1"/>
              </a:rPr>
              <a:t>/Foundational_Components_Kernel_Drivers.html#i2c</a:t>
            </a:r>
            <a:endParaRPr lang="en-US" altLang="zh-CN" dirty="0"/>
          </a:p>
        </p:txBody>
      </p:sp>
      <p:sp>
        <p:nvSpPr>
          <p:cNvPr id="5" name="文本框 4"/>
          <p:cNvSpPr txBox="1"/>
          <p:nvPr/>
        </p:nvSpPr>
        <p:spPr>
          <a:xfrm>
            <a:off x="400050" y="2343328"/>
            <a:ext cx="9664825" cy="3416320"/>
          </a:xfrm>
          <a:prstGeom prst="rect">
            <a:avLst/>
          </a:prstGeom>
          <a:noFill/>
        </p:spPr>
        <p:txBody>
          <a:bodyPr wrap="none" rtlCol="0">
            <a:spAutoFit/>
          </a:bodyPr>
          <a:lstStyle/>
          <a:p>
            <a:r>
              <a:rPr lang="en-US" altLang="zh-CN" dirty="0"/>
              <a:t>GPIO</a:t>
            </a:r>
            <a:endParaRPr lang="en-US" altLang="zh-CN" dirty="0"/>
          </a:p>
          <a:p>
            <a:r>
              <a:rPr lang="en-US" altLang="zh-CN" dirty="0"/>
              <a:t>The GPIO Driver enables the GPIO controllers available on the device.</a:t>
            </a:r>
            <a:endParaRPr lang="en-US" altLang="zh-CN" dirty="0"/>
          </a:p>
          <a:p>
            <a:r>
              <a:rPr lang="en-US" altLang="zh-CN" dirty="0"/>
              <a:t>The driver configures the GPIO hardware and interfaces and makes them available to the </a:t>
            </a:r>
            <a:endParaRPr lang="en-US" altLang="zh-CN" dirty="0"/>
          </a:p>
          <a:p>
            <a:r>
              <a:rPr lang="en-US" altLang="zh-CN" dirty="0" err="1"/>
              <a:t>Sysfs</a:t>
            </a:r>
            <a:r>
              <a:rPr lang="en-US" altLang="zh-CN" dirty="0"/>
              <a:t> interface for user space interaction or other device drivers that need to access pins.</a:t>
            </a:r>
            <a:endParaRPr lang="en-US" altLang="zh-CN" dirty="0"/>
          </a:p>
          <a:p>
            <a:endParaRPr lang="en-US" altLang="zh-CN" dirty="0"/>
          </a:p>
          <a:p>
            <a:r>
              <a:rPr lang="en-US" altLang="zh-CN" dirty="0"/>
              <a:t>For example, a MMC/SD driver may need to read a GPIO as in input to determine if a card is </a:t>
            </a:r>
            <a:endParaRPr lang="en-US" altLang="zh-CN" dirty="0"/>
          </a:p>
          <a:p>
            <a:r>
              <a:rPr lang="en-US" altLang="zh-CN" dirty="0"/>
              <a:t>Present. The H/W GPIO controllers available will vary by SOC and system configuration.</a:t>
            </a:r>
            <a:endParaRPr lang="en-US" altLang="zh-CN" dirty="0"/>
          </a:p>
          <a:p>
            <a:endParaRPr lang="en-US" altLang="zh-CN" dirty="0"/>
          </a:p>
          <a:p>
            <a:r>
              <a:rPr lang="en-US" altLang="zh-CN" dirty="0"/>
              <a:t>Overview </a:t>
            </a:r>
            <a:endParaRPr lang="en-US" altLang="zh-CN" dirty="0"/>
          </a:p>
          <a:p>
            <a:endParaRPr lang="en-US" altLang="zh-CN" dirty="0"/>
          </a:p>
          <a:p>
            <a:r>
              <a:rPr lang="en-US" altLang="zh-CN" dirty="0"/>
              <a:t>The GPIO controllers allow interaction with GPIO pins for input/output and interrupt generation.</a:t>
            </a:r>
            <a:endParaRPr lang="en-US" altLang="zh-CN" dirty="0"/>
          </a:p>
          <a:p>
            <a:endParaRPr lang="zh-CN" altLang="en-US" dirty="0"/>
          </a:p>
        </p:txBody>
      </p:sp>
      <p:sp>
        <p:nvSpPr>
          <p:cNvPr id="6" name="矩形 5"/>
          <p:cNvSpPr/>
          <p:nvPr/>
        </p:nvSpPr>
        <p:spPr>
          <a:xfrm>
            <a:off x="417437" y="1419998"/>
            <a:ext cx="1436612" cy="923330"/>
          </a:xfrm>
          <a:prstGeom prst="rect">
            <a:avLst/>
          </a:prstGeom>
        </p:spPr>
        <p:txBody>
          <a:bodyPr wrap="none">
            <a:spAutoFit/>
          </a:bodyPr>
          <a:lstStyle/>
          <a:p>
            <a:r>
              <a:rPr lang="en-US" altLang="zh-CN" dirty="0"/>
              <a:t>Device Trees</a:t>
            </a:r>
            <a:endParaRPr lang="en-US" altLang="zh-CN" dirty="0"/>
          </a:p>
          <a:p>
            <a:r>
              <a:rPr lang="en-US" altLang="zh-CN" dirty="0"/>
              <a:t>GPIO</a:t>
            </a:r>
            <a:endParaRPr lang="en-US" altLang="zh-CN" dirty="0"/>
          </a:p>
          <a:p>
            <a:r>
              <a:rPr lang="en-US" altLang="zh-CN" dirty="0"/>
              <a:t>PCI-E</a:t>
            </a:r>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63317" y="161925"/>
            <a:ext cx="1107996" cy="369332"/>
          </a:xfrm>
          <a:prstGeom prst="rect">
            <a:avLst/>
          </a:prstGeom>
          <a:noFill/>
        </p:spPr>
        <p:txBody>
          <a:bodyPr wrap="none" rtlCol="0">
            <a:spAutoFit/>
          </a:bodyPr>
          <a:lstStyle/>
          <a:p>
            <a:r>
              <a:rPr lang="zh-CN" altLang="en-US" dirty="0"/>
              <a:t>内核调试</a:t>
            </a:r>
            <a:endParaRPr lang="zh-CN" altLang="en-US" dirty="0"/>
          </a:p>
        </p:txBody>
      </p:sp>
      <p:sp>
        <p:nvSpPr>
          <p:cNvPr id="5" name="矩形 4"/>
          <p:cNvSpPr/>
          <p:nvPr/>
        </p:nvSpPr>
        <p:spPr>
          <a:xfrm>
            <a:off x="1648075" y="161925"/>
            <a:ext cx="10796545" cy="646331"/>
          </a:xfrm>
          <a:prstGeom prst="rect">
            <a:avLst/>
          </a:prstGeom>
        </p:spPr>
        <p:txBody>
          <a:bodyPr wrap="none">
            <a:spAutoFit/>
          </a:bodyPr>
          <a:lstStyle/>
          <a:p>
            <a:r>
              <a:rPr lang="en-US" altLang="zh-CN" b="1" dirty="0">
                <a:solidFill>
                  <a:srgbClr val="CC0000"/>
                </a:solidFill>
                <a:latin typeface="Open Sans"/>
              </a:rPr>
              <a:t>Debugging Embedded Linux Systems</a:t>
            </a:r>
            <a:endParaRPr lang="en-US" altLang="zh-CN" b="1" dirty="0">
              <a:solidFill>
                <a:srgbClr val="CC0000"/>
              </a:solidFill>
              <a:latin typeface="Open Sans"/>
            </a:endParaRPr>
          </a:p>
          <a:p>
            <a:r>
              <a:rPr lang="en-US" altLang="zh-CN" dirty="0">
                <a:hlinkClick r:id="rId1"/>
              </a:rPr>
              <a:t>https://training.ti.com/debugging-embedded-linux-printk-variations?context=1128405-1139125-1128401</a:t>
            </a:r>
            <a:endParaRPr lang="en-US" altLang="zh-CN" b="1" i="0" dirty="0">
              <a:solidFill>
                <a:srgbClr val="CC0000"/>
              </a:solidFill>
              <a:effectLst/>
              <a:latin typeface="Open Sans"/>
            </a:endParaRPr>
          </a:p>
        </p:txBody>
      </p:sp>
      <p:pic>
        <p:nvPicPr>
          <p:cNvPr id="7" name="图片 6"/>
          <p:cNvPicPr>
            <a:picLocks noChangeAspect="1"/>
          </p:cNvPicPr>
          <p:nvPr/>
        </p:nvPicPr>
        <p:blipFill>
          <a:blip r:embed="rId2"/>
          <a:stretch>
            <a:fillRect/>
          </a:stretch>
        </p:blipFill>
        <p:spPr>
          <a:xfrm>
            <a:off x="451606" y="713518"/>
            <a:ext cx="11740394" cy="6144482"/>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394622" y="547285"/>
            <a:ext cx="9535856" cy="5763429"/>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28400" y="1219200"/>
            <a:ext cx="1107996" cy="369332"/>
          </a:xfrm>
          <a:prstGeom prst="rect">
            <a:avLst/>
          </a:prstGeom>
          <a:noFill/>
        </p:spPr>
        <p:txBody>
          <a:bodyPr wrap="none" rtlCol="0">
            <a:spAutoFit/>
          </a:bodyPr>
          <a:lstStyle/>
          <a:p>
            <a:r>
              <a:rPr lang="zh-CN" altLang="en-US" dirty="0"/>
              <a:t>内核调试</a:t>
            </a:r>
            <a:endParaRPr lang="zh-CN" altLang="en-US" dirty="0"/>
          </a:p>
        </p:txBody>
      </p:sp>
      <p:sp>
        <p:nvSpPr>
          <p:cNvPr id="4" name="文本框 3"/>
          <p:cNvSpPr txBox="1"/>
          <p:nvPr/>
        </p:nvSpPr>
        <p:spPr>
          <a:xfrm>
            <a:off x="714375" y="2028825"/>
            <a:ext cx="2754280" cy="2862322"/>
          </a:xfrm>
          <a:prstGeom prst="rect">
            <a:avLst/>
          </a:prstGeom>
          <a:noFill/>
        </p:spPr>
        <p:txBody>
          <a:bodyPr wrap="none" rtlCol="0">
            <a:spAutoFit/>
          </a:bodyPr>
          <a:lstStyle/>
          <a:p>
            <a:r>
              <a:rPr lang="en-US" altLang="zh-CN" dirty="0"/>
              <a:t>Kernel log API </a:t>
            </a:r>
            <a:r>
              <a:rPr lang="en-US" altLang="zh-CN" dirty="0" err="1"/>
              <a:t>printk</a:t>
            </a:r>
            <a:endParaRPr lang="en-US" altLang="zh-CN" dirty="0"/>
          </a:p>
          <a:p>
            <a:endParaRPr lang="en-US" altLang="zh-CN" dirty="0"/>
          </a:p>
          <a:p>
            <a:r>
              <a:rPr lang="en-US" altLang="zh-CN" dirty="0" err="1"/>
              <a:t>Dmesg</a:t>
            </a:r>
            <a:r>
              <a:rPr lang="en-US" altLang="zh-CN" dirty="0"/>
              <a:t> </a:t>
            </a:r>
            <a:endParaRPr lang="en-US" altLang="zh-CN" dirty="0"/>
          </a:p>
          <a:p>
            <a:endParaRPr lang="en-US" altLang="zh-CN" dirty="0"/>
          </a:p>
          <a:p>
            <a:r>
              <a:rPr lang="en-US" altLang="zh-CN" dirty="0" err="1"/>
              <a:t>Printk</a:t>
            </a:r>
            <a:r>
              <a:rPr lang="en-US" altLang="zh-CN" dirty="0"/>
              <a:t>  and message level </a:t>
            </a:r>
            <a:endParaRPr lang="en-US" altLang="zh-CN" dirty="0"/>
          </a:p>
          <a:p>
            <a:endParaRPr lang="en-US" altLang="zh-CN" dirty="0"/>
          </a:p>
          <a:p>
            <a:endParaRPr lang="en-US" altLang="zh-CN" dirty="0"/>
          </a:p>
          <a:p>
            <a:endParaRPr lang="en-US" altLang="zh-CN" dirty="0"/>
          </a:p>
          <a:p>
            <a:endParaRPr lang="en-US" altLang="zh-CN" dirty="0"/>
          </a:p>
          <a:p>
            <a:r>
              <a:rPr lang="en-US" altLang="zh-CN" dirty="0"/>
              <a:t>KDB</a:t>
            </a:r>
            <a:endParaRPr lang="zh-CN" altLang="en-US" dirty="0"/>
          </a:p>
        </p:txBody>
      </p:sp>
      <p:sp>
        <p:nvSpPr>
          <p:cNvPr id="5" name="矩形 4"/>
          <p:cNvSpPr/>
          <p:nvPr/>
        </p:nvSpPr>
        <p:spPr>
          <a:xfrm>
            <a:off x="2057650" y="1219200"/>
            <a:ext cx="4209550" cy="369332"/>
          </a:xfrm>
          <a:prstGeom prst="rect">
            <a:avLst/>
          </a:prstGeom>
        </p:spPr>
        <p:txBody>
          <a:bodyPr wrap="none">
            <a:spAutoFit/>
          </a:bodyPr>
          <a:lstStyle/>
          <a:p>
            <a:r>
              <a:rPr lang="en-US" altLang="zh-CN" b="1" dirty="0">
                <a:solidFill>
                  <a:srgbClr val="CC0000"/>
                </a:solidFill>
                <a:latin typeface="Open Sans"/>
              </a:rPr>
              <a:t>Debugging Embedded Linux Systems</a:t>
            </a:r>
            <a:endParaRPr lang="en-US" altLang="zh-CN" b="1" i="0" dirty="0">
              <a:solidFill>
                <a:srgbClr val="CC0000"/>
              </a:solidFill>
              <a:effectLst/>
              <a:latin typeface="Open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1699" y="415409"/>
            <a:ext cx="3993401" cy="369332"/>
          </a:xfrm>
          <a:prstGeom prst="rect">
            <a:avLst/>
          </a:prstGeom>
        </p:spPr>
        <p:txBody>
          <a:bodyPr wrap="none">
            <a:spAutoFit/>
          </a:bodyPr>
          <a:lstStyle/>
          <a:p>
            <a:r>
              <a:rPr lang="en-US" altLang="zh-CN" dirty="0">
                <a:ea typeface="微软雅黑" panose="020B0503020204020204" charset="-122"/>
              </a:rPr>
              <a:t>Linux </a:t>
            </a:r>
            <a:r>
              <a:rPr lang="zh-CN" altLang="zh-CN" dirty="0">
                <a:ea typeface="微软雅黑" panose="020B0503020204020204" charset="-122"/>
              </a:rPr>
              <a:t>多进程，多线程，</a:t>
            </a:r>
            <a:r>
              <a:rPr lang="en-US" altLang="zh-CN" dirty="0">
                <a:ea typeface="微软雅黑" panose="020B0503020204020204" charset="-122"/>
              </a:rPr>
              <a:t>IO</a:t>
            </a:r>
            <a:r>
              <a:rPr lang="zh-CN" altLang="zh-CN" dirty="0">
                <a:ea typeface="微软雅黑" panose="020B0503020204020204" charset="-122"/>
              </a:rPr>
              <a:t>、网络编程</a:t>
            </a:r>
            <a:endParaRPr lang="zh-CN" altLang="en-US" dirty="0"/>
          </a:p>
        </p:txBody>
      </p:sp>
      <p:sp>
        <p:nvSpPr>
          <p:cNvPr id="3" name="文本框 2"/>
          <p:cNvSpPr txBox="1"/>
          <p:nvPr/>
        </p:nvSpPr>
        <p:spPr>
          <a:xfrm>
            <a:off x="441699" y="1182886"/>
            <a:ext cx="1097280" cy="2584450"/>
          </a:xfrm>
          <a:prstGeom prst="rect">
            <a:avLst/>
          </a:prstGeom>
          <a:noFill/>
        </p:spPr>
        <p:txBody>
          <a:bodyPr wrap="none" rtlCol="0">
            <a:spAutoFit/>
          </a:bodyPr>
          <a:lstStyle/>
          <a:p>
            <a:r>
              <a:rPr lang="zh-CN" altLang="en-US" dirty="0"/>
              <a:t>进程</a:t>
            </a:r>
            <a:endParaRPr lang="zh-CN" altLang="en-US" dirty="0"/>
          </a:p>
          <a:p>
            <a:endParaRPr lang="zh-CN" altLang="en-US" dirty="0"/>
          </a:p>
          <a:p>
            <a:endParaRPr lang="en-US" altLang="zh-CN" dirty="0"/>
          </a:p>
          <a:p>
            <a:r>
              <a:rPr lang="zh-CN" altLang="en-US" dirty="0"/>
              <a:t>线程</a:t>
            </a:r>
            <a:endParaRPr lang="zh-CN" altLang="en-US" dirty="0"/>
          </a:p>
          <a:p>
            <a:endParaRPr lang="en-US" altLang="zh-CN" dirty="0"/>
          </a:p>
          <a:p>
            <a:r>
              <a:rPr lang="en-US" altLang="zh-CN" dirty="0"/>
              <a:t>IO</a:t>
            </a:r>
            <a:endParaRPr lang="en-US" altLang="zh-CN" dirty="0"/>
          </a:p>
          <a:p>
            <a:r>
              <a:rPr lang="zh-CN" altLang="en-US" dirty="0"/>
              <a:t>网络编程</a:t>
            </a:r>
            <a:endParaRPr lang="en-US" altLang="zh-CN" dirty="0"/>
          </a:p>
          <a:p>
            <a:endParaRPr lang="en-US" altLang="zh-CN" dirty="0"/>
          </a:p>
          <a:p>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1699" y="415409"/>
            <a:ext cx="3993401" cy="369332"/>
          </a:xfrm>
          <a:prstGeom prst="rect">
            <a:avLst/>
          </a:prstGeom>
        </p:spPr>
        <p:txBody>
          <a:bodyPr wrap="none">
            <a:spAutoFit/>
          </a:bodyPr>
          <a:lstStyle/>
          <a:p>
            <a:r>
              <a:rPr lang="en-US" altLang="zh-CN" dirty="0">
                <a:ea typeface="微软雅黑" panose="020B0503020204020204" charset="-122"/>
              </a:rPr>
              <a:t>Linux </a:t>
            </a:r>
            <a:r>
              <a:rPr lang="zh-CN" altLang="zh-CN" dirty="0">
                <a:ea typeface="微软雅黑" panose="020B0503020204020204" charset="-122"/>
              </a:rPr>
              <a:t>多进程，多线程，</a:t>
            </a:r>
            <a:r>
              <a:rPr lang="en-US" altLang="zh-CN" dirty="0">
                <a:ea typeface="微软雅黑" panose="020B0503020204020204" charset="-122"/>
              </a:rPr>
              <a:t>IO</a:t>
            </a:r>
            <a:r>
              <a:rPr lang="zh-CN" altLang="zh-CN" dirty="0">
                <a:ea typeface="微软雅黑" panose="020B0503020204020204" charset="-122"/>
              </a:rPr>
              <a:t>、网络编程</a:t>
            </a:r>
            <a:endParaRPr lang="zh-CN" altLang="en-US" dirty="0"/>
          </a:p>
        </p:txBody>
      </p:sp>
      <p:sp>
        <p:nvSpPr>
          <p:cNvPr id="3" name="文本框 2"/>
          <p:cNvSpPr txBox="1"/>
          <p:nvPr/>
        </p:nvSpPr>
        <p:spPr>
          <a:xfrm>
            <a:off x="514350" y="1228725"/>
            <a:ext cx="11443335" cy="2584450"/>
          </a:xfrm>
          <a:prstGeom prst="rect">
            <a:avLst/>
          </a:prstGeom>
          <a:noFill/>
        </p:spPr>
        <p:txBody>
          <a:bodyPr wrap="square" rtlCol="0">
            <a:spAutoFit/>
          </a:bodyPr>
          <a:lstStyle/>
          <a:p>
            <a:pPr algn="l"/>
            <a:r>
              <a:rPr dirty="0"/>
              <a:t>Linux 是多任务操作系统，可以同时运行多个进程，来完成多项工作。</a:t>
            </a:r>
            <a:endParaRPr dirty="0"/>
          </a:p>
          <a:p>
            <a:pPr algn="l"/>
            <a:endParaRPr dirty="0"/>
          </a:p>
          <a:p>
            <a:pPr algn="l"/>
            <a:r>
              <a:rPr dirty="0"/>
              <a:t>进程就是处于活动状态的程序，占用一定的内存空间。进程可以把自己复制一份，从而创造出一个新的进程。新的进程称为 子进程，原来的进程称为 父进程</a:t>
            </a:r>
            <a:endParaRPr dirty="0"/>
          </a:p>
          <a:p>
            <a:pPr algn="l"/>
            <a:endParaRPr dirty="0"/>
          </a:p>
          <a:p>
            <a:pPr algn="l"/>
            <a:r>
              <a:rPr dirty="0"/>
              <a:t>进程可以复制自己。这意味着启动一个程序，可能会产生多个进程。这样的程序能同时进行多项工作。多进程编程就是要设计一个这样的程序。</a:t>
            </a:r>
            <a:endParaRPr dirty="0"/>
          </a:p>
          <a:p>
            <a:pPr algn="l"/>
            <a:endParaRPr dirty="0"/>
          </a:p>
          <a:p>
            <a:pPr algn="l"/>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9240" y="346710"/>
            <a:ext cx="10579735" cy="922020"/>
          </a:xfrm>
          <a:prstGeom prst="rect">
            <a:avLst/>
          </a:prstGeom>
          <a:noFill/>
        </p:spPr>
        <p:txBody>
          <a:bodyPr wrap="square" rtlCol="0" anchor="t">
            <a:spAutoFit/>
          </a:bodyPr>
          <a:p>
            <a:pPr algn="l"/>
            <a:r>
              <a:rPr dirty="0">
                <a:sym typeface="+mn-ea"/>
              </a:rPr>
              <a:t>进程的状态</a:t>
            </a:r>
            <a:endParaRPr dirty="0"/>
          </a:p>
          <a:p>
            <a:pPr algn="l"/>
            <a:r>
              <a:rPr dirty="0">
                <a:sym typeface="+mn-ea"/>
              </a:rPr>
              <a:t>进程从创建到运行结束，经历的全部过程，称为进程的生命周期。在生命周期的不同阶段，进程会呈现不同的状态。下表列出了进程可能出现的所有状态。</a:t>
            </a:r>
            <a:endParaRPr lang="zh-CN" altLang="en-US"/>
          </a:p>
        </p:txBody>
      </p:sp>
      <p:pic>
        <p:nvPicPr>
          <p:cNvPr id="4" name="图片 3"/>
          <p:cNvPicPr>
            <a:picLocks noChangeAspect="1"/>
          </p:cNvPicPr>
          <p:nvPr/>
        </p:nvPicPr>
        <p:blipFill>
          <a:blip r:embed="rId1"/>
          <a:stretch>
            <a:fillRect/>
          </a:stretch>
        </p:blipFill>
        <p:spPr>
          <a:xfrm>
            <a:off x="502285" y="1268730"/>
            <a:ext cx="9282430" cy="517525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9240" y="346710"/>
            <a:ext cx="10579735" cy="1198880"/>
          </a:xfrm>
          <a:prstGeom prst="rect">
            <a:avLst/>
          </a:prstGeom>
          <a:noFill/>
        </p:spPr>
        <p:txBody>
          <a:bodyPr wrap="square" rtlCol="0" anchor="t">
            <a:spAutoFit/>
          </a:bodyPr>
          <a:p>
            <a:pPr algn="l"/>
            <a:r>
              <a:rPr dirty="0">
                <a:sym typeface="+mn-ea"/>
              </a:rPr>
              <a:t>进程的管理</a:t>
            </a:r>
            <a:endParaRPr dirty="0">
              <a:sym typeface="+mn-ea"/>
            </a:endParaRPr>
          </a:p>
          <a:p>
            <a:pPr algn="l"/>
            <a:r>
              <a:rPr dirty="0">
                <a:sym typeface="+mn-ea"/>
              </a:rPr>
              <a:t>每个进程都有一个唯一的编号，记为 PID (process id)。PID 应该用 pid_t 类型的变量来保存，pid_t 类型其实是 unsigned int 的别名。</a:t>
            </a:r>
            <a:endParaRPr dirty="0">
              <a:sym typeface="+mn-ea"/>
            </a:endParaRPr>
          </a:p>
          <a:p>
            <a:pPr algn="l"/>
            <a:r>
              <a:rPr dirty="0">
                <a:sym typeface="+mn-ea"/>
              </a:rPr>
              <a:t>下面两个函数一个返回当前进程的 PID，一个返回父进程的 PID</a:t>
            </a:r>
            <a:endParaRPr dirty="0">
              <a:sym typeface="+mn-ea"/>
            </a:endParaRPr>
          </a:p>
        </p:txBody>
      </p:sp>
      <p:pic>
        <p:nvPicPr>
          <p:cNvPr id="5" name="图片 4"/>
          <p:cNvPicPr>
            <a:picLocks noChangeAspect="1"/>
          </p:cNvPicPr>
          <p:nvPr/>
        </p:nvPicPr>
        <p:blipFill>
          <a:blip r:embed="rId1"/>
          <a:stretch>
            <a:fillRect/>
          </a:stretch>
        </p:blipFill>
        <p:spPr>
          <a:xfrm>
            <a:off x="269240" y="1747520"/>
            <a:ext cx="9888855" cy="1251585"/>
          </a:xfrm>
          <a:prstGeom prst="rect">
            <a:avLst/>
          </a:prstGeom>
        </p:spPr>
      </p:pic>
      <p:sp>
        <p:nvSpPr>
          <p:cNvPr id="6" name="文本框 5"/>
          <p:cNvSpPr txBox="1"/>
          <p:nvPr/>
        </p:nvSpPr>
        <p:spPr>
          <a:xfrm>
            <a:off x="269240" y="3302635"/>
            <a:ext cx="9988550" cy="645160"/>
          </a:xfrm>
          <a:prstGeom prst="rect">
            <a:avLst/>
          </a:prstGeom>
          <a:noFill/>
        </p:spPr>
        <p:txBody>
          <a:bodyPr wrap="square" rtlCol="0" anchor="t">
            <a:spAutoFit/>
          </a:bodyPr>
          <a:p>
            <a:r>
              <a:rPr lang="zh-CN" altLang="en-US"/>
              <a:t>在 Linux 系统中，除了 init 进程，其他进程都有一个父进程。对于在终端启动程序，它的父进程就是 Shell。</a:t>
            </a:r>
            <a:endParaRPr lang="zh-CN" altLang="en-US"/>
          </a:p>
        </p:txBody>
      </p:sp>
      <p:pic>
        <p:nvPicPr>
          <p:cNvPr id="8" name="图片 7"/>
          <p:cNvPicPr>
            <a:picLocks noChangeAspect="1"/>
          </p:cNvPicPr>
          <p:nvPr/>
        </p:nvPicPr>
        <p:blipFill>
          <a:blip r:embed="rId2"/>
          <a:stretch>
            <a:fillRect/>
          </a:stretch>
        </p:blipFill>
        <p:spPr>
          <a:xfrm>
            <a:off x="396240" y="4236085"/>
            <a:ext cx="9097645" cy="18669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9240" y="346710"/>
            <a:ext cx="10579735" cy="645160"/>
          </a:xfrm>
          <a:prstGeom prst="rect">
            <a:avLst/>
          </a:prstGeom>
          <a:noFill/>
        </p:spPr>
        <p:txBody>
          <a:bodyPr wrap="square" rtlCol="0" anchor="t">
            <a:spAutoFit/>
          </a:bodyPr>
          <a:p>
            <a:pPr algn="l"/>
            <a:r>
              <a:rPr dirty="0">
                <a:sym typeface="+mn-ea"/>
              </a:rPr>
              <a:t>fork() 复制进程</a:t>
            </a:r>
            <a:endParaRPr dirty="0">
              <a:sym typeface="+mn-ea"/>
            </a:endParaRPr>
          </a:p>
          <a:p>
            <a:pPr algn="l"/>
            <a:r>
              <a:rPr dirty="0">
                <a:sym typeface="+mn-ea"/>
              </a:rPr>
              <a:t>fork() 函数以父进程为蓝本，产生一个子进程。</a:t>
            </a:r>
            <a:r>
              <a:rPr lang="en-US" dirty="0">
                <a:sym typeface="+mn-ea"/>
              </a:rPr>
              <a:t>	</a:t>
            </a:r>
            <a:endParaRPr lang="en-US" dirty="0">
              <a:sym typeface="+mn-ea"/>
            </a:endParaRPr>
          </a:p>
        </p:txBody>
      </p:sp>
      <p:pic>
        <p:nvPicPr>
          <p:cNvPr id="3" name="图片 2"/>
          <p:cNvPicPr>
            <a:picLocks noChangeAspect="1"/>
          </p:cNvPicPr>
          <p:nvPr/>
        </p:nvPicPr>
        <p:blipFill>
          <a:blip r:embed="rId1"/>
          <a:stretch>
            <a:fillRect/>
          </a:stretch>
        </p:blipFill>
        <p:spPr>
          <a:xfrm>
            <a:off x="566420" y="1173480"/>
            <a:ext cx="7730490" cy="519811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9240" y="346710"/>
            <a:ext cx="10579735" cy="3138170"/>
          </a:xfrm>
          <a:prstGeom prst="rect">
            <a:avLst/>
          </a:prstGeom>
          <a:noFill/>
        </p:spPr>
        <p:txBody>
          <a:bodyPr wrap="square" rtlCol="0" anchor="t">
            <a:spAutoFit/>
          </a:bodyPr>
          <a:p>
            <a:pPr algn="l"/>
            <a:r>
              <a:rPr dirty="0">
                <a:sym typeface="+mn-ea"/>
              </a:rPr>
              <a:t>多线程</a:t>
            </a:r>
            <a:endParaRPr dirty="0">
              <a:sym typeface="+mn-ea"/>
            </a:endParaRPr>
          </a:p>
          <a:p>
            <a:pPr algn="l"/>
            <a:endParaRPr dirty="0">
              <a:sym typeface="+mn-ea"/>
            </a:endParaRPr>
          </a:p>
          <a:p>
            <a:pPr algn="l"/>
            <a:r>
              <a:rPr dirty="0">
                <a:sym typeface="+mn-ea"/>
              </a:rPr>
              <a:t>每一个进程都至少有一个线程，这个线程称为 主线程。主线程就是运行主函数 main() 的线程。创建线程相当于调用一个函数，只不过原来的线程会立即执行后续的代码而不等待这个函数返回。这使得被调函数中的代码和后续的代码是并行执行的。因此，可以简单地认为多线程就是同时运行多个函数。</a:t>
            </a:r>
            <a:endParaRPr dirty="0">
              <a:sym typeface="+mn-ea"/>
            </a:endParaRPr>
          </a:p>
          <a:p>
            <a:pPr algn="l"/>
            <a:endParaRPr dirty="0">
              <a:sym typeface="+mn-ea"/>
            </a:endParaRPr>
          </a:p>
          <a:p>
            <a:pPr algn="l"/>
            <a:r>
              <a:rPr dirty="0">
                <a:sym typeface="+mn-ea"/>
              </a:rPr>
              <a:t>POSIX 线程库也是最常用的线程库。使用 POSIX 线程库需要包含头文件</a:t>
            </a:r>
            <a:endParaRPr dirty="0">
              <a:sym typeface="+mn-ea"/>
            </a:endParaRPr>
          </a:p>
          <a:p>
            <a:pPr algn="l"/>
            <a:r>
              <a:rPr dirty="0">
                <a:sym typeface="+mn-ea"/>
              </a:rPr>
              <a:t>#include &lt;pthread.h&gt;</a:t>
            </a:r>
            <a:endParaRPr dirty="0">
              <a:sym typeface="+mn-ea"/>
            </a:endParaRPr>
          </a:p>
          <a:p>
            <a:pPr algn="l"/>
            <a:r>
              <a:rPr dirty="0">
                <a:sym typeface="+mn-ea"/>
              </a:rPr>
              <a:t>由于 POSIX 线程库并不属于默认库，因此在使用 gcc 命令进行编译时，要加上 -lpthread 选项。</a:t>
            </a:r>
            <a:endParaRPr dirty="0">
              <a:sym typeface="+mn-ea"/>
            </a:endParaRPr>
          </a:p>
          <a:p>
            <a:pPr algn="l"/>
            <a:endParaRPr dirty="0">
              <a:sym typeface="+mn-ea"/>
            </a:endParaRPr>
          </a:p>
          <a:p>
            <a:pPr algn="l"/>
            <a:endParaRPr dirty="0">
              <a:sym typeface="+mn-ea"/>
            </a:endParaRPr>
          </a:p>
        </p:txBody>
      </p:sp>
      <p:sp>
        <p:nvSpPr>
          <p:cNvPr id="3" name="文本框 2"/>
          <p:cNvSpPr txBox="1"/>
          <p:nvPr/>
        </p:nvSpPr>
        <p:spPr>
          <a:xfrm>
            <a:off x="269240" y="3361055"/>
            <a:ext cx="8060690" cy="1198880"/>
          </a:xfrm>
          <a:prstGeom prst="rect">
            <a:avLst/>
          </a:prstGeom>
          <a:noFill/>
        </p:spPr>
        <p:txBody>
          <a:bodyPr wrap="square" rtlCol="0" anchor="t">
            <a:spAutoFit/>
          </a:bodyPr>
          <a:p>
            <a:pPr algn="l"/>
            <a:r>
              <a:rPr dirty="0">
                <a:sym typeface="+mn-ea"/>
              </a:rPr>
              <a:t>pthread_create() 创建线程</a:t>
            </a:r>
            <a:endParaRPr dirty="0">
              <a:sym typeface="+mn-ea"/>
            </a:endParaRPr>
          </a:p>
          <a:p>
            <a:pPr algn="l"/>
            <a:r>
              <a:rPr dirty="0">
                <a:sym typeface="+mn-ea"/>
              </a:rPr>
              <a:t>线程通过调用 pthread_create() 函数创建</a:t>
            </a:r>
            <a:endParaRPr lang="zh-CN" altLang="en-US"/>
          </a:p>
          <a:p>
            <a:pPr algn="l"/>
            <a:r>
              <a:rPr lang="zh-CN" altLang="en-US">
                <a:sym typeface="+mn-ea"/>
              </a:rPr>
              <a:t>pthread_exit() 结束线程</a:t>
            </a:r>
            <a:endParaRPr lang="zh-CN" altLang="en-US"/>
          </a:p>
          <a:p>
            <a:pPr algn="l"/>
            <a:r>
              <a:rPr lang="zh-CN" altLang="en-US">
                <a:sym typeface="+mn-ea"/>
              </a:rPr>
              <a:t>pthread_join() 等待线程结束</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0703" y="297756"/>
            <a:ext cx="10025448" cy="1754326"/>
          </a:xfrm>
          <a:prstGeom prst="rect">
            <a:avLst/>
          </a:prstGeom>
        </p:spPr>
        <p:txBody>
          <a:bodyPr wrap="square">
            <a:spAutoFit/>
          </a:bodyPr>
          <a:lstStyle/>
          <a:p>
            <a:r>
              <a:rPr lang="en-US" altLang="zh-CN" dirty="0">
                <a:solidFill>
                  <a:srgbClr val="323232"/>
                </a:solidFill>
                <a:latin typeface="Arial" panose="020B0604020202020204" pitchFamily="34" charset="0"/>
              </a:rPr>
              <a:t>Linux</a:t>
            </a:r>
            <a:r>
              <a:rPr lang="zh-CN" altLang="en-US" dirty="0">
                <a:solidFill>
                  <a:srgbClr val="323232"/>
                </a:solidFill>
                <a:latin typeface="Arial" panose="020B0604020202020204" pitchFamily="34" charset="0"/>
              </a:rPr>
              <a:t>设备模型的核心是使用</a:t>
            </a:r>
            <a:r>
              <a:rPr lang="en-US" altLang="zh-CN" dirty="0">
                <a:solidFill>
                  <a:srgbClr val="323232"/>
                </a:solidFill>
                <a:latin typeface="Arial" panose="020B0604020202020204" pitchFamily="34" charset="0"/>
              </a:rPr>
              <a:t>Bus</a:t>
            </a:r>
            <a:r>
              <a:rPr lang="zh-CN" altLang="en-US" dirty="0">
                <a:solidFill>
                  <a:srgbClr val="323232"/>
                </a:solidFill>
                <a:latin typeface="Arial" panose="020B0604020202020204" pitchFamily="34" charset="0"/>
              </a:rPr>
              <a:t>、</a:t>
            </a:r>
            <a:r>
              <a:rPr lang="en-US" altLang="zh-CN" dirty="0">
                <a:solidFill>
                  <a:srgbClr val="323232"/>
                </a:solidFill>
                <a:latin typeface="Arial" panose="020B0604020202020204" pitchFamily="34" charset="0"/>
              </a:rPr>
              <a:t>Class</a:t>
            </a:r>
            <a:r>
              <a:rPr lang="zh-CN" altLang="en-US" dirty="0">
                <a:solidFill>
                  <a:srgbClr val="323232"/>
                </a:solidFill>
                <a:latin typeface="Arial" panose="020B0604020202020204" pitchFamily="34" charset="0"/>
              </a:rPr>
              <a:t>、</a:t>
            </a:r>
            <a:r>
              <a:rPr lang="en-US" altLang="zh-CN" dirty="0">
                <a:solidFill>
                  <a:srgbClr val="323232"/>
                </a:solidFill>
                <a:latin typeface="Arial" panose="020B0604020202020204" pitchFamily="34" charset="0"/>
              </a:rPr>
              <a:t>Device</a:t>
            </a:r>
            <a:r>
              <a:rPr lang="zh-CN" altLang="en-US" dirty="0">
                <a:solidFill>
                  <a:srgbClr val="323232"/>
                </a:solidFill>
                <a:latin typeface="Arial" panose="020B0604020202020204" pitchFamily="34" charset="0"/>
              </a:rPr>
              <a:t>、</a:t>
            </a:r>
            <a:r>
              <a:rPr lang="en-US" altLang="zh-CN" dirty="0">
                <a:solidFill>
                  <a:srgbClr val="323232"/>
                </a:solidFill>
                <a:latin typeface="Arial" panose="020B0604020202020204" pitchFamily="34" charset="0"/>
              </a:rPr>
              <a:t>Driver</a:t>
            </a:r>
            <a:r>
              <a:rPr lang="zh-CN" altLang="en-US" dirty="0">
                <a:solidFill>
                  <a:srgbClr val="323232"/>
                </a:solidFill>
                <a:latin typeface="Arial" panose="020B0604020202020204" pitchFamily="34" charset="0"/>
              </a:rPr>
              <a:t>四个核心数据结构，将大量的、不同功能的硬件设备（以及驱动该硬件设备的方法），以树状结构的形式，进行归纳、抽象，从而方便</a:t>
            </a:r>
            <a:r>
              <a:rPr lang="en-US" altLang="zh-CN" dirty="0">
                <a:solidFill>
                  <a:srgbClr val="323232"/>
                </a:solidFill>
                <a:latin typeface="Arial" panose="020B0604020202020204" pitchFamily="34" charset="0"/>
              </a:rPr>
              <a:t>Kernel</a:t>
            </a:r>
            <a:r>
              <a:rPr lang="zh-CN" altLang="en-US" dirty="0">
                <a:solidFill>
                  <a:srgbClr val="323232"/>
                </a:solidFill>
                <a:latin typeface="Arial" panose="020B0604020202020204" pitchFamily="34" charset="0"/>
              </a:rPr>
              <a:t>的统一管理。</a:t>
            </a:r>
            <a:endParaRPr lang="zh-CN" altLang="en-US" dirty="0">
              <a:solidFill>
                <a:srgbClr val="323232"/>
              </a:solidFill>
              <a:latin typeface="Arial" panose="020B0604020202020204" pitchFamily="34" charset="0"/>
            </a:endParaRPr>
          </a:p>
          <a:p>
            <a:r>
              <a:rPr lang="zh-CN" altLang="en-US" dirty="0">
                <a:solidFill>
                  <a:srgbClr val="323232"/>
                </a:solidFill>
                <a:latin typeface="Arial" panose="020B0604020202020204" pitchFamily="34" charset="0"/>
              </a:rPr>
              <a:t>而硬件设备的数量、种类是非常多的，这就决定了</a:t>
            </a:r>
            <a:r>
              <a:rPr lang="en-US" altLang="zh-CN" dirty="0">
                <a:solidFill>
                  <a:srgbClr val="323232"/>
                </a:solidFill>
                <a:latin typeface="Arial" panose="020B0604020202020204" pitchFamily="34" charset="0"/>
              </a:rPr>
              <a:t>Kernel</a:t>
            </a:r>
            <a:r>
              <a:rPr lang="zh-CN" altLang="en-US" dirty="0">
                <a:solidFill>
                  <a:srgbClr val="323232"/>
                </a:solidFill>
                <a:latin typeface="Arial" panose="020B0604020202020204" pitchFamily="34" charset="0"/>
              </a:rPr>
              <a:t>中将会有大量的有关设备模型的数据结构。这些数据结构一定有一些共同的功能，需要抽象出来统一实现，否则就会不可避免的产生冗余代码。这就是</a:t>
            </a:r>
            <a:r>
              <a:rPr lang="en-US" altLang="zh-CN" dirty="0" err="1">
                <a:solidFill>
                  <a:srgbClr val="323232"/>
                </a:solidFill>
                <a:latin typeface="Arial" panose="020B0604020202020204" pitchFamily="34" charset="0"/>
              </a:rPr>
              <a:t>Kobject</a:t>
            </a:r>
            <a:r>
              <a:rPr lang="zh-CN" altLang="en-US" dirty="0">
                <a:solidFill>
                  <a:srgbClr val="323232"/>
                </a:solidFill>
                <a:latin typeface="Arial" panose="020B0604020202020204" pitchFamily="34" charset="0"/>
              </a:rPr>
              <a:t>诞生的背景。</a:t>
            </a:r>
            <a:endParaRPr lang="zh-CN" altLang="en-US" b="0" i="0" dirty="0">
              <a:solidFill>
                <a:srgbClr val="323232"/>
              </a:solidFill>
              <a:effectLst/>
              <a:latin typeface="Arial" panose="020B0604020202020204" pitchFamily="34" charset="0"/>
            </a:endParaRPr>
          </a:p>
        </p:txBody>
      </p:sp>
      <p:sp>
        <p:nvSpPr>
          <p:cNvPr id="3" name="文本框 2"/>
          <p:cNvSpPr txBox="1"/>
          <p:nvPr/>
        </p:nvSpPr>
        <p:spPr>
          <a:xfrm>
            <a:off x="370947" y="2364426"/>
            <a:ext cx="309880" cy="645160"/>
          </a:xfrm>
          <a:prstGeom prst="rect">
            <a:avLst/>
          </a:prstGeom>
          <a:noFill/>
        </p:spPr>
        <p:txBody>
          <a:bodyPr wrap="none" rtlCol="0">
            <a:spAutoFit/>
          </a:bodyPr>
          <a:lstStyle/>
          <a:p>
            <a:endParaRPr lang="en-US" altLang="zh-CN" dirty="0"/>
          </a:p>
          <a:p>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332105" y="191770"/>
            <a:ext cx="8478520" cy="659574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9705" y="396359"/>
            <a:ext cx="2172390" cy="369332"/>
          </a:xfrm>
          <a:prstGeom prst="rect">
            <a:avLst/>
          </a:prstGeom>
        </p:spPr>
        <p:txBody>
          <a:bodyPr wrap="none">
            <a:spAutoFit/>
          </a:bodyPr>
          <a:lstStyle/>
          <a:p>
            <a:r>
              <a:rPr lang="en-US" altLang="zh-CN" dirty="0" err="1">
                <a:ea typeface="微软雅黑" panose="020B0503020204020204" charset="-122"/>
              </a:rPr>
              <a:t>Yocto</a:t>
            </a:r>
            <a:r>
              <a:rPr lang="zh-CN" altLang="zh-CN" dirty="0">
                <a:ea typeface="微软雅黑" panose="020B0503020204020204" charset="-122"/>
              </a:rPr>
              <a:t>项目、</a:t>
            </a:r>
            <a:r>
              <a:rPr lang="en-US" altLang="zh-CN" dirty="0" err="1">
                <a:ea typeface="微软雅黑" panose="020B0503020204020204" charset="-122"/>
              </a:rPr>
              <a:t>BitBake</a:t>
            </a:r>
            <a:endParaRPr lang="zh-CN" altLang="en-US" dirty="0"/>
          </a:p>
        </p:txBody>
      </p:sp>
      <p:sp>
        <p:nvSpPr>
          <p:cNvPr id="3" name="矩形 2"/>
          <p:cNvSpPr/>
          <p:nvPr/>
        </p:nvSpPr>
        <p:spPr>
          <a:xfrm>
            <a:off x="261937" y="1102936"/>
            <a:ext cx="11668126" cy="4401205"/>
          </a:xfrm>
          <a:prstGeom prst="rect">
            <a:avLst/>
          </a:prstGeom>
        </p:spPr>
        <p:txBody>
          <a:bodyPr wrap="square">
            <a:spAutoFit/>
          </a:bodyPr>
          <a:lstStyle/>
          <a:p>
            <a:pPr marL="685800" marR="0">
              <a:spcBef>
                <a:spcPts val="0"/>
              </a:spcBef>
              <a:spcAft>
                <a:spcPts val="0"/>
              </a:spcAft>
            </a:pPr>
            <a:r>
              <a:rPr lang="en-US" altLang="zh-CN" sz="2800" dirty="0">
                <a:hlinkClick r:id="rId1"/>
              </a:rPr>
              <a:t>http://software-dl.ti.com/processor-sdk-linux/esd/docs/06_01_00_08/linux/Overview_Building_the_SDK.html</a:t>
            </a:r>
            <a:endParaRPr lang="en-US" altLang="zh-CN" sz="2800" dirty="0">
              <a:ea typeface="微软雅黑" panose="020B0503020204020204" charset="-122"/>
            </a:endParaRPr>
          </a:p>
          <a:p>
            <a:pPr marL="685800" marR="0">
              <a:spcBef>
                <a:spcPts val="0"/>
              </a:spcBef>
              <a:spcAft>
                <a:spcPts val="0"/>
              </a:spcAft>
            </a:pPr>
            <a:r>
              <a:rPr lang="en-US" altLang="zh-CN" sz="1600" dirty="0">
                <a:ea typeface="微软雅黑" panose="020B0503020204020204" charset="-122"/>
              </a:rPr>
              <a:t>Cross compiling</a:t>
            </a:r>
            <a:endParaRPr lang="en-US" altLang="zh-CN" sz="1600" dirty="0">
              <a:ea typeface="微软雅黑" panose="020B0503020204020204" charset="-122"/>
            </a:endParaRPr>
          </a:p>
          <a:p>
            <a:pPr marL="685800" marR="0">
              <a:spcBef>
                <a:spcPts val="0"/>
              </a:spcBef>
              <a:spcAft>
                <a:spcPts val="0"/>
              </a:spcAft>
            </a:pPr>
            <a:r>
              <a:rPr lang="en-US" altLang="zh-CN" sz="1600" dirty="0">
                <a:ea typeface="微软雅黑" panose="020B0503020204020204" charset="-122"/>
              </a:rPr>
              <a:t>Toolchain flexibility</a:t>
            </a:r>
            <a:endParaRPr lang="en-US" altLang="zh-CN" sz="1600" dirty="0">
              <a:ea typeface="微软雅黑" panose="020B0503020204020204" charset="-122"/>
            </a:endParaRPr>
          </a:p>
          <a:p>
            <a:pPr marL="685800" marR="0">
              <a:spcBef>
                <a:spcPts val="0"/>
              </a:spcBef>
              <a:spcAft>
                <a:spcPts val="0"/>
              </a:spcAft>
            </a:pPr>
            <a:r>
              <a:rPr lang="en-US" altLang="zh-CN" sz="1600" dirty="0">
                <a:ea typeface="微软雅黑" panose="020B0503020204020204" charset="-122"/>
              </a:rPr>
              <a:t>Scalability</a:t>
            </a:r>
            <a:endParaRPr lang="en-US" altLang="zh-CN" sz="1600" dirty="0">
              <a:ea typeface="微软雅黑" panose="020B0503020204020204" charset="-122"/>
            </a:endParaRPr>
          </a:p>
          <a:p>
            <a:pPr marL="685800" marR="0">
              <a:spcBef>
                <a:spcPts val="0"/>
              </a:spcBef>
              <a:spcAft>
                <a:spcPts val="0"/>
              </a:spcAft>
            </a:pPr>
            <a:r>
              <a:rPr lang="en-US" altLang="zh-CN" sz="1600" dirty="0">
                <a:ea typeface="微软雅黑" panose="020B0503020204020204" charset="-122"/>
              </a:rPr>
              <a:t>Licensing controls</a:t>
            </a:r>
            <a:endParaRPr lang="en-US" altLang="zh-CN" sz="1600" dirty="0">
              <a:ea typeface="微软雅黑" panose="020B0503020204020204" charset="-122"/>
            </a:endParaRPr>
          </a:p>
          <a:p>
            <a:pPr marL="685800" marR="0">
              <a:spcBef>
                <a:spcPts val="0"/>
              </a:spcBef>
              <a:spcAft>
                <a:spcPts val="0"/>
              </a:spcAft>
            </a:pPr>
            <a:r>
              <a:rPr lang="en-US" altLang="zh-CN" sz="1600" dirty="0">
                <a:ea typeface="微软雅黑" panose="020B0503020204020204" charset="-122"/>
              </a:rPr>
              <a:t>Accountability</a:t>
            </a:r>
            <a:endParaRPr lang="en-US" altLang="zh-CN" sz="1600" dirty="0">
              <a:ea typeface="微软雅黑" panose="020B0503020204020204" charset="-122"/>
            </a:endParaRPr>
          </a:p>
          <a:p>
            <a:pPr marL="685800" marR="0">
              <a:spcBef>
                <a:spcPts val="0"/>
              </a:spcBef>
              <a:spcAft>
                <a:spcPts val="0"/>
              </a:spcAft>
            </a:pPr>
            <a:r>
              <a:rPr lang="zh-CN" altLang="zh-CN" dirty="0">
                <a:solidFill>
                  <a:srgbClr val="404040"/>
                </a:solidFill>
                <a:ea typeface="Consolas" panose="020B0609020204030204" pitchFamily="49" charset="0"/>
              </a:rPr>
              <a:t> git clone git://arago-project.org/git/projects/oe-layersetup.git tisdk</a:t>
            </a:r>
            <a:br>
              <a:rPr lang="zh-CN" altLang="zh-CN" dirty="0">
                <a:solidFill>
                  <a:srgbClr val="404040"/>
                </a:solidFill>
                <a:ea typeface="Consolas" panose="020B0609020204030204" pitchFamily="49" charset="0"/>
              </a:rPr>
            </a:br>
            <a:r>
              <a:rPr lang="zh-CN" altLang="zh-CN" dirty="0">
                <a:solidFill>
                  <a:srgbClr val="404040"/>
                </a:solidFill>
                <a:ea typeface="Consolas" panose="020B0609020204030204" pitchFamily="49" charset="0"/>
              </a:rPr>
              <a:t>$ cd tisdk</a:t>
            </a:r>
            <a:br>
              <a:rPr lang="zh-CN" altLang="zh-CN" dirty="0">
                <a:solidFill>
                  <a:srgbClr val="404040"/>
                </a:solidFill>
                <a:ea typeface="Consolas" panose="020B0609020204030204" pitchFamily="49" charset="0"/>
              </a:rPr>
            </a:br>
            <a:r>
              <a:rPr lang="zh-CN" altLang="zh-CN" dirty="0">
                <a:solidFill>
                  <a:srgbClr val="404040"/>
                </a:solidFill>
                <a:ea typeface="Consolas" panose="020B0609020204030204" pitchFamily="49" charset="0"/>
              </a:rPr>
              <a:t>$ ./oe-layertool-setup.sh -f configs/processor-sdk/processor-sdk-&lt;version&gt;-config.txt</a:t>
            </a:r>
            <a:br>
              <a:rPr lang="zh-CN" altLang="zh-CN" dirty="0">
                <a:solidFill>
                  <a:srgbClr val="404040"/>
                </a:solidFill>
                <a:ea typeface="Consolas" panose="020B0609020204030204" pitchFamily="49" charset="0"/>
              </a:rPr>
            </a:br>
            <a:r>
              <a:rPr lang="zh-CN" altLang="zh-CN" dirty="0">
                <a:solidFill>
                  <a:srgbClr val="404040"/>
                </a:solidFill>
                <a:ea typeface="Consolas" panose="020B0609020204030204" pitchFamily="49" charset="0"/>
              </a:rPr>
              <a:t>$ cd build</a:t>
            </a:r>
            <a:br>
              <a:rPr lang="zh-CN" altLang="zh-CN" dirty="0">
                <a:solidFill>
                  <a:srgbClr val="404040"/>
                </a:solidFill>
                <a:ea typeface="Consolas" panose="020B0609020204030204" pitchFamily="49" charset="0"/>
              </a:rPr>
            </a:br>
            <a:r>
              <a:rPr lang="zh-CN" altLang="zh-CN" dirty="0">
                <a:solidFill>
                  <a:srgbClr val="404040"/>
                </a:solidFill>
                <a:ea typeface="Consolas" panose="020B0609020204030204" pitchFamily="49" charset="0"/>
              </a:rPr>
              <a:t>$ . conf/setenv</a:t>
            </a:r>
            <a:br>
              <a:rPr lang="zh-CN" altLang="zh-CN" dirty="0">
                <a:solidFill>
                  <a:srgbClr val="404040"/>
                </a:solidFill>
                <a:ea typeface="Consolas" panose="020B0609020204030204" pitchFamily="49" charset="0"/>
              </a:rPr>
            </a:br>
            <a:r>
              <a:rPr lang="zh-CN" altLang="zh-CN" dirty="0">
                <a:solidFill>
                  <a:srgbClr val="404040"/>
                </a:solidFill>
                <a:ea typeface="Consolas" panose="020B0609020204030204" pitchFamily="49" charset="0"/>
              </a:rPr>
              <a:t>$ export TOOLCHAIN_PATH_ARMV7=$HOME/gcc-arm-8.3-2019.03-x86_64-arm-linux-gnueabihf</a:t>
            </a:r>
            <a:br>
              <a:rPr lang="zh-CN" altLang="zh-CN" dirty="0">
                <a:solidFill>
                  <a:srgbClr val="404040"/>
                </a:solidFill>
                <a:ea typeface="Consolas" panose="020B0609020204030204" pitchFamily="49" charset="0"/>
              </a:rPr>
            </a:br>
            <a:r>
              <a:rPr lang="zh-CN" altLang="zh-CN" dirty="0">
                <a:solidFill>
                  <a:srgbClr val="404040"/>
                </a:solidFill>
                <a:ea typeface="Consolas" panose="020B0609020204030204" pitchFamily="49" charset="0"/>
              </a:rPr>
              <a:t>$ export TOOLCHAIN_PATH_ARMV8=$HOME/gcc-arm-8.3-2019.03-x86_64-aarch64-linux-gnu</a:t>
            </a:r>
            <a:br>
              <a:rPr lang="zh-CN" altLang="zh-CN" dirty="0">
                <a:solidFill>
                  <a:srgbClr val="404040"/>
                </a:solidFill>
                <a:ea typeface="Consolas" panose="020B0609020204030204" pitchFamily="49" charset="0"/>
              </a:rPr>
            </a:br>
            <a:r>
              <a:rPr lang="zh-CN" altLang="zh-CN" dirty="0">
                <a:solidFill>
                  <a:srgbClr val="404040"/>
                </a:solidFill>
                <a:ea typeface="Consolas" panose="020B0609020204030204" pitchFamily="49" charset="0"/>
              </a:rPr>
              <a:t>$ MACHINE=am57xx-evm bitbake arago-base-tisdk-image</a:t>
            </a:r>
            <a:endParaRPr lang="zh-CN" altLang="zh-CN" dirty="0">
              <a:solidFill>
                <a:srgbClr val="404040"/>
              </a:solidFill>
              <a:ea typeface="Consolas" panose="020B0609020204030204" pitchFamily="49"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994" y="396359"/>
            <a:ext cx="1356462" cy="369332"/>
          </a:xfrm>
          <a:prstGeom prst="rect">
            <a:avLst/>
          </a:prstGeom>
        </p:spPr>
        <p:txBody>
          <a:bodyPr wrap="none">
            <a:spAutoFit/>
          </a:bodyPr>
          <a:lstStyle/>
          <a:p>
            <a:r>
              <a:rPr lang="en-US" altLang="zh-CN" dirty="0">
                <a:ea typeface="微软雅黑" panose="020B0503020204020204" charset="-122"/>
              </a:rPr>
              <a:t>Qt</a:t>
            </a:r>
            <a:r>
              <a:rPr lang="zh-CN" altLang="zh-CN" dirty="0">
                <a:ea typeface="微软雅黑" panose="020B0503020204020204" charset="-122"/>
              </a:rPr>
              <a:t>应用开发</a:t>
            </a:r>
            <a:endParaRPr lang="zh-CN" altLang="en-US" dirty="0"/>
          </a:p>
        </p:txBody>
      </p:sp>
      <p:sp>
        <p:nvSpPr>
          <p:cNvPr id="3" name="矩形 2"/>
          <p:cNvSpPr/>
          <p:nvPr/>
        </p:nvSpPr>
        <p:spPr>
          <a:xfrm>
            <a:off x="359994" y="1938635"/>
            <a:ext cx="6096000" cy="923330"/>
          </a:xfrm>
          <a:prstGeom prst="rect">
            <a:avLst/>
          </a:prstGeom>
        </p:spPr>
        <p:txBody>
          <a:bodyPr>
            <a:spAutoFit/>
          </a:bodyPr>
          <a:lstStyle/>
          <a:p>
            <a:r>
              <a:rPr lang="en-US" altLang="zh-CN" dirty="0">
                <a:hlinkClick r:id="rId1"/>
              </a:rPr>
              <a:t>https://training.ti.com/sitara-arm-processors-boot-camp-linux-qt-graphical-user-interface-gui-development?context=14788-14677</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2873" y="311664"/>
            <a:ext cx="2119876" cy="369332"/>
          </a:xfrm>
          <a:prstGeom prst="rect">
            <a:avLst/>
          </a:prstGeom>
        </p:spPr>
        <p:txBody>
          <a:bodyPr wrap="none">
            <a:spAutoFit/>
          </a:bodyPr>
          <a:lstStyle/>
          <a:p>
            <a:r>
              <a:rPr lang="en-US" altLang="zh-CN" b="1" dirty="0">
                <a:solidFill>
                  <a:srgbClr val="333333"/>
                </a:solidFill>
                <a:latin typeface="Open Sans"/>
              </a:rPr>
              <a:t>Hands on with QT</a:t>
            </a:r>
            <a:endParaRPr lang="en-US" altLang="zh-CN" b="1" i="0" dirty="0">
              <a:solidFill>
                <a:srgbClr val="333333"/>
              </a:solidFill>
              <a:effectLst/>
              <a:latin typeface="Open Sans"/>
            </a:endParaRPr>
          </a:p>
        </p:txBody>
      </p:sp>
      <p:sp>
        <p:nvSpPr>
          <p:cNvPr id="3" name="矩形 2"/>
          <p:cNvSpPr/>
          <p:nvPr/>
        </p:nvSpPr>
        <p:spPr>
          <a:xfrm>
            <a:off x="422873" y="814172"/>
            <a:ext cx="4402167" cy="646331"/>
          </a:xfrm>
          <a:prstGeom prst="rect">
            <a:avLst/>
          </a:prstGeom>
        </p:spPr>
        <p:txBody>
          <a:bodyPr wrap="none">
            <a:spAutoFit/>
          </a:bodyPr>
          <a:lstStyle/>
          <a:p>
            <a:r>
              <a:rPr lang="zh-CN" altLang="en-US" dirty="0">
                <a:hlinkClick r:id="rId1"/>
              </a:rPr>
              <a:t>下载</a:t>
            </a:r>
            <a:r>
              <a:rPr lang="en-US" altLang="zh-CN" dirty="0">
                <a:hlinkClick r:id="rId1"/>
              </a:rPr>
              <a:t>QT</a:t>
            </a:r>
            <a:endParaRPr lang="en-US" altLang="zh-CN" dirty="0"/>
          </a:p>
          <a:p>
            <a:r>
              <a:rPr lang="en-US" altLang="zh-CN" dirty="0">
                <a:hlinkClick r:id="rId1"/>
              </a:rPr>
              <a:t>http://download.qt.io/archive/qt/5.7/5.7.1/</a:t>
            </a:r>
            <a:endParaRPr lang="zh-CN" altLang="en-US" dirty="0"/>
          </a:p>
        </p:txBody>
      </p:sp>
      <p:sp>
        <p:nvSpPr>
          <p:cNvPr id="4" name="矩形 3"/>
          <p:cNvSpPr/>
          <p:nvPr/>
        </p:nvSpPr>
        <p:spPr>
          <a:xfrm>
            <a:off x="422873" y="2777865"/>
            <a:ext cx="6096000" cy="923330"/>
          </a:xfrm>
          <a:prstGeom prst="rect">
            <a:avLst/>
          </a:prstGeom>
        </p:spPr>
        <p:txBody>
          <a:bodyPr>
            <a:spAutoFit/>
          </a:bodyPr>
          <a:lstStyle/>
          <a:p>
            <a:r>
              <a:rPr lang="en-US" altLang="zh-CN" b="1" dirty="0">
                <a:solidFill>
                  <a:srgbClr val="555555"/>
                </a:solidFill>
                <a:latin typeface="Open Sans"/>
              </a:rPr>
              <a:t>source /home/</a:t>
            </a:r>
            <a:r>
              <a:rPr lang="en-US" altLang="zh-CN" b="1" dirty="0" err="1">
                <a:solidFill>
                  <a:srgbClr val="555555"/>
                </a:solidFill>
                <a:latin typeface="Open Sans"/>
              </a:rPr>
              <a:t>sitara</a:t>
            </a:r>
            <a:r>
              <a:rPr lang="en-US" altLang="zh-CN" b="1" dirty="0">
                <a:solidFill>
                  <a:srgbClr val="555555"/>
                </a:solidFill>
                <a:latin typeface="Open Sans"/>
              </a:rPr>
              <a:t>/AM335x/</a:t>
            </a:r>
            <a:r>
              <a:rPr lang="en-US" altLang="zh-CN" b="1" dirty="0" err="1">
                <a:solidFill>
                  <a:srgbClr val="555555"/>
                </a:solidFill>
                <a:latin typeface="Open Sans"/>
              </a:rPr>
              <a:t>ti</a:t>
            </a:r>
            <a:r>
              <a:rPr lang="en-US" altLang="zh-CN" b="1" dirty="0">
                <a:solidFill>
                  <a:srgbClr val="555555"/>
                </a:solidFill>
                <a:latin typeface="Open Sans"/>
              </a:rPr>
              <a:t>-processor-</a:t>
            </a:r>
            <a:r>
              <a:rPr lang="en-US" altLang="zh-CN" b="1" dirty="0" err="1">
                <a:solidFill>
                  <a:srgbClr val="555555"/>
                </a:solidFill>
                <a:latin typeface="Open Sans"/>
              </a:rPr>
              <a:t>sdk</a:t>
            </a:r>
            <a:r>
              <a:rPr lang="en-US" altLang="zh-CN" b="1" dirty="0">
                <a:solidFill>
                  <a:srgbClr val="555555"/>
                </a:solidFill>
                <a:latin typeface="Open Sans"/>
              </a:rPr>
              <a:t>-</a:t>
            </a:r>
            <a:r>
              <a:rPr lang="en-US" altLang="zh-CN" b="1" dirty="0" err="1">
                <a:solidFill>
                  <a:srgbClr val="555555"/>
                </a:solidFill>
                <a:latin typeface="Open Sans"/>
              </a:rPr>
              <a:t>linux</a:t>
            </a:r>
            <a:r>
              <a:rPr lang="en-US" altLang="zh-CN" b="1" dirty="0">
                <a:solidFill>
                  <a:srgbClr val="555555"/>
                </a:solidFill>
                <a:latin typeface="Open Sans"/>
              </a:rPr>
              <a:t>-&lt;machine&gt;-&lt;</a:t>
            </a:r>
            <a:r>
              <a:rPr lang="en-US" altLang="zh-CN" b="1" dirty="0" err="1">
                <a:solidFill>
                  <a:srgbClr val="555555"/>
                </a:solidFill>
                <a:latin typeface="Open Sans"/>
              </a:rPr>
              <a:t>sdk</a:t>
            </a:r>
            <a:r>
              <a:rPr lang="en-US" altLang="zh-CN" b="1" dirty="0">
                <a:solidFill>
                  <a:srgbClr val="555555"/>
                </a:solidFill>
                <a:latin typeface="Open Sans"/>
              </a:rPr>
              <a:t> version&gt;/</a:t>
            </a:r>
            <a:r>
              <a:rPr lang="en-US" altLang="zh-CN" b="1" dirty="0" err="1">
                <a:solidFill>
                  <a:srgbClr val="555555"/>
                </a:solidFill>
                <a:latin typeface="Open Sans"/>
              </a:rPr>
              <a:t>linux</a:t>
            </a:r>
            <a:r>
              <a:rPr lang="en-US" altLang="zh-CN" b="1" dirty="0">
                <a:solidFill>
                  <a:srgbClr val="555555"/>
                </a:solidFill>
                <a:latin typeface="Open Sans"/>
              </a:rPr>
              <a:t>-devkit/environment-setup</a:t>
            </a:r>
            <a:endParaRPr lang="zh-CN" altLang="en-US" dirty="0"/>
          </a:p>
        </p:txBody>
      </p:sp>
      <p:sp>
        <p:nvSpPr>
          <p:cNvPr id="5" name="矩形 4"/>
          <p:cNvSpPr/>
          <p:nvPr/>
        </p:nvSpPr>
        <p:spPr>
          <a:xfrm>
            <a:off x="422873" y="1911864"/>
            <a:ext cx="4743606" cy="646331"/>
          </a:xfrm>
          <a:prstGeom prst="rect">
            <a:avLst/>
          </a:prstGeom>
        </p:spPr>
        <p:txBody>
          <a:bodyPr wrap="none">
            <a:spAutoFit/>
          </a:bodyPr>
          <a:lstStyle/>
          <a:p>
            <a:r>
              <a:rPr lang="zh-CN" altLang="en-US" dirty="0"/>
              <a:t>chmod +x qt-opensource-linux-x64-5.7.1.run</a:t>
            </a:r>
            <a:endParaRPr lang="en-US" altLang="zh-CN" dirty="0"/>
          </a:p>
          <a:p>
            <a:r>
              <a:rPr lang="en-US" altLang="zh-CN" dirty="0"/>
              <a:t>./qt-opensource-linux-x64-5.7.1.run</a:t>
            </a:r>
            <a:endParaRPr lang="zh-CN" altLang="en-US" dirty="0"/>
          </a:p>
        </p:txBody>
      </p:sp>
      <p:pic>
        <p:nvPicPr>
          <p:cNvPr id="6" name="图片 5"/>
          <p:cNvPicPr>
            <a:picLocks noChangeAspect="1"/>
          </p:cNvPicPr>
          <p:nvPr/>
        </p:nvPicPr>
        <p:blipFill>
          <a:blip r:embed="rId2"/>
          <a:stretch>
            <a:fillRect/>
          </a:stretch>
        </p:blipFill>
        <p:spPr>
          <a:xfrm>
            <a:off x="6590656" y="423734"/>
            <a:ext cx="4810125" cy="521970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8193" y="456222"/>
            <a:ext cx="8167085" cy="3570999"/>
          </a:xfrm>
          <a:prstGeom prst="rect">
            <a:avLst/>
          </a:prstGeom>
        </p:spPr>
      </p:pic>
      <p:sp>
        <p:nvSpPr>
          <p:cNvPr id="4" name="矩形 3"/>
          <p:cNvSpPr/>
          <p:nvPr/>
        </p:nvSpPr>
        <p:spPr>
          <a:xfrm>
            <a:off x="288193" y="4659275"/>
            <a:ext cx="5319341" cy="369332"/>
          </a:xfrm>
          <a:prstGeom prst="rect">
            <a:avLst/>
          </a:prstGeom>
        </p:spPr>
        <p:txBody>
          <a:bodyPr wrap="none">
            <a:spAutoFit/>
          </a:bodyPr>
          <a:lstStyle/>
          <a:p>
            <a:r>
              <a:rPr lang="en-US" altLang="zh-CN" b="1" dirty="0" err="1">
                <a:solidFill>
                  <a:srgbClr val="555555"/>
                </a:solidFill>
                <a:latin typeface="Open Sans"/>
              </a:rPr>
              <a:t>scp</a:t>
            </a:r>
            <a:r>
              <a:rPr lang="en-US" altLang="zh-CN" b="1" dirty="0">
                <a:solidFill>
                  <a:srgbClr val="555555"/>
                </a:solidFill>
                <a:latin typeface="Open Sans"/>
              </a:rPr>
              <a:t> -r </a:t>
            </a:r>
            <a:r>
              <a:rPr lang="en-US" altLang="zh-CN" b="1" dirty="0" err="1">
                <a:solidFill>
                  <a:srgbClr val="555555"/>
                </a:solidFill>
                <a:latin typeface="Open Sans"/>
              </a:rPr>
              <a:t>helloworld</a:t>
            </a:r>
            <a:r>
              <a:rPr lang="en-US" altLang="zh-CN" b="1" dirty="0">
                <a:solidFill>
                  <a:srgbClr val="555555"/>
                </a:solidFill>
                <a:latin typeface="Open Sans"/>
              </a:rPr>
              <a:t> </a:t>
            </a:r>
            <a:r>
              <a:rPr lang="en-US" altLang="zh-CN" b="1" dirty="0" err="1">
                <a:solidFill>
                  <a:srgbClr val="555555"/>
                </a:solidFill>
                <a:latin typeface="Open Sans"/>
              </a:rPr>
              <a:t>root@xx.xx.xx.xx</a:t>
            </a:r>
            <a:r>
              <a:rPr lang="en-US" altLang="zh-CN" b="1" dirty="0">
                <a:solidFill>
                  <a:srgbClr val="555555"/>
                </a:solidFill>
                <a:latin typeface="Open Sans"/>
              </a:rPr>
              <a:t>:/home/root</a:t>
            </a:r>
            <a:endParaRPr lang="zh-CN" altLang="en-US" dirty="0"/>
          </a:p>
        </p:txBody>
      </p:sp>
      <p:sp>
        <p:nvSpPr>
          <p:cNvPr id="2" name="矩形 1"/>
          <p:cNvSpPr/>
          <p:nvPr/>
        </p:nvSpPr>
        <p:spPr>
          <a:xfrm>
            <a:off x="388328" y="5475995"/>
            <a:ext cx="1639038" cy="369332"/>
          </a:xfrm>
          <a:prstGeom prst="rect">
            <a:avLst/>
          </a:prstGeom>
        </p:spPr>
        <p:txBody>
          <a:bodyPr wrap="none">
            <a:spAutoFit/>
          </a:bodyPr>
          <a:lstStyle/>
          <a:p>
            <a:r>
              <a:rPr lang="en-US" altLang="zh-CN" b="1" dirty="0">
                <a:solidFill>
                  <a:srgbClr val="555555"/>
                </a:solidFill>
                <a:latin typeface="Open Sans"/>
              </a:rPr>
              <a:t>./</a:t>
            </a:r>
            <a:r>
              <a:rPr lang="en-US" altLang="zh-CN" b="1" dirty="0" err="1">
                <a:solidFill>
                  <a:srgbClr val="555555"/>
                </a:solidFill>
                <a:latin typeface="Open Sans"/>
              </a:rPr>
              <a:t>helloworld</a:t>
            </a:r>
            <a:r>
              <a:rPr lang="en-US" altLang="zh-CN" b="1" dirty="0">
                <a:solidFill>
                  <a:srgbClr val="555555"/>
                </a:solidFill>
                <a:latin typeface="Open Sans"/>
              </a:rPr>
              <a:t>  </a:t>
            </a:r>
            <a:endParaRPr lang="zh-CN" altLang="en-US" dirty="0"/>
          </a:p>
        </p:txBody>
      </p:sp>
      <p:pic>
        <p:nvPicPr>
          <p:cNvPr id="5" name="图片 4"/>
          <p:cNvPicPr>
            <a:picLocks noChangeAspect="1"/>
          </p:cNvPicPr>
          <p:nvPr/>
        </p:nvPicPr>
        <p:blipFill>
          <a:blip r:embed="rId2"/>
          <a:stretch>
            <a:fillRect/>
          </a:stretch>
        </p:blipFill>
        <p:spPr>
          <a:xfrm>
            <a:off x="7273148" y="4573782"/>
            <a:ext cx="2133600" cy="194310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7165" y="567040"/>
            <a:ext cx="9704173" cy="1200329"/>
          </a:xfrm>
          <a:prstGeom prst="rect">
            <a:avLst/>
          </a:prstGeom>
        </p:spPr>
        <p:txBody>
          <a:bodyPr wrap="square">
            <a:spAutoFit/>
          </a:bodyPr>
          <a:lstStyle/>
          <a:p>
            <a:r>
              <a:rPr lang="en-US" altLang="zh-CN" b="1" dirty="0">
                <a:solidFill>
                  <a:srgbClr val="555555"/>
                </a:solidFill>
                <a:latin typeface="Open Sans"/>
              </a:rPr>
              <a:t>Key Points</a:t>
            </a:r>
            <a:endParaRPr lang="en-US" altLang="zh-CN" b="1" dirty="0">
              <a:solidFill>
                <a:srgbClr val="555555"/>
              </a:solidFill>
              <a:latin typeface="Open Sans"/>
            </a:endParaRPr>
          </a:p>
          <a:p>
            <a:pPr>
              <a:buFont typeface="Arial" panose="020B0604020202020204" pitchFamily="34" charset="0"/>
              <a:buChar char="•"/>
            </a:pPr>
            <a:r>
              <a:rPr lang="en-US" altLang="zh-CN" dirty="0">
                <a:solidFill>
                  <a:srgbClr val="555555"/>
                </a:solidFill>
                <a:latin typeface="Open Sans"/>
              </a:rPr>
              <a:t>Setting up QT Creator to find your tools</a:t>
            </a:r>
            <a:endParaRPr lang="en-US" altLang="zh-CN" dirty="0">
              <a:solidFill>
                <a:srgbClr val="555555"/>
              </a:solidFill>
              <a:latin typeface="Open Sans"/>
            </a:endParaRPr>
          </a:p>
          <a:p>
            <a:pPr>
              <a:buFont typeface="Arial" panose="020B0604020202020204" pitchFamily="34" charset="0"/>
              <a:buChar char="•"/>
            </a:pPr>
            <a:r>
              <a:rPr lang="en-US" altLang="zh-CN" dirty="0">
                <a:solidFill>
                  <a:srgbClr val="555555"/>
                </a:solidFill>
                <a:latin typeface="Open Sans"/>
              </a:rPr>
              <a:t>Setting up QT Creator to communicate with the target platform</a:t>
            </a:r>
            <a:endParaRPr lang="en-US" altLang="zh-CN" dirty="0">
              <a:solidFill>
                <a:srgbClr val="555555"/>
              </a:solidFill>
              <a:latin typeface="Open Sans"/>
            </a:endParaRPr>
          </a:p>
          <a:p>
            <a:pPr>
              <a:buFont typeface="Arial" panose="020B0604020202020204" pitchFamily="34" charset="0"/>
              <a:buChar char="•"/>
            </a:pPr>
            <a:r>
              <a:rPr lang="en-US" altLang="zh-CN" dirty="0">
                <a:solidFill>
                  <a:srgbClr val="555555"/>
                </a:solidFill>
                <a:latin typeface="Open Sans"/>
              </a:rPr>
              <a:t>Creating hello world and run using QT Creator.</a:t>
            </a:r>
            <a:endParaRPr lang="en-US" altLang="zh-CN" b="0" i="0" dirty="0">
              <a:solidFill>
                <a:srgbClr val="555555"/>
              </a:solidFill>
              <a:effectLst/>
              <a:latin typeface="Open Sans"/>
            </a:endParaRPr>
          </a:p>
        </p:txBody>
      </p:sp>
      <p:sp>
        <p:nvSpPr>
          <p:cNvPr id="3" name="文本框 2"/>
          <p:cNvSpPr txBox="1"/>
          <p:nvPr/>
        </p:nvSpPr>
        <p:spPr>
          <a:xfrm>
            <a:off x="535459" y="1968843"/>
            <a:ext cx="971741" cy="369332"/>
          </a:xfrm>
          <a:prstGeom prst="rect">
            <a:avLst/>
          </a:prstGeom>
          <a:noFill/>
        </p:spPr>
        <p:txBody>
          <a:bodyPr wrap="none" rtlCol="0">
            <a:spAutoFit/>
          </a:bodyPr>
          <a:lstStyle/>
          <a:p>
            <a:r>
              <a:rPr lang="en-US" altLang="zh-CN" dirty="0"/>
              <a:t>How to </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442770" y="845737"/>
            <a:ext cx="7168992" cy="4369805"/>
          </a:xfrm>
          <a:prstGeom prst="rect">
            <a:avLst/>
          </a:prstGeom>
        </p:spPr>
      </p:pic>
      <p:sp>
        <p:nvSpPr>
          <p:cNvPr id="3" name="矩形 2"/>
          <p:cNvSpPr/>
          <p:nvPr/>
        </p:nvSpPr>
        <p:spPr>
          <a:xfrm>
            <a:off x="442770" y="340584"/>
            <a:ext cx="4188967" cy="369332"/>
          </a:xfrm>
          <a:prstGeom prst="rect">
            <a:avLst/>
          </a:prstGeom>
        </p:spPr>
        <p:txBody>
          <a:bodyPr wrap="none">
            <a:spAutoFit/>
          </a:bodyPr>
          <a:lstStyle/>
          <a:p>
            <a:r>
              <a:rPr lang="zh-CN" altLang="en-US" dirty="0"/>
              <a:t>./Qt5.7.1/Tools/QtCreator/bin/qtcreator </a:t>
            </a:r>
            <a:endParaRPr lang="zh-CN" altLang="en-US" dirty="0"/>
          </a:p>
        </p:txBody>
      </p:sp>
      <p:pic>
        <p:nvPicPr>
          <p:cNvPr id="4" name="图片 3"/>
          <p:cNvPicPr>
            <a:picLocks noChangeAspect="1"/>
          </p:cNvPicPr>
          <p:nvPr/>
        </p:nvPicPr>
        <p:blipFill>
          <a:blip r:embed="rId2"/>
          <a:stretch>
            <a:fillRect/>
          </a:stretch>
        </p:blipFill>
        <p:spPr>
          <a:xfrm>
            <a:off x="2787090" y="1273324"/>
            <a:ext cx="5563376" cy="2762636"/>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415" y="339464"/>
            <a:ext cx="10923373" cy="246221"/>
          </a:xfrm>
          <a:prstGeom prst="rect">
            <a:avLst/>
          </a:prstGeom>
        </p:spPr>
        <p:txBody>
          <a:bodyPr wrap="square">
            <a:spAutoFit/>
          </a:bodyPr>
          <a:lstStyle/>
          <a:p>
            <a:r>
              <a:rPr lang="en-US" altLang="zh-CN" sz="1000" dirty="0"/>
              <a:t>Navigate to </a:t>
            </a:r>
            <a:r>
              <a:rPr lang="en-US" altLang="zh-CN" sz="1000" b="1" dirty="0"/>
              <a:t>/home/</a:t>
            </a:r>
            <a:r>
              <a:rPr lang="en-US" altLang="zh-CN" sz="1000" b="1" dirty="0" err="1"/>
              <a:t>sitara</a:t>
            </a:r>
            <a:r>
              <a:rPr lang="en-US" altLang="zh-CN" sz="1000" b="1" dirty="0"/>
              <a:t>/AM335x/</a:t>
            </a:r>
            <a:r>
              <a:rPr lang="en-US" altLang="zh-CN" sz="1000" b="1" dirty="0" err="1"/>
              <a:t>ti</a:t>
            </a:r>
            <a:r>
              <a:rPr lang="en-US" altLang="zh-CN" sz="1000" b="1" dirty="0"/>
              <a:t>-processor-</a:t>
            </a:r>
            <a:r>
              <a:rPr lang="en-US" altLang="zh-CN" sz="1000" b="1" dirty="0" err="1"/>
              <a:t>sdk</a:t>
            </a:r>
            <a:r>
              <a:rPr lang="en-US" altLang="zh-CN" sz="1000" b="1" dirty="0"/>
              <a:t>-</a:t>
            </a:r>
            <a:r>
              <a:rPr lang="en-US" altLang="zh-CN" sz="1000" b="1" dirty="0" err="1"/>
              <a:t>linux</a:t>
            </a:r>
            <a:r>
              <a:rPr lang="en-US" altLang="zh-CN" sz="1000" b="1" dirty="0"/>
              <a:t>-&lt;machine&gt;-&lt;</a:t>
            </a:r>
            <a:r>
              <a:rPr lang="en-US" altLang="zh-CN" sz="1000" b="1" dirty="0" err="1"/>
              <a:t>sdk</a:t>
            </a:r>
            <a:r>
              <a:rPr lang="en-US" altLang="zh-CN" sz="1000" b="1" dirty="0"/>
              <a:t> version&gt;/</a:t>
            </a:r>
            <a:r>
              <a:rPr lang="en-US" altLang="zh-CN" sz="1000" b="1" dirty="0" err="1"/>
              <a:t>linux</a:t>
            </a:r>
            <a:r>
              <a:rPr lang="en-US" altLang="zh-CN" sz="1000" b="1" dirty="0"/>
              <a:t>-devkit/</a:t>
            </a:r>
            <a:r>
              <a:rPr lang="en-US" altLang="zh-CN" sz="1000" b="1" dirty="0" err="1"/>
              <a:t>sysroots</a:t>
            </a:r>
            <a:r>
              <a:rPr lang="en-US" altLang="zh-CN" sz="1000" b="1" dirty="0"/>
              <a:t>/x86_64-arago-linux/</a:t>
            </a:r>
            <a:r>
              <a:rPr lang="en-US" altLang="zh-CN" sz="1000" b="1" dirty="0" err="1"/>
              <a:t>usr</a:t>
            </a:r>
            <a:r>
              <a:rPr lang="en-US" altLang="zh-CN" sz="1000" b="1" dirty="0"/>
              <a:t>/bin/</a:t>
            </a:r>
            <a:endParaRPr lang="zh-CN" altLang="en-US" sz="1000"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95414" y="764566"/>
            <a:ext cx="8022187" cy="2868319"/>
          </a:xfrm>
          <a:prstGeom prst="rect">
            <a:avLst/>
          </a:prstGeom>
        </p:spPr>
      </p:pic>
      <p:sp>
        <p:nvSpPr>
          <p:cNvPr id="6" name="矩形 5"/>
          <p:cNvSpPr/>
          <p:nvPr/>
        </p:nvSpPr>
        <p:spPr>
          <a:xfrm>
            <a:off x="321273" y="3821130"/>
            <a:ext cx="11796586" cy="246221"/>
          </a:xfrm>
          <a:prstGeom prst="rect">
            <a:avLst/>
          </a:prstGeom>
        </p:spPr>
        <p:txBody>
          <a:bodyPr wrap="square">
            <a:spAutoFit/>
          </a:bodyPr>
          <a:lstStyle/>
          <a:p>
            <a:r>
              <a:rPr lang="zh-CN" altLang="en-US" sz="1000" dirty="0"/>
              <a:t>ti-processor-sdk-linux-am57xx-evm-06.01.00.08/linux-devkit/sysroots/x86_64-arago-linux/usr/bin/arm-linux-gnueabihf-gcc</a:t>
            </a:r>
            <a:endParaRPr lang="zh-CN" altLang="en-US" sz="1000" dirty="0"/>
          </a:p>
        </p:txBody>
      </p:sp>
      <p:pic>
        <p:nvPicPr>
          <p:cNvPr id="7" name="图片 6"/>
          <p:cNvPicPr>
            <a:picLocks noChangeAspect="1"/>
          </p:cNvPicPr>
          <p:nvPr/>
        </p:nvPicPr>
        <p:blipFill>
          <a:blip r:embed="rId2"/>
          <a:stretch>
            <a:fillRect/>
          </a:stretch>
        </p:blipFill>
        <p:spPr>
          <a:xfrm>
            <a:off x="321273" y="4123121"/>
            <a:ext cx="7800204" cy="23087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8897" y="288324"/>
            <a:ext cx="989373" cy="369332"/>
          </a:xfrm>
          <a:prstGeom prst="rect">
            <a:avLst/>
          </a:prstGeom>
          <a:noFill/>
        </p:spPr>
        <p:txBody>
          <a:bodyPr wrap="none" rtlCol="0">
            <a:spAutoFit/>
          </a:bodyPr>
          <a:lstStyle/>
          <a:p>
            <a:r>
              <a:rPr lang="en-US" altLang="zh-CN" dirty="0" err="1"/>
              <a:t>Kobject</a:t>
            </a:r>
            <a:r>
              <a:rPr lang="en-US" altLang="zh-CN" dirty="0"/>
              <a:t> </a:t>
            </a:r>
            <a:endParaRPr lang="zh-CN" altLang="en-US" dirty="0"/>
          </a:p>
        </p:txBody>
      </p:sp>
      <p:sp>
        <p:nvSpPr>
          <p:cNvPr id="3" name="矩形 2"/>
          <p:cNvSpPr/>
          <p:nvPr/>
        </p:nvSpPr>
        <p:spPr>
          <a:xfrm>
            <a:off x="518984" y="921251"/>
            <a:ext cx="6096000" cy="5355312"/>
          </a:xfrm>
          <a:prstGeom prst="rect">
            <a:avLst/>
          </a:prstGeom>
        </p:spPr>
        <p:txBody>
          <a:bodyPr>
            <a:spAutoFit/>
          </a:bodyPr>
          <a:lstStyle/>
          <a:p>
            <a:r>
              <a:rPr lang="zh-CN" altLang="en-US" dirty="0"/>
              <a:t>struct kobject {</a:t>
            </a:r>
            <a:endParaRPr lang="zh-CN" altLang="en-US" dirty="0"/>
          </a:p>
          <a:p>
            <a:r>
              <a:rPr lang="zh-CN" altLang="en-US" dirty="0"/>
              <a:t>	const char		*name;</a:t>
            </a:r>
            <a:endParaRPr lang="zh-CN" altLang="en-US" dirty="0"/>
          </a:p>
          <a:p>
            <a:r>
              <a:rPr lang="zh-CN" altLang="en-US" dirty="0"/>
              <a:t>	struct list_head	entry;</a:t>
            </a:r>
            <a:endParaRPr lang="zh-CN" altLang="en-US" dirty="0"/>
          </a:p>
          <a:p>
            <a:r>
              <a:rPr lang="zh-CN" altLang="en-US" dirty="0"/>
              <a:t>	struct kobject		*parent;  </a:t>
            </a:r>
            <a:r>
              <a:rPr lang="en-US" altLang="zh-CN" dirty="0"/>
              <a:t>//</a:t>
            </a:r>
            <a:r>
              <a:rPr lang="zh-CN" altLang="en-US" dirty="0"/>
              <a:t>树状的结构，</a:t>
            </a:r>
            <a:endParaRPr lang="zh-CN" altLang="en-US" dirty="0"/>
          </a:p>
          <a:p>
            <a:r>
              <a:rPr lang="zh-CN" altLang="en-US" dirty="0"/>
              <a:t>	struct kset		*kset; </a:t>
            </a:r>
            <a:r>
              <a:rPr lang="en-US" altLang="zh-CN" dirty="0"/>
              <a:t>//</a:t>
            </a:r>
            <a:r>
              <a:rPr lang="zh-CN" altLang="en-US" dirty="0"/>
              <a:t>该</a:t>
            </a:r>
            <a:r>
              <a:rPr lang="en-US" altLang="zh-CN" dirty="0" err="1"/>
              <a:t>kobject</a:t>
            </a:r>
            <a:r>
              <a:rPr lang="zh-CN" altLang="en-US" dirty="0"/>
              <a:t>属于的</a:t>
            </a:r>
            <a:r>
              <a:rPr lang="en-US" altLang="zh-CN" dirty="0" err="1"/>
              <a:t>Kset</a:t>
            </a:r>
            <a:r>
              <a:rPr lang="zh-CN" altLang="en-US" dirty="0"/>
              <a:t>。</a:t>
            </a:r>
            <a:endParaRPr lang="zh-CN" altLang="en-US" dirty="0"/>
          </a:p>
          <a:p>
            <a:r>
              <a:rPr lang="zh-CN" altLang="en-US" dirty="0"/>
              <a:t>	struct kobj_type	*ktype; </a:t>
            </a:r>
            <a:r>
              <a:rPr lang="en-US" altLang="zh-CN" dirty="0"/>
              <a:t>//</a:t>
            </a:r>
            <a:r>
              <a:rPr lang="zh-CN" altLang="en-US" dirty="0"/>
              <a:t>该</a:t>
            </a:r>
            <a:r>
              <a:rPr lang="en-US" altLang="zh-CN" dirty="0" err="1"/>
              <a:t>Kobject</a:t>
            </a:r>
            <a:r>
              <a:rPr lang="zh-CN" altLang="en-US" dirty="0"/>
              <a:t>属于的</a:t>
            </a:r>
            <a:r>
              <a:rPr lang="en-US" altLang="zh-CN" dirty="0" err="1"/>
              <a:t>kobj_type</a:t>
            </a:r>
            <a:endParaRPr lang="zh-CN" altLang="en-US" dirty="0"/>
          </a:p>
          <a:p>
            <a:r>
              <a:rPr lang="zh-CN" altLang="en-US" dirty="0"/>
              <a:t>	struct kernfs_node	*sd; /* sysfs directory entry */</a:t>
            </a:r>
            <a:endParaRPr lang="zh-CN" altLang="en-US" dirty="0"/>
          </a:p>
          <a:p>
            <a:r>
              <a:rPr lang="zh-CN" altLang="en-US" dirty="0"/>
              <a:t>	struct kref		kref;</a:t>
            </a:r>
            <a:endParaRPr lang="zh-CN" altLang="en-US" dirty="0"/>
          </a:p>
          <a:p>
            <a:r>
              <a:rPr lang="zh-CN" altLang="en-US" dirty="0"/>
              <a:t>#ifdef CONFIG_DEBUG_KOBJECT_RELEASE</a:t>
            </a:r>
            <a:endParaRPr lang="zh-CN" altLang="en-US" dirty="0"/>
          </a:p>
          <a:p>
            <a:r>
              <a:rPr lang="zh-CN" altLang="en-US" dirty="0"/>
              <a:t>	struct delayed_work	release;</a:t>
            </a:r>
            <a:endParaRPr lang="zh-CN" altLang="en-US" dirty="0"/>
          </a:p>
          <a:p>
            <a:r>
              <a:rPr lang="zh-CN" altLang="en-US" dirty="0"/>
              <a:t>#endif</a:t>
            </a:r>
            <a:endParaRPr lang="zh-CN" altLang="en-US" dirty="0"/>
          </a:p>
          <a:p>
            <a:r>
              <a:rPr lang="zh-CN" altLang="en-US" dirty="0"/>
              <a:t>	unsigned int state_initialized:1;</a:t>
            </a:r>
            <a:endParaRPr lang="zh-CN" altLang="en-US" dirty="0"/>
          </a:p>
          <a:p>
            <a:r>
              <a:rPr lang="zh-CN" altLang="en-US" dirty="0"/>
              <a:t>	unsigned int state_in_sysfs:1;</a:t>
            </a:r>
            <a:endParaRPr lang="zh-CN" altLang="en-US" dirty="0"/>
          </a:p>
          <a:p>
            <a:r>
              <a:rPr lang="zh-CN" altLang="en-US" dirty="0"/>
              <a:t>	unsigned int state_add_uevent_sent:1; </a:t>
            </a:r>
            <a:endParaRPr lang="zh-CN" altLang="en-US" dirty="0"/>
          </a:p>
          <a:p>
            <a:r>
              <a:rPr lang="zh-CN" altLang="en-US" dirty="0"/>
              <a:t>	unsigned int state_remove_uevent_sent:1;</a:t>
            </a:r>
            <a:endParaRPr lang="zh-CN" altLang="en-US" dirty="0"/>
          </a:p>
          <a:p>
            <a:r>
              <a:rPr lang="zh-CN" altLang="en-US" dirty="0"/>
              <a:t>	unsigned int uevent_suppress:1;</a:t>
            </a:r>
            <a:endParaRPr lang="zh-CN" altLang="en-US" dirty="0"/>
          </a:p>
          <a:p>
            <a:r>
              <a:rPr lang="zh-CN" altLang="en-US" dirty="0"/>
              <a:t>};</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7707" y="100568"/>
            <a:ext cx="10420865" cy="646331"/>
          </a:xfrm>
          <a:prstGeom prst="rect">
            <a:avLst/>
          </a:prstGeom>
        </p:spPr>
        <p:txBody>
          <a:bodyPr wrap="square">
            <a:spAutoFit/>
          </a:bodyPr>
          <a:lstStyle/>
          <a:p>
            <a:r>
              <a:rPr lang="zh-CN" altLang="en-US" dirty="0"/>
              <a:t>/home/wenbo/ti-processor-sdk-linux-am57xx-evm-06.01.00.08/linux-devkit/sysroots/x86_64-arago-linux/usr/bin/arm-linux-gnueabihf-gdb</a:t>
            </a:r>
            <a:endParaRPr lang="zh-CN" altLang="en-US" dirty="0"/>
          </a:p>
        </p:txBody>
      </p:sp>
      <p:pic>
        <p:nvPicPr>
          <p:cNvPr id="3" name="图片 2"/>
          <p:cNvPicPr>
            <a:picLocks noChangeAspect="1"/>
          </p:cNvPicPr>
          <p:nvPr/>
        </p:nvPicPr>
        <p:blipFill>
          <a:blip r:embed="rId1"/>
          <a:stretch>
            <a:fillRect/>
          </a:stretch>
        </p:blipFill>
        <p:spPr>
          <a:xfrm>
            <a:off x="271849" y="746899"/>
            <a:ext cx="9448800" cy="3514725"/>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99779" y="927786"/>
            <a:ext cx="9401175" cy="5562600"/>
          </a:xfrm>
          <a:prstGeom prst="rect">
            <a:avLst/>
          </a:prstGeom>
        </p:spPr>
      </p:pic>
      <p:sp>
        <p:nvSpPr>
          <p:cNvPr id="3" name="文本框 2"/>
          <p:cNvSpPr txBox="1"/>
          <p:nvPr/>
        </p:nvSpPr>
        <p:spPr>
          <a:xfrm>
            <a:off x="299779" y="444843"/>
            <a:ext cx="3416320" cy="369332"/>
          </a:xfrm>
          <a:prstGeom prst="rect">
            <a:avLst/>
          </a:prstGeom>
          <a:noFill/>
        </p:spPr>
        <p:txBody>
          <a:bodyPr wrap="none" rtlCol="0">
            <a:spAutoFit/>
          </a:bodyPr>
          <a:lstStyle/>
          <a:p>
            <a:r>
              <a:rPr lang="zh-CN" altLang="en-US" dirty="0"/>
              <a:t>红色框里内容都是前面设置好的</a:t>
            </a: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338008" y="566222"/>
            <a:ext cx="9505950" cy="5610225"/>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766634" y="808338"/>
            <a:ext cx="8648700" cy="464820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2572" y="564427"/>
            <a:ext cx="10526594" cy="544906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710899" y="602392"/>
            <a:ext cx="7705725" cy="464820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3799" y="316296"/>
            <a:ext cx="7680428" cy="553998"/>
          </a:xfrm>
          <a:prstGeom prst="rect">
            <a:avLst/>
          </a:prstGeom>
        </p:spPr>
        <p:txBody>
          <a:bodyPr wrap="square">
            <a:spAutoFit/>
          </a:bodyPr>
          <a:lstStyle/>
          <a:p>
            <a:r>
              <a:rPr lang="en-US" altLang="zh-CN" sz="1000" b="1" dirty="0">
                <a:solidFill>
                  <a:srgbClr val="555555"/>
                </a:solidFill>
                <a:latin typeface="Open Sans"/>
              </a:rPr>
              <a:t>Key Points</a:t>
            </a:r>
            <a:endParaRPr lang="en-US" altLang="zh-CN" sz="1000" b="1" dirty="0">
              <a:solidFill>
                <a:srgbClr val="555555"/>
              </a:solidFill>
              <a:latin typeface="Open Sans"/>
            </a:endParaRPr>
          </a:p>
          <a:p>
            <a:pPr>
              <a:buFont typeface="Arial" panose="020B0604020202020204" pitchFamily="34" charset="0"/>
              <a:buChar char="•"/>
            </a:pPr>
            <a:r>
              <a:rPr lang="en-US" altLang="zh-CN" sz="1000" dirty="0">
                <a:solidFill>
                  <a:srgbClr val="555555"/>
                </a:solidFill>
                <a:latin typeface="Open Sans"/>
              </a:rPr>
              <a:t>Adding widgets to a an User Interface (</a:t>
            </a:r>
            <a:r>
              <a:rPr lang="en-US" altLang="zh-CN" sz="1000" dirty="0" err="1">
                <a:solidFill>
                  <a:srgbClr val="555555"/>
                </a:solidFill>
                <a:latin typeface="Open Sans"/>
              </a:rPr>
              <a:t>ui</a:t>
            </a:r>
            <a:r>
              <a:rPr lang="en-US" altLang="zh-CN" sz="1000" dirty="0">
                <a:solidFill>
                  <a:srgbClr val="555555"/>
                </a:solidFill>
                <a:latin typeface="Open Sans"/>
              </a:rPr>
              <a:t>).</a:t>
            </a:r>
            <a:endParaRPr lang="en-US" altLang="zh-CN" sz="1000" dirty="0">
              <a:solidFill>
                <a:srgbClr val="555555"/>
              </a:solidFill>
              <a:latin typeface="Open Sans"/>
            </a:endParaRPr>
          </a:p>
          <a:p>
            <a:pPr>
              <a:buFont typeface="Arial" panose="020B0604020202020204" pitchFamily="34" charset="0"/>
              <a:buChar char="•"/>
            </a:pPr>
            <a:r>
              <a:rPr lang="en-US" altLang="zh-CN" sz="1000" dirty="0">
                <a:solidFill>
                  <a:srgbClr val="555555"/>
                </a:solidFill>
                <a:latin typeface="Open Sans"/>
              </a:rPr>
              <a:t>Adding code to make the widgets do something meaningful.</a:t>
            </a:r>
            <a:endParaRPr lang="en-US" altLang="zh-CN" sz="1000" b="0" i="0" dirty="0">
              <a:solidFill>
                <a:srgbClr val="555555"/>
              </a:solidFill>
              <a:effectLst/>
              <a:latin typeface="Open Sans"/>
            </a:endParaRPr>
          </a:p>
        </p:txBody>
      </p:sp>
      <p:pic>
        <p:nvPicPr>
          <p:cNvPr id="5" name="图片 4"/>
          <p:cNvPicPr>
            <a:picLocks noChangeAspect="1"/>
          </p:cNvPicPr>
          <p:nvPr/>
        </p:nvPicPr>
        <p:blipFill>
          <a:blip r:embed="rId1"/>
          <a:stretch>
            <a:fillRect/>
          </a:stretch>
        </p:blipFill>
        <p:spPr>
          <a:xfrm>
            <a:off x="6046573" y="316296"/>
            <a:ext cx="4314825" cy="2276475"/>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799" y="870294"/>
            <a:ext cx="4448796" cy="5401429"/>
          </a:xfrm>
          <a:prstGeom prst="rect">
            <a:avLst/>
          </a:prstGeom>
        </p:spPr>
      </p:pic>
      <p:sp>
        <p:nvSpPr>
          <p:cNvPr id="8" name="文本框 7"/>
          <p:cNvSpPr txBox="1"/>
          <p:nvPr/>
        </p:nvSpPr>
        <p:spPr>
          <a:xfrm>
            <a:off x="5677266" y="3244334"/>
            <a:ext cx="5955476" cy="923330"/>
          </a:xfrm>
          <a:prstGeom prst="rect">
            <a:avLst/>
          </a:prstGeom>
          <a:noFill/>
        </p:spPr>
        <p:txBody>
          <a:bodyPr wrap="none" rtlCol="0">
            <a:spAutoFit/>
          </a:bodyPr>
          <a:lstStyle/>
          <a:p>
            <a:r>
              <a:rPr lang="zh-CN" altLang="en-US" dirty="0"/>
              <a:t>按下</a:t>
            </a:r>
            <a:r>
              <a:rPr lang="en-US" altLang="zh-CN" dirty="0"/>
              <a:t>Exit</a:t>
            </a:r>
            <a:r>
              <a:rPr lang="zh-CN" altLang="en-US" dirty="0"/>
              <a:t>则退出程序；</a:t>
            </a:r>
            <a:endParaRPr lang="en-US" altLang="zh-CN" dirty="0"/>
          </a:p>
          <a:p>
            <a:r>
              <a:rPr lang="zh-CN" altLang="en-US" dirty="0"/>
              <a:t>在命令框输入命令，然后发送，会返回命令执行的结果。</a:t>
            </a:r>
            <a:endParaRPr lang="en-US" altLang="zh-CN" dirty="0"/>
          </a:p>
          <a:p>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994" y="396359"/>
            <a:ext cx="1752403" cy="369332"/>
          </a:xfrm>
          <a:prstGeom prst="rect">
            <a:avLst/>
          </a:prstGeom>
        </p:spPr>
        <p:txBody>
          <a:bodyPr wrap="none">
            <a:spAutoFit/>
          </a:bodyPr>
          <a:lstStyle/>
          <a:p>
            <a:r>
              <a:rPr lang="zh-CN" altLang="zh-CN" dirty="0"/>
              <a:t>嵌入式</a:t>
            </a:r>
            <a:r>
              <a:rPr lang="en-US" altLang="zh-CN" dirty="0"/>
              <a:t>web</a:t>
            </a:r>
            <a:r>
              <a:rPr lang="zh-CN" altLang="zh-CN" dirty="0"/>
              <a:t>开发</a:t>
            </a:r>
            <a:endParaRPr lang="zh-CN" altLang="en-US" dirty="0"/>
          </a:p>
        </p:txBody>
      </p:sp>
      <p:sp>
        <p:nvSpPr>
          <p:cNvPr id="3" name="文本框 2"/>
          <p:cNvSpPr txBox="1"/>
          <p:nvPr/>
        </p:nvSpPr>
        <p:spPr>
          <a:xfrm>
            <a:off x="574675" y="1181735"/>
            <a:ext cx="2697480" cy="922020"/>
          </a:xfrm>
          <a:prstGeom prst="rect">
            <a:avLst/>
          </a:prstGeom>
          <a:noFill/>
        </p:spPr>
        <p:txBody>
          <a:bodyPr wrap="none" rtlCol="0">
            <a:spAutoFit/>
          </a:bodyPr>
          <a:p>
            <a:r>
              <a:rPr lang="en-US" altLang="zh-CN"/>
              <a:t>1. Web</a:t>
            </a:r>
            <a:r>
              <a:rPr lang="zh-CN" altLang="en-US"/>
              <a:t>介绍</a:t>
            </a:r>
            <a:endParaRPr lang="zh-CN" altLang="en-US"/>
          </a:p>
          <a:p>
            <a:r>
              <a:rPr lang="en-US" altLang="zh-CN"/>
              <a:t>2. </a:t>
            </a:r>
            <a:r>
              <a:rPr lang="zh-CN" altLang="en-US"/>
              <a:t>嵌入式</a:t>
            </a:r>
            <a:r>
              <a:rPr lang="en-US" altLang="zh-CN"/>
              <a:t>Web</a:t>
            </a:r>
            <a:r>
              <a:rPr lang="zh-CN" altLang="en-US"/>
              <a:t>服务器移植</a:t>
            </a:r>
            <a:endParaRPr lang="zh-CN" altLang="en-US"/>
          </a:p>
          <a:p>
            <a:r>
              <a:rPr lang="en-US" altLang="zh-CN"/>
              <a:t>3. </a:t>
            </a:r>
            <a:endParaRPr lang="en-US"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994" y="396359"/>
            <a:ext cx="1752403" cy="369332"/>
          </a:xfrm>
          <a:prstGeom prst="rect">
            <a:avLst/>
          </a:prstGeom>
        </p:spPr>
        <p:txBody>
          <a:bodyPr wrap="none">
            <a:spAutoFit/>
          </a:bodyPr>
          <a:lstStyle/>
          <a:p>
            <a:r>
              <a:rPr lang="zh-CN" altLang="zh-CN" dirty="0"/>
              <a:t>嵌入式</a:t>
            </a:r>
            <a:r>
              <a:rPr lang="en-US" altLang="zh-CN" dirty="0"/>
              <a:t>web</a:t>
            </a:r>
            <a:r>
              <a:rPr lang="zh-CN" altLang="zh-CN" dirty="0"/>
              <a:t>开发</a:t>
            </a:r>
            <a:endParaRPr lang="zh-CN" altLang="en-US" dirty="0"/>
          </a:p>
        </p:txBody>
      </p:sp>
      <p:sp>
        <p:nvSpPr>
          <p:cNvPr id="3" name="文本框 2"/>
          <p:cNvSpPr txBox="1"/>
          <p:nvPr/>
        </p:nvSpPr>
        <p:spPr>
          <a:xfrm>
            <a:off x="574675" y="1181735"/>
            <a:ext cx="10126980" cy="2306955"/>
          </a:xfrm>
          <a:prstGeom prst="rect">
            <a:avLst/>
          </a:prstGeom>
          <a:noFill/>
        </p:spPr>
        <p:txBody>
          <a:bodyPr wrap="none" rtlCol="0">
            <a:spAutoFit/>
          </a:bodyPr>
          <a:p>
            <a:pPr algn="l"/>
            <a:r>
              <a:t>The World Wide Web (WWW), commonly known as the Web, is an information system </a:t>
            </a:r>
          </a:p>
          <a:p>
            <a:pPr algn="l"/>
            <a:r>
              <a:t>where documents and other web resources are identified by Uniform Resource Locators</a:t>
            </a:r>
          </a:p>
          <a:p>
            <a:pPr algn="l"/>
            <a:r>
              <a:t> (URLs, such as https://www.example.com/), which may be interlinked by hypertext, </a:t>
            </a:r>
          </a:p>
          <a:p>
            <a:pPr algn="l"/>
            <a:r>
              <a:t>and are accessible over the Internet.[1] </a:t>
            </a:r>
          </a:p>
          <a:p>
            <a:pPr algn="l"/>
            <a:r>
              <a:t>The resources of the WWW are transferred via the Hypertext Transfer Protocol (HTTP) and </a:t>
            </a:r>
          </a:p>
          <a:p>
            <a:pPr algn="l"/>
            <a:r>
              <a:t>may be accessed by users by a software application called a web browser and </a:t>
            </a:r>
          </a:p>
          <a:p>
            <a:pPr algn="l"/>
            <a:r>
              <a:t>are published by a software application called a web server.</a:t>
            </a:r>
          </a:p>
          <a:p>
            <a:endParaRPr lang="en-US" altLang="zh-C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994" y="396359"/>
            <a:ext cx="1752403" cy="369332"/>
          </a:xfrm>
          <a:prstGeom prst="rect">
            <a:avLst/>
          </a:prstGeom>
        </p:spPr>
        <p:txBody>
          <a:bodyPr wrap="none">
            <a:spAutoFit/>
          </a:bodyPr>
          <a:lstStyle/>
          <a:p>
            <a:r>
              <a:rPr lang="zh-CN" altLang="zh-CN" dirty="0"/>
              <a:t>嵌入式</a:t>
            </a:r>
            <a:r>
              <a:rPr lang="en-US" altLang="zh-CN" dirty="0"/>
              <a:t>web</a:t>
            </a:r>
            <a:r>
              <a:rPr lang="zh-CN" altLang="zh-CN" dirty="0"/>
              <a:t>开发</a:t>
            </a:r>
            <a:endParaRPr lang="zh-CN" altLang="en-US" dirty="0"/>
          </a:p>
        </p:txBody>
      </p:sp>
      <p:pic>
        <p:nvPicPr>
          <p:cNvPr id="3" name="图片 3" descr="1580702116(1)"/>
          <p:cNvPicPr>
            <a:picLocks noChangeAspect="1"/>
          </p:cNvPicPr>
          <p:nvPr/>
        </p:nvPicPr>
        <p:blipFill>
          <a:blip r:embed="rId1"/>
          <a:stretch>
            <a:fillRect/>
          </a:stretch>
        </p:blipFill>
        <p:spPr>
          <a:xfrm>
            <a:off x="520700" y="1280795"/>
            <a:ext cx="8972550" cy="429704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82203" y="486731"/>
            <a:ext cx="6096000" cy="1754326"/>
          </a:xfrm>
          <a:prstGeom prst="rect">
            <a:avLst/>
          </a:prstGeom>
        </p:spPr>
        <p:txBody>
          <a:bodyPr>
            <a:spAutoFit/>
          </a:bodyPr>
          <a:lstStyle/>
          <a:p>
            <a:r>
              <a:rPr lang="zh-CN" altLang="en-US" dirty="0"/>
              <a:t>struct kset {</a:t>
            </a:r>
            <a:endParaRPr lang="zh-CN" altLang="en-US" dirty="0"/>
          </a:p>
          <a:p>
            <a:r>
              <a:rPr lang="zh-CN" altLang="en-US" dirty="0"/>
              <a:t>	struct list_head list;</a:t>
            </a:r>
            <a:endParaRPr lang="zh-CN" altLang="en-US" dirty="0"/>
          </a:p>
          <a:p>
            <a:r>
              <a:rPr lang="zh-CN" altLang="en-US" dirty="0"/>
              <a:t>	spinlock_t list_lock;</a:t>
            </a:r>
            <a:endParaRPr lang="zh-CN" altLang="en-US" dirty="0"/>
          </a:p>
          <a:p>
            <a:r>
              <a:rPr lang="zh-CN" altLang="en-US" dirty="0"/>
              <a:t>	struct kobject kobj;</a:t>
            </a:r>
            <a:endParaRPr lang="zh-CN" altLang="en-US" dirty="0"/>
          </a:p>
          <a:p>
            <a:r>
              <a:rPr lang="zh-CN" altLang="en-US" dirty="0"/>
              <a:t>	const struct kset_uevent_ops *uevent_ops;</a:t>
            </a:r>
            <a:endParaRPr lang="zh-CN" altLang="en-US" dirty="0"/>
          </a:p>
          <a:p>
            <a:r>
              <a:rPr lang="zh-CN" altLang="en-US" dirty="0"/>
              <a:t>} __randomize_layout;</a:t>
            </a:r>
            <a:endParaRPr lang="zh-CN" altLang="en-US" dirty="0"/>
          </a:p>
        </p:txBody>
      </p:sp>
      <p:sp>
        <p:nvSpPr>
          <p:cNvPr id="3" name="矩形 2"/>
          <p:cNvSpPr/>
          <p:nvPr/>
        </p:nvSpPr>
        <p:spPr>
          <a:xfrm>
            <a:off x="417816" y="2922514"/>
            <a:ext cx="6096000" cy="2862322"/>
          </a:xfrm>
          <a:prstGeom prst="rect">
            <a:avLst/>
          </a:prstGeom>
        </p:spPr>
        <p:txBody>
          <a:bodyPr>
            <a:spAutoFit/>
          </a:bodyPr>
          <a:lstStyle/>
          <a:p>
            <a:r>
              <a:rPr lang="zh-CN" altLang="en-US" dirty="0"/>
              <a:t>struct kobj_type {</a:t>
            </a:r>
            <a:endParaRPr lang="zh-CN" altLang="en-US" dirty="0"/>
          </a:p>
          <a:p>
            <a:r>
              <a:rPr lang="zh-CN" altLang="en-US" dirty="0"/>
              <a:t>	void (*release)(struct kobject *kobj);</a:t>
            </a:r>
            <a:endParaRPr lang="zh-CN" altLang="en-US" dirty="0"/>
          </a:p>
          <a:p>
            <a:r>
              <a:rPr lang="zh-CN" altLang="en-US" dirty="0"/>
              <a:t>	const struct sysfs_ops *sysfs_ops;</a:t>
            </a:r>
            <a:endParaRPr lang="zh-CN" altLang="en-US" dirty="0"/>
          </a:p>
          <a:p>
            <a:r>
              <a:rPr lang="zh-CN" altLang="en-US" dirty="0"/>
              <a:t>	struct attribute **default_attrs;</a:t>
            </a:r>
            <a:endParaRPr lang="zh-CN" altLang="en-US" dirty="0"/>
          </a:p>
          <a:p>
            <a:r>
              <a:rPr lang="zh-CN" altLang="en-US" dirty="0"/>
              <a:t>	const struct kobj_ns_type_operations *(*child_ns_type)(struct kobject *kobj);</a:t>
            </a:r>
            <a:endParaRPr lang="zh-CN" altLang="en-US" dirty="0"/>
          </a:p>
          <a:p>
            <a:r>
              <a:rPr lang="zh-CN" altLang="en-US" dirty="0"/>
              <a:t>	const void *(*namespace)(struct kobject *kobj);</a:t>
            </a:r>
            <a:endParaRPr lang="zh-CN" altLang="en-US" dirty="0"/>
          </a:p>
          <a:p>
            <a:r>
              <a:rPr lang="zh-CN" altLang="en-US" dirty="0"/>
              <a:t>	void (*get_ownership)(struct kobject *kobj, kuid_t *uid, kgid_t *gid);</a:t>
            </a:r>
            <a:endParaRPr lang="zh-CN" altLang="en-US" dirty="0"/>
          </a:p>
          <a:p>
            <a:r>
              <a:rPr lang="zh-CN" altLang="en-US" dirty="0"/>
              <a:t>};</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994" y="396359"/>
            <a:ext cx="1752403" cy="369332"/>
          </a:xfrm>
          <a:prstGeom prst="rect">
            <a:avLst/>
          </a:prstGeom>
        </p:spPr>
        <p:txBody>
          <a:bodyPr wrap="none">
            <a:spAutoFit/>
          </a:bodyPr>
          <a:lstStyle/>
          <a:p>
            <a:r>
              <a:rPr lang="zh-CN" altLang="zh-CN" dirty="0"/>
              <a:t>嵌入式</a:t>
            </a:r>
            <a:r>
              <a:rPr lang="en-US" altLang="zh-CN" dirty="0"/>
              <a:t>web</a:t>
            </a:r>
            <a:r>
              <a:rPr lang="zh-CN" altLang="zh-CN" dirty="0"/>
              <a:t>开发</a:t>
            </a:r>
            <a:endParaRPr lang="zh-CN" altLang="en-US" dirty="0"/>
          </a:p>
        </p:txBody>
      </p:sp>
      <p:pic>
        <p:nvPicPr>
          <p:cNvPr id="4" name="图片 3"/>
          <p:cNvPicPr>
            <a:picLocks noChangeAspect="1"/>
          </p:cNvPicPr>
          <p:nvPr/>
        </p:nvPicPr>
        <p:blipFill>
          <a:blip r:embed="rId1"/>
          <a:stretch>
            <a:fillRect/>
          </a:stretch>
        </p:blipFill>
        <p:spPr>
          <a:xfrm>
            <a:off x="791845" y="1162685"/>
            <a:ext cx="7994015" cy="4531995"/>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994" y="396359"/>
            <a:ext cx="1752403" cy="369332"/>
          </a:xfrm>
          <a:prstGeom prst="rect">
            <a:avLst/>
          </a:prstGeom>
        </p:spPr>
        <p:txBody>
          <a:bodyPr wrap="none">
            <a:spAutoFit/>
          </a:bodyPr>
          <a:lstStyle/>
          <a:p>
            <a:r>
              <a:rPr lang="zh-CN" altLang="zh-CN" dirty="0"/>
              <a:t>嵌入式</a:t>
            </a:r>
            <a:r>
              <a:rPr lang="en-US" altLang="zh-CN" dirty="0"/>
              <a:t>web</a:t>
            </a:r>
            <a:r>
              <a:rPr lang="zh-CN" altLang="zh-CN" dirty="0"/>
              <a:t>开发</a:t>
            </a:r>
            <a:endParaRPr lang="zh-CN" altLang="en-US" dirty="0"/>
          </a:p>
        </p:txBody>
      </p:sp>
      <p:sp>
        <p:nvSpPr>
          <p:cNvPr id="3" name="文本框 2"/>
          <p:cNvSpPr txBox="1"/>
          <p:nvPr/>
        </p:nvSpPr>
        <p:spPr>
          <a:xfrm>
            <a:off x="512445" y="1274445"/>
            <a:ext cx="8595995" cy="2306955"/>
          </a:xfrm>
          <a:prstGeom prst="rect">
            <a:avLst/>
          </a:prstGeom>
          <a:noFill/>
        </p:spPr>
        <p:txBody>
          <a:bodyPr wrap="square" rtlCol="0">
            <a:spAutoFit/>
          </a:bodyPr>
          <a:p>
            <a:pPr algn="l"/>
            <a:r>
              <a:t>常见的Web编程技术</a:t>
            </a:r>
          </a:p>
          <a:p>
            <a:pPr algn="l"/>
            <a:r>
              <a:t>  Web前端开发技术：</a:t>
            </a:r>
          </a:p>
          <a:p>
            <a:pPr algn="l"/>
            <a:r>
              <a:t>HTML、CSS、XML（JSON）、Javascript、AJAX</a:t>
            </a:r>
          </a:p>
          <a:p>
            <a:pPr algn="l"/>
            <a:r>
              <a:t>  Web服务器端开发技术：</a:t>
            </a:r>
          </a:p>
          <a:p>
            <a:pPr algn="l"/>
            <a:r>
              <a:t>CGI、ASP、PHP</a:t>
            </a:r>
          </a:p>
          <a:p>
            <a:pPr algn="l"/>
            <a:r>
              <a:t>  数据库管理</a:t>
            </a:r>
          </a:p>
          <a:p>
            <a:pPr algn="l"/>
            <a:r>
              <a:t>Oracle、MySQL、SQLite、SQLServer</a:t>
            </a:r>
          </a:p>
          <a:p>
            <a:pPr algn="l"/>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994" y="396359"/>
            <a:ext cx="1752403" cy="369332"/>
          </a:xfrm>
          <a:prstGeom prst="rect">
            <a:avLst/>
          </a:prstGeom>
        </p:spPr>
        <p:txBody>
          <a:bodyPr wrap="none">
            <a:spAutoFit/>
          </a:bodyPr>
          <a:lstStyle/>
          <a:p>
            <a:r>
              <a:rPr lang="zh-CN" altLang="zh-CN" dirty="0"/>
              <a:t>嵌入式</a:t>
            </a:r>
            <a:r>
              <a:rPr lang="en-US" altLang="zh-CN" dirty="0"/>
              <a:t>web</a:t>
            </a:r>
            <a:r>
              <a:rPr lang="zh-CN" altLang="zh-CN" dirty="0"/>
              <a:t>开发</a:t>
            </a:r>
            <a:endParaRPr lang="zh-CN" altLang="en-US" dirty="0"/>
          </a:p>
        </p:txBody>
      </p:sp>
      <p:sp>
        <p:nvSpPr>
          <p:cNvPr id="3" name="文本框 2"/>
          <p:cNvSpPr txBox="1"/>
          <p:nvPr/>
        </p:nvSpPr>
        <p:spPr>
          <a:xfrm>
            <a:off x="360045" y="1181735"/>
            <a:ext cx="11269980" cy="1198880"/>
          </a:xfrm>
          <a:prstGeom prst="rect">
            <a:avLst/>
          </a:prstGeom>
          <a:noFill/>
        </p:spPr>
        <p:txBody>
          <a:bodyPr wrap="none" rtlCol="0">
            <a:spAutoFit/>
          </a:bodyPr>
          <a:p>
            <a:r>
              <a:rPr lang="zh-CN" altLang="en-US"/>
              <a:t>嵌入式</a:t>
            </a:r>
            <a:r>
              <a:rPr lang="en-US" altLang="zh-CN"/>
              <a:t>Web</a:t>
            </a:r>
            <a:r>
              <a:rPr lang="zh-CN" altLang="en-US"/>
              <a:t>服务器移植</a:t>
            </a:r>
            <a:endParaRPr lang="zh-CN" altLang="en-US"/>
          </a:p>
          <a:p>
            <a:endParaRPr lang="zh-CN" altLang="en-US"/>
          </a:p>
          <a:p>
            <a:r>
              <a:rPr lang="zh-CN" altLang="en-US"/>
              <a:t>常见的嵌入式WEB服务器有lighttpd、shttpd、thttpd、boa、mathopd、minihttpd、appweb、goahead等上百种</a:t>
            </a:r>
            <a:endParaRPr lang="zh-CN" altLang="en-US"/>
          </a:p>
          <a:p>
            <a:r>
              <a:rPr lang="en-US" altLang="zh-CN"/>
              <a:t> </a:t>
            </a:r>
            <a:endParaRPr lang="en-US" altLang="zh-CN"/>
          </a:p>
        </p:txBody>
      </p:sp>
      <p:sp>
        <p:nvSpPr>
          <p:cNvPr id="100" name="文本框 99"/>
          <p:cNvSpPr txBox="1"/>
          <p:nvPr/>
        </p:nvSpPr>
        <p:spPr>
          <a:xfrm>
            <a:off x="360045" y="2380615"/>
            <a:ext cx="5080000" cy="2306955"/>
          </a:xfrm>
          <a:prstGeom prst="rect">
            <a:avLst/>
          </a:prstGeom>
          <a:noFill/>
          <a:ln w="9525">
            <a:noFill/>
          </a:ln>
        </p:spPr>
        <p:txBody>
          <a:bodyPr>
            <a:spAutoFit/>
          </a:bodyPr>
          <a:p>
            <a:pPr indent="0"/>
            <a:r>
              <a:rPr lang="zh-CN" sz="2100" b="0">
                <a:solidFill>
                  <a:srgbClr val="000000"/>
                </a:solidFill>
                <a:ea typeface="宋体" panose="02010600030101010101" pitchFamily="2" charset="-122"/>
              </a:rPr>
              <a:t>web服务器Boa的移植</a:t>
            </a:r>
            <a:endParaRPr lang="zh-CN" sz="2100" b="0">
              <a:solidFill>
                <a:srgbClr val="000000"/>
              </a:solidFill>
              <a:ea typeface="宋体" panose="02010600030101010101" pitchFamily="2" charset="-122"/>
            </a:endParaRPr>
          </a:p>
          <a:p>
            <a:pPr indent="0"/>
            <a:r>
              <a:rPr lang="zh-CN" sz="2100" b="0">
                <a:solidFill>
                  <a:srgbClr val="000000"/>
                </a:solidFill>
                <a:ea typeface="宋体" panose="02010600030101010101" pitchFamily="2" charset="-122"/>
              </a:rPr>
              <a:t>1．下载Boa源码</a:t>
            </a:r>
            <a:endParaRPr lang="zh-CN" sz="2100" b="0">
              <a:solidFill>
                <a:srgbClr val="000000"/>
              </a:solidFill>
              <a:ea typeface="宋体" panose="02010600030101010101" pitchFamily="2" charset="-122"/>
            </a:endParaRPr>
          </a:p>
          <a:p>
            <a:pPr indent="0"/>
            <a:r>
              <a:rPr lang="en-US" altLang="zh-CN" sz="2100" b="0">
                <a:solidFill>
                  <a:srgbClr val="000000"/>
                </a:solidFill>
                <a:ea typeface="宋体" panose="02010600030101010101" pitchFamily="2" charset="-122"/>
              </a:rPr>
              <a:t>2.</a:t>
            </a:r>
            <a:r>
              <a:rPr lang="zh-CN" sz="2100" b="0">
                <a:solidFill>
                  <a:srgbClr val="000000"/>
                </a:solidFill>
                <a:ea typeface="宋体" panose="02010600030101010101" pitchFamily="2" charset="-122"/>
              </a:rPr>
              <a:t>安装需要工具bison，flex</a:t>
            </a:r>
            <a:endParaRPr lang="zh-CN" sz="2100" b="0">
              <a:solidFill>
                <a:srgbClr val="000000"/>
              </a:solidFill>
              <a:ea typeface="宋体" panose="02010600030101010101" pitchFamily="2" charset="-122"/>
            </a:endParaRPr>
          </a:p>
          <a:p>
            <a:pPr indent="0"/>
            <a:r>
              <a:rPr lang="en-US" altLang="zh-CN" sz="2100" b="0">
                <a:solidFill>
                  <a:srgbClr val="000000"/>
                </a:solidFill>
                <a:ea typeface="宋体" panose="02010600030101010101" pitchFamily="2" charset="-122"/>
              </a:rPr>
              <a:t>3. </a:t>
            </a:r>
            <a:r>
              <a:rPr lang="zh-CN" sz="2100" b="0">
                <a:solidFill>
                  <a:srgbClr val="000000"/>
                </a:solidFill>
                <a:ea typeface="宋体" panose="02010600030101010101" pitchFamily="2" charset="-122"/>
              </a:rPr>
              <a:t>修改文件</a:t>
            </a:r>
            <a:endParaRPr lang="zh-CN" sz="2100" b="0">
              <a:solidFill>
                <a:srgbClr val="000000"/>
              </a:solidFill>
              <a:ea typeface="宋体" panose="02010600030101010101" pitchFamily="2" charset="-122"/>
            </a:endParaRPr>
          </a:p>
          <a:p>
            <a:pPr indent="0"/>
            <a:r>
              <a:rPr lang="en-US" altLang="zh-CN" sz="2100" b="0">
                <a:solidFill>
                  <a:srgbClr val="000000"/>
                </a:solidFill>
                <a:ea typeface="宋体" panose="02010600030101010101" pitchFamily="2" charset="-122"/>
              </a:rPr>
              <a:t>4. </a:t>
            </a:r>
            <a:r>
              <a:rPr lang="zh-CN" altLang="en-US" sz="2100" b="0">
                <a:solidFill>
                  <a:srgbClr val="000000"/>
                </a:solidFill>
                <a:ea typeface="宋体" panose="02010600030101010101" pitchFamily="2" charset="-122"/>
              </a:rPr>
              <a:t>指定交叉编译工具，然后</a:t>
            </a:r>
            <a:r>
              <a:rPr lang="zh-CN" sz="2100" b="0">
                <a:solidFill>
                  <a:srgbClr val="000000"/>
                </a:solidFill>
                <a:ea typeface="宋体" panose="02010600030101010101" pitchFamily="2" charset="-122"/>
              </a:rPr>
              <a:t>生成Makefile文件和编译</a:t>
            </a:r>
            <a:endParaRPr lang="zh-CN" sz="2100" b="0">
              <a:solidFill>
                <a:srgbClr val="000000"/>
              </a:solidFill>
              <a:ea typeface="宋体" panose="02010600030101010101" pitchFamily="2" charset="-122"/>
            </a:endParaRPr>
          </a:p>
          <a:p>
            <a:pPr indent="0"/>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994" y="396359"/>
            <a:ext cx="2116285" cy="369332"/>
          </a:xfrm>
          <a:prstGeom prst="rect">
            <a:avLst/>
          </a:prstGeom>
        </p:spPr>
        <p:txBody>
          <a:bodyPr wrap="none">
            <a:spAutoFit/>
          </a:bodyPr>
          <a:lstStyle/>
          <a:p>
            <a:r>
              <a:rPr lang="en-US" altLang="zh-CN" dirty="0" err="1"/>
              <a:t>Sqlite</a:t>
            </a:r>
            <a:r>
              <a:rPr lang="zh-CN" altLang="zh-CN" dirty="0"/>
              <a:t>嵌入式数据库</a:t>
            </a:r>
            <a:endParaRPr lang="zh-CN" altLang="en-US" dirty="0"/>
          </a:p>
        </p:txBody>
      </p:sp>
      <p:sp>
        <p:nvSpPr>
          <p:cNvPr id="5" name="文本框 4"/>
          <p:cNvSpPr txBox="1"/>
          <p:nvPr/>
        </p:nvSpPr>
        <p:spPr>
          <a:xfrm>
            <a:off x="496570" y="1119505"/>
            <a:ext cx="2811780" cy="1198880"/>
          </a:xfrm>
          <a:prstGeom prst="rect">
            <a:avLst/>
          </a:prstGeom>
          <a:noFill/>
        </p:spPr>
        <p:txBody>
          <a:bodyPr wrap="none" rtlCol="0">
            <a:spAutoFit/>
          </a:bodyPr>
          <a:p>
            <a:r>
              <a:rPr lang="en-US" altLang="zh-CN"/>
              <a:t>1.SQLite </a:t>
            </a:r>
            <a:r>
              <a:rPr lang="zh-CN" altLang="en-US"/>
              <a:t>数据库介绍</a:t>
            </a:r>
            <a:endParaRPr lang="zh-CN" altLang="en-US"/>
          </a:p>
          <a:p>
            <a:r>
              <a:rPr lang="en-US" altLang="zh-CN"/>
              <a:t>2.SQLite </a:t>
            </a:r>
            <a:r>
              <a:rPr lang="zh-CN" altLang="en-US"/>
              <a:t>数据库常用操作</a:t>
            </a:r>
            <a:endParaRPr lang="zh-CN" altLang="en-US"/>
          </a:p>
          <a:p>
            <a:r>
              <a:rPr lang="en-US" altLang="zh-CN"/>
              <a:t>3.SQLite C</a:t>
            </a:r>
            <a:r>
              <a:rPr lang="zh-CN" altLang="en-US"/>
              <a:t>语言</a:t>
            </a:r>
            <a:r>
              <a:rPr lang="en-US" altLang="zh-CN"/>
              <a:t>API</a:t>
            </a:r>
            <a:endParaRPr lang="zh-CN" altLang="en-US"/>
          </a:p>
          <a:p>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994" y="396359"/>
            <a:ext cx="2116285" cy="369332"/>
          </a:xfrm>
          <a:prstGeom prst="rect">
            <a:avLst/>
          </a:prstGeom>
        </p:spPr>
        <p:txBody>
          <a:bodyPr wrap="none">
            <a:spAutoFit/>
          </a:bodyPr>
          <a:lstStyle/>
          <a:p>
            <a:r>
              <a:rPr lang="en-US" altLang="zh-CN" dirty="0" err="1"/>
              <a:t>Sqlite</a:t>
            </a:r>
            <a:r>
              <a:rPr lang="zh-CN" altLang="zh-CN" dirty="0"/>
              <a:t>嵌入式数据库</a:t>
            </a:r>
            <a:endParaRPr lang="zh-CN" altLang="en-US" dirty="0"/>
          </a:p>
        </p:txBody>
      </p:sp>
      <p:sp>
        <p:nvSpPr>
          <p:cNvPr id="100" name="文本框 99"/>
          <p:cNvSpPr txBox="1"/>
          <p:nvPr/>
        </p:nvSpPr>
        <p:spPr>
          <a:xfrm>
            <a:off x="360045" y="1114742"/>
            <a:ext cx="5080000" cy="1137285"/>
          </a:xfrm>
          <a:prstGeom prst="rect">
            <a:avLst/>
          </a:prstGeom>
          <a:noFill/>
          <a:ln w="9525">
            <a:noFill/>
          </a:ln>
        </p:spPr>
        <p:txBody>
          <a:bodyPr>
            <a:spAutoFit/>
          </a:bodyPr>
          <a:p>
            <a:pPr indent="0"/>
            <a:r>
              <a:rPr lang="zh-CN" altLang="en-US"/>
              <a:t>Sqlite 数据库是开源的关系型数据库</a:t>
            </a:r>
            <a:endParaRPr lang="zh-CN" altLang="en-US"/>
          </a:p>
          <a:p>
            <a:pPr indent="0"/>
            <a:r>
              <a:rPr lang="zh-CN" altLang="en-US"/>
              <a:t>关系型数据的逻辑结构是一张二维表。</a:t>
            </a:r>
            <a:endParaRPr lang="zh-CN" altLang="en-US"/>
          </a:p>
          <a:p>
            <a:pPr indent="0"/>
            <a:r>
              <a:rPr lang="zh-CN" altLang="en-US"/>
              <a:t>一行为一个对象成员。</a:t>
            </a:r>
            <a:endParaRPr lang="zh-CN" altLang="en-US"/>
          </a:p>
          <a:p>
            <a:pPr indent="0"/>
            <a:r>
              <a:rPr lang="zh-CN" altLang="en-US"/>
              <a:t>一列为一个对象成员的属性。</a:t>
            </a:r>
            <a:endParaRPr lang="zh-CN" altLang="en-US"/>
          </a:p>
        </p:txBody>
      </p:sp>
      <p:pic>
        <p:nvPicPr>
          <p:cNvPr id="3" name="图片 -2147482581" descr="1580788258(1)"/>
          <p:cNvPicPr>
            <a:picLocks noChangeAspect="1"/>
          </p:cNvPicPr>
          <p:nvPr/>
        </p:nvPicPr>
        <p:blipFill>
          <a:blip r:embed="rId1"/>
          <a:stretch>
            <a:fillRect/>
          </a:stretch>
        </p:blipFill>
        <p:spPr>
          <a:xfrm>
            <a:off x="462280" y="2447925"/>
            <a:ext cx="5265420" cy="1527810"/>
          </a:xfrm>
          <a:prstGeom prst="rect">
            <a:avLst/>
          </a:prstGeom>
          <a:noFill/>
          <a:ln w="9525">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994" y="396359"/>
            <a:ext cx="2116285" cy="369332"/>
          </a:xfrm>
          <a:prstGeom prst="rect">
            <a:avLst/>
          </a:prstGeom>
        </p:spPr>
        <p:txBody>
          <a:bodyPr wrap="none">
            <a:spAutoFit/>
          </a:bodyPr>
          <a:lstStyle/>
          <a:p>
            <a:r>
              <a:rPr lang="en-US" altLang="zh-CN" dirty="0" err="1"/>
              <a:t>Sqlite</a:t>
            </a:r>
            <a:r>
              <a:rPr lang="zh-CN" altLang="zh-CN" dirty="0"/>
              <a:t>嵌入式数据库</a:t>
            </a:r>
            <a:endParaRPr lang="zh-CN" altLang="en-US" dirty="0"/>
          </a:p>
        </p:txBody>
      </p:sp>
      <p:sp>
        <p:nvSpPr>
          <p:cNvPr id="4" name="文本框 3"/>
          <p:cNvSpPr txBox="1"/>
          <p:nvPr/>
        </p:nvSpPr>
        <p:spPr>
          <a:xfrm>
            <a:off x="360045" y="946785"/>
            <a:ext cx="9030335" cy="5354320"/>
          </a:xfrm>
          <a:prstGeom prst="rect">
            <a:avLst/>
          </a:prstGeom>
          <a:noFill/>
          <a:ln w="9525">
            <a:noFill/>
          </a:ln>
        </p:spPr>
        <p:txBody>
          <a:bodyPr wrap="square">
            <a:spAutoFit/>
          </a:bodyPr>
          <a:p>
            <a:pPr indent="0"/>
            <a:r>
              <a:rPr lang="zh-CN" b="1">
                <a:solidFill>
                  <a:srgbClr val="4D4D4D"/>
                </a:solidFill>
                <a:ea typeface="宋体" panose="02010600030101010101" pitchFamily="2" charset="-122"/>
              </a:rPr>
              <a:t>SQL语句创建、打开数据库</a:t>
            </a:r>
            <a:r>
              <a:rPr lang="en-US" b="1">
                <a:solidFill>
                  <a:srgbClr val="4D4D4D"/>
                </a:solidFill>
                <a:latin typeface="宋体" panose="02010600030101010101" pitchFamily="2" charset="-122"/>
                <a:ea typeface="宋体" panose="02010600030101010101" pitchFamily="2" charset="-122"/>
              </a:rPr>
              <a:t>Sqlite3 *.db</a:t>
            </a:r>
            <a:r>
              <a:rPr lang="zh-CN" b="1">
                <a:solidFill>
                  <a:srgbClr val="4D4D4D"/>
                </a:solidFill>
                <a:ea typeface="宋体" panose="02010600030101010101" pitchFamily="2" charset="-122"/>
              </a:rPr>
              <a:t>退出.quit 或者.exit</a:t>
            </a:r>
            <a:endParaRPr lang="zh-CN" b="1">
              <a:solidFill>
                <a:srgbClr val="4D4D4D"/>
              </a:solidFill>
              <a:ea typeface="宋体" panose="02010600030101010101" pitchFamily="2" charset="-122"/>
            </a:endParaRPr>
          </a:p>
          <a:p>
            <a:pPr indent="0"/>
            <a:r>
              <a:rPr lang="zh-CN" altLang="en-US"/>
              <a:t>关系型数据库的核心操作：</a:t>
            </a:r>
            <a:endParaRPr lang="zh-CN" altLang="en-US"/>
          </a:p>
          <a:p>
            <a:pPr indent="0"/>
            <a:r>
              <a:rPr lang="zh-CN" altLang="en-US"/>
              <a:t>1.增删改查表；</a:t>
            </a:r>
            <a:endParaRPr lang="zh-CN" altLang="en-US"/>
          </a:p>
          <a:p>
            <a:pPr indent="0"/>
            <a:r>
              <a:rPr lang="zh-CN" altLang="en-US"/>
              <a:t>2.增删改行</a:t>
            </a:r>
            <a:endParaRPr lang="zh-CN" altLang="en-US"/>
          </a:p>
          <a:p>
            <a:pPr indent="0"/>
            <a:r>
              <a:rPr lang="zh-CN" altLang="en-US"/>
              <a:t>创建表 Create 语句</a:t>
            </a:r>
            <a:endParaRPr lang="zh-CN" altLang="en-US"/>
          </a:p>
          <a:p>
            <a:pPr indent="0"/>
            <a:r>
              <a:rPr lang="zh-CN" altLang="en-US"/>
              <a:t>语法：</a:t>
            </a:r>
            <a:endParaRPr lang="zh-CN" altLang="en-US"/>
          </a:p>
          <a:p>
            <a:pPr indent="0"/>
            <a:r>
              <a:rPr lang="zh-CN" altLang="en-US"/>
              <a:t>Create table 表名称</a:t>
            </a:r>
            <a:endParaRPr lang="zh-CN" altLang="en-US"/>
          </a:p>
          <a:p>
            <a:pPr indent="0"/>
            <a:r>
              <a:rPr lang="zh-CN" altLang="en-US"/>
              <a:t>创建表：create 语句 设置主键</a:t>
            </a:r>
            <a:endParaRPr lang="zh-CN" altLang="en-US"/>
          </a:p>
          <a:p>
            <a:pPr indent="0"/>
            <a:r>
              <a:rPr lang="zh-CN" altLang="en-US"/>
              <a:t>查看表：.table</a:t>
            </a:r>
            <a:endParaRPr lang="zh-CN" altLang="en-US"/>
          </a:p>
          <a:p>
            <a:pPr indent="0"/>
            <a:r>
              <a:rPr lang="zh-CN" altLang="en-US"/>
              <a:t>查看数据表的结构：.schema</a:t>
            </a:r>
            <a:endParaRPr lang="zh-CN" altLang="en-US"/>
          </a:p>
          <a:p>
            <a:pPr indent="0"/>
            <a:r>
              <a:rPr lang="zh-CN" altLang="en-US"/>
              <a:t>修改表：alter语句</a:t>
            </a:r>
            <a:endParaRPr lang="zh-CN" altLang="en-US"/>
          </a:p>
          <a:p>
            <a:pPr indent="0"/>
            <a:r>
              <a:rPr lang="zh-CN" altLang="en-US"/>
              <a:t>Alter table 表名 add 列名 数据类型</a:t>
            </a:r>
            <a:endParaRPr lang="zh-CN" altLang="en-US"/>
          </a:p>
          <a:p>
            <a:pPr indent="0"/>
            <a:r>
              <a:rPr lang="zh-CN" altLang="en-US"/>
              <a:t>语法：修改表名</a:t>
            </a:r>
            <a:endParaRPr lang="zh-CN" altLang="en-US"/>
          </a:p>
          <a:p>
            <a:pPr indent="0"/>
            <a:r>
              <a:rPr lang="zh-CN" altLang="en-US"/>
              <a:t>Alter table 表名 rename to 新表名</a:t>
            </a:r>
            <a:endParaRPr lang="zh-CN" altLang="en-US"/>
          </a:p>
          <a:p>
            <a:pPr indent="0"/>
            <a:r>
              <a:rPr lang="zh-CN" altLang="en-US"/>
              <a:t>删除表：drop table 语句</a:t>
            </a:r>
            <a:endParaRPr lang="zh-CN" altLang="en-US"/>
          </a:p>
          <a:p>
            <a:pPr indent="0"/>
            <a:r>
              <a:rPr lang="zh-CN" altLang="en-US"/>
              <a:t>Drop table persons</a:t>
            </a:r>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994" y="396359"/>
            <a:ext cx="2116285" cy="369332"/>
          </a:xfrm>
          <a:prstGeom prst="rect">
            <a:avLst/>
          </a:prstGeom>
        </p:spPr>
        <p:txBody>
          <a:bodyPr wrap="none">
            <a:spAutoFit/>
          </a:bodyPr>
          <a:lstStyle/>
          <a:p>
            <a:r>
              <a:rPr lang="en-US" altLang="zh-CN" dirty="0" err="1"/>
              <a:t>Sqlite</a:t>
            </a:r>
            <a:r>
              <a:rPr lang="zh-CN" altLang="zh-CN" dirty="0"/>
              <a:t>嵌入式数据库</a:t>
            </a:r>
            <a:endParaRPr lang="zh-CN" altLang="en-US" dirty="0"/>
          </a:p>
        </p:txBody>
      </p:sp>
      <p:sp>
        <p:nvSpPr>
          <p:cNvPr id="4" name="文本框 3"/>
          <p:cNvSpPr txBox="1"/>
          <p:nvPr/>
        </p:nvSpPr>
        <p:spPr>
          <a:xfrm>
            <a:off x="360045" y="946785"/>
            <a:ext cx="9030335" cy="1198880"/>
          </a:xfrm>
          <a:prstGeom prst="rect">
            <a:avLst/>
          </a:prstGeom>
          <a:noFill/>
          <a:ln w="9525">
            <a:noFill/>
          </a:ln>
        </p:spPr>
        <p:txBody>
          <a:bodyPr wrap="square">
            <a:spAutoFit/>
          </a:bodyPr>
          <a:p>
            <a:pPr indent="0"/>
            <a:r>
              <a:rPr b="1">
                <a:solidFill>
                  <a:srgbClr val="4D4D4D"/>
                </a:solidFill>
                <a:ea typeface="宋体" panose="02010600030101010101" pitchFamily="2" charset="-122"/>
              </a:rPr>
              <a:t>3.增删改行</a:t>
            </a:r>
            <a:endParaRPr b="1">
              <a:solidFill>
                <a:srgbClr val="4D4D4D"/>
              </a:solidFill>
              <a:ea typeface="宋体" panose="02010600030101010101" pitchFamily="2" charset="-122"/>
            </a:endParaRPr>
          </a:p>
          <a:p>
            <a:pPr indent="0"/>
            <a:r>
              <a:rPr b="1">
                <a:solidFill>
                  <a:srgbClr val="4D4D4D"/>
                </a:solidFill>
                <a:ea typeface="宋体" panose="02010600030101010101" pitchFamily="2" charset="-122"/>
              </a:rPr>
              <a:t>Insert into 语句</a:t>
            </a:r>
            <a:endParaRPr b="1">
              <a:solidFill>
                <a:srgbClr val="4D4D4D"/>
              </a:solidFill>
              <a:ea typeface="宋体" panose="02010600030101010101" pitchFamily="2" charset="-122"/>
            </a:endParaRPr>
          </a:p>
          <a:p>
            <a:pPr indent="0"/>
            <a:r>
              <a:rPr b="1">
                <a:solidFill>
                  <a:srgbClr val="4D4D4D"/>
                </a:solidFill>
                <a:ea typeface="宋体" panose="02010600030101010101" pitchFamily="2" charset="-122"/>
              </a:rPr>
              <a:t>Insert into 表名 values（列值1，列值2...）</a:t>
            </a:r>
            <a:endParaRPr b="1">
              <a:solidFill>
                <a:srgbClr val="4D4D4D"/>
              </a:solidFill>
              <a:ea typeface="宋体" panose="02010600030101010101" pitchFamily="2" charset="-122"/>
            </a:endParaRPr>
          </a:p>
          <a:p>
            <a:pPr indent="0"/>
            <a:endParaRPr b="1">
              <a:solidFill>
                <a:srgbClr val="4D4D4D"/>
              </a:solidFill>
              <a:ea typeface="宋体" panose="02010600030101010101" pitchFamily="2" charset="-122"/>
            </a:endParaRPr>
          </a:p>
        </p:txBody>
      </p:sp>
      <p:pic>
        <p:nvPicPr>
          <p:cNvPr id="3" name="图片 -2147482573" descr="1580887025(1)"/>
          <p:cNvPicPr>
            <a:picLocks noChangeAspect="1"/>
          </p:cNvPicPr>
          <p:nvPr/>
        </p:nvPicPr>
        <p:blipFill>
          <a:blip r:embed="rId1"/>
          <a:stretch>
            <a:fillRect/>
          </a:stretch>
        </p:blipFill>
        <p:spPr>
          <a:xfrm>
            <a:off x="360045" y="1927225"/>
            <a:ext cx="7576185" cy="664210"/>
          </a:xfrm>
          <a:prstGeom prst="rect">
            <a:avLst/>
          </a:prstGeom>
          <a:noFill/>
          <a:ln w="9525">
            <a:noFill/>
          </a:ln>
        </p:spPr>
      </p:pic>
      <p:sp>
        <p:nvSpPr>
          <p:cNvPr id="100" name="文本框 99"/>
          <p:cNvSpPr txBox="1"/>
          <p:nvPr/>
        </p:nvSpPr>
        <p:spPr>
          <a:xfrm>
            <a:off x="360045" y="2808605"/>
            <a:ext cx="9030335" cy="1137285"/>
          </a:xfrm>
          <a:prstGeom prst="rect">
            <a:avLst/>
          </a:prstGeom>
          <a:noFill/>
          <a:ln w="9525">
            <a:noFill/>
          </a:ln>
        </p:spPr>
        <p:txBody>
          <a:bodyPr wrap="square">
            <a:spAutoFit/>
          </a:bodyPr>
          <a:p>
            <a:pPr indent="0"/>
            <a:r>
              <a:rPr lang="en-US" sz="1400" b="1">
                <a:solidFill>
                  <a:srgbClr val="4D4D4D"/>
                </a:solidFill>
                <a:latin typeface="宋体" panose="02010600030101010101" pitchFamily="2" charset="-122"/>
                <a:ea typeface="宋体" panose="02010600030101010101" pitchFamily="2" charset="-122"/>
              </a:rPr>
              <a:t>1. </a:t>
            </a:r>
            <a:r>
              <a:rPr lang="zh-CN" sz="1400" b="1">
                <a:solidFill>
                  <a:srgbClr val="4D4D4D"/>
                </a:solidFill>
                <a:ea typeface="宋体" panose="02010600030101010101" pitchFamily="2" charset="-122"/>
              </a:rPr>
              <a:t>修改表中数据</a:t>
            </a:r>
            <a:endParaRPr lang="zh-CN" sz="1400" b="1">
              <a:solidFill>
                <a:srgbClr val="4D4D4D"/>
              </a:solidFill>
              <a:ea typeface="宋体" panose="02010600030101010101" pitchFamily="2" charset="-122"/>
            </a:endParaRPr>
          </a:p>
          <a:p>
            <a:pPr indent="0"/>
            <a:r>
              <a:rPr lang="zh-CN" altLang="en-US"/>
              <a:t>Update语句</a:t>
            </a:r>
            <a:endParaRPr lang="zh-CN" altLang="en-US"/>
          </a:p>
          <a:p>
            <a:pPr indent="0"/>
            <a:r>
              <a:rPr lang="zh-CN" altLang="en-US"/>
              <a:t>update 表名 set 列1 = 值1 [, 列2 = 值2, ...] [匹配条件];</a:t>
            </a:r>
            <a:endParaRPr lang="zh-CN" altLang="en-US"/>
          </a:p>
          <a:p>
            <a:pPr indent="0"/>
            <a:endParaRPr lang="zh-CN" altLang="en-US"/>
          </a:p>
        </p:txBody>
      </p:sp>
      <p:pic>
        <p:nvPicPr>
          <p:cNvPr id="5" name="图片 -2147482569"/>
          <p:cNvPicPr>
            <a:picLocks noChangeAspect="1"/>
          </p:cNvPicPr>
          <p:nvPr/>
        </p:nvPicPr>
        <p:blipFill>
          <a:blip r:embed="rId2"/>
          <a:stretch>
            <a:fillRect/>
          </a:stretch>
        </p:blipFill>
        <p:spPr>
          <a:xfrm>
            <a:off x="360045" y="3753485"/>
            <a:ext cx="7741920" cy="440055"/>
          </a:xfrm>
          <a:prstGeom prst="rect">
            <a:avLst/>
          </a:prstGeom>
          <a:noFill/>
          <a:ln w="9525">
            <a:noFill/>
          </a:ln>
        </p:spPr>
      </p:pic>
      <p:sp>
        <p:nvSpPr>
          <p:cNvPr id="6" name="文本框 5"/>
          <p:cNvSpPr txBox="1"/>
          <p:nvPr/>
        </p:nvSpPr>
        <p:spPr>
          <a:xfrm>
            <a:off x="360045" y="4426267"/>
            <a:ext cx="5080000" cy="306705"/>
          </a:xfrm>
          <a:prstGeom prst="rect">
            <a:avLst/>
          </a:prstGeom>
          <a:noFill/>
          <a:ln w="9525">
            <a:noFill/>
          </a:ln>
        </p:spPr>
        <p:txBody>
          <a:bodyPr>
            <a:spAutoFit/>
          </a:bodyPr>
          <a:p>
            <a:pPr indent="0"/>
            <a:r>
              <a:rPr lang="en-US" sz="1400" b="1">
                <a:solidFill>
                  <a:srgbClr val="4D4D4D"/>
                </a:solidFill>
                <a:latin typeface="宋体" panose="02010600030101010101" pitchFamily="2" charset="-122"/>
                <a:ea typeface="宋体" panose="02010600030101010101" pitchFamily="2" charset="-122"/>
              </a:rPr>
              <a:t>1. D</a:t>
            </a:r>
            <a:r>
              <a:rPr lang="zh-CN" sz="1400" b="1">
                <a:solidFill>
                  <a:srgbClr val="4D4D4D"/>
                </a:solidFill>
                <a:ea typeface="宋体" panose="02010600030101010101" pitchFamily="2" charset="-122"/>
              </a:rPr>
              <a:t>elete 语句</a:t>
            </a:r>
            <a:endParaRPr lang="zh-CN" altLang="en-US"/>
          </a:p>
        </p:txBody>
      </p:sp>
      <p:pic>
        <p:nvPicPr>
          <p:cNvPr id="7" name="图片 -2147482565"/>
          <p:cNvPicPr>
            <a:picLocks noChangeAspect="1"/>
          </p:cNvPicPr>
          <p:nvPr/>
        </p:nvPicPr>
        <p:blipFill>
          <a:blip r:embed="rId3"/>
          <a:stretch>
            <a:fillRect/>
          </a:stretch>
        </p:blipFill>
        <p:spPr>
          <a:xfrm>
            <a:off x="360045" y="5043805"/>
            <a:ext cx="4495800" cy="1652270"/>
          </a:xfrm>
          <a:prstGeom prst="rect">
            <a:avLst/>
          </a:prstGeom>
          <a:noFill/>
          <a:ln w="9525">
            <a:noFill/>
          </a:ln>
        </p:spPr>
      </p:pic>
      <p:pic>
        <p:nvPicPr>
          <p:cNvPr id="8" name="图片 -2147482564" descr="1580887930(1)"/>
          <p:cNvPicPr>
            <a:picLocks noChangeAspect="1"/>
          </p:cNvPicPr>
          <p:nvPr/>
        </p:nvPicPr>
        <p:blipFill>
          <a:blip r:embed="rId4"/>
          <a:stretch>
            <a:fillRect/>
          </a:stretch>
        </p:blipFill>
        <p:spPr>
          <a:xfrm>
            <a:off x="359728" y="4732338"/>
            <a:ext cx="5269865" cy="241935"/>
          </a:xfrm>
          <a:prstGeom prst="rect">
            <a:avLst/>
          </a:prstGeom>
          <a:noFill/>
          <a:ln w="9525">
            <a:noFill/>
          </a:ln>
        </p:spPr>
      </p:pic>
      <p:pic>
        <p:nvPicPr>
          <p:cNvPr id="9" name="图片 -2147482563"/>
          <p:cNvPicPr>
            <a:picLocks noChangeAspect="1"/>
          </p:cNvPicPr>
          <p:nvPr/>
        </p:nvPicPr>
        <p:blipFill>
          <a:blip r:embed="rId5"/>
          <a:stretch>
            <a:fillRect/>
          </a:stretch>
        </p:blipFill>
        <p:spPr>
          <a:xfrm>
            <a:off x="6083618" y="4732655"/>
            <a:ext cx="4410075" cy="1962150"/>
          </a:xfrm>
          <a:prstGeom prst="rect">
            <a:avLst/>
          </a:prstGeom>
          <a:noFill/>
          <a:ln w="9525">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994" y="396359"/>
            <a:ext cx="2116285" cy="369332"/>
          </a:xfrm>
          <a:prstGeom prst="rect">
            <a:avLst/>
          </a:prstGeom>
        </p:spPr>
        <p:txBody>
          <a:bodyPr wrap="none">
            <a:spAutoFit/>
          </a:bodyPr>
          <a:lstStyle/>
          <a:p>
            <a:r>
              <a:rPr lang="en-US" altLang="zh-CN" dirty="0" err="1"/>
              <a:t>Sqlite</a:t>
            </a:r>
            <a:r>
              <a:rPr lang="zh-CN" altLang="zh-CN" dirty="0"/>
              <a:t>嵌入式数据库</a:t>
            </a:r>
            <a:endParaRPr lang="zh-CN" altLang="en-US" dirty="0"/>
          </a:p>
        </p:txBody>
      </p:sp>
      <p:sp>
        <p:nvSpPr>
          <p:cNvPr id="4" name="文本框 3"/>
          <p:cNvSpPr txBox="1"/>
          <p:nvPr/>
        </p:nvSpPr>
        <p:spPr>
          <a:xfrm>
            <a:off x="360045" y="946785"/>
            <a:ext cx="9030335" cy="1476375"/>
          </a:xfrm>
          <a:prstGeom prst="rect">
            <a:avLst/>
          </a:prstGeom>
          <a:noFill/>
          <a:ln w="9525">
            <a:noFill/>
          </a:ln>
        </p:spPr>
        <p:txBody>
          <a:bodyPr wrap="square">
            <a:spAutoFit/>
          </a:bodyPr>
          <a:p>
            <a:pPr indent="0"/>
            <a:r>
              <a:rPr lang="zh-CN" altLang="en-US"/>
              <a:t>查询： selectc 语句</a:t>
            </a:r>
            <a:endParaRPr lang="zh-CN" altLang="en-US"/>
          </a:p>
          <a:p>
            <a:pPr indent="0"/>
            <a:endParaRPr lang="zh-CN" altLang="en-US"/>
          </a:p>
          <a:p>
            <a:pPr indent="0"/>
            <a:r>
              <a:rPr lang="zh-CN" altLang="en-US"/>
              <a:t>语法：</a:t>
            </a:r>
            <a:endParaRPr lang="zh-CN" altLang="en-US"/>
          </a:p>
          <a:p>
            <a:pPr indent="0"/>
            <a:r>
              <a:rPr lang="zh-CN" altLang="en-US"/>
              <a:t>1、Select * from 表名 [匹配条件]</a:t>
            </a:r>
            <a:endParaRPr lang="zh-CN" altLang="en-US"/>
          </a:p>
          <a:p>
            <a:pPr indent="0"/>
            <a:r>
              <a:rPr lang="zh-CN" altLang="en-US"/>
              <a:t>2、Select 列名1 [, 列名2...] from 表名 [匹配条件];</a:t>
            </a:r>
            <a:endParaRPr lang="zh-CN" altLang="en-US"/>
          </a:p>
        </p:txBody>
      </p:sp>
      <p:pic>
        <p:nvPicPr>
          <p:cNvPr id="3" name="图片 -2147482556"/>
          <p:cNvPicPr>
            <a:picLocks noChangeAspect="1"/>
          </p:cNvPicPr>
          <p:nvPr/>
        </p:nvPicPr>
        <p:blipFill>
          <a:blip r:embed="rId1"/>
          <a:stretch>
            <a:fillRect/>
          </a:stretch>
        </p:blipFill>
        <p:spPr>
          <a:xfrm>
            <a:off x="360045" y="2423160"/>
            <a:ext cx="10988040" cy="2404745"/>
          </a:xfrm>
          <a:prstGeom prst="rect">
            <a:avLst/>
          </a:prstGeom>
          <a:noFill/>
          <a:ln w="9525">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994" y="396359"/>
            <a:ext cx="868680" cy="368300"/>
          </a:xfrm>
          <a:prstGeom prst="rect">
            <a:avLst/>
          </a:prstGeom>
        </p:spPr>
        <p:txBody>
          <a:bodyPr wrap="none">
            <a:spAutoFit/>
          </a:bodyPr>
          <a:lstStyle/>
          <a:p>
            <a:r>
              <a:rPr lang="zh-CN" altLang="zh-CN" dirty="0"/>
              <a:t>无线网</a:t>
            </a:r>
            <a:endParaRPr lang="zh-CN" altLang="en-US" dirty="0"/>
          </a:p>
        </p:txBody>
      </p:sp>
      <p:sp>
        <p:nvSpPr>
          <p:cNvPr id="4" name="文本框 3"/>
          <p:cNvSpPr txBox="1"/>
          <p:nvPr/>
        </p:nvSpPr>
        <p:spPr>
          <a:xfrm>
            <a:off x="473075" y="1393825"/>
            <a:ext cx="2740660" cy="368300"/>
          </a:xfrm>
          <a:prstGeom prst="rect">
            <a:avLst/>
          </a:prstGeom>
          <a:noFill/>
        </p:spPr>
        <p:txBody>
          <a:bodyPr wrap="square" rtlCol="0" anchor="t">
            <a:spAutoFit/>
          </a:bodyPr>
          <a:p>
            <a:r>
              <a:rPr lang="en-US" altLang="zh-CN" dirty="0" err="1">
                <a:sym typeface="+mn-ea"/>
              </a:rPr>
              <a:t>Wifi</a:t>
            </a:r>
            <a:r>
              <a:rPr lang="zh-CN" altLang="zh-CN" dirty="0">
                <a:sym typeface="+mn-ea"/>
              </a:rPr>
              <a:t>、蓝牙</a:t>
            </a:r>
            <a:endParaRPr lang="zh-CN"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994" y="396359"/>
            <a:ext cx="646331" cy="369332"/>
          </a:xfrm>
          <a:prstGeom prst="rect">
            <a:avLst/>
          </a:prstGeom>
        </p:spPr>
        <p:txBody>
          <a:bodyPr wrap="none">
            <a:spAutoFit/>
          </a:bodyPr>
          <a:lstStyle/>
          <a:p>
            <a:r>
              <a:rPr lang="zh-CN" altLang="zh-CN" dirty="0"/>
              <a:t>蓝牙</a:t>
            </a:r>
            <a:endParaRPr lang="zh-CN" altLang="en-US" dirty="0"/>
          </a:p>
        </p:txBody>
      </p:sp>
      <p:sp>
        <p:nvSpPr>
          <p:cNvPr id="3" name="文本框 2"/>
          <p:cNvSpPr txBox="1"/>
          <p:nvPr/>
        </p:nvSpPr>
        <p:spPr>
          <a:xfrm>
            <a:off x="689811" y="1251284"/>
            <a:ext cx="1920719" cy="923330"/>
          </a:xfrm>
          <a:prstGeom prst="rect">
            <a:avLst/>
          </a:prstGeom>
          <a:noFill/>
        </p:spPr>
        <p:txBody>
          <a:bodyPr wrap="none" rtlCol="0">
            <a:spAutoFit/>
          </a:bodyPr>
          <a:lstStyle/>
          <a:p>
            <a:r>
              <a:rPr lang="zh-CN" altLang="en-US" dirty="0"/>
              <a:t>传统蓝牙 </a:t>
            </a:r>
            <a:r>
              <a:rPr lang="en-US" altLang="zh-CN" dirty="0"/>
              <a:t>BR</a:t>
            </a:r>
            <a:endParaRPr lang="en-US" altLang="zh-CN" dirty="0"/>
          </a:p>
          <a:p>
            <a:r>
              <a:rPr lang="zh-CN" altLang="en-US" dirty="0"/>
              <a:t>高速蓝牙：</a:t>
            </a:r>
            <a:endParaRPr lang="en-US" altLang="zh-CN" dirty="0"/>
          </a:p>
          <a:p>
            <a:r>
              <a:rPr lang="zh-CN" altLang="en-US" dirty="0"/>
              <a:t>低功耗蓝牙：</a:t>
            </a:r>
            <a:r>
              <a:rPr lang="en-US" altLang="zh-CN" dirty="0"/>
              <a:t>BLE</a:t>
            </a:r>
            <a:endParaRPr lang="zh-CN" altLang="en-US" dirty="0"/>
          </a:p>
        </p:txBody>
      </p:sp>
      <p:sp>
        <p:nvSpPr>
          <p:cNvPr id="4" name="矩形 3"/>
          <p:cNvSpPr/>
          <p:nvPr/>
        </p:nvSpPr>
        <p:spPr>
          <a:xfrm>
            <a:off x="359994" y="2293376"/>
            <a:ext cx="9204136" cy="646331"/>
          </a:xfrm>
          <a:prstGeom prst="rect">
            <a:avLst/>
          </a:prstGeom>
        </p:spPr>
        <p:txBody>
          <a:bodyPr wrap="square">
            <a:spAutoFit/>
          </a:bodyPr>
          <a:lstStyle/>
          <a:p>
            <a:br>
              <a:rPr lang="en-US" altLang="zh-CN" dirty="0"/>
            </a:br>
            <a:endParaRPr lang="zh-CN" altLang="en-US" dirty="0"/>
          </a:p>
        </p:txBody>
      </p:sp>
      <p:sp>
        <p:nvSpPr>
          <p:cNvPr id="6" name="矩形 5"/>
          <p:cNvSpPr/>
          <p:nvPr/>
        </p:nvSpPr>
        <p:spPr>
          <a:xfrm>
            <a:off x="550685" y="2790382"/>
            <a:ext cx="6096000" cy="1754326"/>
          </a:xfrm>
          <a:prstGeom prst="rect">
            <a:avLst/>
          </a:prstGeom>
        </p:spPr>
        <p:txBody>
          <a:bodyPr>
            <a:spAutoFit/>
          </a:bodyPr>
          <a:lstStyle/>
          <a:p>
            <a:r>
              <a:rPr lang="en-US" altLang="zh-CN" dirty="0">
                <a:solidFill>
                  <a:srgbClr val="4D4D4D"/>
                </a:solidFill>
                <a:latin typeface="微软雅黑" panose="020B0503020204020204" charset="-122"/>
                <a:ea typeface="微软雅黑" panose="020B0503020204020204" charset="-122"/>
              </a:rPr>
              <a:t>RF</a:t>
            </a:r>
            <a:endParaRPr lang="en-US" altLang="zh-CN" dirty="0">
              <a:solidFill>
                <a:srgbClr val="4D4D4D"/>
              </a:solidFill>
              <a:latin typeface="微软雅黑" panose="020B0503020204020204" charset="-122"/>
              <a:ea typeface="微软雅黑" panose="020B0503020204020204" charset="-122"/>
            </a:endParaRPr>
          </a:p>
          <a:p>
            <a:r>
              <a:rPr lang="en-US" altLang="zh-CN" dirty="0">
                <a:solidFill>
                  <a:srgbClr val="4D4D4D"/>
                </a:solidFill>
                <a:latin typeface="微软雅黑" panose="020B0503020204020204" charset="-122"/>
                <a:ea typeface="微软雅黑" panose="020B0503020204020204" charset="-122"/>
              </a:rPr>
              <a:t>1</a:t>
            </a:r>
            <a:r>
              <a:rPr lang="zh-CN" altLang="en-US" dirty="0">
                <a:solidFill>
                  <a:srgbClr val="4D4D4D"/>
                </a:solidFill>
                <a:latin typeface="微软雅黑" panose="020B0503020204020204" charset="-122"/>
                <a:ea typeface="微软雅黑" panose="020B0503020204020204" charset="-122"/>
              </a:rPr>
              <a:t>、利用</a:t>
            </a:r>
            <a:r>
              <a:rPr lang="en-US" altLang="zh-CN" dirty="0">
                <a:solidFill>
                  <a:srgbClr val="4D4D4D"/>
                </a:solidFill>
                <a:latin typeface="微软雅黑" panose="020B0503020204020204" charset="-122"/>
                <a:ea typeface="微软雅黑" panose="020B0503020204020204" charset="-122"/>
              </a:rPr>
              <a:t>2400M</a:t>
            </a:r>
            <a:r>
              <a:rPr lang="zh-CN" altLang="en-US" dirty="0">
                <a:solidFill>
                  <a:srgbClr val="4D4D4D"/>
                </a:solidFill>
                <a:latin typeface="微软雅黑" panose="020B0503020204020204" charset="-122"/>
                <a:ea typeface="微软雅黑" panose="020B0503020204020204" charset="-122"/>
              </a:rPr>
              <a:t>～</a:t>
            </a:r>
            <a:r>
              <a:rPr lang="en-US" altLang="zh-CN" dirty="0">
                <a:solidFill>
                  <a:srgbClr val="4D4D4D"/>
                </a:solidFill>
                <a:latin typeface="微软雅黑" panose="020B0503020204020204" charset="-122"/>
                <a:ea typeface="微软雅黑" panose="020B0503020204020204" charset="-122"/>
              </a:rPr>
              <a:t>2483.5M</a:t>
            </a:r>
            <a:r>
              <a:rPr lang="zh-CN" altLang="en-US" dirty="0">
                <a:solidFill>
                  <a:srgbClr val="4D4D4D"/>
                </a:solidFill>
                <a:latin typeface="微软雅黑" panose="020B0503020204020204" charset="-122"/>
                <a:ea typeface="微软雅黑" panose="020B0503020204020204" charset="-122"/>
              </a:rPr>
              <a:t>频带</a:t>
            </a:r>
            <a:endParaRPr lang="zh-CN" altLang="en-US" dirty="0">
              <a:solidFill>
                <a:srgbClr val="4D4D4D"/>
              </a:solidFill>
              <a:latin typeface="微软雅黑" panose="020B0503020204020204" charset="-122"/>
              <a:ea typeface="微软雅黑" panose="020B0503020204020204" charset="-122"/>
            </a:endParaRPr>
          </a:p>
          <a:p>
            <a:r>
              <a:rPr lang="en-US" altLang="zh-CN" dirty="0">
                <a:solidFill>
                  <a:srgbClr val="4D4D4D"/>
                </a:solidFill>
                <a:latin typeface="微软雅黑" panose="020B0503020204020204" charset="-122"/>
                <a:ea typeface="微软雅黑" panose="020B0503020204020204" charset="-122"/>
              </a:rPr>
              <a:t>2</a:t>
            </a:r>
            <a:r>
              <a:rPr lang="zh-CN" altLang="en-US" dirty="0">
                <a:solidFill>
                  <a:srgbClr val="4D4D4D"/>
                </a:solidFill>
                <a:latin typeface="微软雅黑" panose="020B0503020204020204" charset="-122"/>
                <a:ea typeface="微软雅黑" panose="020B0503020204020204" charset="-122"/>
              </a:rPr>
              <a:t>、采用调频方式传输数据，一共有</a:t>
            </a:r>
            <a:r>
              <a:rPr lang="en-US" altLang="zh-CN" dirty="0">
                <a:solidFill>
                  <a:srgbClr val="4D4D4D"/>
                </a:solidFill>
                <a:latin typeface="微软雅黑" panose="020B0503020204020204" charset="-122"/>
                <a:ea typeface="微软雅黑" panose="020B0503020204020204" charset="-122"/>
              </a:rPr>
              <a:t>79/EDR,40/BLE</a:t>
            </a:r>
            <a:r>
              <a:rPr lang="zh-CN" altLang="en-US" dirty="0">
                <a:solidFill>
                  <a:srgbClr val="4D4D4D"/>
                </a:solidFill>
                <a:latin typeface="微软雅黑" panose="020B0503020204020204" charset="-122"/>
                <a:ea typeface="微软雅黑" panose="020B0503020204020204" charset="-122"/>
              </a:rPr>
              <a:t>个</a:t>
            </a:r>
            <a:r>
              <a:rPr lang="en-US" altLang="zh-CN" dirty="0">
                <a:solidFill>
                  <a:srgbClr val="4D4D4D"/>
                </a:solidFill>
                <a:latin typeface="微软雅黑" panose="020B0503020204020204" charset="-122"/>
                <a:ea typeface="微软雅黑" panose="020B0503020204020204" charset="-122"/>
              </a:rPr>
              <a:t>hops,</a:t>
            </a:r>
            <a:r>
              <a:rPr lang="zh-CN" altLang="en-US" dirty="0">
                <a:solidFill>
                  <a:srgbClr val="4D4D4D"/>
                </a:solidFill>
                <a:latin typeface="微软雅黑" panose="020B0503020204020204" charset="-122"/>
                <a:ea typeface="微软雅黑" panose="020B0503020204020204" charset="-122"/>
              </a:rPr>
              <a:t>每秒</a:t>
            </a:r>
            <a:endParaRPr lang="zh-CN" altLang="en-US" dirty="0">
              <a:solidFill>
                <a:srgbClr val="4D4D4D"/>
              </a:solidFill>
              <a:latin typeface="微软雅黑" panose="020B0503020204020204" charset="-122"/>
              <a:ea typeface="微软雅黑" panose="020B0503020204020204" charset="-122"/>
            </a:endParaRPr>
          </a:p>
          <a:p>
            <a:r>
              <a:rPr lang="en-US" altLang="zh-CN" dirty="0">
                <a:solidFill>
                  <a:srgbClr val="4D4D4D"/>
                </a:solidFill>
                <a:latin typeface="微软雅黑" panose="020B0503020204020204" charset="-122"/>
                <a:ea typeface="微软雅黑" panose="020B0503020204020204" charset="-122"/>
              </a:rPr>
              <a:t>3</a:t>
            </a:r>
            <a:r>
              <a:rPr lang="zh-CN" altLang="en-US" dirty="0">
                <a:solidFill>
                  <a:srgbClr val="4D4D4D"/>
                </a:solidFill>
                <a:latin typeface="微软雅黑" panose="020B0503020204020204" charset="-122"/>
                <a:ea typeface="微软雅黑" panose="020B0503020204020204" charset="-122"/>
              </a:rPr>
              <a:t>、采用</a:t>
            </a:r>
            <a:r>
              <a:rPr lang="en-US" altLang="zh-CN" dirty="0">
                <a:solidFill>
                  <a:srgbClr val="4D4D4D"/>
                </a:solidFill>
                <a:latin typeface="微软雅黑" panose="020B0503020204020204" charset="-122"/>
                <a:ea typeface="微软雅黑" panose="020B0503020204020204" charset="-122"/>
              </a:rPr>
              <a:t>GFSK</a:t>
            </a:r>
            <a:r>
              <a:rPr lang="zh-CN" altLang="en-US" dirty="0">
                <a:solidFill>
                  <a:srgbClr val="4D4D4D"/>
                </a:solidFill>
                <a:latin typeface="微软雅黑" panose="020B0503020204020204" charset="-122"/>
                <a:ea typeface="微软雅黑" panose="020B0503020204020204" charset="-122"/>
              </a:rPr>
              <a:t>（</a:t>
            </a:r>
            <a:r>
              <a:rPr lang="en-US" altLang="zh-CN" dirty="0">
                <a:solidFill>
                  <a:srgbClr val="4D4D4D"/>
                </a:solidFill>
                <a:latin typeface="微软雅黑" panose="020B0503020204020204" charset="-122"/>
                <a:ea typeface="微软雅黑" panose="020B0503020204020204" charset="-122"/>
              </a:rPr>
              <a:t>DQPSK</a:t>
            </a:r>
            <a:r>
              <a:rPr lang="zh-CN" altLang="en-US" dirty="0">
                <a:solidFill>
                  <a:srgbClr val="4D4D4D"/>
                </a:solidFill>
                <a:latin typeface="微软雅黑" panose="020B0503020204020204" charset="-122"/>
                <a:ea typeface="微软雅黑" panose="020B0503020204020204" charset="-122"/>
              </a:rPr>
              <a:t>和</a:t>
            </a:r>
            <a:r>
              <a:rPr lang="en-US" altLang="zh-CN" dirty="0">
                <a:solidFill>
                  <a:srgbClr val="4D4D4D"/>
                </a:solidFill>
                <a:latin typeface="微软雅黑" panose="020B0503020204020204" charset="-122"/>
                <a:ea typeface="微软雅黑" panose="020B0503020204020204" charset="-122"/>
              </a:rPr>
              <a:t>8DPSK)</a:t>
            </a:r>
            <a:r>
              <a:rPr lang="zh-CN" altLang="en-US" dirty="0">
                <a:solidFill>
                  <a:srgbClr val="4D4D4D"/>
                </a:solidFill>
                <a:latin typeface="微软雅黑" panose="020B0503020204020204" charset="-122"/>
                <a:ea typeface="微软雅黑" panose="020B0503020204020204" charset="-122"/>
              </a:rPr>
              <a:t>调制方式</a:t>
            </a:r>
            <a:endParaRPr lang="zh-CN" altLang="en-US" dirty="0">
              <a:solidFill>
                <a:srgbClr val="4D4D4D"/>
              </a:solidFill>
              <a:latin typeface="微软雅黑" panose="020B0503020204020204" charset="-122"/>
              <a:ea typeface="微软雅黑" panose="020B0503020204020204" charset="-122"/>
            </a:endParaRPr>
          </a:p>
          <a:p>
            <a:r>
              <a:rPr lang="en-US" altLang="zh-CN" dirty="0">
                <a:solidFill>
                  <a:srgbClr val="4D4D4D"/>
                </a:solidFill>
                <a:latin typeface="微软雅黑" panose="020B0503020204020204" charset="-122"/>
                <a:ea typeface="微软雅黑" panose="020B0503020204020204" charset="-122"/>
              </a:rPr>
              <a:t>4</a:t>
            </a:r>
            <a:r>
              <a:rPr lang="zh-CN" altLang="en-US" dirty="0">
                <a:solidFill>
                  <a:srgbClr val="4D4D4D"/>
                </a:solidFill>
                <a:latin typeface="微软雅黑" panose="020B0503020204020204" charset="-122"/>
                <a:ea typeface="微软雅黑" panose="020B0503020204020204" charset="-122"/>
              </a:rPr>
              <a:t>、信道间隔（</a:t>
            </a:r>
            <a:r>
              <a:rPr lang="en-US" altLang="zh-CN" dirty="0">
                <a:solidFill>
                  <a:srgbClr val="4D4D4D"/>
                </a:solidFill>
                <a:latin typeface="微软雅黑" panose="020B0503020204020204" charset="-122"/>
                <a:ea typeface="微软雅黑" panose="020B0503020204020204" charset="-122"/>
              </a:rPr>
              <a:t>1MHZ/EDR</a:t>
            </a:r>
            <a:r>
              <a:rPr lang="zh-CN" altLang="en-US" dirty="0">
                <a:solidFill>
                  <a:srgbClr val="4D4D4D"/>
                </a:solidFill>
                <a:latin typeface="微软雅黑" panose="020B0503020204020204" charset="-122"/>
                <a:ea typeface="微软雅黑" panose="020B0503020204020204" charset="-122"/>
              </a:rPr>
              <a:t>模式</a:t>
            </a:r>
            <a:r>
              <a:rPr lang="en-US" altLang="zh-CN" dirty="0">
                <a:solidFill>
                  <a:srgbClr val="4D4D4D"/>
                </a:solidFill>
                <a:latin typeface="微软雅黑" panose="020B0503020204020204" charset="-122"/>
                <a:ea typeface="微软雅黑" panose="020B0503020204020204" charset="-122"/>
              </a:rPr>
              <a:t>,2MHZ/BLE</a:t>
            </a:r>
            <a:r>
              <a:rPr lang="zh-CN" altLang="en-US" dirty="0">
                <a:solidFill>
                  <a:srgbClr val="4D4D4D"/>
                </a:solidFill>
                <a:latin typeface="微软雅黑" panose="020B0503020204020204" charset="-122"/>
                <a:ea typeface="微软雅黑" panose="020B0503020204020204" charset="-122"/>
              </a:rPr>
              <a:t>模式）</a:t>
            </a:r>
            <a:endParaRPr lang="zh-CN" altLang="en-US" b="0" i="0" dirty="0">
              <a:solidFill>
                <a:srgbClr val="4D4D4D"/>
              </a:solidFill>
              <a:effectLst/>
              <a:latin typeface="微软雅黑" panose="020B0503020204020204" charset="-122"/>
              <a:ea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02640" y="718185"/>
            <a:ext cx="9205595" cy="5235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354063" y="1378330"/>
            <a:ext cx="6263982" cy="4437776"/>
          </a:xfrm>
          <a:prstGeom prst="rect">
            <a:avLst/>
          </a:prstGeom>
        </p:spPr>
      </p:pic>
      <p:pic>
        <p:nvPicPr>
          <p:cNvPr id="5" name="图片 4"/>
          <p:cNvPicPr>
            <a:picLocks noChangeAspect="1"/>
          </p:cNvPicPr>
          <p:nvPr/>
        </p:nvPicPr>
        <p:blipFill>
          <a:blip r:embed="rId2"/>
          <a:stretch>
            <a:fillRect/>
          </a:stretch>
        </p:blipFill>
        <p:spPr>
          <a:xfrm>
            <a:off x="6751057" y="1563475"/>
            <a:ext cx="5123847" cy="4068659"/>
          </a:xfrm>
          <a:prstGeom prst="rect">
            <a:avLst/>
          </a:prstGeom>
        </p:spPr>
      </p:pic>
      <p:sp>
        <p:nvSpPr>
          <p:cNvPr id="6" name="矩形 5"/>
          <p:cNvSpPr/>
          <p:nvPr/>
        </p:nvSpPr>
        <p:spPr>
          <a:xfrm>
            <a:off x="462602" y="377287"/>
            <a:ext cx="2031325" cy="369332"/>
          </a:xfrm>
          <a:prstGeom prst="rect">
            <a:avLst/>
          </a:prstGeom>
        </p:spPr>
        <p:txBody>
          <a:bodyPr wrap="none">
            <a:spAutoFit/>
          </a:bodyPr>
          <a:lstStyle/>
          <a:p>
            <a:r>
              <a:rPr lang="zh-CN" altLang="zh-CN" dirty="0"/>
              <a:t>蓝牙</a:t>
            </a:r>
            <a:r>
              <a:rPr lang="zh-CN" altLang="en-US" dirty="0"/>
              <a:t>体系结构概览</a:t>
            </a:r>
            <a:endParaRPr lang="zh-CN"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1653" y="1934706"/>
            <a:ext cx="6096000" cy="646331"/>
          </a:xfrm>
          <a:prstGeom prst="rect">
            <a:avLst/>
          </a:prstGeom>
        </p:spPr>
        <p:txBody>
          <a:bodyPr>
            <a:spAutoFit/>
          </a:bodyPr>
          <a:lstStyle/>
          <a:p>
            <a:r>
              <a:rPr lang="en-US" altLang="zh-CN" dirty="0">
                <a:latin typeface="Roboto"/>
                <a:hlinkClick r:id="rId1"/>
              </a:rPr>
              <a:t>https://mirrors.edge.kernel.org/pub/linux/bluetooth/bluez-5.52.tar.xz</a:t>
            </a:r>
            <a:endParaRPr lang="en-US" altLang="zh-CN" dirty="0">
              <a:solidFill>
                <a:srgbClr val="616161"/>
              </a:solidFill>
              <a:latin typeface="Roboto"/>
            </a:endParaRPr>
          </a:p>
        </p:txBody>
      </p:sp>
      <p:sp>
        <p:nvSpPr>
          <p:cNvPr id="3" name="文本框 2"/>
          <p:cNvSpPr txBox="1"/>
          <p:nvPr/>
        </p:nvSpPr>
        <p:spPr>
          <a:xfrm>
            <a:off x="620785" y="394283"/>
            <a:ext cx="1290738" cy="646331"/>
          </a:xfrm>
          <a:prstGeom prst="rect">
            <a:avLst/>
          </a:prstGeom>
          <a:noFill/>
        </p:spPr>
        <p:txBody>
          <a:bodyPr wrap="none" rtlCol="0">
            <a:spAutoFit/>
          </a:bodyPr>
          <a:lstStyle/>
          <a:p>
            <a:r>
              <a:rPr lang="en-US" altLang="zh-CN" dirty="0"/>
              <a:t>Linux </a:t>
            </a:r>
            <a:r>
              <a:rPr lang="en-US" altLang="zh-CN" dirty="0" err="1"/>
              <a:t>Bluez</a:t>
            </a:r>
            <a:endParaRPr lang="en-US" altLang="zh-CN" dirty="0"/>
          </a:p>
          <a:p>
            <a:endParaRPr lang="zh-CN" altLang="en-US" dirty="0"/>
          </a:p>
        </p:txBody>
      </p:sp>
      <p:sp>
        <p:nvSpPr>
          <p:cNvPr id="4" name="文本框 3"/>
          <p:cNvSpPr txBox="1"/>
          <p:nvPr/>
        </p:nvSpPr>
        <p:spPr>
          <a:xfrm>
            <a:off x="421653" y="1368093"/>
            <a:ext cx="5016117" cy="369332"/>
          </a:xfrm>
          <a:prstGeom prst="rect">
            <a:avLst/>
          </a:prstGeom>
          <a:noFill/>
        </p:spPr>
        <p:txBody>
          <a:bodyPr wrap="none" rtlCol="0">
            <a:spAutoFit/>
          </a:bodyPr>
          <a:lstStyle/>
          <a:p>
            <a:r>
              <a:rPr lang="en-US" altLang="zh-CN" dirty="0"/>
              <a:t>Linux </a:t>
            </a:r>
            <a:r>
              <a:rPr lang="zh-CN" altLang="en-US" dirty="0"/>
              <a:t>官方的蓝牙协议栈，提供丰富的</a:t>
            </a:r>
            <a:r>
              <a:rPr lang="en-US" altLang="zh-CN" dirty="0"/>
              <a:t>API</a:t>
            </a:r>
            <a:r>
              <a:rPr lang="zh-CN" altLang="en-US" dirty="0"/>
              <a:t>接口。</a:t>
            </a:r>
            <a:endParaRPr lang="zh-CN" altLang="en-US" dirty="0"/>
          </a:p>
        </p:txBody>
      </p:sp>
      <p:sp>
        <p:nvSpPr>
          <p:cNvPr id="5" name="文本框 4"/>
          <p:cNvSpPr txBox="1"/>
          <p:nvPr/>
        </p:nvSpPr>
        <p:spPr>
          <a:xfrm>
            <a:off x="511728" y="2728911"/>
            <a:ext cx="5405647" cy="369332"/>
          </a:xfrm>
          <a:prstGeom prst="rect">
            <a:avLst/>
          </a:prstGeom>
          <a:noFill/>
        </p:spPr>
        <p:txBody>
          <a:bodyPr wrap="none" rtlCol="0">
            <a:spAutoFit/>
          </a:bodyPr>
          <a:lstStyle/>
          <a:p>
            <a:r>
              <a:rPr lang="en-US" altLang="zh-CN" dirty="0"/>
              <a:t>C</a:t>
            </a:r>
            <a:r>
              <a:rPr lang="zh-CN" altLang="en-US" dirty="0"/>
              <a:t>语言实现扫描周边蓝牙设备，获取名称和物理地址</a:t>
            </a:r>
            <a:endParaRPr lang="zh-CN" altLang="en-US" dirty="0"/>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728" y="5320252"/>
            <a:ext cx="5915851" cy="990738"/>
          </a:xfrm>
          <a:prstGeom prst="rect">
            <a:avLst/>
          </a:prstGeom>
        </p:spPr>
      </p:pic>
      <p:sp>
        <p:nvSpPr>
          <p:cNvPr id="11" name="文本框 10"/>
          <p:cNvSpPr txBox="1"/>
          <p:nvPr/>
        </p:nvSpPr>
        <p:spPr>
          <a:xfrm>
            <a:off x="511728" y="5087079"/>
            <a:ext cx="1122423" cy="369332"/>
          </a:xfrm>
          <a:prstGeom prst="rect">
            <a:avLst/>
          </a:prstGeom>
          <a:noFill/>
        </p:spPr>
        <p:txBody>
          <a:bodyPr wrap="none" rtlCol="0">
            <a:spAutoFit/>
          </a:bodyPr>
          <a:lstStyle/>
          <a:p>
            <a:r>
              <a:rPr lang="en-US" altLang="zh-CN" dirty="0"/>
              <a:t>Honor 10</a:t>
            </a:r>
            <a:endParaRPr lang="zh-CN" altLang="en-US" dirty="0"/>
          </a:p>
        </p:txBody>
      </p:sp>
      <p:pic>
        <p:nvPicPr>
          <p:cNvPr id="12" name="图片 11"/>
          <p:cNvPicPr>
            <a:picLocks noChangeAspect="1"/>
          </p:cNvPicPr>
          <p:nvPr/>
        </p:nvPicPr>
        <p:blipFill>
          <a:blip r:embed="rId3"/>
          <a:stretch>
            <a:fillRect/>
          </a:stretch>
        </p:blipFill>
        <p:spPr>
          <a:xfrm>
            <a:off x="511728" y="3192548"/>
            <a:ext cx="6877050" cy="1800225"/>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548743" y="771787"/>
            <a:ext cx="8678486" cy="6012901"/>
          </a:xfrm>
          <a:prstGeom prst="rect">
            <a:avLst/>
          </a:prstGeom>
        </p:spPr>
      </p:pic>
      <p:sp>
        <p:nvSpPr>
          <p:cNvPr id="3" name="文本框 2"/>
          <p:cNvSpPr txBox="1"/>
          <p:nvPr/>
        </p:nvSpPr>
        <p:spPr>
          <a:xfrm>
            <a:off x="444617" y="302004"/>
            <a:ext cx="2214068" cy="369332"/>
          </a:xfrm>
          <a:prstGeom prst="rect">
            <a:avLst/>
          </a:prstGeom>
          <a:noFill/>
        </p:spPr>
        <p:txBody>
          <a:bodyPr wrap="none" rtlCol="0">
            <a:spAutoFit/>
          </a:bodyPr>
          <a:lstStyle/>
          <a:p>
            <a:r>
              <a:rPr lang="en-US" altLang="zh-CN" dirty="0"/>
              <a:t>Linux </a:t>
            </a:r>
            <a:r>
              <a:rPr lang="en-US" altLang="zh-CN" dirty="0" err="1"/>
              <a:t>Bluez</a:t>
            </a:r>
            <a:r>
              <a:rPr lang="zh-CN" altLang="en-US" dirty="0"/>
              <a:t>软件框架</a:t>
            </a:r>
            <a:endParaRPr lang="zh-CN"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355600" y="313372"/>
            <a:ext cx="5080000" cy="306705"/>
          </a:xfrm>
          <a:prstGeom prst="rect">
            <a:avLst/>
          </a:prstGeom>
          <a:noFill/>
          <a:ln w="9525">
            <a:noFill/>
          </a:ln>
        </p:spPr>
        <p:txBody>
          <a:bodyPr>
            <a:spAutoFit/>
          </a:bodyPr>
          <a:p>
            <a:pPr indent="0"/>
            <a:r>
              <a:rPr lang="en-US" sz="1400" b="1">
                <a:solidFill>
                  <a:srgbClr val="4D4D4D"/>
                </a:solidFill>
                <a:latin typeface="宋体" panose="02010600030101010101" pitchFamily="2" charset="-122"/>
                <a:ea typeface="宋体" panose="02010600030101010101" pitchFamily="2" charset="-122"/>
              </a:rPr>
              <a:t>WiFi</a:t>
            </a:r>
            <a:endParaRPr lang="zh-CN" altLang="en-US"/>
          </a:p>
        </p:txBody>
      </p:sp>
      <p:sp>
        <p:nvSpPr>
          <p:cNvPr id="2" name="文本框 1"/>
          <p:cNvSpPr txBox="1"/>
          <p:nvPr/>
        </p:nvSpPr>
        <p:spPr>
          <a:xfrm>
            <a:off x="453390" y="878840"/>
            <a:ext cx="8983980" cy="645160"/>
          </a:xfrm>
          <a:prstGeom prst="rect">
            <a:avLst/>
          </a:prstGeom>
          <a:noFill/>
        </p:spPr>
        <p:txBody>
          <a:bodyPr wrap="none" rtlCol="0">
            <a:spAutoFit/>
          </a:bodyPr>
          <a:p>
            <a:pPr algn="l"/>
            <a:r>
              <a:rPr lang="zh-CN" altLang="en-US"/>
              <a:t>Wi-Fi 是基于</a:t>
            </a:r>
            <a:r>
              <a:rPr lang="en-US" altLang="zh-CN"/>
              <a:t>IEEE 802.11</a:t>
            </a:r>
            <a:r>
              <a:rPr lang="zh-CN" altLang="en-US"/>
              <a:t>标准的无线网络技术。</a:t>
            </a:r>
            <a:r>
              <a:rPr lang="en-US" altLang="zh-CN"/>
              <a:t>WiFi</a:t>
            </a:r>
            <a:r>
              <a:rPr lang="zh-CN" altLang="en-US"/>
              <a:t>常用于设备的局域网和互联网访问</a:t>
            </a:r>
            <a:endParaRPr lang="zh-CN" altLang="en-US"/>
          </a:p>
          <a:p>
            <a:pPr algn="l"/>
            <a:r>
              <a:rPr lang="zh-CN" altLang="en-US"/>
              <a:t> </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600075" y="2044065"/>
            <a:ext cx="8575040" cy="4068445"/>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2147482535"/>
          <p:cNvPicPr>
            <a:picLocks noChangeAspect="1"/>
          </p:cNvPicPr>
          <p:nvPr>
            <p:custDataLst>
              <p:tags r:id="rId1"/>
            </p:custDataLst>
          </p:nvPr>
        </p:nvPicPr>
        <p:blipFill>
          <a:blip r:embed="rId2"/>
          <a:stretch>
            <a:fillRect/>
          </a:stretch>
        </p:blipFill>
        <p:spPr>
          <a:xfrm>
            <a:off x="1175385" y="962660"/>
            <a:ext cx="8129270" cy="5182235"/>
          </a:xfrm>
          <a:prstGeom prst="rect">
            <a:avLst/>
          </a:prstGeom>
          <a:noFill/>
          <a:ln w="9525">
            <a:noFill/>
          </a:ln>
        </p:spPr>
      </p:pic>
      <p:sp>
        <p:nvSpPr>
          <p:cNvPr id="3" name="文本框 2"/>
          <p:cNvSpPr txBox="1"/>
          <p:nvPr/>
        </p:nvSpPr>
        <p:spPr>
          <a:xfrm>
            <a:off x="792480" y="419735"/>
            <a:ext cx="2697480" cy="368300"/>
          </a:xfrm>
          <a:prstGeom prst="rect">
            <a:avLst/>
          </a:prstGeom>
          <a:noFill/>
        </p:spPr>
        <p:txBody>
          <a:bodyPr wrap="none" rtlCol="0">
            <a:spAutoFit/>
          </a:bodyPr>
          <a:p>
            <a:r>
              <a:rPr lang="en-US" altLang="zh-CN"/>
              <a:t>WiFi</a:t>
            </a:r>
            <a:r>
              <a:rPr lang="zh-CN" altLang="en-US"/>
              <a:t>在网络模型中的位置</a:t>
            </a:r>
            <a:endParaRPr lang="zh-CN"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27685" y="372745"/>
            <a:ext cx="2926080" cy="368300"/>
          </a:xfrm>
          <a:prstGeom prst="rect">
            <a:avLst/>
          </a:prstGeom>
          <a:noFill/>
        </p:spPr>
        <p:txBody>
          <a:bodyPr wrap="none" rtlCol="0">
            <a:spAutoFit/>
          </a:bodyPr>
          <a:p>
            <a:r>
              <a:rPr lang="en-US" altLang="zh-CN"/>
              <a:t>WiFi</a:t>
            </a:r>
            <a:r>
              <a:rPr lang="zh-CN" altLang="en-US"/>
              <a:t>在无线局域网中的应用</a:t>
            </a:r>
            <a:endParaRPr lang="zh-CN" altLang="en-US"/>
          </a:p>
        </p:txBody>
      </p:sp>
      <p:pic>
        <p:nvPicPr>
          <p:cNvPr id="3" name="图片 -2147482533"/>
          <p:cNvPicPr>
            <a:picLocks noChangeAspect="1"/>
          </p:cNvPicPr>
          <p:nvPr/>
        </p:nvPicPr>
        <p:blipFill>
          <a:blip r:embed="rId1"/>
          <a:stretch>
            <a:fillRect/>
          </a:stretch>
        </p:blipFill>
        <p:spPr>
          <a:xfrm>
            <a:off x="691515" y="935355"/>
            <a:ext cx="9083040" cy="5375910"/>
          </a:xfrm>
          <a:prstGeom prst="rect">
            <a:avLst/>
          </a:prstGeom>
          <a:noFill/>
          <a:ln w="9525">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27685" y="372745"/>
            <a:ext cx="3383280" cy="368300"/>
          </a:xfrm>
          <a:prstGeom prst="rect">
            <a:avLst/>
          </a:prstGeom>
          <a:noFill/>
        </p:spPr>
        <p:txBody>
          <a:bodyPr wrap="none" rtlCol="0">
            <a:spAutoFit/>
          </a:bodyPr>
          <a:p>
            <a:r>
              <a:rPr lang="en-US" altLang="zh-CN"/>
              <a:t>WiFi</a:t>
            </a:r>
            <a:r>
              <a:rPr lang="zh-CN" altLang="en-US"/>
              <a:t>在无线局域网中应用的模型</a:t>
            </a:r>
            <a:endParaRPr lang="zh-CN" altLang="en-US"/>
          </a:p>
        </p:txBody>
      </p:sp>
      <p:pic>
        <p:nvPicPr>
          <p:cNvPr id="3" name="图片 -2147482534"/>
          <p:cNvPicPr>
            <a:picLocks noChangeAspect="1"/>
          </p:cNvPicPr>
          <p:nvPr/>
        </p:nvPicPr>
        <p:blipFill>
          <a:blip r:embed="rId1"/>
          <a:stretch>
            <a:fillRect/>
          </a:stretch>
        </p:blipFill>
        <p:spPr>
          <a:xfrm>
            <a:off x="527685" y="834390"/>
            <a:ext cx="8676005" cy="541274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4775" y="1737836"/>
            <a:ext cx="6096000" cy="1477328"/>
          </a:xfrm>
          <a:prstGeom prst="rect">
            <a:avLst/>
          </a:prstGeom>
        </p:spPr>
        <p:txBody>
          <a:bodyPr>
            <a:spAutoFit/>
          </a:bodyPr>
          <a:lstStyle/>
          <a:p>
            <a:pPr marL="342900" fontAlgn="ctr">
              <a:buFont typeface="+mj-lt"/>
              <a:buAutoNum type="arabicPeriod"/>
            </a:pPr>
            <a:r>
              <a:rPr lang="en-US" altLang="zh-CN" dirty="0">
                <a:ea typeface="微软雅黑" panose="020B0503020204020204" charset="-122"/>
              </a:rPr>
              <a:t>Device Tree </a:t>
            </a:r>
            <a:r>
              <a:rPr lang="zh-CN" altLang="zh-CN" dirty="0">
                <a:ea typeface="微软雅黑" panose="020B0503020204020204" charset="-122"/>
              </a:rPr>
              <a:t>了解硬件配置和系统运行参数，并组织成</a:t>
            </a:r>
            <a:r>
              <a:rPr lang="en-US" altLang="zh-CN" dirty="0">
                <a:ea typeface="微软雅黑" panose="020B0503020204020204" charset="-122"/>
              </a:rPr>
              <a:t>DTS</a:t>
            </a:r>
            <a:endParaRPr lang="zh-CN" altLang="zh-CN" dirty="0">
              <a:ea typeface="Calibri" panose="020F0502020204030204" pitchFamily="34" charset="0"/>
            </a:endParaRPr>
          </a:p>
          <a:p>
            <a:pPr marL="342900" fontAlgn="ctr">
              <a:buFont typeface="+mj-lt"/>
              <a:buAutoNum type="arabicPeriod"/>
            </a:pPr>
            <a:r>
              <a:rPr lang="zh-CN" altLang="zh-CN" dirty="0">
                <a:ea typeface="微软雅黑" panose="020B0503020204020204" charset="-122"/>
              </a:rPr>
              <a:t>通过</a:t>
            </a:r>
            <a:r>
              <a:rPr lang="en-US" altLang="zh-CN" dirty="0">
                <a:ea typeface="微软雅黑" panose="020B0503020204020204" charset="-122"/>
              </a:rPr>
              <a:t>DTC</a:t>
            </a:r>
            <a:r>
              <a:rPr lang="zh-CN" altLang="zh-CN" dirty="0">
                <a:ea typeface="微软雅黑" panose="020B0503020204020204" charset="-122"/>
              </a:rPr>
              <a:t>将</a:t>
            </a:r>
            <a:r>
              <a:rPr lang="en-US" altLang="zh-CN" dirty="0">
                <a:ea typeface="微软雅黑" panose="020B0503020204020204" charset="-122"/>
              </a:rPr>
              <a:t>DTS</a:t>
            </a:r>
            <a:r>
              <a:rPr lang="zh-CN" altLang="zh-CN" dirty="0">
                <a:ea typeface="微软雅黑" panose="020B0503020204020204" charset="-122"/>
              </a:rPr>
              <a:t>转换成机器处理的</a:t>
            </a:r>
            <a:r>
              <a:rPr lang="en-US" altLang="zh-CN" dirty="0">
                <a:ea typeface="微软雅黑" panose="020B0503020204020204" charset="-122"/>
              </a:rPr>
              <a:t>DTB</a:t>
            </a:r>
            <a:r>
              <a:rPr lang="zh-CN" altLang="zh-CN" dirty="0">
                <a:ea typeface="微软雅黑" panose="020B0503020204020204" charset="-122"/>
              </a:rPr>
              <a:t>。</a:t>
            </a:r>
            <a:endParaRPr lang="zh-CN" altLang="zh-CN" dirty="0">
              <a:ea typeface="Calibri" panose="020F0502020204030204" pitchFamily="34" charset="0"/>
            </a:endParaRPr>
          </a:p>
          <a:p>
            <a:pPr marL="342900" fontAlgn="ctr">
              <a:buFont typeface="+mj-lt"/>
              <a:buAutoNum type="arabicPeriod"/>
            </a:pPr>
            <a:r>
              <a:rPr lang="en-US" altLang="zh-CN" dirty="0">
                <a:ea typeface="微软雅黑" panose="020B0503020204020204" charset="-122"/>
              </a:rPr>
              <a:t>Boot program </a:t>
            </a:r>
            <a:r>
              <a:rPr lang="zh-CN" altLang="zh-CN" dirty="0">
                <a:ea typeface="微软雅黑" panose="020B0503020204020204" charset="-122"/>
              </a:rPr>
              <a:t>将保持在</a:t>
            </a:r>
            <a:r>
              <a:rPr lang="en-US" altLang="zh-CN" dirty="0">
                <a:ea typeface="微软雅黑" panose="020B0503020204020204" charset="-122"/>
              </a:rPr>
              <a:t>flash</a:t>
            </a:r>
            <a:r>
              <a:rPr lang="zh-CN" altLang="zh-CN" dirty="0">
                <a:ea typeface="微软雅黑" panose="020B0503020204020204" charset="-122"/>
              </a:rPr>
              <a:t>中的</a:t>
            </a:r>
            <a:r>
              <a:rPr lang="en-US" altLang="zh-CN" dirty="0">
                <a:ea typeface="微软雅黑" panose="020B0503020204020204" charset="-122"/>
              </a:rPr>
              <a:t>DTB copy</a:t>
            </a:r>
            <a:r>
              <a:rPr lang="zh-CN" altLang="zh-CN" dirty="0">
                <a:ea typeface="微软雅黑" panose="020B0503020204020204" charset="-122"/>
              </a:rPr>
              <a:t>到内存。并将</a:t>
            </a:r>
            <a:r>
              <a:rPr lang="en-US" altLang="zh-CN" dirty="0">
                <a:ea typeface="微软雅黑" panose="020B0503020204020204" charset="-122"/>
              </a:rPr>
              <a:t>DTB</a:t>
            </a:r>
            <a:r>
              <a:rPr lang="zh-CN" altLang="zh-CN" dirty="0">
                <a:ea typeface="微软雅黑" panose="020B0503020204020204" charset="-122"/>
              </a:rPr>
              <a:t>起始地址给</a:t>
            </a:r>
            <a:r>
              <a:rPr lang="en-US" altLang="zh-CN" dirty="0">
                <a:ea typeface="微软雅黑" panose="020B0503020204020204" charset="-122"/>
              </a:rPr>
              <a:t>client program</a:t>
            </a:r>
            <a:r>
              <a:rPr lang="zh-CN" altLang="zh-CN" dirty="0">
                <a:ea typeface="微软雅黑" panose="020B0503020204020204" charset="-122"/>
              </a:rPr>
              <a:t>。</a:t>
            </a:r>
            <a:endParaRPr lang="zh-CN" altLang="zh-CN" dirty="0">
              <a:ea typeface="Calibri" panose="020F0502020204030204" pitchFamily="34" charset="0"/>
            </a:endParaRPr>
          </a:p>
        </p:txBody>
      </p:sp>
      <p:sp>
        <p:nvSpPr>
          <p:cNvPr id="3" name="矩形 2"/>
          <p:cNvSpPr/>
          <p:nvPr/>
        </p:nvSpPr>
        <p:spPr>
          <a:xfrm>
            <a:off x="416510" y="1015484"/>
            <a:ext cx="5262979" cy="369332"/>
          </a:xfrm>
          <a:prstGeom prst="rect">
            <a:avLst/>
          </a:prstGeom>
        </p:spPr>
        <p:txBody>
          <a:bodyPr wrap="none">
            <a:spAutoFit/>
          </a:bodyPr>
          <a:lstStyle/>
          <a:p>
            <a:r>
              <a:rPr lang="zh-CN" altLang="en-US" dirty="0">
                <a:solidFill>
                  <a:srgbClr val="323232"/>
                </a:solidFill>
                <a:latin typeface="微软雅黑" panose="020B0503020204020204" charset="-122"/>
                <a:ea typeface="微软雅黑" panose="020B0503020204020204" charset="-122"/>
              </a:rPr>
              <a:t>设备树就是描述单板资源以及设备的一种文本文件</a:t>
            </a:r>
            <a:endParaRPr lang="zh-CN" altLang="en-US" dirty="0"/>
          </a:p>
        </p:txBody>
      </p:sp>
      <p:sp>
        <p:nvSpPr>
          <p:cNvPr id="4" name="文本框 3"/>
          <p:cNvSpPr txBox="1"/>
          <p:nvPr/>
        </p:nvSpPr>
        <p:spPr>
          <a:xfrm>
            <a:off x="416510" y="524649"/>
            <a:ext cx="1866217" cy="369332"/>
          </a:xfrm>
          <a:prstGeom prst="rect">
            <a:avLst/>
          </a:prstGeom>
          <a:noFill/>
        </p:spPr>
        <p:txBody>
          <a:bodyPr wrap="none" rtlCol="0">
            <a:spAutoFit/>
          </a:bodyPr>
          <a:lstStyle/>
          <a:p>
            <a:r>
              <a:rPr lang="en-US" altLang="zh-CN" dirty="0"/>
              <a:t>Device Tree </a:t>
            </a:r>
            <a:r>
              <a:rPr lang="zh-CN" altLang="en-US" dirty="0"/>
              <a:t>简介</a:t>
            </a:r>
            <a:endParaRPr lang="zh-CN" altLang="en-US" dirty="0"/>
          </a:p>
        </p:txBody>
      </p:sp>
      <p:sp>
        <p:nvSpPr>
          <p:cNvPr id="5" name="矩形 4"/>
          <p:cNvSpPr/>
          <p:nvPr/>
        </p:nvSpPr>
        <p:spPr>
          <a:xfrm>
            <a:off x="416510" y="3458171"/>
            <a:ext cx="1979068" cy="369332"/>
          </a:xfrm>
          <a:prstGeom prst="rect">
            <a:avLst/>
          </a:prstGeom>
        </p:spPr>
        <p:txBody>
          <a:bodyPr wrap="none">
            <a:spAutoFit/>
          </a:bodyPr>
          <a:lstStyle/>
          <a:p>
            <a:r>
              <a:rPr lang="en-US" altLang="zh-CN" b="1" dirty="0">
                <a:solidFill>
                  <a:srgbClr val="323232"/>
                </a:solidFill>
                <a:latin typeface="微软雅黑" panose="020B0503020204020204" charset="-122"/>
                <a:ea typeface="微软雅黑" panose="020B0503020204020204" charset="-122"/>
              </a:rPr>
              <a:t>Device Tree</a:t>
            </a:r>
            <a:r>
              <a:rPr lang="zh-CN" altLang="en-US" b="1" dirty="0">
                <a:solidFill>
                  <a:srgbClr val="323232"/>
                </a:solidFill>
                <a:latin typeface="微软雅黑" panose="020B0503020204020204" charset="-122"/>
                <a:ea typeface="微软雅黑" panose="020B0503020204020204" charset="-122"/>
              </a:rPr>
              <a:t>编译</a:t>
            </a:r>
            <a:endParaRPr lang="zh-CN" altLang="en-US" dirty="0"/>
          </a:p>
        </p:txBody>
      </p:sp>
      <p:sp>
        <p:nvSpPr>
          <p:cNvPr id="6" name="矩形 5"/>
          <p:cNvSpPr/>
          <p:nvPr/>
        </p:nvSpPr>
        <p:spPr>
          <a:xfrm>
            <a:off x="304799" y="3934510"/>
            <a:ext cx="11077575" cy="369332"/>
          </a:xfrm>
          <a:prstGeom prst="rect">
            <a:avLst/>
          </a:prstGeom>
        </p:spPr>
        <p:txBody>
          <a:bodyPr wrap="square">
            <a:spAutoFit/>
          </a:bodyPr>
          <a:lstStyle/>
          <a:p>
            <a:r>
              <a:rPr lang="en-US" altLang="zh-CN" dirty="0">
                <a:solidFill>
                  <a:srgbClr val="323232"/>
                </a:solidFill>
                <a:latin typeface="微软雅黑" panose="020B0503020204020204" charset="-122"/>
                <a:ea typeface="微软雅黑" panose="020B0503020204020204" charset="-122"/>
              </a:rPr>
              <a:t>Device Tree</a:t>
            </a:r>
            <a:r>
              <a:rPr lang="zh-CN" altLang="en-US" dirty="0">
                <a:solidFill>
                  <a:srgbClr val="323232"/>
                </a:solidFill>
                <a:latin typeface="微软雅黑" panose="020B0503020204020204" charset="-122"/>
                <a:ea typeface="微软雅黑" panose="020B0503020204020204" charset="-122"/>
              </a:rPr>
              <a:t>文件的格式为</a:t>
            </a:r>
            <a:r>
              <a:rPr lang="en-US" altLang="zh-CN" dirty="0" err="1">
                <a:solidFill>
                  <a:srgbClr val="323232"/>
                </a:solidFill>
                <a:latin typeface="微软雅黑" panose="020B0503020204020204" charset="-122"/>
                <a:ea typeface="微软雅黑" panose="020B0503020204020204" charset="-122"/>
              </a:rPr>
              <a:t>dts</a:t>
            </a:r>
            <a:r>
              <a:rPr lang="zh-CN" altLang="en-US" dirty="0">
                <a:solidFill>
                  <a:srgbClr val="323232"/>
                </a:solidFill>
                <a:latin typeface="微软雅黑" panose="020B0503020204020204" charset="-122"/>
                <a:ea typeface="微软雅黑" panose="020B0503020204020204" charset="-122"/>
              </a:rPr>
              <a:t>，包含的头文件格式为</a:t>
            </a:r>
            <a:r>
              <a:rPr lang="en-US" altLang="zh-CN" dirty="0" err="1">
                <a:solidFill>
                  <a:srgbClr val="323232"/>
                </a:solidFill>
                <a:latin typeface="微软雅黑" panose="020B0503020204020204" charset="-122"/>
                <a:ea typeface="微软雅黑" panose="020B0503020204020204" charset="-122"/>
              </a:rPr>
              <a:t>dtsi</a:t>
            </a:r>
            <a:r>
              <a:rPr lang="zh-CN" altLang="en-US" dirty="0">
                <a:solidFill>
                  <a:srgbClr val="323232"/>
                </a:solidFill>
                <a:latin typeface="微软雅黑" panose="020B0503020204020204" charset="-122"/>
                <a:ea typeface="微软雅黑" panose="020B0503020204020204" charset="-122"/>
              </a:rPr>
              <a:t>，</a:t>
            </a:r>
            <a:r>
              <a:rPr lang="en-US" altLang="zh-CN" dirty="0" err="1">
                <a:solidFill>
                  <a:srgbClr val="323232"/>
                </a:solidFill>
                <a:latin typeface="微软雅黑" panose="020B0503020204020204" charset="-122"/>
                <a:ea typeface="微软雅黑" panose="020B0503020204020204" charset="-122"/>
              </a:rPr>
              <a:t>dts</a:t>
            </a:r>
            <a:r>
              <a:rPr lang="zh-CN" altLang="en-US" dirty="0">
                <a:solidFill>
                  <a:srgbClr val="323232"/>
                </a:solidFill>
                <a:latin typeface="微软雅黑" panose="020B0503020204020204" charset="-122"/>
                <a:ea typeface="微软雅黑" panose="020B0503020204020204" charset="-122"/>
              </a:rPr>
              <a:t>文件是一种人可以看懂的编码格式</a:t>
            </a:r>
            <a:endParaRPr lang="zh-CN" altLang="en-US" dirty="0"/>
          </a:p>
        </p:txBody>
      </p:sp>
      <p:sp>
        <p:nvSpPr>
          <p:cNvPr id="7" name="矩形 6"/>
          <p:cNvSpPr/>
          <p:nvPr/>
        </p:nvSpPr>
        <p:spPr>
          <a:xfrm>
            <a:off x="304799" y="4546849"/>
            <a:ext cx="10658475" cy="646331"/>
          </a:xfrm>
          <a:prstGeom prst="rect">
            <a:avLst/>
          </a:prstGeom>
        </p:spPr>
        <p:txBody>
          <a:bodyPr wrap="square">
            <a:spAutoFit/>
          </a:bodyPr>
          <a:lstStyle/>
          <a:p>
            <a:r>
              <a:rPr lang="zh-CN" altLang="en-US" dirty="0">
                <a:solidFill>
                  <a:srgbClr val="323232"/>
                </a:solidFill>
                <a:latin typeface="微软雅黑" panose="020B0503020204020204" charset="-122"/>
                <a:ea typeface="微软雅黑" panose="020B0503020204020204" charset="-122"/>
              </a:rPr>
              <a:t>需要把</a:t>
            </a:r>
            <a:r>
              <a:rPr lang="en-US" altLang="zh-CN" dirty="0" err="1">
                <a:solidFill>
                  <a:srgbClr val="323232"/>
                </a:solidFill>
                <a:latin typeface="微软雅黑" panose="020B0503020204020204" charset="-122"/>
                <a:ea typeface="微软雅黑" panose="020B0503020204020204" charset="-122"/>
              </a:rPr>
              <a:t>dts</a:t>
            </a:r>
            <a:r>
              <a:rPr lang="zh-CN" altLang="en-US" dirty="0">
                <a:solidFill>
                  <a:srgbClr val="323232"/>
                </a:solidFill>
                <a:latin typeface="微软雅黑" panose="020B0503020204020204" charset="-122"/>
                <a:ea typeface="微软雅黑" panose="020B0503020204020204" charset="-122"/>
              </a:rPr>
              <a:t>文件编译成</a:t>
            </a:r>
            <a:r>
              <a:rPr lang="en-US" altLang="zh-CN" dirty="0" err="1">
                <a:solidFill>
                  <a:srgbClr val="323232"/>
                </a:solidFill>
                <a:latin typeface="微软雅黑" panose="020B0503020204020204" charset="-122"/>
                <a:ea typeface="微软雅黑" panose="020B0503020204020204" charset="-122"/>
              </a:rPr>
              <a:t>dtb</a:t>
            </a:r>
            <a:r>
              <a:rPr lang="zh-CN" altLang="en-US" dirty="0">
                <a:solidFill>
                  <a:srgbClr val="323232"/>
                </a:solidFill>
                <a:latin typeface="微软雅黑" panose="020B0503020204020204" charset="-122"/>
                <a:ea typeface="微软雅黑" panose="020B0503020204020204" charset="-122"/>
              </a:rPr>
              <a:t>文件。</a:t>
            </a:r>
            <a:r>
              <a:rPr lang="en-US" altLang="zh-CN" dirty="0" err="1">
                <a:solidFill>
                  <a:srgbClr val="323232"/>
                </a:solidFill>
                <a:latin typeface="微软雅黑" panose="020B0503020204020204" charset="-122"/>
                <a:ea typeface="微软雅黑" panose="020B0503020204020204" charset="-122"/>
              </a:rPr>
              <a:t>dtb</a:t>
            </a:r>
            <a:r>
              <a:rPr lang="zh-CN" altLang="en-US" dirty="0">
                <a:solidFill>
                  <a:srgbClr val="323232"/>
                </a:solidFill>
                <a:latin typeface="微软雅黑" panose="020B0503020204020204" charset="-122"/>
                <a:ea typeface="微软雅黑" panose="020B0503020204020204" charset="-122"/>
              </a:rPr>
              <a:t>文件是一种可以被</a:t>
            </a:r>
            <a:r>
              <a:rPr lang="en-US" altLang="zh-CN" dirty="0">
                <a:solidFill>
                  <a:srgbClr val="323232"/>
                </a:solidFill>
                <a:latin typeface="微软雅黑" panose="020B0503020204020204" charset="-122"/>
                <a:ea typeface="微软雅黑" panose="020B0503020204020204" charset="-122"/>
              </a:rPr>
              <a:t>kernel</a:t>
            </a:r>
            <a:r>
              <a:rPr lang="zh-CN" altLang="en-US" dirty="0">
                <a:solidFill>
                  <a:srgbClr val="323232"/>
                </a:solidFill>
                <a:latin typeface="微软雅黑" panose="020B0503020204020204" charset="-122"/>
                <a:ea typeface="微软雅黑" panose="020B0503020204020204" charset="-122"/>
              </a:rPr>
              <a:t>和</a:t>
            </a:r>
            <a:r>
              <a:rPr lang="en-US" altLang="zh-CN" dirty="0" err="1">
                <a:solidFill>
                  <a:srgbClr val="323232"/>
                </a:solidFill>
                <a:latin typeface="微软雅黑" panose="020B0503020204020204" charset="-122"/>
                <a:ea typeface="微软雅黑" panose="020B0503020204020204" charset="-122"/>
              </a:rPr>
              <a:t>uboot</a:t>
            </a:r>
            <a:r>
              <a:rPr lang="zh-CN" altLang="en-US" dirty="0">
                <a:solidFill>
                  <a:srgbClr val="323232"/>
                </a:solidFill>
                <a:latin typeface="微软雅黑" panose="020B0503020204020204" charset="-122"/>
                <a:ea typeface="微软雅黑" panose="020B0503020204020204" charset="-122"/>
              </a:rPr>
              <a:t>识别的二进制文件。把</a:t>
            </a:r>
            <a:r>
              <a:rPr lang="en-US" altLang="zh-CN" dirty="0" err="1">
                <a:solidFill>
                  <a:srgbClr val="323232"/>
                </a:solidFill>
                <a:latin typeface="微软雅黑" panose="020B0503020204020204" charset="-122"/>
                <a:ea typeface="微软雅黑" panose="020B0503020204020204" charset="-122"/>
              </a:rPr>
              <a:t>dts</a:t>
            </a:r>
            <a:r>
              <a:rPr lang="zh-CN" altLang="en-US" dirty="0">
                <a:solidFill>
                  <a:srgbClr val="323232"/>
                </a:solidFill>
                <a:latin typeface="微软雅黑" panose="020B0503020204020204" charset="-122"/>
                <a:ea typeface="微软雅黑" panose="020B0503020204020204" charset="-122"/>
              </a:rPr>
              <a:t>编译成</a:t>
            </a:r>
            <a:r>
              <a:rPr lang="en-US" altLang="zh-CN" dirty="0" err="1">
                <a:solidFill>
                  <a:srgbClr val="323232"/>
                </a:solidFill>
                <a:latin typeface="微软雅黑" panose="020B0503020204020204" charset="-122"/>
                <a:ea typeface="微软雅黑" panose="020B0503020204020204" charset="-122"/>
              </a:rPr>
              <a:t>dtb</a:t>
            </a:r>
            <a:r>
              <a:rPr lang="zh-CN" altLang="en-US" dirty="0">
                <a:solidFill>
                  <a:srgbClr val="323232"/>
                </a:solidFill>
                <a:latin typeface="微软雅黑" panose="020B0503020204020204" charset="-122"/>
                <a:ea typeface="微软雅黑" panose="020B0503020204020204" charset="-122"/>
              </a:rPr>
              <a:t>文件的工具是</a:t>
            </a:r>
            <a:r>
              <a:rPr lang="en-US" altLang="zh-CN" dirty="0" err="1">
                <a:solidFill>
                  <a:srgbClr val="323232"/>
                </a:solidFill>
                <a:latin typeface="微软雅黑" panose="020B0503020204020204" charset="-122"/>
                <a:ea typeface="微软雅黑" panose="020B0503020204020204" charset="-122"/>
              </a:rPr>
              <a:t>dtc</a:t>
            </a:r>
            <a:r>
              <a:rPr lang="zh-CN" altLang="en-US" dirty="0">
                <a:solidFill>
                  <a:srgbClr val="323232"/>
                </a:solidFill>
                <a:latin typeface="微软雅黑" panose="020B0503020204020204" charset="-122"/>
                <a:ea typeface="微软雅黑" panose="020B0503020204020204" charset="-122"/>
              </a:rPr>
              <a:t>。</a:t>
            </a:r>
            <a:endParaRPr lang="zh-CN" altLang="en-US" dirty="0"/>
          </a:p>
        </p:txBody>
      </p:sp>
      <p:sp>
        <p:nvSpPr>
          <p:cNvPr id="8" name="矩形 7"/>
          <p:cNvSpPr/>
          <p:nvPr/>
        </p:nvSpPr>
        <p:spPr>
          <a:xfrm>
            <a:off x="304798" y="5321201"/>
            <a:ext cx="10382251" cy="923330"/>
          </a:xfrm>
          <a:prstGeom prst="rect">
            <a:avLst/>
          </a:prstGeom>
        </p:spPr>
        <p:txBody>
          <a:bodyPr wrap="square">
            <a:spAutoFit/>
          </a:bodyPr>
          <a:lstStyle/>
          <a:p>
            <a:r>
              <a:rPr lang="en-US" altLang="zh-CN" dirty="0" err="1">
                <a:solidFill>
                  <a:srgbClr val="323232"/>
                </a:solidFill>
                <a:latin typeface="微软雅黑" panose="020B0503020204020204" charset="-122"/>
                <a:ea typeface="微软雅黑" panose="020B0503020204020204" charset="-122"/>
              </a:rPr>
              <a:t>dtc</a:t>
            </a:r>
            <a:r>
              <a:rPr lang="zh-CN" altLang="en-US" dirty="0">
                <a:solidFill>
                  <a:srgbClr val="323232"/>
                </a:solidFill>
                <a:latin typeface="微软雅黑" panose="020B0503020204020204" charset="-122"/>
                <a:ea typeface="微软雅黑" panose="020B0503020204020204" charset="-122"/>
              </a:rPr>
              <a:t>工具的使用方法是：</a:t>
            </a:r>
            <a:r>
              <a:rPr lang="en-US" altLang="zh-CN" dirty="0" err="1">
                <a:solidFill>
                  <a:srgbClr val="323232"/>
                </a:solidFill>
                <a:latin typeface="微软雅黑" panose="020B0503020204020204" charset="-122"/>
                <a:ea typeface="微软雅黑" panose="020B0503020204020204" charset="-122"/>
              </a:rPr>
              <a:t>dtc</a:t>
            </a:r>
            <a:r>
              <a:rPr lang="en-US" altLang="zh-CN" dirty="0">
                <a:solidFill>
                  <a:srgbClr val="323232"/>
                </a:solidFill>
                <a:latin typeface="微软雅黑" panose="020B0503020204020204" charset="-122"/>
                <a:ea typeface="微软雅黑" panose="020B0503020204020204" charset="-122"/>
              </a:rPr>
              <a:t> –I </a:t>
            </a:r>
            <a:r>
              <a:rPr lang="en-US" altLang="zh-CN" dirty="0" err="1">
                <a:solidFill>
                  <a:srgbClr val="323232"/>
                </a:solidFill>
                <a:latin typeface="微软雅黑" panose="020B0503020204020204" charset="-122"/>
                <a:ea typeface="微软雅黑" panose="020B0503020204020204" charset="-122"/>
              </a:rPr>
              <a:t>dts</a:t>
            </a:r>
            <a:r>
              <a:rPr lang="en-US" altLang="zh-CN" dirty="0">
                <a:solidFill>
                  <a:srgbClr val="323232"/>
                </a:solidFill>
                <a:latin typeface="微软雅黑" panose="020B0503020204020204" charset="-122"/>
                <a:ea typeface="微软雅黑" panose="020B0503020204020204" charset="-122"/>
              </a:rPr>
              <a:t> –O </a:t>
            </a:r>
            <a:r>
              <a:rPr lang="en-US" altLang="zh-CN" dirty="0" err="1">
                <a:solidFill>
                  <a:srgbClr val="323232"/>
                </a:solidFill>
                <a:latin typeface="微软雅黑" panose="020B0503020204020204" charset="-122"/>
                <a:ea typeface="微软雅黑" panose="020B0503020204020204" charset="-122"/>
              </a:rPr>
              <a:t>dtb</a:t>
            </a:r>
            <a:r>
              <a:rPr lang="en-US" altLang="zh-CN" dirty="0">
                <a:solidFill>
                  <a:srgbClr val="323232"/>
                </a:solidFill>
                <a:latin typeface="微软雅黑" panose="020B0503020204020204" charset="-122"/>
                <a:ea typeface="微软雅黑" panose="020B0503020204020204" charset="-122"/>
              </a:rPr>
              <a:t> –o </a:t>
            </a:r>
            <a:r>
              <a:rPr lang="en-US" altLang="zh-CN" dirty="0" err="1">
                <a:solidFill>
                  <a:srgbClr val="323232"/>
                </a:solidFill>
                <a:latin typeface="微软雅黑" panose="020B0503020204020204" charset="-122"/>
                <a:ea typeface="微软雅黑" panose="020B0503020204020204" charset="-122"/>
              </a:rPr>
              <a:t>xxx.dtb</a:t>
            </a:r>
            <a:r>
              <a:rPr lang="en-US" altLang="zh-CN" dirty="0">
                <a:solidFill>
                  <a:srgbClr val="323232"/>
                </a:solidFill>
                <a:latin typeface="微软雅黑" panose="020B0503020204020204" charset="-122"/>
                <a:ea typeface="微软雅黑" panose="020B0503020204020204" charset="-122"/>
              </a:rPr>
              <a:t> </a:t>
            </a:r>
            <a:r>
              <a:rPr lang="en-US" altLang="zh-CN" dirty="0" err="1">
                <a:solidFill>
                  <a:srgbClr val="323232"/>
                </a:solidFill>
                <a:latin typeface="微软雅黑" panose="020B0503020204020204" charset="-122"/>
                <a:ea typeface="微软雅黑" panose="020B0503020204020204" charset="-122"/>
              </a:rPr>
              <a:t>xxx.dts</a:t>
            </a:r>
            <a:r>
              <a:rPr lang="zh-CN" altLang="en-US" dirty="0">
                <a:solidFill>
                  <a:srgbClr val="323232"/>
                </a:solidFill>
                <a:latin typeface="微软雅黑" panose="020B0503020204020204" charset="-122"/>
                <a:ea typeface="微软雅黑" panose="020B0503020204020204" charset="-122"/>
              </a:rPr>
              <a:t>，即可生成</a:t>
            </a:r>
            <a:r>
              <a:rPr lang="en-US" altLang="zh-CN" dirty="0" err="1">
                <a:solidFill>
                  <a:srgbClr val="323232"/>
                </a:solidFill>
                <a:latin typeface="微软雅黑" panose="020B0503020204020204" charset="-122"/>
                <a:ea typeface="微软雅黑" panose="020B0503020204020204" charset="-122"/>
              </a:rPr>
              <a:t>dts</a:t>
            </a:r>
            <a:r>
              <a:rPr lang="zh-CN" altLang="en-US" dirty="0">
                <a:solidFill>
                  <a:srgbClr val="323232"/>
                </a:solidFill>
                <a:latin typeface="微软雅黑" panose="020B0503020204020204" charset="-122"/>
                <a:ea typeface="微软雅黑" panose="020B0503020204020204" charset="-122"/>
              </a:rPr>
              <a:t>文件对应的</a:t>
            </a:r>
            <a:r>
              <a:rPr lang="en-US" altLang="zh-CN" dirty="0" err="1">
                <a:solidFill>
                  <a:srgbClr val="323232"/>
                </a:solidFill>
                <a:latin typeface="微软雅黑" panose="020B0503020204020204" charset="-122"/>
                <a:ea typeface="微软雅黑" panose="020B0503020204020204" charset="-122"/>
              </a:rPr>
              <a:t>dtb</a:t>
            </a:r>
            <a:r>
              <a:rPr lang="zh-CN" altLang="en-US" dirty="0">
                <a:solidFill>
                  <a:srgbClr val="323232"/>
                </a:solidFill>
                <a:latin typeface="微软雅黑" panose="020B0503020204020204" charset="-122"/>
                <a:ea typeface="微软雅黑" panose="020B0503020204020204" charset="-122"/>
              </a:rPr>
              <a:t>文件了。 当然了，</a:t>
            </a:r>
            <a:r>
              <a:rPr lang="en-US" altLang="zh-CN" dirty="0" err="1">
                <a:solidFill>
                  <a:srgbClr val="323232"/>
                </a:solidFill>
                <a:latin typeface="微软雅黑" panose="020B0503020204020204" charset="-122"/>
                <a:ea typeface="微软雅黑" panose="020B0503020204020204" charset="-122"/>
              </a:rPr>
              <a:t>dtc</a:t>
            </a:r>
            <a:r>
              <a:rPr lang="en-US" altLang="zh-CN" dirty="0">
                <a:solidFill>
                  <a:srgbClr val="323232"/>
                </a:solidFill>
                <a:latin typeface="微软雅黑" panose="020B0503020204020204" charset="-122"/>
                <a:ea typeface="微软雅黑" panose="020B0503020204020204" charset="-122"/>
              </a:rPr>
              <a:t> –I </a:t>
            </a:r>
            <a:r>
              <a:rPr lang="en-US" altLang="zh-CN" dirty="0" err="1">
                <a:solidFill>
                  <a:srgbClr val="323232"/>
                </a:solidFill>
                <a:latin typeface="微软雅黑" panose="020B0503020204020204" charset="-122"/>
                <a:ea typeface="微软雅黑" panose="020B0503020204020204" charset="-122"/>
              </a:rPr>
              <a:t>dtb</a:t>
            </a:r>
            <a:r>
              <a:rPr lang="en-US" altLang="zh-CN" dirty="0">
                <a:solidFill>
                  <a:srgbClr val="323232"/>
                </a:solidFill>
                <a:latin typeface="微软雅黑" panose="020B0503020204020204" charset="-122"/>
                <a:ea typeface="微软雅黑" panose="020B0503020204020204" charset="-122"/>
              </a:rPr>
              <a:t> –O </a:t>
            </a:r>
            <a:r>
              <a:rPr lang="en-US" altLang="zh-CN" dirty="0" err="1">
                <a:solidFill>
                  <a:srgbClr val="323232"/>
                </a:solidFill>
                <a:latin typeface="微软雅黑" panose="020B0503020204020204" charset="-122"/>
                <a:ea typeface="微软雅黑" panose="020B0503020204020204" charset="-122"/>
              </a:rPr>
              <a:t>dts</a:t>
            </a:r>
            <a:r>
              <a:rPr lang="en-US" altLang="zh-CN" dirty="0">
                <a:solidFill>
                  <a:srgbClr val="323232"/>
                </a:solidFill>
                <a:latin typeface="微软雅黑" panose="020B0503020204020204" charset="-122"/>
                <a:ea typeface="微软雅黑" panose="020B0503020204020204" charset="-122"/>
              </a:rPr>
              <a:t> –o </a:t>
            </a:r>
            <a:r>
              <a:rPr lang="en-US" altLang="zh-CN" dirty="0" err="1">
                <a:solidFill>
                  <a:srgbClr val="323232"/>
                </a:solidFill>
                <a:latin typeface="微软雅黑" panose="020B0503020204020204" charset="-122"/>
                <a:ea typeface="微软雅黑" panose="020B0503020204020204" charset="-122"/>
              </a:rPr>
              <a:t>xxx.dts</a:t>
            </a:r>
            <a:r>
              <a:rPr lang="en-US" altLang="zh-CN" dirty="0">
                <a:solidFill>
                  <a:srgbClr val="323232"/>
                </a:solidFill>
                <a:latin typeface="微软雅黑" panose="020B0503020204020204" charset="-122"/>
                <a:ea typeface="微软雅黑" panose="020B0503020204020204" charset="-122"/>
              </a:rPr>
              <a:t> </a:t>
            </a:r>
            <a:r>
              <a:rPr lang="en-US" altLang="zh-CN" dirty="0" err="1">
                <a:solidFill>
                  <a:srgbClr val="323232"/>
                </a:solidFill>
                <a:latin typeface="微软雅黑" panose="020B0503020204020204" charset="-122"/>
                <a:ea typeface="微软雅黑" panose="020B0503020204020204" charset="-122"/>
              </a:rPr>
              <a:t>xxx.dtb</a:t>
            </a:r>
            <a:r>
              <a:rPr lang="zh-CN" altLang="en-US" dirty="0">
                <a:solidFill>
                  <a:srgbClr val="323232"/>
                </a:solidFill>
                <a:latin typeface="微软雅黑" panose="020B0503020204020204" charset="-122"/>
                <a:ea typeface="微软雅黑" panose="020B0503020204020204" charset="-122"/>
              </a:rPr>
              <a:t>反过来即可生成</a:t>
            </a:r>
            <a:r>
              <a:rPr lang="en-US" altLang="zh-CN" dirty="0" err="1">
                <a:solidFill>
                  <a:srgbClr val="323232"/>
                </a:solidFill>
                <a:latin typeface="微软雅黑" panose="020B0503020204020204" charset="-122"/>
                <a:ea typeface="微软雅黑" panose="020B0503020204020204" charset="-122"/>
              </a:rPr>
              <a:t>dts</a:t>
            </a:r>
            <a:r>
              <a:rPr lang="zh-CN" altLang="en-US" dirty="0">
                <a:solidFill>
                  <a:srgbClr val="323232"/>
                </a:solidFill>
                <a:latin typeface="微软雅黑" panose="020B0503020204020204" charset="-122"/>
                <a:ea typeface="微软雅黑" panose="020B0503020204020204" charset="-122"/>
              </a:rPr>
              <a:t>文件。其中还提供了一个</a:t>
            </a:r>
            <a:r>
              <a:rPr lang="en-US" altLang="zh-CN" dirty="0" err="1">
                <a:solidFill>
                  <a:srgbClr val="323232"/>
                </a:solidFill>
                <a:latin typeface="微软雅黑" panose="020B0503020204020204" charset="-122"/>
                <a:ea typeface="微软雅黑" panose="020B0503020204020204" charset="-122"/>
              </a:rPr>
              <a:t>fdtdump</a:t>
            </a:r>
            <a:r>
              <a:rPr lang="zh-CN" altLang="en-US" dirty="0">
                <a:solidFill>
                  <a:srgbClr val="323232"/>
                </a:solidFill>
                <a:latin typeface="微软雅黑" panose="020B0503020204020204" charset="-122"/>
                <a:ea typeface="微软雅黑" panose="020B0503020204020204" charset="-122"/>
              </a:rPr>
              <a:t>的工具，可以</a:t>
            </a:r>
            <a:r>
              <a:rPr lang="en-US" altLang="zh-CN" dirty="0">
                <a:solidFill>
                  <a:srgbClr val="323232"/>
                </a:solidFill>
                <a:latin typeface="微软雅黑" panose="020B0503020204020204" charset="-122"/>
                <a:ea typeface="微软雅黑" panose="020B0503020204020204" charset="-122"/>
              </a:rPr>
              <a:t>dump </a:t>
            </a:r>
            <a:r>
              <a:rPr lang="en-US" altLang="zh-CN" dirty="0" err="1">
                <a:solidFill>
                  <a:srgbClr val="323232"/>
                </a:solidFill>
                <a:latin typeface="微软雅黑" panose="020B0503020204020204" charset="-122"/>
                <a:ea typeface="微软雅黑" panose="020B0503020204020204" charset="-122"/>
              </a:rPr>
              <a:t>dtb</a:t>
            </a:r>
            <a:r>
              <a:rPr lang="zh-CN" altLang="en-US" dirty="0">
                <a:solidFill>
                  <a:srgbClr val="323232"/>
                </a:solidFill>
                <a:latin typeface="微软雅黑" panose="020B0503020204020204" charset="-122"/>
                <a:ea typeface="微软雅黑" panose="020B0503020204020204" charset="-122"/>
              </a:rPr>
              <a:t>文件</a:t>
            </a:r>
            <a:r>
              <a:rPr lang="en-US" altLang="zh-CN" dirty="0">
                <a:solidFill>
                  <a:srgbClr val="323232"/>
                </a:solidFill>
                <a:latin typeface="微软雅黑" panose="020B0503020204020204" charset="-122"/>
                <a:ea typeface="微软雅黑" panose="020B0503020204020204" charset="-122"/>
              </a:rPr>
              <a:t>,</a:t>
            </a:r>
            <a:r>
              <a:rPr lang="zh-CN" altLang="en-US" dirty="0">
                <a:solidFill>
                  <a:srgbClr val="323232"/>
                </a:solidFill>
                <a:latin typeface="微软雅黑" panose="020B0503020204020204" charset="-122"/>
                <a:ea typeface="微软雅黑" panose="020B0503020204020204" charset="-122"/>
              </a:rPr>
              <a:t>方便查看信息。</a:t>
            </a:r>
            <a:endParaRPr lang="zh-CN" altLang="en-US" dirty="0"/>
          </a:p>
        </p:txBody>
      </p:sp>
    </p:spTree>
  </p:cSld>
  <p:clrMapOvr>
    <a:masterClrMapping/>
  </p:clrMapOvr>
</p:sld>
</file>

<file path=ppt/tags/tag1.xml><?xml version="1.0" encoding="utf-8"?>
<p:tagLst xmlns:p="http://schemas.openxmlformats.org/presentationml/2006/main">
  <p:tag name="REFSHAPE" val="234081116"/>
  <p:tag name="KSO_WM_UNIT_PLACING_PICTURE_USER_VIEWPORT" val="{&quot;height&quot;:3900,&quot;width&quot;:8220}"/>
</p:tagLst>
</file>

<file path=ppt/tags/tag2.xml><?xml version="1.0" encoding="utf-8"?>
<p:tagLst xmlns:p="http://schemas.openxmlformats.org/presentationml/2006/main">
  <p:tag name="REFSHAPE" val="235020300"/>
  <p:tag name="KSO_WM_UNIT_PLACING_PICTURE_USER_VIEWPORT" val="{&quot;height&quot;:5775,&quot;width&quot;:829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19932</Words>
  <Application>WPS 演示</Application>
  <PresentationFormat>宽屏</PresentationFormat>
  <Paragraphs>712</Paragraphs>
  <Slides>86</Slides>
  <Notes>18</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86</vt:i4>
      </vt:variant>
    </vt:vector>
  </HeadingPairs>
  <TitlesOfParts>
    <vt:vector size="101" baseType="lpstr">
      <vt:lpstr>Arial</vt:lpstr>
      <vt:lpstr>宋体</vt:lpstr>
      <vt:lpstr>Wingdings</vt:lpstr>
      <vt:lpstr>Calibri</vt:lpstr>
      <vt:lpstr>Consolas</vt:lpstr>
      <vt:lpstr>微软雅黑</vt:lpstr>
      <vt:lpstr>Arial Unicode MS</vt:lpstr>
      <vt:lpstr>等线 Light</vt:lpstr>
      <vt:lpstr>等线</vt:lpstr>
      <vt:lpstr>Courier New</vt:lpstr>
      <vt:lpstr>Verdana</vt:lpstr>
      <vt:lpstr>Open Sans</vt:lpstr>
      <vt:lpstr>Segoe Print</vt:lpstr>
      <vt:lpstr>Roboto</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15600219330@163.com</dc:creator>
  <cp:lastModifiedBy>admin</cp:lastModifiedBy>
  <cp:revision>140</cp:revision>
  <dcterms:created xsi:type="dcterms:W3CDTF">2019-12-20T03:36:00Z</dcterms:created>
  <dcterms:modified xsi:type="dcterms:W3CDTF">2020-02-10T02:24:58Z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