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0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133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82C375-2EC1-4657-9B63-FF0C739B3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CBED4DC-05CB-4457-8BB1-31C7D7C34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EE80E0-B8BF-4777-8F81-D26ABBEF6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FA87A-12A0-4798-9E4C-D40A0DF1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18C9A-7978-4B4B-AFB8-7E287F17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28B6C-A456-45A0-B11D-B886EAA7D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5633A9-56A3-4840-A2FB-014CCDE1E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5B111-AFEC-49A6-89F6-4AEC9240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941D5-ED5A-4824-B933-9F0C7B8F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BAD622-8B33-4A9B-925D-8DBD95E4E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9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99D358-2938-41DF-BE25-08DA894B2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0EC5516-F4CE-42F9-A6C0-9BFD3C4A0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E48F17-5017-4821-9831-18966701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6F185A-63F0-4DA3-ACE8-DE538DAEC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BC7985-ADE3-4AC2-BE56-987F540EA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E39F05-39E4-4319-B98F-55A65656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E9D148-6F57-475F-A4CF-D414974F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35726C-791B-420A-BD53-4F41440D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58AACC-5DBF-4E19-8F3C-DF413E809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F0D42C-35E9-421C-A628-54A43220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81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DAFB2-63FD-40C1-A2A9-25B2CF8E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175759-B33F-4851-8F87-DCE661B19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83076-EAEA-4DDF-9609-3ACC2A96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D9AE80-223E-40C3-9FEE-A66092EB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0CED8-459A-45C4-942F-47C38800C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60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84608-6CBF-4BD3-B91E-7A2B4FAEA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F7B77-1820-45B4-A37C-2799D62E9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37D827-C1CD-49E4-B5F2-D5316F919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02EE07-C964-4ACD-AE27-1EC3AD774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57F7D4-9F63-4B8A-96FC-D4BD6D64B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2C8E03-26E8-47FA-954C-7358B1774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88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34E4-AC18-47E6-B428-0D420C61A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7591BB-CF5F-4C18-BEB7-52EB5F075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D2C382-EE0F-4493-A1CD-5A796727B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C56554-030D-43D0-B859-44869D7636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F75392C-321C-4B28-A524-E1D99D063C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0C0A0F1-89F3-4352-9543-958169A61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48ABF0E-AF4D-4511-89D9-297BB7777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CF20E56-BB9A-4A01-9A50-C902EDE0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3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35A3D-4980-417D-82B7-DA5A1A106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628D10-8766-4F9F-99ED-7AD39BED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7FFDAD-4D64-490C-A99D-D1BC54366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F50210-B9D3-4562-BECC-BA31A235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7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BEAB05-B172-4FCB-A63C-C5CFB33B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536FB6-20DA-44AF-AE56-BBE6AE608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E6B26C-7058-41B9-9014-69CCB630E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746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D49761-F65F-432C-A859-B047AE146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D509D-D849-43E8-86F6-9296607AA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65E63D-C31A-4CCE-A029-CD1A23D60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3A9B67-0EEB-4CE2-8EF0-145B26303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173FDE-8185-486D-8055-24845BFC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42C4F3-FD3C-4984-8336-94FEF3F7D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6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58518-F6E5-40A7-8EF5-D516F6BE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B6E9B9-D6B4-41D8-A4D1-DE1596FF5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126731-5D96-4786-9524-800577FD9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95593A-617F-4561-90FF-D691262A5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CF999F-EBD3-4415-9BBE-748BA665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7A2CE0-E680-4FA0-9A20-748B10A41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9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E3030F-064F-4689-A69C-B4675E466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57B139-AE8B-4815-A601-A018571007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E954DB-B7A3-4FB9-8620-C2E31729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89B3C4-F782-4B97-9719-F3F2D433F137}" type="datetimeFigureOut">
              <a:rPr lang="en-US" smtClean="0"/>
              <a:t>8/7/2023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D728CA-EC7B-4D91-9EDF-E56F6041B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5037F-974F-451F-9068-09F7244B4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E5D0B-4C71-472B-907A-3E9E0E68FA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86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9">
            <a:extLst>
              <a:ext uri="{FF2B5EF4-FFF2-40B4-BE49-F238E27FC236}">
                <a16:creationId xmlns:a16="http://schemas.microsoft.com/office/drawing/2014/main" id="{60B6D6F4-FADB-425B-9765-C495DEB36191}"/>
              </a:ext>
            </a:extLst>
          </p:cNvPr>
          <p:cNvGrpSpPr/>
          <p:nvPr/>
        </p:nvGrpSpPr>
        <p:grpSpPr>
          <a:xfrm>
            <a:off x="649472" y="85061"/>
            <a:ext cx="10831188" cy="6537695"/>
            <a:chOff x="628206" y="85061"/>
            <a:chExt cx="10831188" cy="6537695"/>
          </a:xfrm>
        </p:grpSpPr>
        <p:grpSp>
          <p:nvGrpSpPr>
            <p:cNvPr id="5" name="Group 85">
              <a:extLst>
                <a:ext uri="{FF2B5EF4-FFF2-40B4-BE49-F238E27FC236}">
                  <a16:creationId xmlns:a16="http://schemas.microsoft.com/office/drawing/2014/main" id="{47A6ED14-8020-42EC-81EB-D901945DB78D}"/>
                </a:ext>
              </a:extLst>
            </p:cNvPr>
            <p:cNvGrpSpPr/>
            <p:nvPr/>
          </p:nvGrpSpPr>
          <p:grpSpPr>
            <a:xfrm>
              <a:off x="628206" y="85061"/>
              <a:ext cx="10831188" cy="6537695"/>
              <a:chOff x="628206" y="85061"/>
              <a:chExt cx="10831188" cy="6537695"/>
            </a:xfrm>
          </p:grpSpPr>
          <p:pic>
            <p:nvPicPr>
              <p:cNvPr id="18" name="Picture 8">
                <a:extLst>
                  <a:ext uri="{FF2B5EF4-FFF2-40B4-BE49-F238E27FC236}">
                    <a16:creationId xmlns:a16="http://schemas.microsoft.com/office/drawing/2014/main" id="{51D3B864-85EF-4355-B3FB-C117557583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668794" y="305125"/>
                <a:ext cx="3481508" cy="2233968"/>
              </a:xfrm>
              <a:prstGeom prst="rect">
                <a:avLst/>
              </a:prstGeom>
            </p:spPr>
          </p:pic>
          <p:pic>
            <p:nvPicPr>
              <p:cNvPr id="19" name="Picture 10">
                <a:extLst>
                  <a:ext uri="{FF2B5EF4-FFF2-40B4-BE49-F238E27FC236}">
                    <a16:creationId xmlns:a16="http://schemas.microsoft.com/office/drawing/2014/main" id="{2A4A82F6-9FAD-4A63-BBAB-A55D2AA412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28206" y="433437"/>
                <a:ext cx="3263090" cy="1966862"/>
              </a:xfrm>
              <a:prstGeom prst="rect">
                <a:avLst/>
              </a:prstGeom>
            </p:spPr>
          </p:pic>
          <p:cxnSp>
            <p:nvCxnSpPr>
              <p:cNvPr id="20" name="Straight Connector 12">
                <a:extLst>
                  <a:ext uri="{FF2B5EF4-FFF2-40B4-BE49-F238E27FC236}">
                    <a16:creationId xmlns:a16="http://schemas.microsoft.com/office/drawing/2014/main" id="{B68DFE0C-AC17-4459-A010-F50149C5F1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3837" y="1503207"/>
                <a:ext cx="600501" cy="0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17">
                <a:extLst>
                  <a:ext uri="{FF2B5EF4-FFF2-40B4-BE49-F238E27FC236}">
                    <a16:creationId xmlns:a16="http://schemas.microsoft.com/office/drawing/2014/main" id="{CB915B53-9D17-4371-AEC5-E380CD8E0C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055485" y="986908"/>
                <a:ext cx="543636" cy="329821"/>
              </a:xfrm>
              <a:prstGeom prst="line">
                <a:avLst/>
              </a:prstGeom>
              <a:ln w="38100">
                <a:solidFill>
                  <a:srgbClr val="C0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39">
                <a:extLst>
                  <a:ext uri="{FF2B5EF4-FFF2-40B4-BE49-F238E27FC236}">
                    <a16:creationId xmlns:a16="http://schemas.microsoft.com/office/drawing/2014/main" id="{C6CC0EC2-0706-4A59-BCFE-FEDAEEEF52E7}"/>
                  </a:ext>
                </a:extLst>
              </p:cNvPr>
              <p:cNvGrpSpPr/>
              <p:nvPr/>
            </p:nvGrpSpPr>
            <p:grpSpPr>
              <a:xfrm>
                <a:off x="6763575" y="85061"/>
                <a:ext cx="4548906" cy="2714997"/>
                <a:chOff x="-1288603" y="3241479"/>
                <a:chExt cx="4548906" cy="2714997"/>
              </a:xfrm>
            </p:grpSpPr>
            <p:pic>
              <p:nvPicPr>
                <p:cNvPr id="54" name="Picture 4">
                  <a:extLst>
                    <a:ext uri="{FF2B5EF4-FFF2-40B4-BE49-F238E27FC236}">
                      <a16:creationId xmlns:a16="http://schemas.microsoft.com/office/drawing/2014/main" id="{20D33155-47C4-4080-AB68-CA6928965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8891" y="3241479"/>
                  <a:ext cx="2851412" cy="2243470"/>
                </a:xfrm>
                <a:prstGeom prst="rect">
                  <a:avLst/>
                </a:prstGeom>
              </p:spPr>
            </p:pic>
            <p:cxnSp>
              <p:nvCxnSpPr>
                <p:cNvPr id="55" name="Straight Connector 22">
                  <a:extLst>
                    <a:ext uri="{FF2B5EF4-FFF2-40B4-BE49-F238E27FC236}">
                      <a16:creationId xmlns:a16="http://schemas.microsoft.com/office/drawing/2014/main" id="{08C1D120-56CD-47A1-93A4-F37D9F830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5929" y="3602985"/>
                  <a:ext cx="665076" cy="2317199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26">
                  <a:extLst>
                    <a:ext uri="{FF2B5EF4-FFF2-40B4-BE49-F238E27FC236}">
                      <a16:creationId xmlns:a16="http://schemas.microsoft.com/office/drawing/2014/main" id="{BC9359DF-FB54-4BED-A213-61CA4D8074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857365" y="3719943"/>
                  <a:ext cx="414670" cy="2179673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7" name="TextBox 36">
                  <a:extLst>
                    <a:ext uri="{FF2B5EF4-FFF2-40B4-BE49-F238E27FC236}">
                      <a16:creationId xmlns:a16="http://schemas.microsoft.com/office/drawing/2014/main" id="{BE40652D-7606-4A30-A197-9CB33B9CD4B1}"/>
                    </a:ext>
                  </a:extLst>
                </p:cNvPr>
                <p:cNvSpPr txBox="1"/>
                <p:nvPr/>
              </p:nvSpPr>
              <p:spPr>
                <a:xfrm>
                  <a:off x="-1288603" y="5494811"/>
                  <a:ext cx="24801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Splitting angle </a:t>
                  </a:r>
                  <a:r>
                    <a:rPr lang="en-US" altLang="zh-CN" sz="2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θ</a:t>
                  </a:r>
                  <a:r>
                    <a:rPr lang="en-US" altLang="zh-CN" sz="24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58" name="Straight Arrow Connector 38">
                  <a:extLst>
                    <a:ext uri="{FF2B5EF4-FFF2-40B4-BE49-F238E27FC236}">
                      <a16:creationId xmlns:a16="http://schemas.microsoft.com/office/drawing/2014/main" id="{C8B74ADD-39A0-4332-AD74-2175A0342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2828" y="5399913"/>
                  <a:ext cx="621705" cy="25130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82">
                <a:extLst>
                  <a:ext uri="{FF2B5EF4-FFF2-40B4-BE49-F238E27FC236}">
                    <a16:creationId xmlns:a16="http://schemas.microsoft.com/office/drawing/2014/main" id="{873ED570-BA2E-4D21-85BF-659DC26F2FC7}"/>
                  </a:ext>
                </a:extLst>
              </p:cNvPr>
              <p:cNvGrpSpPr/>
              <p:nvPr/>
            </p:nvGrpSpPr>
            <p:grpSpPr>
              <a:xfrm rot="5400000">
                <a:off x="8132753" y="2480661"/>
                <a:ext cx="1910685" cy="4742597"/>
                <a:chOff x="5418162" y="3330053"/>
                <a:chExt cx="1910685" cy="4742597"/>
              </a:xfrm>
            </p:grpSpPr>
            <p:grpSp>
              <p:nvGrpSpPr>
                <p:cNvPr id="31" name="Group 52">
                  <a:extLst>
                    <a:ext uri="{FF2B5EF4-FFF2-40B4-BE49-F238E27FC236}">
                      <a16:creationId xmlns:a16="http://schemas.microsoft.com/office/drawing/2014/main" id="{8C7DA3C2-2758-42B8-9541-4CB620AB98D1}"/>
                    </a:ext>
                  </a:extLst>
                </p:cNvPr>
                <p:cNvGrpSpPr/>
                <p:nvPr/>
              </p:nvGrpSpPr>
              <p:grpSpPr>
                <a:xfrm>
                  <a:off x="5418162" y="3330053"/>
                  <a:ext cx="354841" cy="4667536"/>
                  <a:chOff x="11341290" y="3316405"/>
                  <a:chExt cx="354841" cy="4667536"/>
                </a:xfrm>
              </p:grpSpPr>
              <p:cxnSp>
                <p:nvCxnSpPr>
                  <p:cNvPr id="50" name="Straight Connector 41">
                    <a:extLst>
                      <a:ext uri="{FF2B5EF4-FFF2-40B4-BE49-F238E27FC236}">
                        <a16:creationId xmlns:a16="http://schemas.microsoft.com/office/drawing/2014/main" id="{58657479-963B-477D-B6E0-C7C767C4B3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341290" y="3316405"/>
                    <a:ext cx="204716" cy="109182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44">
                    <a:extLst>
                      <a:ext uri="{FF2B5EF4-FFF2-40B4-BE49-F238E27FC236}">
                        <a16:creationId xmlns:a16="http://schemas.microsoft.com/office/drawing/2014/main" id="{904A1993-7469-4680-92D1-1110F8EB7D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43564" y="4396854"/>
                    <a:ext cx="284328" cy="119872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47">
                    <a:extLst>
                      <a:ext uri="{FF2B5EF4-FFF2-40B4-BE49-F238E27FC236}">
                        <a16:creationId xmlns:a16="http://schemas.microsoft.com/office/drawing/2014/main" id="{E56FA616-AF45-4019-8E04-80F0A7A416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82234" y="5577383"/>
                    <a:ext cx="250209" cy="123967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3" name="Straight Connector 49">
                    <a:extLst>
                      <a:ext uri="{FF2B5EF4-FFF2-40B4-BE49-F238E27FC236}">
                        <a16:creationId xmlns:a16="http://schemas.microsoft.com/office/drawing/2014/main" id="{D39FD180-2D12-4AEF-B81E-D2D38914D2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1384508" y="6764740"/>
                    <a:ext cx="311623" cy="12192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2" name="Group 53">
                  <a:extLst>
                    <a:ext uri="{FF2B5EF4-FFF2-40B4-BE49-F238E27FC236}">
                      <a16:creationId xmlns:a16="http://schemas.microsoft.com/office/drawing/2014/main" id="{6FEF61FB-77E7-4796-AE3A-371CAA4B0E60}"/>
                    </a:ext>
                  </a:extLst>
                </p:cNvPr>
                <p:cNvGrpSpPr/>
                <p:nvPr/>
              </p:nvGrpSpPr>
              <p:grpSpPr>
                <a:xfrm>
                  <a:off x="5857165" y="3359623"/>
                  <a:ext cx="354841" cy="4667536"/>
                  <a:chOff x="11341290" y="3316405"/>
                  <a:chExt cx="354841" cy="4667536"/>
                </a:xfrm>
              </p:grpSpPr>
              <p:cxnSp>
                <p:nvCxnSpPr>
                  <p:cNvPr id="46" name="Straight Connector 54">
                    <a:extLst>
                      <a:ext uri="{FF2B5EF4-FFF2-40B4-BE49-F238E27FC236}">
                        <a16:creationId xmlns:a16="http://schemas.microsoft.com/office/drawing/2014/main" id="{78C8FE78-B021-4D96-B7F4-44584A1FA0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341290" y="3316405"/>
                    <a:ext cx="204716" cy="109182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55">
                    <a:extLst>
                      <a:ext uri="{FF2B5EF4-FFF2-40B4-BE49-F238E27FC236}">
                        <a16:creationId xmlns:a16="http://schemas.microsoft.com/office/drawing/2014/main" id="{97DB274F-3D1F-472F-A747-B9C21FFE82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43564" y="4396854"/>
                    <a:ext cx="284328" cy="119872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56">
                    <a:extLst>
                      <a:ext uri="{FF2B5EF4-FFF2-40B4-BE49-F238E27FC236}">
                        <a16:creationId xmlns:a16="http://schemas.microsoft.com/office/drawing/2014/main" id="{1567ACAF-5487-4AA3-8C6C-EB9C9C860F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82234" y="5577383"/>
                    <a:ext cx="250209" cy="123967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57">
                    <a:extLst>
                      <a:ext uri="{FF2B5EF4-FFF2-40B4-BE49-F238E27FC236}">
                        <a16:creationId xmlns:a16="http://schemas.microsoft.com/office/drawing/2014/main" id="{0C7A1E26-3258-431F-8339-C190516C7D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1384508" y="6764740"/>
                    <a:ext cx="311623" cy="12192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58">
                  <a:extLst>
                    <a:ext uri="{FF2B5EF4-FFF2-40B4-BE49-F238E27FC236}">
                      <a16:creationId xmlns:a16="http://schemas.microsoft.com/office/drawing/2014/main" id="{723F434C-44D9-4CC4-BBA1-CB2089C2E3E0}"/>
                    </a:ext>
                  </a:extLst>
                </p:cNvPr>
                <p:cNvGrpSpPr/>
                <p:nvPr/>
              </p:nvGrpSpPr>
              <p:grpSpPr>
                <a:xfrm>
                  <a:off x="6309815" y="3361897"/>
                  <a:ext cx="354841" cy="4667536"/>
                  <a:chOff x="11341290" y="3316405"/>
                  <a:chExt cx="354841" cy="4667536"/>
                </a:xfrm>
              </p:grpSpPr>
              <p:cxnSp>
                <p:nvCxnSpPr>
                  <p:cNvPr id="42" name="Straight Connector 59">
                    <a:extLst>
                      <a:ext uri="{FF2B5EF4-FFF2-40B4-BE49-F238E27FC236}">
                        <a16:creationId xmlns:a16="http://schemas.microsoft.com/office/drawing/2014/main" id="{707CFD0F-B996-469B-87BE-A3510A06D2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341290" y="3316405"/>
                    <a:ext cx="204716" cy="109182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60">
                    <a:extLst>
                      <a:ext uri="{FF2B5EF4-FFF2-40B4-BE49-F238E27FC236}">
                        <a16:creationId xmlns:a16="http://schemas.microsoft.com/office/drawing/2014/main" id="{5F44CBCD-44A4-482B-9971-6BFC7383C9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43564" y="4396854"/>
                    <a:ext cx="284328" cy="119872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61">
                    <a:extLst>
                      <a:ext uri="{FF2B5EF4-FFF2-40B4-BE49-F238E27FC236}">
                        <a16:creationId xmlns:a16="http://schemas.microsoft.com/office/drawing/2014/main" id="{CA67B377-9D40-4BE2-923B-6F4C306FBA6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82234" y="5577383"/>
                    <a:ext cx="250209" cy="123967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62">
                    <a:extLst>
                      <a:ext uri="{FF2B5EF4-FFF2-40B4-BE49-F238E27FC236}">
                        <a16:creationId xmlns:a16="http://schemas.microsoft.com/office/drawing/2014/main" id="{44962EE9-FFF6-4590-B7E3-AE463620BA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1384508" y="6764740"/>
                    <a:ext cx="311623" cy="12192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63">
                  <a:extLst>
                    <a:ext uri="{FF2B5EF4-FFF2-40B4-BE49-F238E27FC236}">
                      <a16:creationId xmlns:a16="http://schemas.microsoft.com/office/drawing/2014/main" id="{CBD7528A-25B8-4EA1-9E00-05B71ECB41A6}"/>
                    </a:ext>
                  </a:extLst>
                </p:cNvPr>
                <p:cNvGrpSpPr/>
                <p:nvPr/>
              </p:nvGrpSpPr>
              <p:grpSpPr>
                <a:xfrm>
                  <a:off x="6762466" y="3391466"/>
                  <a:ext cx="354841" cy="4681184"/>
                  <a:chOff x="11341290" y="3302757"/>
                  <a:chExt cx="354841" cy="4681184"/>
                </a:xfrm>
              </p:grpSpPr>
              <p:cxnSp>
                <p:nvCxnSpPr>
                  <p:cNvPr id="38" name="Straight Connector 64">
                    <a:extLst>
                      <a:ext uri="{FF2B5EF4-FFF2-40B4-BE49-F238E27FC236}">
                        <a16:creationId xmlns:a16="http://schemas.microsoft.com/office/drawing/2014/main" id="{DDEB9E89-92C9-4DDE-9262-6F36BF2D5A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1341290" y="3302757"/>
                    <a:ext cx="204716" cy="1091822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65">
                    <a:extLst>
                      <a:ext uri="{FF2B5EF4-FFF2-40B4-BE49-F238E27FC236}">
                        <a16:creationId xmlns:a16="http://schemas.microsoft.com/office/drawing/2014/main" id="{27EB15BF-148F-498F-A3DE-7BAAF61CF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1343564" y="4396854"/>
                    <a:ext cx="284328" cy="1198729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Straight Connector 66">
                    <a:extLst>
                      <a:ext uri="{FF2B5EF4-FFF2-40B4-BE49-F238E27FC236}">
                        <a16:creationId xmlns:a16="http://schemas.microsoft.com/office/drawing/2014/main" id="{8C6987CB-D747-4EBC-AA82-133FF211A7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1382234" y="5577383"/>
                    <a:ext cx="250209" cy="1239673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67">
                    <a:extLst>
                      <a:ext uri="{FF2B5EF4-FFF2-40B4-BE49-F238E27FC236}">
                        <a16:creationId xmlns:a16="http://schemas.microsoft.com/office/drawing/2014/main" id="{EF3CF3FD-A3DA-437F-B6E5-FC87578E53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11384508" y="6764740"/>
                    <a:ext cx="311623" cy="1219201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68">
                  <a:extLst>
                    <a:ext uri="{FF2B5EF4-FFF2-40B4-BE49-F238E27FC236}">
                      <a16:creationId xmlns:a16="http://schemas.microsoft.com/office/drawing/2014/main" id="{7D32C6A0-4E1F-48F5-9958-28F1639DB4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85210" y="4502252"/>
                  <a:ext cx="543637" cy="2226094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70">
                  <a:extLst>
                    <a:ext uri="{FF2B5EF4-FFF2-40B4-BE49-F238E27FC236}">
                      <a16:creationId xmlns:a16="http://schemas.microsoft.com/office/drawing/2014/main" id="{41060043-C82B-4D29-8FB9-88324D783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908041" y="4572000"/>
                  <a:ext cx="379863" cy="1940256"/>
                </a:xfrm>
                <a:prstGeom prst="line">
                  <a:avLst/>
                </a:prstGeom>
                <a:ln w="38100">
                  <a:solidFill>
                    <a:srgbClr val="C00000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74">
                  <a:extLst>
                    <a:ext uri="{FF2B5EF4-FFF2-40B4-BE49-F238E27FC236}">
                      <a16:creationId xmlns:a16="http://schemas.microsoft.com/office/drawing/2014/main" id="{978FAA17-A945-428C-9D22-7CC530DA9931}"/>
                    </a:ext>
                  </a:extLst>
                </p:cNvPr>
                <p:cNvSpPr txBox="1"/>
                <p:nvPr/>
              </p:nvSpPr>
              <p:spPr>
                <a:xfrm rot="16200000">
                  <a:off x="6775368" y="4352256"/>
                  <a:ext cx="547616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sz="24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θ</a:t>
                  </a:r>
                  <a:r>
                    <a:rPr lang="en-US" altLang="zh-CN" sz="2400" baseline="-25000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s</a:t>
                  </a:r>
                  <a:endParaRPr lang="en-US" sz="2400" dirty="0"/>
                </a:p>
              </p:txBody>
            </p:sp>
          </p:grpSp>
          <p:grpSp>
            <p:nvGrpSpPr>
              <p:cNvPr id="24" name="Group 83">
                <a:extLst>
                  <a:ext uri="{FF2B5EF4-FFF2-40B4-BE49-F238E27FC236}">
                    <a16:creationId xmlns:a16="http://schemas.microsoft.com/office/drawing/2014/main" id="{A8A99DA3-FF95-4A11-A22D-569477D66F32}"/>
                  </a:ext>
                </a:extLst>
              </p:cNvPr>
              <p:cNvGrpSpPr/>
              <p:nvPr/>
            </p:nvGrpSpPr>
            <p:grpSpPr>
              <a:xfrm rot="5400000">
                <a:off x="2949987" y="3564661"/>
                <a:ext cx="1958623" cy="3623481"/>
                <a:chOff x="1749188" y="3923731"/>
                <a:chExt cx="1958623" cy="3623481"/>
              </a:xfrm>
            </p:grpSpPr>
            <p:cxnSp>
              <p:nvCxnSpPr>
                <p:cNvPr id="26" name="Straight Connector 75">
                  <a:extLst>
                    <a:ext uri="{FF2B5EF4-FFF2-40B4-BE49-F238E27FC236}">
                      <a16:creationId xmlns:a16="http://schemas.microsoft.com/office/drawing/2014/main" id="{7ECA0DE8-A7B6-41C2-B95E-D619EE876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49188" y="3946477"/>
                  <a:ext cx="0" cy="36007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77">
                  <a:extLst>
                    <a:ext uri="{FF2B5EF4-FFF2-40B4-BE49-F238E27FC236}">
                      <a16:creationId xmlns:a16="http://schemas.microsoft.com/office/drawing/2014/main" id="{07C28E3B-0C7E-4ECB-818A-B10566E794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106305" y="3935104"/>
                  <a:ext cx="0" cy="36007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78">
                  <a:extLst>
                    <a:ext uri="{FF2B5EF4-FFF2-40B4-BE49-F238E27FC236}">
                      <a16:creationId xmlns:a16="http://schemas.microsoft.com/office/drawing/2014/main" id="{5BDB4872-A814-45FB-9E6D-27AB3691E8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126" y="3923731"/>
                  <a:ext cx="0" cy="36007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79">
                  <a:extLst>
                    <a:ext uri="{FF2B5EF4-FFF2-40B4-BE49-F238E27FC236}">
                      <a16:creationId xmlns:a16="http://schemas.microsoft.com/office/drawing/2014/main" id="{DE4436C4-31A8-445C-A3E3-173682FCA9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20538" y="3926006"/>
                  <a:ext cx="0" cy="3600735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80">
                  <a:extLst>
                    <a:ext uri="{FF2B5EF4-FFF2-40B4-BE49-F238E27FC236}">
                      <a16:creationId xmlns:a16="http://schemas.microsoft.com/office/drawing/2014/main" id="{30DFE0A9-E47C-47BE-AA89-D6DC67DD6EE4}"/>
                    </a:ext>
                  </a:extLst>
                </p:cNvPr>
                <p:cNvSpPr txBox="1"/>
                <p:nvPr/>
              </p:nvSpPr>
              <p:spPr>
                <a:xfrm rot="16200000">
                  <a:off x="2456598" y="5508920"/>
                  <a:ext cx="1856096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Typical PVDF</a:t>
                  </a:r>
                </a:p>
                <a:p>
                  <a:r>
                    <a:rPr lang="en-US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polymer chain</a:t>
                  </a:r>
                </a:p>
              </p:txBody>
            </p:sp>
          </p:grpSp>
          <p:sp>
            <p:nvSpPr>
              <p:cNvPr id="25" name="TextBox 81">
                <a:extLst>
                  <a:ext uri="{FF2B5EF4-FFF2-40B4-BE49-F238E27FC236}">
                    <a16:creationId xmlns:a16="http://schemas.microsoft.com/office/drawing/2014/main" id="{486B6C4C-0A37-48E9-B094-20EBE31B1B7C}"/>
                  </a:ext>
                </a:extLst>
              </p:cNvPr>
              <p:cNvSpPr txBox="1"/>
              <p:nvPr/>
            </p:nvSpPr>
            <p:spPr>
              <a:xfrm>
                <a:off x="7903014" y="5976425"/>
                <a:ext cx="233149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PVDF polymer chain pined by FA</a:t>
                </a:r>
              </a:p>
            </p:txBody>
          </p:sp>
        </p:grpSp>
        <p:sp>
          <p:nvSpPr>
            <p:cNvPr id="6" name="Oval 86">
              <a:extLst>
                <a:ext uri="{FF2B5EF4-FFF2-40B4-BE49-F238E27FC236}">
                  <a16:creationId xmlns:a16="http://schemas.microsoft.com/office/drawing/2014/main" id="{7D7B4888-81C0-42F0-B360-6B8B7308E7C6}"/>
                </a:ext>
              </a:extLst>
            </p:cNvPr>
            <p:cNvSpPr/>
            <p:nvPr/>
          </p:nvSpPr>
          <p:spPr>
            <a:xfrm>
              <a:off x="10302949" y="4316819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87">
              <a:extLst>
                <a:ext uri="{FF2B5EF4-FFF2-40B4-BE49-F238E27FC236}">
                  <a16:creationId xmlns:a16="http://schemas.microsoft.com/office/drawing/2014/main" id="{0E413090-647A-4287-9161-11779D83563D}"/>
                </a:ext>
              </a:extLst>
            </p:cNvPr>
            <p:cNvSpPr/>
            <p:nvPr/>
          </p:nvSpPr>
          <p:spPr>
            <a:xfrm>
              <a:off x="10338390" y="3863164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88">
              <a:extLst>
                <a:ext uri="{FF2B5EF4-FFF2-40B4-BE49-F238E27FC236}">
                  <a16:creationId xmlns:a16="http://schemas.microsoft.com/office/drawing/2014/main" id="{022176E3-6D29-4237-8945-6A74E22A951D}"/>
                </a:ext>
              </a:extLst>
            </p:cNvPr>
            <p:cNvSpPr/>
            <p:nvPr/>
          </p:nvSpPr>
          <p:spPr>
            <a:xfrm>
              <a:off x="9044763" y="5472224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9">
              <a:extLst>
                <a:ext uri="{FF2B5EF4-FFF2-40B4-BE49-F238E27FC236}">
                  <a16:creationId xmlns:a16="http://schemas.microsoft.com/office/drawing/2014/main" id="{B67F3077-9DFB-4DA5-BCF5-1FA340254815}"/>
                </a:ext>
              </a:extLst>
            </p:cNvPr>
            <p:cNvSpPr/>
            <p:nvPr/>
          </p:nvSpPr>
          <p:spPr>
            <a:xfrm>
              <a:off x="9122735" y="4593266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0">
              <a:extLst>
                <a:ext uri="{FF2B5EF4-FFF2-40B4-BE49-F238E27FC236}">
                  <a16:creationId xmlns:a16="http://schemas.microsoft.com/office/drawing/2014/main" id="{7192A15B-5303-4CD9-B1EA-18F850DB7271}"/>
                </a:ext>
              </a:extLst>
            </p:cNvPr>
            <p:cNvSpPr/>
            <p:nvPr/>
          </p:nvSpPr>
          <p:spPr>
            <a:xfrm>
              <a:off x="9136912" y="4150243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91">
              <a:extLst>
                <a:ext uri="{FF2B5EF4-FFF2-40B4-BE49-F238E27FC236}">
                  <a16:creationId xmlns:a16="http://schemas.microsoft.com/office/drawing/2014/main" id="{E191C780-37A9-4622-A372-BF95D6E0B917}"/>
                </a:ext>
              </a:extLst>
            </p:cNvPr>
            <p:cNvSpPr/>
            <p:nvPr/>
          </p:nvSpPr>
          <p:spPr>
            <a:xfrm>
              <a:off x="7928345" y="3898606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92">
              <a:extLst>
                <a:ext uri="{FF2B5EF4-FFF2-40B4-BE49-F238E27FC236}">
                  <a16:creationId xmlns:a16="http://schemas.microsoft.com/office/drawing/2014/main" id="{09F7C895-31A8-47B7-9645-FB5C5365D03B}"/>
                </a:ext>
              </a:extLst>
            </p:cNvPr>
            <p:cNvSpPr/>
            <p:nvPr/>
          </p:nvSpPr>
          <p:spPr>
            <a:xfrm>
              <a:off x="7899990" y="4348718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93">
              <a:extLst>
                <a:ext uri="{FF2B5EF4-FFF2-40B4-BE49-F238E27FC236}">
                  <a16:creationId xmlns:a16="http://schemas.microsoft.com/office/drawing/2014/main" id="{EC0913E3-6A80-407B-B82E-0E3152A1CA7F}"/>
                </a:ext>
              </a:extLst>
            </p:cNvPr>
            <p:cNvSpPr/>
            <p:nvPr/>
          </p:nvSpPr>
          <p:spPr>
            <a:xfrm>
              <a:off x="7914166" y="4798828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94">
              <a:extLst>
                <a:ext uri="{FF2B5EF4-FFF2-40B4-BE49-F238E27FC236}">
                  <a16:creationId xmlns:a16="http://schemas.microsoft.com/office/drawing/2014/main" id="{40B61815-A591-4C0B-924D-35C214D15103}"/>
                </a:ext>
              </a:extLst>
            </p:cNvPr>
            <p:cNvSpPr/>
            <p:nvPr/>
          </p:nvSpPr>
          <p:spPr>
            <a:xfrm>
              <a:off x="7864548" y="5248941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95">
              <a:extLst>
                <a:ext uri="{FF2B5EF4-FFF2-40B4-BE49-F238E27FC236}">
                  <a16:creationId xmlns:a16="http://schemas.microsoft.com/office/drawing/2014/main" id="{C7AC6D0C-DC11-4596-93BB-E52B7B9C8A7A}"/>
                </a:ext>
              </a:extLst>
            </p:cNvPr>
            <p:cNvSpPr/>
            <p:nvPr/>
          </p:nvSpPr>
          <p:spPr>
            <a:xfrm>
              <a:off x="10249786" y="5220587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96">
              <a:extLst>
                <a:ext uri="{FF2B5EF4-FFF2-40B4-BE49-F238E27FC236}">
                  <a16:creationId xmlns:a16="http://schemas.microsoft.com/office/drawing/2014/main" id="{E331DF1F-DDDC-4E26-9870-8617ACF346EC}"/>
                </a:ext>
              </a:extLst>
            </p:cNvPr>
            <p:cNvSpPr/>
            <p:nvPr/>
          </p:nvSpPr>
          <p:spPr>
            <a:xfrm>
              <a:off x="10306492" y="4766931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97">
              <a:extLst>
                <a:ext uri="{FF2B5EF4-FFF2-40B4-BE49-F238E27FC236}">
                  <a16:creationId xmlns:a16="http://schemas.microsoft.com/office/drawing/2014/main" id="{6FFB809D-3D6A-4999-BE6F-9F6AAA3E258C}"/>
                </a:ext>
              </a:extLst>
            </p:cNvPr>
            <p:cNvSpPr/>
            <p:nvPr/>
          </p:nvSpPr>
          <p:spPr>
            <a:xfrm>
              <a:off x="9108558" y="5036289"/>
              <a:ext cx="95693" cy="8506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5908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02C7C-CD42-B433-1715-CA5588B31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124" y="1754153"/>
            <a:ext cx="1105204" cy="38966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B8583-81B6-30AC-82D0-5852A8573054}"/>
              </a:ext>
            </a:extLst>
          </p:cNvPr>
          <p:cNvSpPr txBox="1"/>
          <p:nvPr/>
        </p:nvSpPr>
        <p:spPr>
          <a:xfrm>
            <a:off x="1101825" y="597160"/>
            <a:ext cx="3499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Classic all-trans chain conformation</a:t>
            </a:r>
          </a:p>
          <a:p>
            <a:endParaRPr lang="en-US" altLang="zh-CN" dirty="0"/>
          </a:p>
          <a:p>
            <a:r>
              <a:rPr lang="en-US" altLang="zh-CN" i="1" dirty="0" err="1">
                <a:latin typeface="Arial" panose="020B0604020202020204" pitchFamily="34" charset="0"/>
                <a:cs typeface="Arial" panose="020B0604020202020204" pitchFamily="34" charset="0"/>
              </a:rPr>
              <a:t>tttt</a:t>
            </a: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8B891A-6BAA-9379-BF40-10F6DFE3BD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21" t="3705" b="22382"/>
          <a:stretch/>
        </p:blipFill>
        <p:spPr>
          <a:xfrm>
            <a:off x="4927215" y="1660849"/>
            <a:ext cx="3782683" cy="34989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78CC7D3-1D42-B9F4-B926-49E7E889941C}"/>
              </a:ext>
            </a:extLst>
          </p:cNvPr>
          <p:cNvCxnSpPr>
            <a:cxnSpLocks/>
          </p:cNvCxnSpPr>
          <p:nvPr/>
        </p:nvCxnSpPr>
        <p:spPr>
          <a:xfrm>
            <a:off x="3760236" y="2034073"/>
            <a:ext cx="0" cy="66247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D06CFA-B98B-5EBE-5529-63C3A3314373}"/>
              </a:ext>
            </a:extLst>
          </p:cNvPr>
          <p:cNvCxnSpPr>
            <a:cxnSpLocks/>
          </p:cNvCxnSpPr>
          <p:nvPr/>
        </p:nvCxnSpPr>
        <p:spPr>
          <a:xfrm>
            <a:off x="3772677" y="2699657"/>
            <a:ext cx="0" cy="66247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B75EB4-E6C9-42FB-6A37-6B71CDB15111}"/>
              </a:ext>
            </a:extLst>
          </p:cNvPr>
          <p:cNvCxnSpPr>
            <a:cxnSpLocks/>
          </p:cNvCxnSpPr>
          <p:nvPr/>
        </p:nvCxnSpPr>
        <p:spPr>
          <a:xfrm>
            <a:off x="3766457" y="3365240"/>
            <a:ext cx="0" cy="66247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58A1BBB-E669-72E0-8737-0E784981357E}"/>
              </a:ext>
            </a:extLst>
          </p:cNvPr>
          <p:cNvCxnSpPr>
            <a:cxnSpLocks/>
          </p:cNvCxnSpPr>
          <p:nvPr/>
        </p:nvCxnSpPr>
        <p:spPr>
          <a:xfrm>
            <a:off x="3760237" y="3984171"/>
            <a:ext cx="0" cy="66247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0056E14-97EC-1CF4-0599-0A7888D4B51B}"/>
              </a:ext>
            </a:extLst>
          </p:cNvPr>
          <p:cNvCxnSpPr>
            <a:cxnSpLocks/>
          </p:cNvCxnSpPr>
          <p:nvPr/>
        </p:nvCxnSpPr>
        <p:spPr>
          <a:xfrm>
            <a:off x="3754017" y="4631094"/>
            <a:ext cx="0" cy="662474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3AD724-B7E0-A27C-8188-1B7E1FA3E410}"/>
              </a:ext>
            </a:extLst>
          </p:cNvPr>
          <p:cNvCxnSpPr>
            <a:cxnSpLocks/>
          </p:cNvCxnSpPr>
          <p:nvPr/>
        </p:nvCxnSpPr>
        <p:spPr>
          <a:xfrm flipH="1" flipV="1">
            <a:off x="3853543" y="3097763"/>
            <a:ext cx="3573625" cy="671804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7CF2EC-E577-7E29-E66D-18EF4D6B2AC2}"/>
              </a:ext>
            </a:extLst>
          </p:cNvPr>
          <p:cNvSpPr txBox="1"/>
          <p:nvPr/>
        </p:nvSpPr>
        <p:spPr>
          <a:xfrm rot="5400000">
            <a:off x="7352522" y="362960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(001)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7008CFD-5134-FC9C-1552-469C0B2487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362" y="2705878"/>
            <a:ext cx="1540106" cy="157697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4B4529D-8696-D529-646B-4346DDD70B64}"/>
              </a:ext>
            </a:extLst>
          </p:cNvPr>
          <p:cNvSpPr txBox="1"/>
          <p:nvPr/>
        </p:nvSpPr>
        <p:spPr>
          <a:xfrm>
            <a:off x="9713167" y="4273420"/>
            <a:ext cx="174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along chain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F27965-7DA2-1C5C-F265-7E927A260032}"/>
              </a:ext>
            </a:extLst>
          </p:cNvPr>
          <p:cNvSpPr txBox="1"/>
          <p:nvPr/>
        </p:nvSpPr>
        <p:spPr>
          <a:xfrm>
            <a:off x="121299" y="0"/>
            <a:ext cx="1290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P(VDF-</a:t>
            </a:r>
            <a:r>
              <a:rPr lang="en-US" dirty="0" err="1"/>
              <a:t>TrFE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628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35D2675-9C9F-6B1C-23B4-06EC8FD700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546"/>
          <a:stretch/>
        </p:blipFill>
        <p:spPr>
          <a:xfrm rot="16200000">
            <a:off x="-1761955" y="3131371"/>
            <a:ext cx="6236937" cy="103788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C01B18-A3CF-6C68-DFDE-2AB285A47A8E}"/>
              </a:ext>
            </a:extLst>
          </p:cNvPr>
          <p:cNvSpPr txBox="1"/>
          <p:nvPr/>
        </p:nvSpPr>
        <p:spPr>
          <a:xfrm>
            <a:off x="1903444" y="3237723"/>
            <a:ext cx="1474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Electronic configuration </a:t>
            </a:r>
          </a:p>
          <a:p>
            <a:r>
              <a:rPr lang="en-US" dirty="0"/>
              <a:t>defect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D9BDCA-F44F-68B5-D6A3-1F9F2BF27872}"/>
              </a:ext>
            </a:extLst>
          </p:cNvPr>
          <p:cNvSpPr/>
          <p:nvPr/>
        </p:nvSpPr>
        <p:spPr>
          <a:xfrm>
            <a:off x="821094" y="3321698"/>
            <a:ext cx="1101012" cy="438539"/>
          </a:xfrm>
          <a:prstGeom prst="ellipse">
            <a:avLst/>
          </a:prstGeom>
          <a:noFill/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04DCF7B-8361-B590-AE3F-C654D74D1F4E}"/>
              </a:ext>
            </a:extLst>
          </p:cNvPr>
          <p:cNvSpPr txBox="1"/>
          <p:nvPr/>
        </p:nvSpPr>
        <p:spPr>
          <a:xfrm>
            <a:off x="1736306" y="102637"/>
            <a:ext cx="5263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 new polymer conformation induced by double bond</a:t>
            </a:r>
          </a:p>
          <a:p>
            <a:endParaRPr lang="en-US" altLang="zh-CN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3C16934-7653-DE1D-BADF-E4447B4980BE}"/>
              </a:ext>
            </a:extLst>
          </p:cNvPr>
          <p:cNvSpPr txBox="1"/>
          <p:nvPr/>
        </p:nvSpPr>
        <p:spPr>
          <a:xfrm>
            <a:off x="2787247" y="467724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θ</a:t>
            </a:r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734B155-1E94-96EC-C1EA-AB56F26C875F}"/>
              </a:ext>
            </a:extLst>
          </p:cNvPr>
          <p:cNvGrpSpPr/>
          <p:nvPr/>
        </p:nvGrpSpPr>
        <p:grpSpPr>
          <a:xfrm>
            <a:off x="3462309" y="1432599"/>
            <a:ext cx="4795935" cy="4421599"/>
            <a:chOff x="5393094" y="1354049"/>
            <a:chExt cx="4795935" cy="442159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EC77396A-4320-880A-E114-475FCF9EC2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21" t="3673" b="19456"/>
            <a:stretch/>
          </p:blipFill>
          <p:spPr>
            <a:xfrm>
              <a:off x="5393094" y="1354049"/>
              <a:ext cx="4795935" cy="4421599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28CB280-F38D-27E6-4A6C-DC44EB8DF6F8}"/>
                </a:ext>
              </a:extLst>
            </p:cNvPr>
            <p:cNvSpPr txBox="1"/>
            <p:nvPr/>
          </p:nvSpPr>
          <p:spPr>
            <a:xfrm rot="21083221">
              <a:off x="6876661" y="259391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(001)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7F48595-E4C9-CD62-E5B4-FFECC888062C}"/>
                </a:ext>
              </a:extLst>
            </p:cNvPr>
            <p:cNvSpPr txBox="1"/>
            <p:nvPr/>
          </p:nvSpPr>
          <p:spPr>
            <a:xfrm rot="2130529">
              <a:off x="7513905" y="2746310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(001)</a:t>
              </a:r>
              <a:r>
                <a:rPr lang="en-US" baseline="-25000" dirty="0"/>
                <a:t>T</a:t>
              </a:r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DEFA30B-9B74-4690-581B-AFAF5F401CBA}"/>
                </a:ext>
              </a:extLst>
            </p:cNvPr>
            <p:cNvCxnSpPr>
              <a:cxnSpLocks/>
              <a:stCxn id="60" idx="0"/>
            </p:cNvCxnSpPr>
            <p:nvPr/>
          </p:nvCxnSpPr>
          <p:spPr>
            <a:xfrm>
              <a:off x="7187400" y="2595993"/>
              <a:ext cx="118469" cy="1406840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7CF074D-43E1-0C70-31EF-7404B239B041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 flipH="1">
              <a:off x="7361853" y="2780653"/>
              <a:ext cx="635376" cy="1240841"/>
            </a:xfrm>
            <a:prstGeom prst="line">
              <a:avLst/>
            </a:prstGeom>
            <a:ln w="254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327F4C7-2DA1-3C00-189D-99C29CA2BA81}"/>
                </a:ext>
              </a:extLst>
            </p:cNvPr>
            <p:cNvSpPr txBox="1"/>
            <p:nvPr/>
          </p:nvSpPr>
          <p:spPr>
            <a:xfrm>
              <a:off x="7299648" y="3287485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θ</a:t>
              </a:r>
              <a:endParaRPr lang="en-US" dirty="0"/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E93FF016-D189-2074-5ABC-1AA306D4FA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2066" y="2491272"/>
            <a:ext cx="2024928" cy="168884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2C05F298-720C-4996-F595-08970E471769}"/>
              </a:ext>
            </a:extLst>
          </p:cNvPr>
          <p:cNvSpPr txBox="1"/>
          <p:nvPr/>
        </p:nvSpPr>
        <p:spPr>
          <a:xfrm>
            <a:off x="10021077" y="4180114"/>
            <a:ext cx="1748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view along chain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B6A762E-678C-57F1-B9B8-2530FDBE6944}"/>
              </a:ext>
            </a:extLst>
          </p:cNvPr>
          <p:cNvSpPr txBox="1"/>
          <p:nvPr/>
        </p:nvSpPr>
        <p:spPr>
          <a:xfrm>
            <a:off x="7175241" y="74645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P(VDF-</a:t>
            </a:r>
            <a:r>
              <a:rPr lang="en-US" dirty="0" err="1"/>
              <a:t>TrFE</a:t>
            </a:r>
            <a:r>
              <a:rPr lang="en-US" dirty="0"/>
              <a:t>-FA)</a:t>
            </a:r>
          </a:p>
        </p:txBody>
      </p:sp>
    </p:spTree>
    <p:extLst>
      <p:ext uri="{BB962C8B-B14F-4D97-AF65-F5344CB8AC3E}">
        <p14:creationId xmlns:p14="http://schemas.microsoft.com/office/powerpoint/2010/main" val="515231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760146F-426F-405A-9CA0-0BC21DEDD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905" y="1521162"/>
            <a:ext cx="4009022" cy="30556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004063-AAED-49EB-BA0D-F6DB9926ADA9}"/>
              </a:ext>
            </a:extLst>
          </p:cNvPr>
          <p:cNvSpPr txBox="1"/>
          <p:nvPr/>
        </p:nvSpPr>
        <p:spPr>
          <a:xfrm>
            <a:off x="4251159" y="4692316"/>
            <a:ext cx="3579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relaxed example (force field MM2)</a:t>
            </a:r>
          </a:p>
        </p:txBody>
      </p:sp>
    </p:spTree>
    <p:extLst>
      <p:ext uri="{BB962C8B-B14F-4D97-AF65-F5344CB8AC3E}">
        <p14:creationId xmlns:p14="http://schemas.microsoft.com/office/powerpoint/2010/main" val="2525921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1403</TotalTime>
  <Words>64</Words>
  <Application>Microsoft Office PowerPoint</Application>
  <PresentationFormat>宽屏</PresentationFormat>
  <Paragraphs>21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昕 陈</dc:creator>
  <cp:lastModifiedBy>昕 陈</cp:lastModifiedBy>
  <cp:revision>2</cp:revision>
  <dcterms:created xsi:type="dcterms:W3CDTF">2023-08-08T01:19:06Z</dcterms:created>
  <dcterms:modified xsi:type="dcterms:W3CDTF">2023-08-09T00:42:27Z</dcterms:modified>
</cp:coreProperties>
</file>