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6" r:id="rId2"/>
    <p:sldId id="319" r:id="rId3"/>
    <p:sldId id="317" r:id="rId4"/>
    <p:sldId id="318" r:id="rId5"/>
    <p:sldId id="320" r:id="rId6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16"/>
            <p14:sldId id="319"/>
            <p14:sldId id="317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-3542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i="0">
                <a:solidFill>
                  <a:srgbClr val="FFC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颜色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01BE49-6F92-4FAE-9EB2-01E0F59A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82" y="857926"/>
            <a:ext cx="425767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721A02-2573-4BBD-9ACD-48EC0040B67F}"/>
              </a:ext>
            </a:extLst>
          </p:cNvPr>
          <p:cNvSpPr txBox="1"/>
          <p:nvPr/>
        </p:nvSpPr>
        <p:spPr>
          <a:xfrm>
            <a:off x="899159" y="857926"/>
            <a:ext cx="4785360" cy="16893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现实生活中看到物体的颜色并不是这个物体真正拥有的颜色，而是它所</a:t>
            </a:r>
            <a:r>
              <a:rPr lang="zh-CN" altLang="en-US">
                <a:latin typeface="+mn-ea"/>
              </a:rPr>
              <a:t>反射的</a:t>
            </a: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颜色</a:t>
            </a:r>
            <a:endParaRPr lang="en-US" altLang="zh-CN" b="0" i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222222"/>
                </a:solidFill>
                <a:effectLst/>
                <a:latin typeface="+mn-ea"/>
              </a:rPr>
              <a:t>太阳光能被看见的白光其实是由许多不同的颜色组合而成的</a:t>
            </a:r>
            <a:endParaRPr lang="zh-CN" altLang="en-US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0B9978-1289-47C5-818C-0B65A994ACFD}"/>
              </a:ext>
            </a:extLst>
          </p:cNvPr>
          <p:cNvSpPr txBox="1"/>
          <p:nvPr/>
        </p:nvSpPr>
        <p:spPr>
          <a:xfrm>
            <a:off x="780100" y="2772534"/>
            <a:ext cx="5183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颜色可以数字化的由红色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(Red)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、绿色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(Green)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和蓝色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(Blue)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三个分量组成，它们通常被缩写为</a:t>
            </a:r>
            <a:r>
              <a:rPr lang="en-US" altLang="zh-CN" b="0" i="0">
                <a:solidFill>
                  <a:schemeClr val="bg1"/>
                </a:solidFill>
                <a:effectLst/>
                <a:latin typeface="+mn-ea"/>
              </a:rPr>
              <a:t>RGB</a:t>
            </a:r>
            <a:r>
              <a:rPr lang="zh-CN" altLang="en-US" b="1" i="0">
                <a:solidFill>
                  <a:schemeClr val="bg1"/>
                </a:solidFill>
                <a:effectLst/>
                <a:latin typeface="+mn-ea"/>
              </a:rPr>
              <a:t>珊瑚红</a:t>
            </a:r>
            <a:r>
              <a:rPr lang="en-US" altLang="zh-CN" b="1" i="0">
                <a:solidFill>
                  <a:schemeClr val="bg1"/>
                </a:solidFill>
                <a:effectLst/>
                <a:latin typeface="+mn-ea"/>
              </a:rPr>
              <a:t>(Coral)</a:t>
            </a:r>
            <a:r>
              <a:rPr lang="zh-CN" altLang="en-US" b="0" i="0">
                <a:solidFill>
                  <a:schemeClr val="bg1"/>
                </a:solidFill>
                <a:effectLst/>
                <a:latin typeface="+mn-ea"/>
              </a:rPr>
              <a:t>色：</a:t>
            </a:r>
            <a:endParaRPr lang="en-US" altLang="zh-CN" b="0" i="0">
              <a:solidFill>
                <a:schemeClr val="bg1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coral</a:t>
            </a:r>
            <a:r>
              <a:rPr lang="en-US" altLang="zh-CN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(1.0f, 0.5f, 0.31f)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617B64-B4E7-4FD3-BE03-1AE64A33226A}"/>
              </a:ext>
            </a:extLst>
          </p:cNvPr>
          <p:cNvSpPr txBox="1"/>
          <p:nvPr/>
        </p:nvSpPr>
        <p:spPr>
          <a:xfrm>
            <a:off x="899159" y="4304740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result = lightColor * toyColor;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//=(1.0f, 0.5f, 0.31f);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71164" y="4101510"/>
            <a:ext cx="2593156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latin typeface="+mn-ea"/>
              </a:rPr>
              <a:t>分量</a:t>
            </a:r>
            <a:r>
              <a:rPr lang="zh-CN" altLang="en-US" sz="2000">
                <a:ln w="0"/>
                <a:solidFill>
                  <a:schemeClr val="tx1"/>
                </a:solidFill>
                <a:latin typeface="+mn-ea"/>
              </a:rPr>
              <a:t>相乘，不是点乘也不是叉乘</a:t>
            </a:r>
            <a:endParaRPr lang="zh-CN" altLang="en-US" sz="2000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ACFAF-C515-445D-BBA7-F6A111B21AA7}"/>
              </a:ext>
            </a:extLst>
          </p:cNvPr>
          <p:cNvSpPr txBox="1"/>
          <p:nvPr/>
        </p:nvSpPr>
        <p:spPr>
          <a:xfrm>
            <a:off x="899157" y="5512412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result = lightColor * toyColor;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//=(0.0f, 0.5f, 0.0f);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0A7D7F-2EF2-41CC-A4A3-3E67D363F391}"/>
              </a:ext>
            </a:extLst>
          </p:cNvPr>
          <p:cNvSpPr txBox="1"/>
          <p:nvPr/>
        </p:nvSpPr>
        <p:spPr>
          <a:xfrm>
            <a:off x="899157" y="6863041"/>
            <a:ext cx="876300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lightColor(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0.18f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toyColor(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0.31f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QVector3D 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result = lightColor * toyColor;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//=(0.33f,0.21f</a:t>
            </a:r>
            <a:r>
              <a:rPr lang="en-US" altLang="zh-CN">
                <a:solidFill>
                  <a:srgbClr val="818E96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0.06f);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69A893-714E-40F9-80DC-BD62D0644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41" y="8027281"/>
            <a:ext cx="3918744" cy="30921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90EF21-DA84-4946-A02D-C63EB8EAC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516" y="8027282"/>
            <a:ext cx="3903060" cy="3092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3869F7-961A-444D-87F2-D4D9B3FAED61}"/>
              </a:ext>
            </a:extLst>
          </p:cNvPr>
          <p:cNvSpPr/>
          <p:nvPr/>
        </p:nvSpPr>
        <p:spPr>
          <a:xfrm>
            <a:off x="980373" y="4053435"/>
            <a:ext cx="8664392" cy="3035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&lt;QOpenGLWidget&gt;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&lt;QOpenGLFunctions_3_3_Core&gt;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class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AXBOpenGLWidget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Q_OBJECT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explicit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AXBOpenGLWidget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nullptr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protected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initializeGL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resizeGL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paintGL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DFF49D-D44C-480E-B486-5C463F0CEE79}"/>
              </a:ext>
            </a:extLst>
          </p:cNvPr>
          <p:cNvSpPr/>
          <p:nvPr/>
        </p:nvSpPr>
        <p:spPr>
          <a:xfrm>
            <a:off x="980373" y="8330282"/>
            <a:ext cx="9078027" cy="4098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#include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"axbopenglwidget.h"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AXBOpenGLWidget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::AXBOpenGLWidget(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*parent)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(parent){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AXBOpenGLWidget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initializeGL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 {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initializeOpenGLFunctions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AXBOpenGLWidget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resizeGL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h) {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Q_UNUSED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(w);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Q_UNUSED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(h); }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AXBOpenGLWidget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paintGL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 {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glClearColor(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glEnable(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GL_DEPTH_TEST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glClear(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GL_COLOR_BUFFER_BIT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|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GL_DEPTH_BUFFER_BIT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8F4FF-3D61-46E7-A093-AD0A3A3851B6}"/>
              </a:ext>
            </a:extLst>
          </p:cNvPr>
          <p:cNvSpPr txBox="1"/>
          <p:nvPr/>
        </p:nvSpPr>
        <p:spPr>
          <a:xfrm>
            <a:off x="2656101" y="313092"/>
            <a:ext cx="531261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创建一个光照场景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A86973-09C5-4BE9-91A2-29E4D5B7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75" y="5809248"/>
            <a:ext cx="3257905" cy="25597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F8F2E4-F19E-41EA-9489-E920BDB3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41" y="802200"/>
            <a:ext cx="3918744" cy="30921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A00A93C-266A-48FE-A026-45C38272C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37" y="802201"/>
            <a:ext cx="3903060" cy="30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0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FE6D2-15EC-4A4A-9891-C1E44190E844}"/>
              </a:ext>
            </a:extLst>
          </p:cNvPr>
          <p:cNvSpPr txBox="1"/>
          <p:nvPr/>
        </p:nvSpPr>
        <p:spPr>
          <a:xfrm>
            <a:off x="870108" y="846749"/>
            <a:ext cx="8763001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layout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(location =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aPos;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model;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view;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mat4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projection;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gl_Position = projection * view * model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(aPos,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E936ED-BD83-47F7-9017-A24A056875D8}"/>
              </a:ext>
            </a:extLst>
          </p:cNvPr>
          <p:cNvSpPr/>
          <p:nvPr/>
        </p:nvSpPr>
        <p:spPr>
          <a:xfrm>
            <a:off x="7970611" y="846749"/>
            <a:ext cx="164963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顶点着色器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2824FE-83EB-4685-82C6-A38357D16FB5}"/>
              </a:ext>
            </a:extLst>
          </p:cNvPr>
          <p:cNvSpPr txBox="1"/>
          <p:nvPr/>
        </p:nvSpPr>
        <p:spPr>
          <a:xfrm>
            <a:off x="870108" y="3566949"/>
            <a:ext cx="876300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objectColor;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(lightColor * objectColor,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B3C540-A61D-4216-96B4-AE2E81B95AAD}"/>
              </a:ext>
            </a:extLst>
          </p:cNvPr>
          <p:cNvSpPr/>
          <p:nvPr/>
        </p:nvSpPr>
        <p:spPr>
          <a:xfrm>
            <a:off x="7970611" y="3566949"/>
            <a:ext cx="1649638" cy="365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片段着色器</a:t>
            </a:r>
          </a:p>
        </p:txBody>
      </p:sp>
      <p:sp>
        <p:nvSpPr>
          <p:cNvPr id="9" name="文本框 37">
            <a:extLst>
              <a:ext uri="{FF2B5EF4-FFF2-40B4-BE49-F238E27FC236}">
                <a16:creationId xmlns:a16="http://schemas.microsoft.com/office/drawing/2014/main" id="{AE41F4DF-B644-4191-AD40-D7C75FCA2A61}"/>
              </a:ext>
            </a:extLst>
          </p:cNvPr>
          <p:cNvSpPr txBox="1"/>
          <p:nvPr/>
        </p:nvSpPr>
        <p:spPr>
          <a:xfrm>
            <a:off x="767372" y="5733151"/>
            <a:ext cx="3290412" cy="8032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endParaRPr lang="en-US" altLang="zh-CN" sz="1200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endParaRPr lang="en-US" altLang="zh-CN" sz="1200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endParaRPr lang="en-US" altLang="zh-CN" sz="1200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 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2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12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zh-CN" altLang="en-US" sz="1200"/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B6794D19-E6C0-4E68-AF4B-B0B6FF6D63AF}"/>
              </a:ext>
            </a:extLst>
          </p:cNvPr>
          <p:cNvSpPr txBox="1"/>
          <p:nvPr/>
        </p:nvSpPr>
        <p:spPr>
          <a:xfrm>
            <a:off x="4570200" y="5662745"/>
            <a:ext cx="488442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9814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9692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9507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385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9199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390775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78892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87700" algn="l" defTabSz="796925" rtl="0" eaLnBrk="1" latinLnBrk="0" hangingPunct="1">
              <a:defRPr sz="15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QWidget</a:t>
            </a:r>
            <a:r>
              <a:rPr lang="en-US" altLang="zh-CN">
                <a:effectLst/>
              </a:rPr>
              <a:t>{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background-color</a:t>
            </a:r>
            <a:r>
              <a:rPr lang="en-US" altLang="zh-CN">
                <a:effectLst/>
              </a:rPr>
              <a:t>:rgb(68, 68, 68);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color</a:t>
            </a:r>
            <a:r>
              <a:rPr lang="en-US" altLang="zh-CN">
                <a:effectLst/>
              </a:rPr>
              <a:t>:rgb(255, 255, 255);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font</a:t>
            </a:r>
            <a:r>
              <a:rPr lang="en-US" altLang="zh-CN">
                <a:effectLst/>
              </a:rPr>
              <a:t>: 10pt "</a:t>
            </a:r>
            <a:r>
              <a: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幼圆</a:t>
            </a:r>
            <a:r>
              <a:rPr lang="en-US" altLang="zh-CN">
                <a:effectLst/>
              </a:rPr>
              <a:t>";</a:t>
            </a:r>
          </a:p>
          <a:p>
            <a:pPr lvl="1"/>
            <a:r>
              <a:rPr lang="en-US" altLang="zh-CN">
                <a:effectLst/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QMenuBar</a:t>
            </a:r>
            <a:r>
              <a:rPr lang="en-US" altLang="zh-CN">
                <a:effectLst/>
              </a:rPr>
              <a:t>{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background-color</a:t>
            </a:r>
            <a:r>
              <a:rPr lang="en-US" altLang="zh-CN">
                <a:effectLst/>
              </a:rPr>
              <a:t>:rgb(200, 200, 200);</a:t>
            </a: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color</a:t>
            </a:r>
            <a:r>
              <a:rPr lang="en-US" altLang="zh-CN">
                <a:effectLst/>
              </a:rPr>
              <a:t>:rgb(60, 60, 60);</a:t>
            </a:r>
          </a:p>
          <a:p>
            <a:pPr lvl="1"/>
            <a:r>
              <a:rPr lang="en-US" altLang="zh-CN">
                <a:effectLst/>
              </a:rPr>
              <a:t>}</a:t>
            </a: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3B9E17C5-2739-4CAB-93BE-BB94D823DB97}"/>
              </a:ext>
            </a:extLst>
          </p:cNvPr>
          <p:cNvSpPr txBox="1"/>
          <p:nvPr/>
        </p:nvSpPr>
        <p:spPr>
          <a:xfrm>
            <a:off x="4309269" y="8312539"/>
            <a:ext cx="5679467" cy="29533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QOpenGLWidget </a:t>
            </a:r>
            <a:r>
              <a:rPr lang="zh-CN" altLang="en-US">
                <a:solidFill>
                  <a:schemeClr val="tx1"/>
                </a:solidFill>
                <a:effectLst/>
              </a:rPr>
              <a:t>提供了三个便捷的虚函数，可以重载，用来重新实现典型的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任务：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paintGL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渲染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场景。</a:t>
            </a:r>
            <a:r>
              <a:rPr lang="en-US" altLang="zh-CN">
                <a:solidFill>
                  <a:schemeClr val="tx1"/>
                </a:solidFill>
                <a:effectLst/>
              </a:rPr>
              <a:t>widget </a:t>
            </a:r>
            <a:r>
              <a:rPr lang="zh-CN" altLang="en-US">
                <a:solidFill>
                  <a:schemeClr val="tx1"/>
                </a:solidFill>
                <a:effectLst/>
              </a:rPr>
              <a:t>需要更新时调用。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resizeGL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设置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视口、投影等。</a:t>
            </a:r>
            <a:r>
              <a:rPr lang="en-US" altLang="zh-CN">
                <a:solidFill>
                  <a:schemeClr val="tx1"/>
                </a:solidFill>
                <a:effectLst/>
              </a:rPr>
              <a:t>widget </a:t>
            </a:r>
            <a:r>
              <a:rPr lang="zh-CN" altLang="en-US">
                <a:solidFill>
                  <a:schemeClr val="tx1"/>
                </a:solidFill>
                <a:effectLst/>
              </a:rPr>
              <a:t>调整大小（或首次显示）时调用。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initializeGL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设置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资源和状态。第一次调用 </a:t>
            </a:r>
            <a:r>
              <a:rPr lang="en-US" altLang="zh-CN">
                <a:solidFill>
                  <a:schemeClr val="tx1"/>
                </a:solidFill>
                <a:effectLst/>
              </a:rPr>
              <a:t>resizeGL() /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</a:rPr>
              <a:t>paintGL() </a:t>
            </a:r>
            <a:r>
              <a:rPr lang="zh-CN" altLang="en-US">
                <a:solidFill>
                  <a:schemeClr val="tx1"/>
                </a:solidFill>
                <a:effectLst/>
              </a:rPr>
              <a:t>之前调用一次。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22">
            <a:extLst>
              <a:ext uri="{FF2B5EF4-FFF2-40B4-BE49-F238E27FC236}">
                <a16:creationId xmlns:a16="http://schemas.microsoft.com/office/drawing/2014/main" id="{B7A351A3-284A-4B9A-8F4B-A724AAAE2DEB}"/>
              </a:ext>
            </a:extLst>
          </p:cNvPr>
          <p:cNvSpPr txBox="1"/>
          <p:nvPr/>
        </p:nvSpPr>
        <p:spPr>
          <a:xfrm>
            <a:off x="4338319" y="11512405"/>
            <a:ext cx="5519447" cy="170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QOpenGLFunctions_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_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_Core </a:t>
            </a:r>
            <a:r>
              <a:rPr lang="zh-CN" altLang="en-US">
                <a:solidFill>
                  <a:schemeClr val="tx1"/>
                </a:solidFill>
                <a:effectLst/>
              </a:rPr>
              <a:t>提供</a:t>
            </a:r>
            <a:r>
              <a:rPr lang="en-US" altLang="zh-CN">
                <a:solidFill>
                  <a:schemeClr val="tx1"/>
                </a:solidFill>
                <a:effectLst/>
              </a:rPr>
              <a:t>OpenGL </a:t>
            </a:r>
            <a:r>
              <a:rPr lang="en-US" altLang="zh-CN">
                <a:solidFill>
                  <a:srgbClr val="FF0000"/>
                </a:solidFill>
                <a:effectLst/>
              </a:rPr>
              <a:t>X</a:t>
            </a:r>
            <a:r>
              <a:rPr lang="en-US" altLang="zh-CN">
                <a:solidFill>
                  <a:schemeClr val="tx1"/>
                </a:solidFill>
                <a:effectLst/>
              </a:rPr>
              <a:t>.</a:t>
            </a:r>
            <a:r>
              <a:rPr lang="en-US" altLang="zh-CN">
                <a:solidFill>
                  <a:srgbClr val="FF0000"/>
                </a:solidFill>
                <a:effectLst/>
              </a:rPr>
              <a:t>X</a:t>
            </a:r>
            <a:r>
              <a:rPr lang="zh-CN" altLang="en-US">
                <a:solidFill>
                  <a:schemeClr val="tx1"/>
                </a:solidFill>
                <a:effectLst/>
              </a:rPr>
              <a:t>版本核心模式的所有功能。是对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函数的封装：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initializeOpenGLFunctions</a:t>
            </a:r>
            <a:r>
              <a:rPr lang="zh-CN" altLang="en-US">
                <a:solidFill>
                  <a:schemeClr val="tx1"/>
                </a:solidFill>
              </a:rPr>
              <a:t>：初始化</a:t>
            </a:r>
            <a:r>
              <a:rPr lang="en-US" altLang="zh-CN">
                <a:solidFill>
                  <a:schemeClr val="tx1"/>
                </a:solidFill>
              </a:rPr>
              <a:t>OpenGL</a:t>
            </a:r>
            <a:r>
              <a:rPr lang="zh-CN" altLang="en-US">
                <a:solidFill>
                  <a:schemeClr val="tx1"/>
                </a:solidFill>
              </a:rPr>
              <a:t>函数，将</a:t>
            </a:r>
            <a:r>
              <a:rPr lang="en-US" altLang="zh-CN">
                <a:solidFill>
                  <a:schemeClr val="tx1"/>
                </a:solidFill>
              </a:rPr>
              <a:t>Qt</a:t>
            </a:r>
            <a:r>
              <a:rPr lang="zh-CN" altLang="en-US">
                <a:solidFill>
                  <a:schemeClr val="tx1"/>
                </a:solidFill>
              </a:rPr>
              <a:t>里的函数指针指向显卡的函数</a:t>
            </a:r>
            <a:r>
              <a:rPr lang="zh-CN" altLang="en-US">
                <a:solidFill>
                  <a:schemeClr val="tx1"/>
                </a:solidFill>
                <a:effectLst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2FF038-8A93-49A3-8F1A-E7B3D213AC1B}"/>
              </a:ext>
            </a:extLst>
          </p:cNvPr>
          <p:cNvSpPr/>
          <p:nvPr/>
        </p:nvSpPr>
        <p:spPr>
          <a:xfrm>
            <a:off x="904400" y="861060"/>
            <a:ext cx="9146380" cy="6864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initializeOpenGLFunctions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//创建VBO和VAO对象，并赋予ID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glGenVertexArrays(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&amp;VAO);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glGenBuffers(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&amp;VBO);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//绑定VBO和VAO对象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glBindVertexArray(VAO);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glBindBuffer(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VBO);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//为当前绑定到target的缓冲区对象创建一个新的数据存储。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//如果data不是NULL，则使用来自此指针的数据初始化数据存储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glBufferData(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GL_ARRAY_BUFFER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(vertices),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vertices,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GL_STATIC_DRAW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//告知显卡如何解析缓冲里的属性值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glVertexAttribPointer(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GL_FALSE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sizeof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//开启VAO管理的第一个属性值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glEnableVertexAttribArray(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success;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.addShaderFromSourceFile(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":/shaders/shapes.vert"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.addShaderFromSourceFile(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Fragment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":/shaders/shapes.frag"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success=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link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(!success)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"ERR:"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.log();</a:t>
            </a: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lang="en-US" altLang="zh-CN">
                <a:solidFill>
                  <a:srgbClr val="008000"/>
                </a:solidFill>
              </a:rPr>
              <a:t>objectColor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lang="en-US" altLang="zh-CN" b="0" i="0">
                <a:solidFill>
                  <a:schemeClr val="tx1"/>
                </a:solidFill>
                <a:effectLst/>
              </a:rPr>
              <a:t>lightColor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lang="en-US" altLang="zh-CN">
                <a:solidFill>
                  <a:srgbClr val="008000"/>
                </a:solidFill>
              </a:rPr>
              <a:t>lightColor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lang="en-US" altLang="zh-CN" b="0" i="0">
                <a:solidFill>
                  <a:schemeClr val="tx1"/>
                </a:solidFill>
                <a:effectLst/>
              </a:rPr>
              <a:t>objectColor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C6BB10-31BC-46DE-90ED-43F8DA289647}"/>
              </a:ext>
            </a:extLst>
          </p:cNvPr>
          <p:cNvSpPr/>
          <p:nvPr/>
        </p:nvSpPr>
        <p:spPr>
          <a:xfrm>
            <a:off x="904400" y="8008620"/>
            <a:ext cx="9146380" cy="120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makeCurrent();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glDeleteBuffers(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,&amp;VBO);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glDeleteVertexArrays(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,&amp;VAO);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doneCurrent();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6963ED-877B-4A23-8427-E4C01C3CA83D}"/>
              </a:ext>
            </a:extLst>
          </p:cNvPr>
          <p:cNvSpPr/>
          <p:nvPr/>
        </p:nvSpPr>
        <p:spPr>
          <a:xfrm>
            <a:off x="904400" y="9364980"/>
            <a:ext cx="9146380" cy="4244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QMatrix4x4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model;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QMatrix4x4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QMatrix4x4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projection;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time=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m_time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.elapsed()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/50.0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projection.perspective(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Zoom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float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)width()/height(),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view=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m_camera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.GetViewMatrix();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glClearColor(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glEnable(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GL_DEPTH_TEST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glClear(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GL_COLOR_BUFFER_BIT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|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GL_DEPTH_BUFFER_BIT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.bind();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"projection"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projection);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800000"/>
                </a:solidFill>
                <a:effectLst/>
              </a:rPr>
              <a:t>shaderProgram</a:t>
            </a:r>
            <a:r>
              <a:rPr lang="en-US" altLang="zh-CN"/>
              <a:t>.setUniformValue(</a:t>
            </a:r>
            <a:r>
              <a:rPr lang="en-US" altLang="zh-CN">
                <a:solidFill>
                  <a:srgbClr val="008000"/>
                </a:solidFill>
                <a:effectLst/>
              </a:rPr>
              <a:t>"view"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view);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model.rotate(time,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1.0f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5.0f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0.5f</a:t>
            </a:r>
            <a:r>
              <a:rPr lang="en-US" altLang="zh-CN"/>
              <a:t>);</a:t>
            </a:r>
            <a:endParaRPr lang="en-US" altLang="zh-CN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800000"/>
                </a:solidFill>
                <a:effectLst/>
              </a:rPr>
              <a:t>shaderProgram</a:t>
            </a:r>
            <a:r>
              <a:rPr lang="en-US" altLang="zh-CN"/>
              <a:t>.setUniformValue(</a:t>
            </a:r>
            <a:r>
              <a:rPr lang="en-US" altLang="zh-CN">
                <a:solidFill>
                  <a:srgbClr val="008000"/>
                </a:solidFill>
                <a:effectLst/>
              </a:rPr>
              <a:t>"model"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/>
              <a:t>model);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glDrawArrays(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/>
              <a:t>,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/>
              <a:t>,</a:t>
            </a:r>
            <a:r>
              <a:rPr lang="en-US" altLang="zh-CN">
                <a:solidFill>
                  <a:srgbClr val="000080"/>
                </a:solidFill>
                <a:effectLst/>
              </a:rPr>
              <a:t>36</a:t>
            </a:r>
            <a:r>
              <a:rPr lang="en-US" altLang="zh-CN"/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01378-15DB-431F-AC6A-AE1E83417A0B}"/>
              </a:ext>
            </a:extLst>
          </p:cNvPr>
          <p:cNvSpPr txBox="1"/>
          <p:nvPr/>
        </p:nvSpPr>
        <p:spPr>
          <a:xfrm>
            <a:off x="8591550" y="861060"/>
            <a:ext cx="1459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i="1">
                <a:solidFill>
                  <a:schemeClr val="bg1"/>
                </a:solidFill>
                <a:effectLst/>
              </a:rPr>
              <a:t>initializeGL</a:t>
            </a:r>
            <a:r>
              <a:rPr lang="en-US" altLang="zh-CN">
                <a:solidFill>
                  <a:schemeClr val="bg1"/>
                </a:solidFill>
              </a:rPr>
              <a:t>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524377-E25E-4663-A058-237F52E56AF8}"/>
              </a:ext>
            </a:extLst>
          </p:cNvPr>
          <p:cNvSpPr txBox="1"/>
          <p:nvPr/>
        </p:nvSpPr>
        <p:spPr>
          <a:xfrm>
            <a:off x="8591550" y="8008620"/>
            <a:ext cx="1459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i="1">
                <a:solidFill>
                  <a:schemeClr val="bg1"/>
                </a:solidFill>
              </a:rPr>
              <a:t>析构函数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05679-3DBD-4521-9A54-1E4D1AEBB656}"/>
              </a:ext>
            </a:extLst>
          </p:cNvPr>
          <p:cNvSpPr txBox="1"/>
          <p:nvPr/>
        </p:nvSpPr>
        <p:spPr>
          <a:xfrm>
            <a:off x="8591550" y="9364980"/>
            <a:ext cx="14592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i="1">
                <a:solidFill>
                  <a:schemeClr val="bg1"/>
                </a:solidFill>
                <a:effectLst/>
              </a:rPr>
              <a:t>paintGL</a:t>
            </a:r>
            <a:r>
              <a:rPr lang="en-US" altLang="zh-CN">
                <a:solidFill>
                  <a:schemeClr val="bg1"/>
                </a:solidFill>
              </a:rPr>
              <a:t>()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2AA4341-159E-4738-918A-1B712A428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06725"/>
              </p:ext>
            </p:extLst>
          </p:nvPr>
        </p:nvGraphicFramePr>
        <p:xfrm>
          <a:off x="5380990" y="9098280"/>
          <a:ext cx="1136026" cy="93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包装程序外壳对象" showAsIcon="1" r:id="rId3" imgW="535320" imgH="439560" progId="Package">
                  <p:embed/>
                </p:oleObj>
              </mc:Choice>
              <mc:Fallback>
                <p:oleObj name="包装程序外壳对象" showAsIcon="1" r:id="rId3" imgW="535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0990" y="9098280"/>
                        <a:ext cx="1136026" cy="933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1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CFA346A2-603C-46AC-AD34-C090F2D55F8B}"/>
              </a:ext>
            </a:extLst>
          </p:cNvPr>
          <p:cNvSpPr txBox="1"/>
          <p:nvPr/>
        </p:nvSpPr>
        <p:spPr>
          <a:xfrm>
            <a:off x="714018" y="2606159"/>
            <a:ext cx="91937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unsigned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VAO,VBO,lightVAO;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lightPos(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lightColor(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objectColor(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71B31E-5985-4C15-BCA5-73B4F8631ED5}"/>
              </a:ext>
            </a:extLst>
          </p:cNvPr>
          <p:cNvSpPr txBox="1"/>
          <p:nvPr/>
        </p:nvSpPr>
        <p:spPr>
          <a:xfrm>
            <a:off x="860584" y="7857619"/>
            <a:ext cx="8687276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/>
              <a:t>glGenVertexArrays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&amp;lightVAO); </a:t>
            </a:r>
          </a:p>
          <a:p>
            <a:r>
              <a:rPr lang="en-US" altLang="zh-CN"/>
              <a:t>glBindVertexArray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(lightVAO);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we only need to bind to the VBO, the container's VBO's data already contains the data.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(GL_ARRAY_BUFFER, VBO); </a:t>
            </a: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set the vertex attribute </a:t>
            </a:r>
          </a:p>
          <a:p>
            <a:r>
              <a:rPr lang="en-US" altLang="zh-CN"/>
              <a:t>glVertexAttribPointer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</a:p>
          <a:p>
            <a:r>
              <a:rPr lang="en-US" altLang="zh-CN"/>
              <a:t>glEnableVertexAttribArray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1EE372-2E30-42B1-9022-AF28A4AB385F}"/>
              </a:ext>
            </a:extLst>
          </p:cNvPr>
          <p:cNvSpPr txBox="1"/>
          <p:nvPr/>
        </p:nvSpPr>
        <p:spPr>
          <a:xfrm>
            <a:off x="967264" y="817991"/>
            <a:ext cx="868727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>
                <a:solidFill>
                  <a:srgbClr val="93C763"/>
                </a:solidFill>
                <a:latin typeface="Courier New" panose="02070309020205020404" pitchFamily="49" charset="0"/>
              </a:rPr>
              <a:t>uniform vec3 </a:t>
            </a:r>
            <a:r>
              <a:rPr lang="en-US" altLang="zh-CN"/>
              <a:t>lightColor;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/>
              <a:t>lightColor,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5FB04F-177D-4E25-933E-C0E3801C88F8}"/>
              </a:ext>
            </a:extLst>
          </p:cNvPr>
          <p:cNvSpPr txBox="1"/>
          <p:nvPr/>
        </p:nvSpPr>
        <p:spPr>
          <a:xfrm>
            <a:off x="860584" y="5128940"/>
            <a:ext cx="86872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model.setToIdentity();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model.translate(lightPos);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model.scale(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lightShaderProgram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.bind();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lightShaderProgram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"projection"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projection);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lightShaderProgram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"view"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lightShaderProgram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"model"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>
                <a:solidFill>
                  <a:srgbClr val="800000"/>
                </a:solidFill>
                <a:effectLst/>
              </a:rPr>
              <a:t>lightShaderProgram</a:t>
            </a:r>
            <a:r>
              <a:rPr lang="en-US" altLang="zh-CN"/>
              <a:t>.setUniformValue(</a:t>
            </a:r>
            <a:r>
              <a:rPr lang="en-US" altLang="zh-CN">
                <a:solidFill>
                  <a:srgbClr val="008000"/>
                </a:solidFill>
                <a:effectLst/>
              </a:rPr>
              <a:t>"lightColor"</a:t>
            </a:r>
            <a:r>
              <a:rPr lang="en-US" altLang="zh-CN"/>
              <a:t>,lightColor);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C9379A-87E1-4E5D-9891-89F9AED729D3}"/>
              </a:ext>
            </a:extLst>
          </p:cNvPr>
          <p:cNvSpPr txBox="1"/>
          <p:nvPr/>
        </p:nvSpPr>
        <p:spPr>
          <a:xfrm>
            <a:off x="714018" y="4040653"/>
            <a:ext cx="91937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lightShaderProgram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.addShaderFromSourceFile(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Vertex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":/shaders/shaders/light.vert"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lightShaderProgram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.addShaderFromSourceFile(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QOpenGLShader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Fragment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":/shaders/shaders/light.frag"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success=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lightShaderProgram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link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(!success)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qDebug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()&lt;&lt;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"ERR:"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&lt;&lt;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lightShaderProgram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.log();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CE5E43-DD84-49A3-8F0C-FF94C4CB9756}"/>
              </a:ext>
            </a:extLst>
          </p:cNvPr>
          <p:cNvSpPr/>
          <p:nvPr/>
        </p:nvSpPr>
        <p:spPr>
          <a:xfrm>
            <a:off x="6669286" y="3271929"/>
            <a:ext cx="3238500" cy="701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对于新加入资源文件的</a:t>
            </a:r>
            <a:r>
              <a:rPr lang="en-US" altLang="zh-CN"/>
              <a:t>shader</a:t>
            </a:r>
            <a:r>
              <a:rPr lang="zh-CN" altLang="en-US"/>
              <a:t>文件，需要</a:t>
            </a:r>
            <a:r>
              <a:rPr lang="en-US" altLang="zh-CN"/>
              <a:t>run qmake</a:t>
            </a:r>
            <a:r>
              <a:rPr lang="zh-CN" altLang="en-US"/>
              <a:t>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D5C1B5-B646-4DBD-82B0-CC0A85F903EE}"/>
              </a:ext>
            </a:extLst>
          </p:cNvPr>
          <p:cNvSpPr txBox="1"/>
          <p:nvPr/>
        </p:nvSpPr>
        <p:spPr>
          <a:xfrm>
            <a:off x="860584" y="10165495"/>
            <a:ext cx="86872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connect(&amp;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" panose="020B0604020202020204" pitchFamily="34" charset="0"/>
              </a:rPr>
              <a:t>m_timer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(timeout()),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" panose="020B0604020202020204" pitchFamily="34" charset="0"/>
              </a:rPr>
              <a:t>SLOT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(on_timeout()));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m_timer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.start();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57D2AF-4A55-4BB2-8363-80FD6B6B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86" y="478445"/>
            <a:ext cx="3061159" cy="24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56278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1647</TotalTime>
  <Words>1856</Words>
  <Application>Microsoft Office PowerPoint</Application>
  <PresentationFormat>自定义</PresentationFormat>
  <Paragraphs>177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 Unicode MS</vt:lpstr>
      <vt:lpstr>等线</vt:lpstr>
      <vt:lpstr>华文琥珀</vt:lpstr>
      <vt:lpstr>宋体</vt:lpstr>
      <vt:lpstr>Arial</vt:lpstr>
      <vt:lpstr>Calibri</vt:lpstr>
      <vt:lpstr>Cambria</vt:lpstr>
      <vt:lpstr>Consolas</vt:lpstr>
      <vt:lpstr>Courier New</vt:lpstr>
      <vt:lpstr>Open Sans</vt:lpstr>
      <vt:lpstr>4_第一PPT，www.1ppt.com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1652</cp:revision>
  <dcterms:created xsi:type="dcterms:W3CDTF">2020-06-26T01:00:00Z</dcterms:created>
  <dcterms:modified xsi:type="dcterms:W3CDTF">2021-10-04T14:10:44Z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