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20" r:id="rId3"/>
    <p:sldId id="317" r:id="rId4"/>
    <p:sldId id="318" r:id="rId5"/>
    <p:sldId id="319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6"/>
            <p14:sldId id="320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-44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02:17:18.95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3690.32422"/>
      <inkml:brushProperty name="anchorY" value="-37576.13672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.php?code=lighting/basic_lighting-exercise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.php?code=lighting/basic_lighting-exercise3" TargetMode="External"/><Relationship Id="rId5" Type="http://schemas.openxmlformats.org/officeDocument/2006/relationships/hyperlink" Target="https://learnopengl-cn.github.io/img/02/02/basic_lighting_exercise3.png" TargetMode="External"/><Relationship Id="rId4" Type="http://schemas.openxmlformats.org/officeDocument/2006/relationships/hyperlink" Target="https://learnopengl.com/code_viewer.php?code=lighting/basic_lighting-exercis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C000"/>
                </a:solidFill>
              </a:rPr>
              <a:t>冯氏光照模型</a:t>
            </a:r>
            <a:r>
              <a:rPr lang="en-US" altLang="zh-CN" b="0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(Phong Lighting Model)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62BD0E-85CA-45F9-B59D-DB92770CF618}"/>
              </a:ext>
            </a:extLst>
          </p:cNvPr>
          <p:cNvSpPr txBox="1"/>
          <p:nvPr/>
        </p:nvSpPr>
        <p:spPr>
          <a:xfrm>
            <a:off x="770284" y="830422"/>
            <a:ext cx="883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冯氏光照模型的主要结构由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个分量组成：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环境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(Ambient)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即使在黑暗的情况下，世界上通常也仍然有一些光亮（月亮、远处的光）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漫反射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(Diffuse)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模拟光源对物体的方向性影响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(Directional Impact)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镜面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(Specular)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光照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模拟有光泽物体上面出现的亮点。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6278E0-9FFE-4D7A-907A-B4F4E723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2" y="2913032"/>
            <a:ext cx="9505950" cy="256660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B773A5D-45BE-424F-A985-2EBE37BC3387}"/>
              </a:ext>
            </a:extLst>
          </p:cNvPr>
          <p:cNvSpPr txBox="1"/>
          <p:nvPr/>
        </p:nvSpPr>
        <p:spPr>
          <a:xfrm>
            <a:off x="5709171" y="681392"/>
            <a:ext cx="363159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现实世界的光照极其复杂，这是我们有限的计算能力所无法模拟的</a:t>
            </a:r>
            <a:endParaRPr lang="zh-CN" altLang="en-US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EC4EB3-121E-4B1B-BF22-5A6C4979346C}"/>
                  </a:ext>
                </a:extLst>
              </p:cNvPr>
              <p:cNvSpPr txBox="1"/>
              <p:nvPr/>
            </p:nvSpPr>
            <p:spPr>
              <a:xfrm>
                <a:off x="1684654" y="5646238"/>
                <a:ext cx="7255512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𝑝h𝑜𝑛𝑔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𝑚𝑏𝑖𝑒𝑛𝑡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𝑠h𝑖𝑛𝑦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EC4EB3-121E-4B1B-BF22-5A6C4979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54" y="5646238"/>
                <a:ext cx="7255512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FA457970-9208-4F88-9831-907038804022}"/>
              </a:ext>
            </a:extLst>
          </p:cNvPr>
          <p:cNvSpPr/>
          <p:nvPr/>
        </p:nvSpPr>
        <p:spPr>
          <a:xfrm>
            <a:off x="4380439" y="10041240"/>
            <a:ext cx="1207008" cy="4693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2534DE-7566-4D7C-9C30-A4A9BCED257F}"/>
              </a:ext>
            </a:extLst>
          </p:cNvPr>
          <p:cNvCxnSpPr>
            <a:cxnSpLocks/>
          </p:cNvCxnSpPr>
          <p:nvPr/>
        </p:nvCxnSpPr>
        <p:spPr>
          <a:xfrm flipV="1">
            <a:off x="4983149" y="7867342"/>
            <a:ext cx="0" cy="2154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5D9909-D48D-48F2-B3F5-F52CBA1E204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166928" y="8167548"/>
            <a:ext cx="1817015" cy="187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9D3A04-F2D8-4732-807C-7CF66F3A51C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3943" y="8079706"/>
            <a:ext cx="1682569" cy="1961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8C28A9-A22E-4BBA-8EC7-BA3D1778C51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3943" y="8870990"/>
            <a:ext cx="2656151" cy="117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E8E9E6-DE78-4E88-84E8-0E4389ABA42D}"/>
              </a:ext>
            </a:extLst>
          </p:cNvPr>
          <p:cNvSpPr txBox="1"/>
          <p:nvPr/>
        </p:nvSpPr>
        <p:spPr>
          <a:xfrm>
            <a:off x="2802762" y="7698156"/>
            <a:ext cx="69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Light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DEB787-6104-40D3-A329-3F3A8F1FED2A}"/>
              </a:ext>
            </a:extLst>
          </p:cNvPr>
          <p:cNvSpPr txBox="1"/>
          <p:nvPr/>
        </p:nvSpPr>
        <p:spPr>
          <a:xfrm>
            <a:off x="4830554" y="746723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Normal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B8922B-D895-4BEE-8B3F-E57240BA611B}"/>
              </a:ext>
            </a:extLst>
          </p:cNvPr>
          <p:cNvSpPr txBox="1"/>
          <p:nvPr/>
        </p:nvSpPr>
        <p:spPr>
          <a:xfrm>
            <a:off x="6838345" y="7708306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Reflection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C8A952-EEEA-43D2-A261-FF93EBD457FE}"/>
              </a:ext>
            </a:extLst>
          </p:cNvPr>
          <p:cNvSpPr txBox="1"/>
          <p:nvPr/>
        </p:nvSpPr>
        <p:spPr>
          <a:xfrm>
            <a:off x="8074261" y="8779070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View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" name="图形 39" descr="灯泡和齿轮">
            <a:extLst>
              <a:ext uri="{FF2B5EF4-FFF2-40B4-BE49-F238E27FC236}">
                <a16:creationId xmlns:a16="http://schemas.microsoft.com/office/drawing/2014/main" id="{3DB8C9A1-F8AC-4DDB-9B91-FCDC729F0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2082" y="7579364"/>
            <a:ext cx="637694" cy="637694"/>
          </a:xfrm>
          <a:prstGeom prst="rect">
            <a:avLst/>
          </a:prstGeom>
        </p:spPr>
      </p:pic>
      <p:pic>
        <p:nvPicPr>
          <p:cNvPr id="42" name="图形 41" descr="摄像机">
            <a:extLst>
              <a:ext uri="{FF2B5EF4-FFF2-40B4-BE49-F238E27FC236}">
                <a16:creationId xmlns:a16="http://schemas.microsoft.com/office/drawing/2014/main" id="{EAC09A28-7310-4314-A6ED-056A96D51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24980" flipH="1">
            <a:off x="7792971" y="8212679"/>
            <a:ext cx="718627" cy="762574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F6DBF6-FB64-4B98-95FA-798875E90ECF}"/>
              </a:ext>
            </a:extLst>
          </p:cNvPr>
          <p:cNvCxnSpPr/>
          <p:nvPr/>
        </p:nvCxnSpPr>
        <p:spPr>
          <a:xfrm>
            <a:off x="2802762" y="6337455"/>
            <a:ext cx="126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AC630B9-9CAB-4B58-9AED-48E8BAD294B2}"/>
              </a:ext>
            </a:extLst>
          </p:cNvPr>
          <p:cNvSpPr txBox="1"/>
          <p:nvPr/>
        </p:nvSpPr>
        <p:spPr>
          <a:xfrm>
            <a:off x="3016153" y="633745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环境光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923E720-E147-4E51-9970-614844C025F5}"/>
              </a:ext>
            </a:extLst>
          </p:cNvPr>
          <p:cNvCxnSpPr/>
          <p:nvPr/>
        </p:nvCxnSpPr>
        <p:spPr>
          <a:xfrm>
            <a:off x="4380439" y="6621818"/>
            <a:ext cx="22860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93D5D-CE55-4EDD-AB3D-F8FA589F71E3}"/>
              </a:ext>
            </a:extLst>
          </p:cNvPr>
          <p:cNvSpPr txBox="1"/>
          <p:nvPr/>
        </p:nvSpPr>
        <p:spPr>
          <a:xfrm>
            <a:off x="5315623" y="630153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漫反射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9183FE2-974B-4345-815F-1505E1D62D87}"/>
              </a:ext>
            </a:extLst>
          </p:cNvPr>
          <p:cNvCxnSpPr/>
          <p:nvPr/>
        </p:nvCxnSpPr>
        <p:spPr>
          <a:xfrm>
            <a:off x="4380439" y="6921661"/>
            <a:ext cx="10009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39F555-CCD9-4586-B377-32384DD00B36}"/>
              </a:ext>
            </a:extLst>
          </p:cNvPr>
          <p:cNvCxnSpPr/>
          <p:nvPr/>
        </p:nvCxnSpPr>
        <p:spPr>
          <a:xfrm>
            <a:off x="6993542" y="6921661"/>
            <a:ext cx="17802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9448F5-651B-4B7B-8785-432705127E2F}"/>
              </a:ext>
            </a:extLst>
          </p:cNvPr>
          <p:cNvSpPr txBox="1"/>
          <p:nvPr/>
        </p:nvSpPr>
        <p:spPr>
          <a:xfrm>
            <a:off x="7404879" y="65582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镜面光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24" name="墨迹 3123">
                <a:extLst>
                  <a:ext uri="{FF2B5EF4-FFF2-40B4-BE49-F238E27FC236}">
                    <a16:creationId xmlns:a16="http://schemas.microsoft.com/office/drawing/2014/main" id="{6D412C0F-787B-4647-AA3D-8AAB9AE85174}"/>
                  </a:ext>
                </a:extLst>
              </p14:cNvPr>
              <p14:cNvContentPartPr/>
              <p14:nvPr/>
            </p14:nvContentPartPr>
            <p14:xfrm>
              <a:off x="11231280" y="2666880"/>
              <a:ext cx="360" cy="360"/>
            </p14:xfrm>
          </p:contentPart>
        </mc:Choice>
        <mc:Fallback xmlns="">
          <p:pic>
            <p:nvPicPr>
              <p:cNvPr id="3124" name="墨迹 3123">
                <a:extLst>
                  <a:ext uri="{FF2B5EF4-FFF2-40B4-BE49-F238E27FC236}">
                    <a16:creationId xmlns:a16="http://schemas.microsoft.com/office/drawing/2014/main" id="{6D412C0F-787B-4647-AA3D-8AAB9AE851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13640" y="26488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A7ACE92F-1339-4B6B-A89C-8A5914DC8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3040" y="3999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5B09E-8AAF-4244-85CA-5AF6D5142E34}"/>
              </a:ext>
            </a:extLst>
          </p:cNvPr>
          <p:cNvSpPr txBox="1"/>
          <p:nvPr/>
        </p:nvSpPr>
        <p:spPr>
          <a:xfrm>
            <a:off x="1034566" y="811977"/>
            <a:ext cx="85704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ambient * objectColor;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EB9351-ABAA-4899-BA45-85BE36B8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155077"/>
            <a:ext cx="1794664" cy="14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2111AC-7F62-4FAC-9BDC-C5C21E9C4440}"/>
              </a:ext>
            </a:extLst>
          </p:cNvPr>
          <p:cNvSpPr txBox="1"/>
          <p:nvPr/>
        </p:nvSpPr>
        <p:spPr>
          <a:xfrm>
            <a:off x="7482998" y="777348"/>
            <a:ext cx="21586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303236"/>
                </a:solidFill>
                <a:effectLst/>
                <a:latin typeface="Gudea"/>
              </a:rPr>
              <a:t>Ambient lighting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A63B30F-27F3-411C-9E00-7F448F099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6905" y="72910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DEF85D-0CE5-4772-A43E-AD7A2CBD29AF}"/>
              </a:ext>
            </a:extLst>
          </p:cNvPr>
          <p:cNvSpPr txBox="1"/>
          <p:nvPr/>
        </p:nvSpPr>
        <p:spPr>
          <a:xfrm>
            <a:off x="998246" y="5933930"/>
            <a:ext cx="8570484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diffuse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lightDir = normalize(lightPos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diffuse = diff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(ambient +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objectColor;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AAD5D0-EA8B-40FE-BCD4-97BE7D900898}"/>
              </a:ext>
            </a:extLst>
          </p:cNvPr>
          <p:cNvSpPr txBox="1"/>
          <p:nvPr/>
        </p:nvSpPr>
        <p:spPr>
          <a:xfrm>
            <a:off x="7442342" y="5938317"/>
            <a:ext cx="21586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303236"/>
                </a:solidFill>
                <a:effectLst/>
                <a:latin typeface="Gudea"/>
              </a:rPr>
              <a:t>Ambient+Diffuse lighting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5F7B343-70E4-4F3F-A1E9-DD9EB004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43" y="6614274"/>
            <a:ext cx="1833944" cy="14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6E356E2C-1CDC-4BE8-AA1E-DC0DA33C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2" y="9312095"/>
            <a:ext cx="42576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11AED3-59F4-4D8F-835E-D24634926A1C}"/>
              </a:ext>
            </a:extLst>
          </p:cNvPr>
          <p:cNvSpPr txBox="1"/>
          <p:nvPr/>
        </p:nvSpPr>
        <p:spPr>
          <a:xfrm>
            <a:off x="1051859" y="12764932"/>
            <a:ext cx="822583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为了（只）得到两个向量夹角的余弦值，使用的是单位向量，否则点乘返回的就不仅仅是余弦值了</a:t>
            </a: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679D978-20CE-4D7B-A1BC-CF982E428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06498"/>
              </p:ext>
            </p:extLst>
          </p:nvPr>
        </p:nvGraphicFramePr>
        <p:xfrm>
          <a:off x="1412718" y="11507837"/>
          <a:ext cx="2471472" cy="8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包装程序外壳对象" showAsIcon="1" r:id="rId6" imgW="1077120" imgH="439560" progId="Package">
                  <p:embed/>
                </p:oleObj>
              </mc:Choice>
              <mc:Fallback>
                <p:oleObj name="包装程序外壳对象" showAsIcon="1" r:id="rId6" imgW="1077120" imgH="439560" progId="Package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EC1C82C-AB7D-4DCA-AD19-B273432D6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2718" y="11507837"/>
                        <a:ext cx="2471472" cy="8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>
            <a:extLst>
              <a:ext uri="{FF2B5EF4-FFF2-40B4-BE49-F238E27FC236}">
                <a16:creationId xmlns:a16="http://schemas.microsoft.com/office/drawing/2014/main" id="{2598AAEA-7DBB-4A46-843C-FC93BF8E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75" y="9663653"/>
            <a:ext cx="4189327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90949BD-0D30-453B-9C01-3FA11E46CC86}"/>
              </a:ext>
            </a:extLst>
          </p:cNvPr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C000"/>
                </a:solidFill>
              </a:rPr>
              <a:t>代码实现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A5BE8D-B609-470C-B515-C18B57C416E1}"/>
              </a:ext>
            </a:extLst>
          </p:cNvPr>
          <p:cNvSpPr txBox="1"/>
          <p:nvPr/>
        </p:nvSpPr>
        <p:spPr>
          <a:xfrm>
            <a:off x="1121758" y="4372437"/>
            <a:ext cx="808603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计算漫反射光照需要什么？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法向量：一个垂直于顶点表面的向量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定向的光线：作为光源的位置与片段的位置之间向量差的方向向量</a:t>
            </a:r>
            <a:r>
              <a:rPr lang="zh-CN" altLang="en-US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为了计算这个光线，我们需要光的位置向量和片段的位置向量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6DBF84-8726-46E8-95C3-4048EC76E64D}"/>
                  </a:ext>
                </a:extLst>
              </p:cNvPr>
              <p:cNvSpPr txBox="1"/>
              <p:nvPr/>
            </p:nvSpPr>
            <p:spPr>
              <a:xfrm>
                <a:off x="1607684" y="3041685"/>
                <a:ext cx="7255512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𝑝h𝑜𝑛𝑔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𝑚𝑏𝑖𝑒𝑛𝑡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𝑠h𝑖𝑛𝑦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E6DBF84-8726-46E8-95C3-4048EC76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84" y="3041685"/>
                <a:ext cx="7255512" cy="876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5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512816-9EF4-425B-8C75-C7A1109BEA1A}"/>
              </a:ext>
            </a:extLst>
          </p:cNvPr>
          <p:cNvSpPr txBox="1"/>
          <p:nvPr/>
        </p:nvSpPr>
        <p:spPr>
          <a:xfrm>
            <a:off x="908613" y="894954"/>
            <a:ext cx="8721524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FragPos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model *aNormal;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(FragPos,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13FC694-9077-418F-A177-4276A1E6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03" y="832436"/>
            <a:ext cx="3738722" cy="26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360283-FF38-42E8-8F7D-168FBDF3A6EC}"/>
              </a:ext>
            </a:extLst>
          </p:cNvPr>
          <p:cNvSpPr txBox="1"/>
          <p:nvPr/>
        </p:nvSpPr>
        <p:spPr>
          <a:xfrm>
            <a:off x="951806" y="5656957"/>
            <a:ext cx="8721525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objectColor;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ambient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ambientStrength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 = ambientStrength * lightColor;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altLang="zh-CN">
                <a:solidFill>
                  <a:srgbClr val="818E96"/>
                </a:solidFill>
                <a:latin typeface="Courier New" panose="02070309020205020404" pitchFamily="49" charset="0"/>
              </a:rPr>
              <a:t>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lightDir = normalize(lightPos - FragPos);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 = max(dot(norm,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 = diff * lightColor;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specularStrength =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reflectDir = reflect(-lightDir, norm);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32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specular = specularStrength * spec * lightColor;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(ambient + diffuse +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* objectColor;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70D46B0-C686-47EF-B3EE-4D2C7EA2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89" y="6029548"/>
            <a:ext cx="4974642" cy="29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650E9A1E-4E5D-48CA-8F1F-BCFDF9BC08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1146" y="2645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442F9C-2BE7-46DD-BF84-3212D10FC7B3}"/>
              </a:ext>
            </a:extLst>
          </p:cNvPr>
          <p:cNvGrpSpPr/>
          <p:nvPr/>
        </p:nvGrpSpPr>
        <p:grpSpPr>
          <a:xfrm>
            <a:off x="838339" y="1467392"/>
            <a:ext cx="5245823" cy="3122622"/>
            <a:chOff x="2060294" y="5625296"/>
            <a:chExt cx="5245823" cy="31226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0D236F-D23D-4D3B-8694-0F750D466F3B}"/>
                </a:ext>
              </a:extLst>
            </p:cNvPr>
            <p:cNvSpPr/>
            <p:nvPr/>
          </p:nvSpPr>
          <p:spPr>
            <a:xfrm>
              <a:off x="2060294" y="5625296"/>
              <a:ext cx="5243331" cy="31135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B7BCC2E-4D17-435C-A067-EFE1B5A64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367" y="5652293"/>
              <a:ext cx="5238750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2909B51-BED2-43F9-B714-8F013D0496D8}"/>
              </a:ext>
            </a:extLst>
          </p:cNvPr>
          <p:cNvSpPr txBox="1"/>
          <p:nvPr/>
        </p:nvSpPr>
        <p:spPr>
          <a:xfrm>
            <a:off x="1000384" y="1007989"/>
            <a:ext cx="8050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(transpose(inverse(model))) * aNormal; 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62E4B-F2DD-4AAB-A900-F0DCDDC2ED8E}"/>
              </a:ext>
            </a:extLst>
          </p:cNvPr>
          <p:cNvSpPr txBox="1"/>
          <p:nvPr/>
        </p:nvSpPr>
        <p:spPr>
          <a:xfrm>
            <a:off x="6266346" y="1556253"/>
            <a:ext cx="3304571" cy="2935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如果模型矩阵执行了不等比缩放，顶点的改变会导致法向量不再垂直于表面。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修复这个行为的诀窍是使用一个为法向量专门定制的模型矩阵。这个矩阵称之为</a:t>
            </a:r>
            <a:r>
              <a:rPr lang="zh-CN" altLang="en-US">
                <a:latin typeface="+mn-ea"/>
              </a:rPr>
              <a:t>法线矩阵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(Normal Matrix)</a:t>
            </a:r>
            <a:endParaRPr lang="zh-CN" altLang="en-US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DBD399-1DD3-449D-B565-B5B8D434B730}"/>
              </a:ext>
            </a:extLst>
          </p:cNvPr>
          <p:cNvSpPr txBox="1"/>
          <p:nvPr/>
        </p:nvSpPr>
        <p:spPr>
          <a:xfrm>
            <a:off x="2656999" y="395457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3"/>
                </a:solidFill>
                <a:latin typeface="+mn-ea"/>
              </a:rPr>
              <a:t>法线矩阵</a:t>
            </a:r>
            <a:r>
              <a:rPr lang="en-US" altLang="zh-CN" b="0" i="0">
                <a:solidFill>
                  <a:schemeClr val="accent3"/>
                </a:solidFill>
                <a:effectLst/>
                <a:latin typeface="+mn-ea"/>
              </a:rPr>
              <a:t>(Normal Matrix)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688F59D0-92E4-4C03-B022-4B656BECF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3" y="1006073"/>
            <a:ext cx="27622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3C837C-BFC4-428E-A4F7-83AD68348DBD}"/>
              </a:ext>
            </a:extLst>
          </p:cNvPr>
          <p:cNvSpPr txBox="1"/>
          <p:nvPr/>
        </p:nvSpPr>
        <p:spPr>
          <a:xfrm>
            <a:off x="4323144" y="1182195"/>
            <a:ext cx="50407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在光照着色器的早期，开发者曾经在顶点着色器中实现冯氏光照模型。在顶点着色器中做光照的优势是，相比片段来说，顶点要少得多，因此会更高效，所以（开销大的）光照计算频率会更低。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021DD-CD59-4363-9404-0668BBED9D26}"/>
              </a:ext>
            </a:extLst>
          </p:cNvPr>
          <p:cNvSpPr txBox="1"/>
          <p:nvPr/>
        </p:nvSpPr>
        <p:spPr>
          <a:xfrm>
            <a:off x="968375" y="2729956"/>
            <a:ext cx="86867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目前，我们的光源是静止的，尝试使用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函数让光源在场景中来回移动。观察光照随时间的改变能让你更容易理解冯氏光照模型。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尝试使用不同的环境光、漫反射和镜面强度，观察它们怎么是影响光照效果的。同样，尝试实验一下镜面光照的反光度因子。尝试理解为什么某一个值能够有着某一种视觉输出。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在观察空间（而不是世界空间）中计算冯氏光照：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尝试实现一个</a:t>
            </a:r>
            <a:r>
              <a:rPr lang="en-US" altLang="zh-CN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Gouraud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着色（而不是冯氏着色）。如果你做对了话，立方体的光照应该会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看起来有些奇怪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，尝试推理为什么它会看起来这么奇怪：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84A745-137C-4FD9-988D-D71D3A3D87E7}"/>
              </a:ext>
            </a:extLst>
          </p:cNvPr>
          <p:cNvSpPr txBox="1"/>
          <p:nvPr/>
        </p:nvSpPr>
        <p:spPr>
          <a:xfrm>
            <a:off x="2919553" y="347807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1672922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2690</TotalTime>
  <Words>816</Words>
  <Application>Microsoft Office PowerPoint</Application>
  <PresentationFormat>自定义</PresentationFormat>
  <Paragraphs>97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Gudea</vt:lpstr>
      <vt:lpstr>等线</vt:lpstr>
      <vt:lpstr>华文琥珀</vt:lpstr>
      <vt:lpstr>宋体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1670</cp:revision>
  <dcterms:created xsi:type="dcterms:W3CDTF">2020-06-26T01:00:00Z</dcterms:created>
  <dcterms:modified xsi:type="dcterms:W3CDTF">2021-10-07T08:14:07Z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