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9" r:id="rId2"/>
    <p:sldId id="316" r:id="rId3"/>
    <p:sldId id="317" r:id="rId4"/>
    <p:sldId id="318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9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opengl.com/code_viewer_gh.php?code=src/2.lighting/3.2.materials_exercise1/materials_exercise1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BD3F3-F4F1-4405-9D32-3262EB7D65FD}"/>
              </a:ext>
            </a:extLst>
          </p:cNvPr>
          <p:cNvSpPr txBox="1"/>
          <p:nvPr/>
        </p:nvSpPr>
        <p:spPr>
          <a:xfrm>
            <a:off x="4066074" y="3048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C000"/>
                </a:solidFill>
              </a:rPr>
              <a:t>摄像机控制复习与完善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5DF4CF-31D3-4D55-A8C0-2279C587DDD5}"/>
              </a:ext>
            </a:extLst>
          </p:cNvPr>
          <p:cNvSpPr txBox="1"/>
          <p:nvPr/>
        </p:nvSpPr>
        <p:spPr>
          <a:xfrm>
            <a:off x="997337" y="1013510"/>
            <a:ext cx="8630464" cy="7940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setFocusPolicy(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StrongFocus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altLang="zh-CN" sz="2000">
                <a:solidFill>
                  <a:srgbClr val="008000"/>
                </a:solidFill>
                <a:effectLst/>
              </a:rPr>
              <a:t>//setMouseTracking(true);</a:t>
            </a:r>
          </a:p>
          <a:p>
            <a:endParaRPr lang="en-US" altLang="zh-CN" sz="1800">
              <a:latin typeface="+mj-lt"/>
            </a:endParaRPr>
          </a:p>
          <a:p>
            <a:r>
              <a:rPr lang="en-US" altLang="zh-CN" sz="1800">
                <a:latin typeface="+mj-lt"/>
              </a:rPr>
              <a:t>…</a:t>
            </a:r>
          </a:p>
          <a:p>
            <a:r>
              <a:rPr lang="en-US" altLang="zh-CN" sz="1800">
                <a:solidFill>
                  <a:srgbClr val="808000"/>
                </a:solidFill>
                <a:effectLst/>
                <a:latin typeface="+mj-lt"/>
              </a:rPr>
              <a:t>float</a:t>
            </a:r>
            <a:r>
              <a:rPr lang="en-US" altLang="zh-CN" sz="1800"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lang="en-US" altLang="zh-CN" sz="1800">
                <a:latin typeface="+mj-lt"/>
              </a:rPr>
              <a:t>deltaTime=timeOutmSec/</a:t>
            </a:r>
            <a:r>
              <a:rPr lang="en-US" altLang="zh-CN" sz="1800">
                <a:solidFill>
                  <a:srgbClr val="000080"/>
                </a:solidFill>
                <a:effectLst/>
                <a:latin typeface="+mj-lt"/>
              </a:rPr>
              <a:t>1000.0</a:t>
            </a:r>
            <a:r>
              <a:rPr lang="en-US" altLang="zh-CN" sz="1800">
                <a:latin typeface="+mj-lt"/>
              </a:rPr>
              <a:t>;</a:t>
            </a:r>
          </a:p>
          <a:p>
            <a:endParaRPr lang="en-US" altLang="zh-CN" sz="1800"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</a:t>
            </a:r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FORWARD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</a:t>
            </a:r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BACKWARD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</a:t>
            </a:r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RIGHT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</a:t>
            </a:r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LEFT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Key_Q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DOWN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.ProcessKeyboard(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UP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,deltaTime);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case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Key_Space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m_camera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Position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=viewInitPos;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break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</a:t>
            </a:r>
          </a:p>
          <a:p>
            <a:endParaRPr lang="en-US" altLang="zh-CN" sz="1800">
              <a:solidFill>
                <a:schemeClr val="tx1"/>
              </a:solidFill>
              <a:latin typeface="+mj-lt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altLang="zh-CN" sz="2000">
                <a:solidFill>
                  <a:srgbClr val="808000"/>
                </a:solidFill>
                <a:effectLst/>
              </a:rPr>
              <a:t>if</a:t>
            </a:r>
            <a:r>
              <a:rPr lang="en-US" altLang="zh-CN" sz="2000"/>
              <a:t>(event-&gt;buttons()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&amp;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Qt</a:t>
            </a:r>
            <a:r>
              <a:rPr lang="en-US" altLang="zh-CN" sz="2000"/>
              <a:t>::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RightButton</a:t>
            </a:r>
            <a:r>
              <a:rPr lang="en-US" altLang="zh-CN" sz="2000"/>
              <a:t>){</a:t>
            </a:r>
            <a:endParaRPr lang="en-US" altLang="zh-CN" sz="1800">
              <a:solidFill>
                <a:schemeClr val="tx1"/>
              </a:solidFill>
              <a:latin typeface="+mj-lt"/>
            </a:endParaRPr>
          </a:p>
          <a:p>
            <a:pPr lvl="1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static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QPoint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lastPos(width()/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,height()/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auto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currentPos=event-&gt;pos();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QPoint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deltaPos=currentPos-lastPos;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lastPos=currentPos;</a:t>
            </a:r>
          </a:p>
          <a:p>
            <a:pPr lvl="1"/>
            <a:endParaRPr lang="en-US" altLang="zh-CN" sz="180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m_camera</a:t>
            </a:r>
            <a:r>
              <a:rPr lang="en-US" altLang="zh-CN" sz="1800">
                <a:latin typeface="+mj-lt"/>
              </a:rPr>
              <a:t>.ProcessMouseMovement(deltaPos.x(),-deltaPos.y());</a:t>
            </a:r>
          </a:p>
          <a:p>
            <a:r>
              <a:rPr lang="en-US" altLang="zh-CN" sz="2000"/>
              <a:t>}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altLang="zh-CN" sz="180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altLang="zh-CN" sz="1800">
                <a:solidFill>
                  <a:srgbClr val="800000"/>
                </a:solidFill>
                <a:effectLst/>
                <a:latin typeface="+mj-lt"/>
              </a:rPr>
              <a:t>m_camera</a:t>
            </a:r>
            <a:r>
              <a:rPr lang="en-US" altLang="zh-CN" sz="1800">
                <a:latin typeface="+mj-lt"/>
              </a:rPr>
              <a:t>.ProcessMouseScroll(event-&gt;angleDelta().y()/</a:t>
            </a:r>
            <a:r>
              <a:rPr lang="en-US" altLang="zh-CN" sz="1800">
                <a:solidFill>
                  <a:srgbClr val="000080"/>
                </a:solidFill>
                <a:effectLst/>
                <a:latin typeface="+mj-lt"/>
              </a:rPr>
              <a:t>120</a:t>
            </a:r>
            <a:r>
              <a:rPr lang="en-US" altLang="zh-CN" sz="1800">
                <a:latin typeface="+mj-lt"/>
              </a:rPr>
              <a:t>);</a:t>
            </a:r>
            <a:endParaRPr lang="en-US" altLang="zh-CN" sz="1800">
              <a:solidFill>
                <a:schemeClr val="tx1"/>
              </a:solidFill>
              <a:latin typeface="+mj-lt"/>
            </a:endParaRPr>
          </a:p>
          <a:p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8" name="Picture 5" descr="WSAD 的图像结果">
            <a:extLst>
              <a:ext uri="{FF2B5EF4-FFF2-40B4-BE49-F238E27FC236}">
                <a16:creationId xmlns:a16="http://schemas.microsoft.com/office/drawing/2014/main" id="{69325618-A5D8-415E-BC8A-9536152B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71" y="704910"/>
            <a:ext cx="2079837" cy="16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B2AA87-00EC-4FCE-A359-A0683C9F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41" y="701940"/>
            <a:ext cx="6221476" cy="3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材质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D45BF0-7F82-4F0A-95EB-B8B414A0D369}"/>
              </a:ext>
            </a:extLst>
          </p:cNvPr>
          <p:cNvSpPr txBox="1"/>
          <p:nvPr/>
        </p:nvSpPr>
        <p:spPr>
          <a:xfrm>
            <a:off x="847587" y="1853909"/>
            <a:ext cx="322341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Material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Material material;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D02697-37AC-4FBA-AA0C-183298CE165E}"/>
              </a:ext>
            </a:extLst>
          </p:cNvPr>
          <p:cNvSpPr txBox="1"/>
          <p:nvPr/>
        </p:nvSpPr>
        <p:spPr>
          <a:xfrm>
            <a:off x="779830" y="879873"/>
            <a:ext cx="3291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中模拟多种类型的物体，必须为每种物体分别定义一个</a:t>
            </a:r>
            <a:r>
              <a:rPr lang="zh-CN" altLang="en-US">
                <a:solidFill>
                  <a:schemeClr val="bg1"/>
                </a:solidFill>
              </a:rPr>
              <a:t>材质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(Material)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B2B33-DA5A-4FC4-9176-A444FC9ECB23}"/>
              </a:ext>
            </a:extLst>
          </p:cNvPr>
          <p:cNvSpPr/>
          <p:nvPr/>
        </p:nvSpPr>
        <p:spPr>
          <a:xfrm>
            <a:off x="847587" y="4212940"/>
            <a:ext cx="3223414" cy="590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主要用于替代前面的</a:t>
            </a:r>
            <a:r>
              <a:rPr lang="en-US" altLang="zh-CN"/>
              <a:t>objectColor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8B8C0B-F11C-4FED-86F9-F766E2A9A057}"/>
              </a:ext>
            </a:extLst>
          </p:cNvPr>
          <p:cNvSpPr txBox="1"/>
          <p:nvPr/>
        </p:nvSpPr>
        <p:spPr>
          <a:xfrm>
            <a:off x="4524899" y="4258360"/>
            <a:ext cx="5313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在现实世界里，每个物体会对光产生不同的反应</a:t>
            </a:r>
            <a:endParaRPr lang="zh-CN" altLang="en-US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4C8A1-CF11-4135-88D3-D6BA156E7837}"/>
              </a:ext>
            </a:extLst>
          </p:cNvPr>
          <p:cNvSpPr txBox="1"/>
          <p:nvPr/>
        </p:nvSpPr>
        <p:spPr>
          <a:xfrm>
            <a:off x="1041400" y="4878983"/>
            <a:ext cx="853948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lightColor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lightColor * (diff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material.shininess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lightColor * (spec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material.specular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ambient +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2761AA-C5EB-43A7-8A70-F2F22FCF3B3F}"/>
              </a:ext>
            </a:extLst>
          </p:cNvPr>
          <p:cNvSpPr txBox="1"/>
          <p:nvPr/>
        </p:nvSpPr>
        <p:spPr>
          <a:xfrm>
            <a:off x="1041400" y="9654589"/>
            <a:ext cx="853948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"material.shininess"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AA52FB-1945-4357-AB35-91943E595425}"/>
              </a:ext>
            </a:extLst>
          </p:cNvPr>
          <p:cNvSpPr txBox="1"/>
          <p:nvPr/>
        </p:nvSpPr>
        <p:spPr>
          <a:xfrm>
            <a:off x="5304231" y="11782993"/>
            <a:ext cx="3937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这个物体太亮了。物体过亮的原因是环境光、漫反射和镜面光这三个颜色对任何一个光源都会去全力反射。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EF37AF5-6BA4-4249-989A-47A28489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1" y="11176093"/>
            <a:ext cx="3302000" cy="2605970"/>
          </a:xfrm>
          <a:prstGeom prst="rect">
            <a:avLst/>
          </a:prstGeom>
        </p:spPr>
      </p:pic>
      <p:pic>
        <p:nvPicPr>
          <p:cNvPr id="5123" name="图片 5122">
            <a:extLst>
              <a:ext uri="{FF2B5EF4-FFF2-40B4-BE49-F238E27FC236}">
                <a16:creationId xmlns:a16="http://schemas.microsoft.com/office/drawing/2014/main" id="{60C68995-11AE-4043-AF12-E537FE63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151" y="12047220"/>
            <a:ext cx="1315421" cy="1132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F04EDD-C0D3-49A9-AE77-64412B09A462}"/>
              </a:ext>
            </a:extLst>
          </p:cNvPr>
          <p:cNvSpPr txBox="1"/>
          <p:nvPr/>
        </p:nvSpPr>
        <p:spPr>
          <a:xfrm>
            <a:off x="2941320" y="4401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光的属性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71A1E6-911F-4903-A0BE-FC93F132BC2C}"/>
              </a:ext>
            </a:extLst>
          </p:cNvPr>
          <p:cNvSpPr txBox="1"/>
          <p:nvPr/>
        </p:nvSpPr>
        <p:spPr>
          <a:xfrm>
            <a:off x="990600" y="1321416"/>
            <a:ext cx="7899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material.ambient;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(diff * material.diffuse);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(spec * material.specular);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42723-25FB-4D29-93DC-CB6C2DB5F0D6}"/>
              </a:ext>
            </a:extLst>
          </p:cNvPr>
          <p:cNvSpPr txBox="1"/>
          <p:nvPr/>
        </p:nvSpPr>
        <p:spPr>
          <a:xfrm>
            <a:off x="848360" y="880795"/>
            <a:ext cx="804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如果我们假设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vec3(1.0)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，代码会看起来像这样：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6C784E-8B27-42CD-9FC5-15CBC0D3D299}"/>
              </a:ext>
            </a:extLst>
          </p:cNvPr>
          <p:cNvSpPr txBox="1"/>
          <p:nvPr/>
        </p:nvSpPr>
        <p:spPr>
          <a:xfrm>
            <a:off x="990600" y="3075525"/>
            <a:ext cx="78994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light; 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0F2FD-097B-4B2F-B50E-B334BA76420A}"/>
              </a:ext>
            </a:extLst>
          </p:cNvPr>
          <p:cNvSpPr txBox="1"/>
          <p:nvPr/>
        </p:nvSpPr>
        <p:spPr>
          <a:xfrm>
            <a:off x="990600" y="2336970"/>
            <a:ext cx="804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可是环境光分量实际上不应该对最终的颜色有这么大的影响（将光源的环境光强度设置为一个小一点的值），用同样的方式修改光源的漫反射和镜面光强度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502BF-436A-495C-B076-D2EE1EA13EF6}"/>
              </a:ext>
            </a:extLst>
          </p:cNvPr>
          <p:cNvSpPr txBox="1"/>
          <p:nvPr/>
        </p:nvSpPr>
        <p:spPr>
          <a:xfrm>
            <a:off x="990600" y="5503765"/>
            <a:ext cx="7899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light.ambient * material.ambient;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light.diffuse * (diff * material.diffuse);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light.specular * (spec * material.specular);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875620-7A0C-4BAC-9786-5CACCADA8052}"/>
              </a:ext>
            </a:extLst>
          </p:cNvPr>
          <p:cNvSpPr txBox="1"/>
          <p:nvPr/>
        </p:nvSpPr>
        <p:spPr>
          <a:xfrm>
            <a:off x="990600" y="6738441"/>
            <a:ext cx="7899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darken diffuse light a bit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A9B87D-CD68-41C1-803E-7756CEC0CB54}"/>
              </a:ext>
            </a:extLst>
          </p:cNvPr>
          <p:cNvSpPr txBox="1"/>
          <p:nvPr/>
        </p:nvSpPr>
        <p:spPr>
          <a:xfrm>
            <a:off x="990600" y="8461688"/>
            <a:ext cx="78994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lightColor.setX(sin(time/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lightColor.setY(sin(time/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lightColor.setZ(sin(time/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diffuseColor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ambientColor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diffuseColor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"light.ambient"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ambientColor);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"light.diffuse"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diffuseColor);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m_ShaderProgram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.setUniformValue(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"light.specular"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lightColor);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A93F896-D943-4C89-A8B4-DCE67AB9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364" y="3019745"/>
            <a:ext cx="2923876" cy="230832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8F51C5-30BA-437D-B43D-AB7FF2E68106}"/>
              </a:ext>
            </a:extLst>
          </p:cNvPr>
          <p:cNvSpPr txBox="1"/>
          <p:nvPr/>
        </p:nvSpPr>
        <p:spPr>
          <a:xfrm>
            <a:off x="914400" y="805006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根据时间改变颜色：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ACBC33-761A-4296-973E-274010A7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92" y="10795993"/>
            <a:ext cx="4003455" cy="31854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A8F5D4-85D3-4B5D-9672-2ABEFD6D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32" y="10795993"/>
            <a:ext cx="4003455" cy="3185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BA91DD-C1B3-4CFB-B9A2-35CC7782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96" y="11292930"/>
            <a:ext cx="2476604" cy="18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661AB44-1DDE-4885-9F98-F568747BAFE6}"/>
              </a:ext>
            </a:extLst>
          </p:cNvPr>
          <p:cNvSpPr txBox="1"/>
          <p:nvPr/>
        </p:nvSpPr>
        <p:spPr>
          <a:xfrm>
            <a:off x="960120" y="900559"/>
            <a:ext cx="8752840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你能像教程一开始那样，定义相应的材质来模拟现实世界的物体吗？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，我做的是青色塑料(Cyan Plastic)的箱子。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8F929-3686-41AD-B0C2-F025597E8C6F}"/>
              </a:ext>
            </a:extLst>
          </p:cNvPr>
          <p:cNvSpPr txBox="1"/>
          <p:nvPr/>
        </p:nvSpPr>
        <p:spPr>
          <a:xfrm>
            <a:off x="2655729" y="3080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  <a:cs typeface="Open Sans" panose="020B0606030504020204" pitchFamily="34" charset="0"/>
              </a:rPr>
              <a:t>练习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782804-51EA-4621-8D4B-A198760F7F35}"/>
              </a:ext>
            </a:extLst>
          </p:cNvPr>
          <p:cNvSpPr txBox="1"/>
          <p:nvPr/>
        </p:nvSpPr>
        <p:spPr>
          <a:xfrm>
            <a:off x="960120" y="1867654"/>
            <a:ext cx="8808720" cy="23391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light </a:t>
            </a:r>
            <a:r>
              <a:rPr lang="en-US" altLang="zh-CN" sz="1600">
                <a:solidFill>
                  <a:srgbClr val="818E96"/>
                </a:solidFill>
                <a:cs typeface="Calibri" panose="020F0502020204030204" pitchFamily="34" charset="0"/>
              </a:rPr>
              <a:t>properties, note that </a:t>
            </a:r>
            <a:r>
              <a:rPr lang="en-US" altLang="zh-CN" sz="1600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all light colors are set at full intensity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"light.ambient"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"light.diffuse"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"light.specular"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material properties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"material.ambient"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0.1f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0.06f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"material.diffuse"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0.50980392f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0.50980392f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"material.specular"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0.50196078f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 sz="1600">
                <a:solidFill>
                  <a:schemeClr val="bg1"/>
                </a:solidFill>
              </a:rPr>
              <a:t>.setUniformValue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"material.shininess"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32.0f</a:t>
            </a:r>
            <a:r>
              <a:rPr lang="en-US" altLang="zh-CN" sz="1600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  <a:endParaRPr lang="zh-CN" altLang="en-US" sz="1600"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D64AC8-8454-4E1D-A876-7BB55CF2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377170"/>
            <a:ext cx="5372100" cy="30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74471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3403</TotalTime>
  <Words>1048</Words>
  <Application>Microsoft Office PowerPoint</Application>
  <PresentationFormat>自定义</PresentationFormat>
  <Paragraphs>101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 Unicode MS</vt:lpstr>
      <vt:lpstr>等线</vt:lpstr>
      <vt:lpstr>华文琥珀</vt:lpstr>
      <vt:lpstr>宋体</vt:lpstr>
      <vt:lpstr>微软雅黑</vt:lpstr>
      <vt:lpstr>微软雅黑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1703</cp:revision>
  <dcterms:created xsi:type="dcterms:W3CDTF">2020-06-26T01:00:00Z</dcterms:created>
  <dcterms:modified xsi:type="dcterms:W3CDTF">2021-10-07T09:22:52Z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