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9" r:id="rId2"/>
    <p:sldId id="320" r:id="rId3"/>
    <p:sldId id="321" r:id="rId4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F54E01-4EF1-4652-AD5E-BDA7E3B94D0E}">
          <p14:sldIdLst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605" y="-950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0-07T11:03: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0,'4'25,"1"9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1-10-07T11:03: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0,'0'11,"0"3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s://learnopengl-cn.github.io/img/02/04/lighting_maps_specular_color.png" TargetMode="External"/><Relationship Id="rId7" Type="http://schemas.openxmlformats.org/officeDocument/2006/relationships/hyperlink" Target="https://learnopengl-cn.github.io/img/02/04/lighting_maps_exercise4.png" TargetMode="External"/><Relationship Id="rId2" Type="http://schemas.openxmlformats.org/officeDocument/2006/relationships/hyperlink" Target="https://learnopengl.com/code_viewer.php?code=lighting/lighting_maps-exercise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opengl.com/code_viewer_gh.php?code=src/2.lighting/4.3.lighting_maps_exercise4/lighting_maps_exercise4.cpp" TargetMode="External"/><Relationship Id="rId5" Type="http://schemas.openxmlformats.org/officeDocument/2006/relationships/hyperlink" Target="https://learnopengl-cn.github.io/img/02/04/matrix.jpg" TargetMode="External"/><Relationship Id="rId4" Type="http://schemas.openxmlformats.org/officeDocument/2006/relationships/hyperlink" Target="https://learnopengl-cn.github.io/img/02/04/lighting_maps_exercise3.png" TargetMode="External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0BD3F3-F4F1-4405-9D32-3262EB7D65FD}"/>
              </a:ext>
            </a:extLst>
          </p:cNvPr>
          <p:cNvSpPr txBox="1"/>
          <p:nvPr/>
        </p:nvSpPr>
        <p:spPr>
          <a:xfrm>
            <a:off x="4579035" y="284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i="0">
                <a:solidFill>
                  <a:schemeClr val="accent3"/>
                </a:solidFill>
                <a:effectLst/>
                <a:latin typeface="Open Sans" panose="020B0606030504020204" pitchFamily="34" charset="0"/>
              </a:rPr>
              <a:t>光照贴图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ACF226-9D97-4475-8877-1BF4A96FCA73}"/>
              </a:ext>
            </a:extLst>
          </p:cNvPr>
          <p:cNvSpPr txBox="1"/>
          <p:nvPr/>
        </p:nvSpPr>
        <p:spPr>
          <a:xfrm>
            <a:off x="931763" y="861400"/>
            <a:ext cx="7587205" cy="8583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i="0">
                <a:effectLst/>
                <a:latin typeface="+mn-ea"/>
              </a:rPr>
              <a:t>现实世界中的物体通常并不只包含有一种材质，而是由多种材质所组成</a:t>
            </a:r>
            <a:endParaRPr lang="en-US" altLang="zh-CN" i="0"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所以我们需要拓展之前的系统，引入</a:t>
            </a:r>
            <a:r>
              <a:rPr lang="zh-CN" altLang="en-US" b="1" i="0">
                <a:solidFill>
                  <a:srgbClr val="222222"/>
                </a:solidFill>
                <a:effectLst/>
                <a:latin typeface="+mn-ea"/>
              </a:rPr>
              <a:t>漫反射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和</a:t>
            </a:r>
            <a:r>
              <a:rPr lang="zh-CN" altLang="en-US" b="1" i="0">
                <a:solidFill>
                  <a:srgbClr val="222222"/>
                </a:solidFill>
                <a:effectLst/>
                <a:latin typeface="+mn-ea"/>
              </a:rPr>
              <a:t>镜面光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贴图</a:t>
            </a:r>
            <a:r>
              <a:rPr lang="en-US" altLang="zh-CN" b="0" i="0">
                <a:solidFill>
                  <a:srgbClr val="222222"/>
                </a:solidFill>
                <a:effectLst/>
                <a:latin typeface="+mn-ea"/>
              </a:rPr>
              <a:t>(Map)</a:t>
            </a:r>
            <a:endParaRPr lang="zh-CN" altLang="en-US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90D2C2-0173-49E3-A4EF-ADA099B0B08D}"/>
              </a:ext>
            </a:extLst>
          </p:cNvPr>
          <p:cNvSpPr txBox="1"/>
          <p:nvPr/>
        </p:nvSpPr>
        <p:spPr>
          <a:xfrm>
            <a:off x="931763" y="1840902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C000"/>
                </a:solidFill>
                <a:latin typeface="+mj-ea"/>
                <a:ea typeface="+mj-ea"/>
              </a:rPr>
              <a:t>漫反射贴图</a:t>
            </a:r>
            <a:r>
              <a:rPr lang="en-US" altLang="zh-CN" b="0" i="0">
                <a:solidFill>
                  <a:srgbClr val="FFC000"/>
                </a:solidFill>
                <a:effectLst/>
                <a:latin typeface="+mj-ea"/>
                <a:ea typeface="+mj-ea"/>
              </a:rPr>
              <a:t>(Diffuse Map)</a:t>
            </a:r>
            <a:endParaRPr lang="zh-CN" altLang="en-US">
              <a:solidFill>
                <a:srgbClr val="FFC000"/>
              </a:solidFill>
              <a:latin typeface="+mj-ea"/>
              <a:ea typeface="+mj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26CA07C-6B85-44C2-8DBD-1F2E397AB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38" y="2210234"/>
            <a:ext cx="3419440" cy="341944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985BDC6-5F20-43CC-A644-2C59FDEF7914}"/>
              </a:ext>
            </a:extLst>
          </p:cNvPr>
          <p:cNvSpPr txBox="1"/>
          <p:nvPr/>
        </p:nvSpPr>
        <p:spPr>
          <a:xfrm>
            <a:off x="876783" y="3086284"/>
            <a:ext cx="5312778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Material { </a:t>
            </a:r>
          </a:p>
          <a:p>
            <a:pPr lvl="1"/>
            <a:r>
              <a:rPr lang="en-US" altLang="zh-CN" b="0" i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sampler2D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diffuse;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specular;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shininess;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...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TexCoords;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63BC26-8705-4AD8-B845-4DBC68E286D2}"/>
              </a:ext>
            </a:extLst>
          </p:cNvPr>
          <p:cNvSpPr txBox="1"/>
          <p:nvPr/>
        </p:nvSpPr>
        <p:spPr>
          <a:xfrm>
            <a:off x="810228" y="5274254"/>
            <a:ext cx="543431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Gudea"/>
              </a:rPr>
              <a:t>sampler2D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Gudea"/>
              </a:rPr>
              <a:t>是一种所谓的不透明类型，这意味着我们不能实例化这些类型，而只能将它们定义为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ea typeface="Gudea"/>
              </a:rPr>
              <a:t>uniform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4C1CEB-EB2B-4123-9809-5F7BBC91713E}"/>
              </a:ext>
            </a:extLst>
          </p:cNvPr>
          <p:cNvSpPr txBox="1"/>
          <p:nvPr/>
        </p:nvSpPr>
        <p:spPr>
          <a:xfrm>
            <a:off x="810228" y="2301056"/>
            <a:ext cx="540827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移除了环境光材质颜色向量，因为环境光颜色在几乎所有情况下都等于漫反射颜色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AF5AB0-8F80-4BB6-A3B8-49BB3C64FA55}"/>
              </a:ext>
            </a:extLst>
          </p:cNvPr>
          <p:cNvSpPr txBox="1"/>
          <p:nvPr/>
        </p:nvSpPr>
        <p:spPr>
          <a:xfrm>
            <a:off x="7015163" y="562967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有金属边框的木箱子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2EB4CB-0A12-42B1-8D5D-2A55942685F5}"/>
              </a:ext>
            </a:extLst>
          </p:cNvPr>
          <p:cNvSpPr txBox="1"/>
          <p:nvPr/>
        </p:nvSpPr>
        <p:spPr>
          <a:xfrm>
            <a:off x="1256881" y="6185693"/>
            <a:ext cx="7511197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aPos;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aNormal;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...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TexCoords;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...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TexCoords = aTexCoords;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EE3CEFA-3CED-4BBA-86CE-E39F95B4E115}"/>
              </a:ext>
            </a:extLst>
          </p:cNvPr>
          <p:cNvGrpSpPr/>
          <p:nvPr/>
        </p:nvGrpSpPr>
        <p:grpSpPr>
          <a:xfrm>
            <a:off x="7212023" y="6994832"/>
            <a:ext cx="1063024" cy="1241435"/>
            <a:chOff x="2732026" y="6288454"/>
            <a:chExt cx="1063024" cy="124143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E8BBFAB-977C-4DD2-AB1A-BCE2B84AF4D9}"/>
                </a:ext>
              </a:extLst>
            </p:cNvPr>
            <p:cNvSpPr/>
            <p:nvPr/>
          </p:nvSpPr>
          <p:spPr>
            <a:xfrm>
              <a:off x="2732026" y="6288454"/>
              <a:ext cx="1063024" cy="12414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3C8B4A85-888D-4FA1-BC63-0EB7028636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3542692"/>
                </p:ext>
              </p:extLst>
            </p:nvPr>
          </p:nvGraphicFramePr>
          <p:xfrm>
            <a:off x="2857901" y="6405309"/>
            <a:ext cx="811274" cy="1007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包装程序外壳对象" showAsIcon="1" r:id="rId4" imgW="354600" imgH="439560" progId="Package">
                    <p:embed/>
                  </p:oleObj>
                </mc:Choice>
                <mc:Fallback>
                  <p:oleObj name="包装程序外壳对象" showAsIcon="1" r:id="rId4" imgW="354600" imgH="439560" progId="Packag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57901" y="6405309"/>
                          <a:ext cx="811274" cy="10077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本框 18">
            <a:extLst>
              <a:ext uri="{FF2B5EF4-FFF2-40B4-BE49-F238E27FC236}">
                <a16:creationId xmlns:a16="http://schemas.microsoft.com/office/drawing/2014/main" id="{5D8658E9-BA15-4010-94C6-BD3AA0782506}"/>
              </a:ext>
            </a:extLst>
          </p:cNvPr>
          <p:cNvSpPr txBox="1"/>
          <p:nvPr/>
        </p:nvSpPr>
        <p:spPr>
          <a:xfrm>
            <a:off x="480105" y="10040438"/>
            <a:ext cx="9664927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814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9692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507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385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9199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077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8892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18770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800000"/>
                </a:solidFill>
                <a:effectLst/>
              </a:rPr>
              <a:t>m_</a:t>
            </a:r>
            <a:r>
              <a:rPr lang="fr-FR" altLang="zh-CN" sz="1800">
                <a:solidFill>
                  <a:srgbClr val="800000"/>
                </a:solidFill>
              </a:rPr>
              <a:t>diffuse</a:t>
            </a:r>
            <a:r>
              <a:rPr lang="en-US" altLang="zh-CN" sz="1800">
                <a:solidFill>
                  <a:srgbClr val="800000"/>
                </a:solidFill>
                <a:effectLst/>
              </a:rPr>
              <a:t>Texture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new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QOpenGLTexture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QImage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:/images/images/container2.png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).mirrored());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.bind();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800000"/>
                </a:solidFill>
                <a:effectLst/>
              </a:rPr>
              <a:t>m_ShaderProgram</a:t>
            </a:r>
            <a:r>
              <a:rPr lang="en-US" altLang="zh-CN" sz="1800"/>
              <a:t>.setUniformValue(</a:t>
            </a:r>
            <a:r>
              <a:rPr lang="en-US" altLang="zh-CN" sz="1800">
                <a:solidFill>
                  <a:srgbClr val="008000"/>
                </a:solidFill>
                <a:effectLst/>
              </a:rPr>
              <a:t>"material.diffuse"</a:t>
            </a:r>
            <a:r>
              <a:rPr lang="en-US" altLang="zh-CN" sz="1800"/>
              <a:t>,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1800">
                <a:solidFill>
                  <a:srgbClr val="000080"/>
                </a:solidFill>
                <a:effectLst/>
              </a:rPr>
              <a:t>0</a:t>
            </a:r>
            <a:r>
              <a:rPr lang="en-US" altLang="zh-CN" sz="1800"/>
              <a:t>);</a:t>
            </a:r>
            <a:r>
              <a:rPr lang="en-US" altLang="zh-CN" sz="1800">
                <a:solidFill>
                  <a:srgbClr val="C0C0C0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文本框 19">
            <a:extLst>
              <a:ext uri="{FF2B5EF4-FFF2-40B4-BE49-F238E27FC236}">
                <a16:creationId xmlns:a16="http://schemas.microsoft.com/office/drawing/2014/main" id="{04945963-C766-4AB7-8D17-7844972BE59E}"/>
              </a:ext>
            </a:extLst>
          </p:cNvPr>
          <p:cNvSpPr txBox="1"/>
          <p:nvPr/>
        </p:nvSpPr>
        <p:spPr>
          <a:xfrm>
            <a:off x="650247" y="11129687"/>
            <a:ext cx="9324641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814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9692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507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385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9199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077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8892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18770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.bind();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800000"/>
                </a:solidFill>
                <a:effectLst/>
              </a:rPr>
              <a:t>m_</a:t>
            </a:r>
            <a:r>
              <a:rPr lang="fr-FR" altLang="zh-CN" sz="2000">
                <a:solidFill>
                  <a:srgbClr val="800000"/>
                </a:solidFill>
              </a:rPr>
              <a:t>diffuse</a:t>
            </a:r>
            <a:r>
              <a:rPr lang="en-US" altLang="zh-CN" sz="2000">
                <a:solidFill>
                  <a:srgbClr val="800000"/>
                </a:solidFill>
                <a:effectLst/>
              </a:rPr>
              <a:t>Texture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-&gt;bind(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glDrawElements(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GL_TRIANGLES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36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GL_UNSIGNED_INT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NULL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F8A1F05-BD73-425A-AC42-87D1258AE9EC}"/>
              </a:ext>
            </a:extLst>
          </p:cNvPr>
          <p:cNvSpPr/>
          <p:nvPr/>
        </p:nvSpPr>
        <p:spPr>
          <a:xfrm>
            <a:off x="7552790" y="11137332"/>
            <a:ext cx="2343608" cy="560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814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9692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507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385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9199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077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8892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18770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i="1">
                <a:solidFill>
                  <a:srgbClr val="000000"/>
                </a:solidFill>
                <a:effectLst/>
              </a:rPr>
              <a:t>paintGL</a:t>
            </a:r>
            <a:r>
              <a:rPr lang="en-US" altLang="zh-CN"/>
              <a:t>()</a:t>
            </a:r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FEBF058-C8B7-4A87-87EB-9839DEBF8FED}"/>
              </a:ext>
            </a:extLst>
          </p:cNvPr>
          <p:cNvGrpSpPr/>
          <p:nvPr/>
        </p:nvGrpSpPr>
        <p:grpSpPr>
          <a:xfrm>
            <a:off x="4768241" y="11453005"/>
            <a:ext cx="46080" cy="32400"/>
            <a:chOff x="5013360" y="5463360"/>
            <a:chExt cx="46080" cy="3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clr" r:id="rId6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F9412670-0043-4B21-8690-59BAFD31E3ED}"/>
                    </a:ext>
                  </a:extLst>
                </p14:cNvPr>
                <p14:cNvContentPartPr/>
                <p14:nvPr/>
              </p14:nvContentPartPr>
              <p14:xfrm>
                <a:off x="5013360" y="5463360"/>
                <a:ext cx="3600" cy="2160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F9412670-0043-4B21-8690-59BAFD31E3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04360" y="5454360"/>
                  <a:ext cx="21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clr" r:id="rId8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7BFD56F2-1768-426A-9823-0C744DE46A62}"/>
                    </a:ext>
                  </a:extLst>
                </p14:cNvPr>
                <p14:cNvContentPartPr/>
                <p14:nvPr/>
              </p14:nvContentPartPr>
              <p14:xfrm>
                <a:off x="5059080" y="5486400"/>
                <a:ext cx="360" cy="93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7BFD56F2-1768-426A-9823-0C744DE46A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50080" y="5477400"/>
                  <a:ext cx="18000" cy="27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D92B758-E2BA-4D64-A0FD-F6A5A1A63A11}"/>
              </a:ext>
            </a:extLst>
          </p:cNvPr>
          <p:cNvSpPr txBox="1"/>
          <p:nvPr/>
        </p:nvSpPr>
        <p:spPr>
          <a:xfrm>
            <a:off x="1256881" y="9280868"/>
            <a:ext cx="751119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fr-FR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diffuse = light.diffuse * diff * </a:t>
            </a:r>
            <a:r>
              <a:rPr lang="fr-FR" altLang="zh-CN" b="0" i="0">
                <a:solidFill>
                  <a:srgbClr val="8CBBAD"/>
                </a:solidFill>
                <a:effectLst/>
                <a:cs typeface="Calibri" panose="020F0502020204030204" pitchFamily="34" charset="0"/>
              </a:rPr>
              <a:t>vec3</a:t>
            </a:r>
            <a:r>
              <a:rPr lang="fr-FR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(texture(material.diffuse, TexCoords));</a:t>
            </a:r>
          </a:p>
          <a:p>
            <a:r>
              <a:rPr lang="fr-FR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fr-FR" altLang="zh-CN" b="0" i="0">
                <a:solidFill>
                  <a:srgbClr val="E0E2E4"/>
                </a:solidFill>
                <a:effectLst/>
              </a:rPr>
              <a:t> ambient = light.ambient * </a:t>
            </a:r>
            <a:r>
              <a:rPr lang="fr-FR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fr-FR" altLang="zh-CN" b="0" i="0">
                <a:solidFill>
                  <a:srgbClr val="E0E2E4"/>
                </a:solidFill>
                <a:effectLst/>
              </a:rPr>
              <a:t>(texture(material.diffuse, TexCoords));</a:t>
            </a:r>
            <a:r>
              <a:rPr lang="fr-FR" altLang="zh-CN" b="0" i="0">
                <a:solidFill>
                  <a:srgbClr val="E0E2E4"/>
                </a:solidFill>
                <a:effectLst/>
                <a:cs typeface="Calibri" panose="020F0502020204030204" pitchFamily="34" charset="0"/>
              </a:rPr>
              <a:t> </a:t>
            </a:r>
            <a:endParaRPr lang="zh-CN" altLang="en-US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6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60F13C-64E3-4022-87AC-53677E29F00A}"/>
              </a:ext>
            </a:extLst>
          </p:cNvPr>
          <p:cNvSpPr txBox="1"/>
          <p:nvPr/>
        </p:nvSpPr>
        <p:spPr>
          <a:xfrm>
            <a:off x="2656180" y="404999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镜面光贴图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3C4038-7CA3-4CF2-96F3-0ADCD4F9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59" y="868048"/>
            <a:ext cx="3330314" cy="33303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79937E8-2E1B-45AD-80FC-EAB131F1D04D}"/>
              </a:ext>
            </a:extLst>
          </p:cNvPr>
          <p:cNvSpPr txBox="1"/>
          <p:nvPr/>
        </p:nvSpPr>
        <p:spPr>
          <a:xfrm>
            <a:off x="468774" y="1030094"/>
            <a:ext cx="544701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木头其实也有镜面高光，尽管它的反光度</a:t>
            </a:r>
            <a:r>
              <a:rPr lang="en-US" altLang="zh-CN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(Shininess)</a:t>
            </a:r>
            <a:r>
              <a:rPr lang="zh-CN" altLang="en-US" b="0" i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很小（更多的光被散射），影响也比较小，但是为了教学目的，我们假设木头不会对镜面光有任何反应。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7A134C-1133-45DC-9419-511BDF8FD447}"/>
              </a:ext>
            </a:extLst>
          </p:cNvPr>
          <p:cNvSpPr txBox="1"/>
          <p:nvPr/>
        </p:nvSpPr>
        <p:spPr>
          <a:xfrm>
            <a:off x="671894" y="2152564"/>
            <a:ext cx="5040774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Material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sampler2D diffuse;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sampler2D specular;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shininess;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6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8E69C6C-8C20-4D46-819E-7784B53D2FB6}"/>
              </a:ext>
            </a:extLst>
          </p:cNvPr>
          <p:cNvSpPr txBox="1"/>
          <p:nvPr/>
        </p:nvSpPr>
        <p:spPr>
          <a:xfrm>
            <a:off x="1002030" y="824865"/>
            <a:ext cx="85229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在片段着色器中反转镜面光贴图的颜色值，让木头显示镜面高光而钢制边缘不反光：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endParaRPr lang="zh-CN" altLang="en-US" b="0" i="0">
              <a:solidFill>
                <a:schemeClr val="bg1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使用漫反射贴图创建一个彩色而不是黑白的镜面光贴图。可以使用这张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彩色的镜面光贴图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：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最终效果</a:t>
            </a:r>
            <a:endParaRPr lang="zh-CN" altLang="en-US" b="0" i="0">
              <a:solidFill>
                <a:schemeClr val="bg1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添加一个叫做放射光贴图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(Emission Map)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的东西，它是一个储存了每个片段的发光值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(Emission Value)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的贴图。将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这个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纹理（作者为 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creativesam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）作为放射光贴图添加到箱子上，产生这些字母都在发光的效果：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+mn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参考解答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，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+mn-e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最终效果</a:t>
            </a:r>
            <a:endParaRPr lang="zh-CN" altLang="en-US" b="0" i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1EE1B9-7F92-4F8B-BB86-7DA65ED089BD}"/>
              </a:ext>
            </a:extLst>
          </p:cNvPr>
          <p:cNvSpPr txBox="1"/>
          <p:nvPr/>
        </p:nvSpPr>
        <p:spPr>
          <a:xfrm>
            <a:off x="2656999" y="28015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练习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B43A802-A11B-4162-B98C-45844BDC80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39" y="3146166"/>
            <a:ext cx="5080000" cy="2247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BDB9A8-31DE-40CA-B5A8-2D5E6D3B27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63" y="3051451"/>
            <a:ext cx="2353151" cy="23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31751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3991</TotalTime>
  <Words>456</Words>
  <Application>Microsoft Office PowerPoint</Application>
  <PresentationFormat>自定义</PresentationFormat>
  <Paragraphs>44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 Unicode MS</vt:lpstr>
      <vt:lpstr>等线</vt:lpstr>
      <vt:lpstr>黑体</vt:lpstr>
      <vt:lpstr>华文琥珀</vt:lpstr>
      <vt:lpstr>宋体</vt:lpstr>
      <vt:lpstr>Arial</vt:lpstr>
      <vt:lpstr>Calibri</vt:lpstr>
      <vt:lpstr>Cambria</vt:lpstr>
      <vt:lpstr>Courier New</vt:lpstr>
      <vt:lpstr>Open Sans</vt:lpstr>
      <vt:lpstr>4_第一PPT，www.1ppt.com</vt:lpstr>
      <vt:lpstr>包装程序外壳对象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1715</cp:revision>
  <dcterms:created xsi:type="dcterms:W3CDTF">2020-06-26T01:00:00Z</dcterms:created>
  <dcterms:modified xsi:type="dcterms:W3CDTF">2021-10-08T13:07:15Z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