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1" r:id="rId2"/>
    <p:sldId id="322" r:id="rId3"/>
    <p:sldId id="323" r:id="rId4"/>
    <p:sldId id="324" r:id="rId5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605" y="-581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14:52:57.580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0"/>
      <inkml:brushProperty name="anchorY" value="0"/>
      <inkml:brushProperty name="scaleFactor" value="0.5"/>
    </inkml:brush>
  </inkml:definitions>
  <inkml:trace contextRef="#ctx0" brushRef="#br0">1 51 24575,'0'0'0,"4"0"0,5 0 0,8 0 0,4 0 0,2 0 0,2 0 0,-1 0 0,0 0 0,-1 0 0,-1 0 0,-1 0 0,1 0 0,-1 0 0,0 0 0,4 0 0,1-4 0,-1-1 0,0 1 0,3 1 0,-1 0 0,-1 1 0,-1 2 0,-1-1 0,-1 5 0,-1 1 0,-1-1 0,0 0 0,0-1 0,0-2 0,0 0 0,0 0 0,0-1 0,0 0 0,0 0 0,0 4 0,5 0 0,-1 0 0,1-1 0,-1 0 0,3-1 0,-1-2 0,-1 1 0,-1-1 0,3 0 0,-1 0 0,0-1 0,-3 1 0,0 0 0,-1 0 0,-1 0 0,3 0 0,0 0 0,1 0 0,-2-4 0,4-1 0,-1 1 0,-1 1 0,-1 0 0,-1 1 0,3 2 0,-1-1 0,0 1 0,3 0 0,-1 0 0,3-4 0,3 0 0,3 0 0,2-4 0,2 2 0,-3 0 0,0 1 0,0 2 0,-3 2 0,1 0 0,1 1 0,-3 0 0,-3 0 0,-3 0 0,-3 1 0,-2-1 0,-1 0 0,-10-4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5:46:5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24575,'530'0'0,"-515"1"0,-1 0 0,1 1 0,-1 0 0,1 2 0,21 7 0,69 33 0,-44-17 0,-25-11 0,-1 0 0,0 3 0,-1 1 0,-1 1 0,-1 2 0,-2 1 0,38 37 0,-54-46 0,-1 1 0,0 0 0,-2 0 0,0 2 0,15 31 0,3 11 0,60 114 0,-82-164 0,-1-1 0,-1 2 0,0-1 0,-1 0 0,1 1 0,-2 0 0,0 0 0,2 13 0,3 8 0,-6-25 0,0-1 0,0 1 0,-1 0 0,1 12 0,-2-19-20,0 0 1,0 0-1,0 1 0,0-1 0,0 0 1,0 0-1,0 0 0,0 1 0,0-1 0,0 0 1,0 0-1,0 0 0,0 1 0,0-1 0,-1 0 1,1 0-1,0 0 0,0 1 0,0-1 1,0 0-1,0 0 0,0 0 0,-1 0 0,1 0 1,0 1-1,0-1 0,0 0 0,0 0 0,-1 0 1,1 0-1,0 0 0,0 0 0,0 0 1,-1 0-1,1 0 0,0 0 0,0 1 0,-1-1 1,1 0-1,0 0 0,0 0 0,0 0 0,-1 0 1,1-1-1,0 1 0,0 0 0,0 0 0,-1 0 1,1 0-1,0 0 0,0 0 0,0 0 1,-1 0-1,1 0 0,0-1 0,0 1 0,0 0 1,0 0-1,-1 0 0,1 0 0,0 0 0,0-1 1,0 1-1,0 0 0,0 0 0,0 0 1,0-1-1,-1 1 0,-7-8-6806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5:46:5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24575,'0'615'0,"1"-591"0,9 47 0,-6-45 0,3 43 0,-8 297-1365,1-351-5461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5:46:5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24575,'29'161'0,"-7"-31"0,-21-124 0,0 0 0,1 0 0,0 0 0,0 0 0,1-1 0,0 1 0,6 9 0,-8-13 0,0-1 0,0 0 0,0 1 0,1-1 0,-1 0 0,0 0 0,1 0 0,-1 0 0,1 0 0,-1-1 0,1 1 0,-1 0 0,1-1 0,0 1 0,-1-1 0,1 1 0,0-1 0,-1 0 0,1 0 0,0 0 0,0 0 0,-1 0 0,1 0 0,0 0 0,-1-1 0,1 1 0,0 0 0,-1-1 0,1 0 0,0 1 0,-1-1 0,3-1 0,10-6 0,0 0 0,-1-1 0,0-1 0,0 0 0,-1-1 0,-1 0 0,1-1 0,10-16 0,74-114 0,-63 88 0,39-54-1365,-44 69-5461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5:47:3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5:47:3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14:53:00.304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3115.11548"/>
      <inkml:brushProperty name="anchorY" value="-965.53479"/>
      <inkml:brushProperty name="scaleFactor" value="0.5"/>
    </inkml:brush>
  </inkml:definitions>
  <inkml:trace contextRef="#ctx0" brushRef="#br0">1040 0 24575,'0'0'0,"0"7"0,-8 11 0,-5 8 0,-9 11 0,-11 10 0,-1 3 0,-5 1 0,-2-1 0,-1-1 0,-1 1 0,0-5 0,4-1 0,1-2 0,-1-1 0,4 0 0,0 0 0,-2 0 0,0 1 0,-3 0 0,0 0 0,-2 1 0,0-1 0,0 0 0,-1-3 0,5-1 0,-1-5 0,5-2 0,8-4 0,3-7 0,4-7 0,0-4 0,4-5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14:53:00.680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1059.72412"/>
      <inkml:brushProperty name="anchorY" value="-1096.5824"/>
      <inkml:brushProperty name="scaleFactor" value="0.5"/>
    </inkml:brush>
  </inkml:definitions>
  <inkml:trace contextRef="#ctx0" brushRef="#br0">1 0 24575,'0'0'0,"0"22"0,0 16 0,0 9 0,0 9 0,0 1 0,0-1 0,0-7 0,0-8 0,4-11 0,5-7 0,8-7 0,8-6 0,7-6 0,5-2 0,8-2 0,6-6 0,10-4 0,4-4 0,-2 1 0,-4-3 0,-9 0 0,-8 2 0,-9-1 0,-10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14:53:21.500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nkEffects" value="gold"/>
      <inkml:brushProperty name="anchorX" value="-2692.15747"/>
      <inkml:brushProperty name="anchorY" value="-2447.38745"/>
      <inkml:brushProperty name="scaleFactor" value="0.5"/>
    </inkml:brush>
  </inkml:definitions>
  <inkml:trace contextRef="#ctx0" brushRef="#br0">869 65 24575,'0'0'0,"-4"-4"0,-5-1 0,-4 1 0,-3 1 0,-3 0 0,-2 1 0,-4 2 0,-2-1 0,-3 1 0,0 0 0,1 0 0,2 1 0,-2-1 0,2 0 0,0 4 0,2 1 0,1-1 0,-2 4 0,0 3 0,-4 3 0,-3 4 0,-3 6 0,1 1 0,-2-4 0,4 0 0,2-1 0,4-4 0,2 0 0,2-5 0,5 2 0,2 1 0,-1-3 0,5 2 0,-2 2 0,4 2 0,2 1 0,3 2 0,-2 1 0,1 0 0,2 0 0,0 1 0,2-1 0,1 1 0,1-1 0,0 0 0,0 5 0,4-1 0,1 1 0,4-2 0,-1 0 0,3-1 0,2-5 0,4-1 0,1-4 0,2-4 0,1 1 0,1-3 0,-1-2 0,1-1 0,4 2 0,0-1 0,4-1 0,-1 4 0,3-1 0,-1-2 0,2-1 0,-2-1 0,2-2 0,3 0 0,1-1 0,2 0 0,-2 0 0,0 0 0,2-1 0,-4 1 0,0 0 0,-2 0 0,1 0 0,1 0 0,2 0 0,2 0 0,6-4 0,1-1 0,-4 1 0,0 1 0,-1 0 0,0 1 0,-4 2 0,0-1 0,0 1 0,1 0 0,2 0 0,4 1 0,2-1 0,1 0 0,-1 4 0,-1 1 0,-1-1 0,-1-1 0,0 4 0,0-1 0,-1-1 0,0-1 0,0-1 0,-4-2 0,0 0 0,0-1 0,1 0 0,-4 0 0,2 0 0,-5-1 0,2 1 0,-2 0 0,-4 0 0,3 0 0,-3 0 0,-1 0 0,2 0 0,-1 0 0,3 0 0,-2 0 0,-1 0 0,3 0 0,-3 0 0,0 0 0,1 0 0,0 0 0,-2 0 0,-2 0 0,3-4 0,-1-1 0,3 1 0,-1 1 0,3 0 0,-1-3 0,-3 1 0,-1-4 0,-3 1 0,-1 2 0,-5-4 0,-2-1 0,-3-4 0,0-3 0,-4-5 0,3-2 0,1-1 0,-2-3 0,-2-4 0,-3 1 0,-2-3 0,-2 3 0,-1-2 0,-1 2 0,0 3 0,-5 2 0,-4 3 0,0 1 0,-3 2 0,-8 0 0,-1 0 0,-7 0 0,-4 1 0,-5 3 0,-3 0 0,-1 1 0,2 2 0,0 0 0,5 3 0,-2-1 0,4-2 0,-1 2 0,3-1 0,-3 2 0,-1 3 0,-3 2 0,-2 3 0,-2-3 0,0 1 0,-2 1 0,1 1 0,-1 1 0,4-3 0,1 0 0,0 0 0,-1-2 0,-5 0 0,-1 1 0,-5 2 0,-4 1 0,-4 2 0,2 0 0,-3 1 0,4 0 0,-1 0 0,3 0 0,2 1 0,-1-1 0,3 0 0,-4 0 0,3 0 0,1 0 0,2 0 0,-3 0 0,2 0 0,1 0 0,1 0 0,-3 0 0,1 0 0,1 4 0,1 1 0,-3-1 0,1 4 0,5-2 0,1 0 0,2-1 0,-1-2 0,5-2 0,0 0 0,-1-1 0,3 4 0,-1 0 0,3 5 0,2-2 0,4 4 0,6 3 0,6-2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1:00:2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385 358 24575,'-3'-2'0,"0"0"0,1 0 0,-1 0 0,0 1 0,0-1 0,0 1 0,-1-1 0,1 1 0,0 0 0,0 1 0,-1-1 0,1 0 0,0 1 0,-1 0 0,1 0 0,0 0 0,-1 0 0,1 0 0,-1 1 0,-2 0 0,-11 3 0,1 0 0,-28 12 0,30-10 0,-39 9 0,38-11 0,-1 0 0,-29 13 0,41-15 0,-1 1 0,1-1 0,0 1 0,0 0 0,0 0 0,0 0 0,1 1 0,-1-1 0,1 1 0,0 0 0,0 0 0,0 0 0,1 0 0,-3 5 0,-2 7 0,0 0 0,2 1 0,0-1 0,0 1 0,2 0 0,0 1 0,1-1 0,0 0 0,2 1 0,0-1 0,1 1 0,4 22 0,-4-36 0,0 0 0,0-1 0,0 1 0,0-1 0,1 1 0,-1-1 0,1 0 0,0 0 0,0 0 0,0 0 0,1 0 0,-1 0 0,1 0 0,-1-1 0,1 1 0,0-1 0,0 0 0,6 4 0,-5-5 0,0 1 0,1-1 0,-1 0 0,1 0 0,-1 0 0,1-1 0,-1 0 0,1 0 0,-1 0 0,1 0 0,-1-1 0,1 0 0,5-1 0,8-4 0,1-1 0,-1 0 0,-1-2 0,0 0 0,31-22 0,15-13 0,-3-3 0,94-93 0,-145 130 0,0 0 0,0-1 0,-1-1 0,0 0 0,-1 0 0,-1 0 0,1-1 0,4-15 0,-9 21 0,0 0 0,0-1 0,-1 1 0,0-1 0,0 1 0,-1-1 0,0 0 0,0 1 0,-1-1 0,0 1 0,0-1 0,-1 1 0,0 0 0,0-1 0,-1 1 0,-5-11 0,-2 2-59,-1 0 0,0 0-1,-1 2 1,-1-1-1,0 2 1,-1-1 0,0 2-1,-1 0 1,0 1 0,-1 0-1,-1 1 1,1 1 0,-1 1-1,-1 0 1,0 1-1,0 1 1,0 1 0,-1 1-1,1 0 1,-1 1 0,0 1-1,-31 1 1,-10 6-6767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3:24:2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5:46:03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24575,'0'0'0,"0"0"0,0 0 0,0-1 0,0 1 0,0 0 0,0 0 0,0 0 0,0 0 0,0 0 0,0 0 0,0-1 0,0 1 0,-1 0 0,1 0 0,0 0 0,0 0 0,0 0 0,0 0 0,0 0 0,0-1 0,0 1 0,0 0 0,0 0 0,-1 0 0,1 0 0,0 0 0,0 0 0,0 0 0,0 0 0,0 0 0,0 0 0,0 0 0,-1 0 0,1 0 0,0 0 0,0 0 0,0 0 0,0 0 0,0 0 0,-1 0 0,1 0 0,0 0 0,0 0 0,0 0 0,0 0 0,0 0 0,0 0 0,-1 0 0,1 0 0,0 0 0,0 0 0,0 0 0,0 0 0,0 0 0,0 1 0,0-1 0,0 0 0,-1 0 0,1 0 0,0 0 0,0 0 0,0 0 0,0 0 0,0 1 0,0-1 0,0 0 0,3 14 0,8 18 0,-11-32 0,15 41 0,-2 1 0,-2 0 0,-2 1 0,4 45 0,2 174 0,-11-145 0,-5-116 0,1 0 0,0 0 0,0 0 0,1 0 0,-1 0 0,0 0 0,0 0 0,0 0 0,1 0 0,-1 0 0,1 0 0,-1 0 0,1 0 0,-1 0 0,1 0 0,0 1 0,-1-2 0,1 0 0,-1 0 0,0 0 0,1 1 0,-1-1 0,1 0 0,-1 0 0,1 0 0,-1 0 0,0 0 0,1 0 0,-1 0 0,1 0 0,-1 0 0,0 0 0,1 0 0,-1 0 0,1 0 0,-1-1 0,1 1 0,-1 0 0,0 0 0,1 0 0,-1 0 0,0-1 0,1 1 0,27-29 0,-20 20 0,39-42-119,28-31-504,81-114 0,-137 166-6203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5:46:0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24575,'38'74'0,"167"317"0,-202-386 0,22 32 0,-25-36 0,1-1 0,-1 1 0,1 0 0,-1 0 0,1-1 0,-1 1 0,1 0 0,0-1 0,0 1 0,-1-1 0,1 1 0,0-1 0,0 1 0,-1-1 0,1 1 0,0-1 0,0 0 0,0 1 0,0-1 0,0 0 0,0 0 0,0 0 0,-1 0 0,1 0 0,0 0 0,0 0 0,0 0 0,0 0 0,0 0 0,0 0 0,0-1 0,0 1 0,0 0 0,-1 0 0,1-1 0,0 1 0,1-2 0,4-5 0,0-1 0,0-1 0,-1 1 0,0-1 0,0 0 0,-1 0 0,-1 0 0,1-1 0,1-9 0,7-16 0,169-393-1365,-164 390-5461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9T05:46:0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1863 24575,'1'0'0,"0"-1"0,0 1 0,0 0 0,-1-1 0,1 1 0,0-1 0,0 1 0,0-1 0,0 1 0,-1-1 0,1 1 0,0-1 0,0 0 0,-1 0 0,1 1 0,-1-1 0,1 0 0,-1 0 0,1 0 0,-1 0 0,1-1 0,10-24 0,-9 21 0,55-143 0,24-72 0,-67 176 0,-3-2 0,-1 1 0,4-50 0,-7 32 0,4 0 0,2 0 0,39-111 0,93-169 0,-123 294 0,128-307 0,-146 346-195,0 0 0,-1-1 0,0 0 0,0 0 0,-1 0 0,1-15 0,-3 8-6631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17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0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0.xml"/><Relationship Id="rId1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customXml" Target="../ink/ink7.xml"/><Relationship Id="rId12" Type="http://schemas.openxmlformats.org/officeDocument/2006/relationships/image" Target="../media/image21.png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20.png"/><Relationship Id="rId19" Type="http://schemas.openxmlformats.org/officeDocument/2006/relationships/customXml" Target="../ink/ink13.xml"/><Relationship Id="rId4" Type="http://schemas.openxmlformats.org/officeDocument/2006/relationships/image" Target="../media/image17.png"/><Relationship Id="rId9" Type="http://schemas.openxmlformats.org/officeDocument/2006/relationships/customXml" Target="../ink/ink8.xml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BFEFC3A-1758-4EA6-AA0A-38899E363F16}"/>
              </a:ext>
            </a:extLst>
          </p:cNvPr>
          <p:cNvSpPr txBox="1"/>
          <p:nvPr/>
        </p:nvSpPr>
        <p:spPr>
          <a:xfrm>
            <a:off x="886509" y="889410"/>
            <a:ext cx="708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现实世界中，我们有很多种类的光照，每种的表现都不同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70E9A7-C1F6-425C-9EED-2083B2824C8F}"/>
              </a:ext>
            </a:extLst>
          </p:cNvPr>
          <p:cNvSpPr txBox="1"/>
          <p:nvPr/>
        </p:nvSpPr>
        <p:spPr>
          <a:xfrm>
            <a:off x="2662413" y="370064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平行光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6A70A5-2975-42CC-B6F2-017C030427D3}"/>
              </a:ext>
            </a:extLst>
          </p:cNvPr>
          <p:cNvSpPr txBox="1"/>
          <p:nvPr/>
        </p:nvSpPr>
        <p:spPr>
          <a:xfrm>
            <a:off x="6008888" y="4634038"/>
            <a:ext cx="3918502" cy="858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当一个光源处于很远的地方时，来自光源的每条光线就会近似于互相平行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0EE10F-447F-4602-8EE8-1B6EBE08D14A}"/>
              </a:ext>
            </a:extLst>
          </p:cNvPr>
          <p:cNvSpPr txBox="1"/>
          <p:nvPr/>
        </p:nvSpPr>
        <p:spPr>
          <a:xfrm>
            <a:off x="774749" y="1738590"/>
            <a:ext cx="4529261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vec3 position;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有方向就不需要位置了</a:t>
            </a:r>
            <a:endParaRPr lang="en-US" altLang="zh-CN" b="0" i="0">
              <a:solidFill>
                <a:srgbClr val="818E9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direction;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main()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normalize(-light.direction);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9743F2-30F0-4A8F-AAB8-AACFD8E7E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50" y="1435920"/>
            <a:ext cx="49053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6C1C548-DB7B-4D5A-B6C1-890240668A23}"/>
              </a:ext>
            </a:extLst>
          </p:cNvPr>
          <p:cNvSpPr txBox="1"/>
          <p:nvPr/>
        </p:nvSpPr>
        <p:spPr>
          <a:xfrm>
            <a:off x="1657836" y="3915253"/>
            <a:ext cx="366329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tx1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我们可以定义一个光线方向向量而不是位置向量来模拟一个定向光</a:t>
            </a:r>
            <a:endParaRPr lang="zh-CN" altLang="en-US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6102FE2-C365-4F26-AB7F-BA8CEB738785}"/>
              </a:ext>
            </a:extLst>
          </p:cNvPr>
          <p:cNvSpPr/>
          <p:nvPr/>
        </p:nvSpPr>
        <p:spPr>
          <a:xfrm>
            <a:off x="1066800" y="2041260"/>
            <a:ext cx="3799840" cy="8848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88D80A-9C34-4D35-BC0C-1B0A4F47F72D}"/>
              </a:ext>
            </a:extLst>
          </p:cNvPr>
          <p:cNvCxnSpPr/>
          <p:nvPr/>
        </p:nvCxnSpPr>
        <p:spPr>
          <a:xfrm>
            <a:off x="3891280" y="2926080"/>
            <a:ext cx="0" cy="9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4E20CB6-3554-44D2-A59E-EAAFABC72163}"/>
              </a:ext>
            </a:extLst>
          </p:cNvPr>
          <p:cNvSpPr txBox="1"/>
          <p:nvPr/>
        </p:nvSpPr>
        <p:spPr>
          <a:xfrm>
            <a:off x="774749" y="6514915"/>
            <a:ext cx="9096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为了清楚地展示定向光对多个物体具有相同的影响，我们将会再次使用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坐标系统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章节最后的那个箱子派对的场景：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6E1DCE-EE98-40C0-A895-600C5380B4E8}"/>
              </a:ext>
            </a:extLst>
          </p:cNvPr>
          <p:cNvSpPr txBox="1"/>
          <p:nvPr/>
        </p:nvSpPr>
        <p:spPr>
          <a:xfrm>
            <a:off x="886509" y="7193319"/>
            <a:ext cx="8763752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 &lt;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i++) {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QMatrix4x4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model;</a:t>
            </a:r>
          </a:p>
          <a:p>
            <a:pPr lvl="1"/>
            <a:r>
              <a:rPr lang="en-US" altLang="zh-CN"/>
              <a:t>model.translate(cubePositions[i]);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angle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* i; </a:t>
            </a:r>
          </a:p>
          <a:p>
            <a:pPr lvl="1"/>
            <a:r>
              <a:rPr lang="en-US" altLang="zh-CN"/>
              <a:t>model.rotate(angle,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/>
              <a:t>(</a:t>
            </a:r>
            <a:r>
              <a:rPr lang="en-US" altLang="zh-CN">
                <a:solidFill>
                  <a:schemeClr val="bg1"/>
                </a:solidFill>
                <a:effectLst/>
              </a:rPr>
              <a:t>1.0f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0.3f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>
                <a:solidFill>
                  <a:schemeClr val="bg1"/>
                </a:solidFill>
                <a:effectLst/>
              </a:rPr>
              <a:t> 0.5f</a:t>
            </a:r>
            <a:r>
              <a:rPr lang="en-US" altLang="zh-CN"/>
              <a:t>));</a:t>
            </a:r>
          </a:p>
          <a:p>
            <a:pPr lvl="1"/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/>
              <a:t>.setUniformValue(</a:t>
            </a:r>
            <a:r>
              <a:rPr lang="en-US" altLang="zh-CN">
                <a:solidFill>
                  <a:srgbClr val="008000"/>
                </a:solidFill>
                <a:effectLst/>
              </a:rPr>
              <a:t>"model"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model);</a:t>
            </a:r>
          </a:p>
          <a:p>
            <a:pPr lvl="1"/>
            <a:r>
              <a:rPr lang="en-US" altLang="zh-CN"/>
              <a:t>glDrawArrays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(GL_TRIANGLES,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932FD3-E4D4-4C33-AF3C-A870850AA865}"/>
              </a:ext>
            </a:extLst>
          </p:cNvPr>
          <p:cNvSpPr txBox="1"/>
          <p:nvPr/>
        </p:nvSpPr>
        <p:spPr>
          <a:xfrm>
            <a:off x="886509" y="5907250"/>
            <a:ext cx="87637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"light.direction"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DEF7A1-6538-4006-ACAA-8FB9A278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489" y="7051857"/>
            <a:ext cx="2496336" cy="27061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795A61-8F99-49F7-BC6B-37CBC0062F0E}"/>
              </a:ext>
            </a:extLst>
          </p:cNvPr>
          <p:cNvSpPr txBox="1"/>
          <p:nvPr/>
        </p:nvSpPr>
        <p:spPr>
          <a:xfrm>
            <a:off x="886508" y="9824972"/>
            <a:ext cx="8844231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positions all containers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>
                <a:solidFill>
                  <a:srgbClr val="800080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cubePositions[] = {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5.0f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15.0f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3.8f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12.3f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3.5f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1.7f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3.0f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7.5f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6B3CD9-E444-40FA-8D18-66E11DD08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78" y="9978842"/>
            <a:ext cx="4238722" cy="33855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E6341C5-D13A-4B17-A16C-16F7BDE55F99}"/>
                  </a:ext>
                </a:extLst>
              </p14:cNvPr>
              <p14:cNvContentPartPr/>
              <p14:nvPr/>
            </p14:nvContentPartPr>
            <p14:xfrm>
              <a:off x="2041560" y="2343600"/>
              <a:ext cx="756000" cy="262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E6341C5-D13A-4B17-A16C-16F7BDE55F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2920" y="2334960"/>
                <a:ext cx="7736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158366-B15F-41DD-A5C4-13D829476C4E}"/>
              </a:ext>
            </a:extLst>
          </p:cNvPr>
          <p:cNvGrpSpPr/>
          <p:nvPr/>
        </p:nvGrpSpPr>
        <p:grpSpPr>
          <a:xfrm>
            <a:off x="2628360" y="1562040"/>
            <a:ext cx="404280" cy="497880"/>
            <a:chOff x="2628360" y="1562040"/>
            <a:chExt cx="404280" cy="4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DD136A6-BCF5-414E-A7AB-E4EA2C436F67}"/>
                    </a:ext>
                  </a:extLst>
                </p14:cNvPr>
                <p14:cNvContentPartPr/>
                <p14:nvPr/>
              </p14:nvContentPartPr>
              <p14:xfrm>
                <a:off x="2658240" y="1562040"/>
                <a:ext cx="374400" cy="41328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DD136A6-BCF5-414E-A7AB-E4EA2C436F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49240" y="1553040"/>
                  <a:ext cx="3920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3ED63E3-FD96-4441-B0A7-7C18305C1641}"/>
                    </a:ext>
                  </a:extLst>
                </p14:cNvPr>
                <p14:cNvContentPartPr/>
                <p14:nvPr/>
              </p14:nvContentPartPr>
              <p14:xfrm>
                <a:off x="2628360" y="1897200"/>
                <a:ext cx="222120" cy="16272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3ED63E3-FD96-4441-B0A7-7C18305C16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9720" y="1888200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050E060-C5D7-429B-8DB3-E93AB1FAD570}"/>
                  </a:ext>
                </a:extLst>
              </p14:cNvPr>
              <p14:cNvContentPartPr/>
              <p14:nvPr/>
            </p14:nvContentPartPr>
            <p14:xfrm>
              <a:off x="1683360" y="2567160"/>
              <a:ext cx="1113840" cy="3060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050E060-C5D7-429B-8DB3-E93AB1FAD5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74720" y="2558520"/>
                <a:ext cx="113148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83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9E9094-8C9A-4F31-8DE3-2D50B408B803}"/>
              </a:ext>
            </a:extLst>
          </p:cNvPr>
          <p:cNvSpPr txBox="1"/>
          <p:nvPr/>
        </p:nvSpPr>
        <p:spPr>
          <a:xfrm>
            <a:off x="2655729" y="41985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点光源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3B2BE4-6296-4971-997D-A9CE87B4C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1435517"/>
            <a:ext cx="56292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21AD59-4107-42BF-A5D4-72200E50FA1F}"/>
              </a:ext>
            </a:extLst>
          </p:cNvPr>
          <p:cNvSpPr txBox="1"/>
          <p:nvPr/>
        </p:nvSpPr>
        <p:spPr>
          <a:xfrm>
            <a:off x="695960" y="789186"/>
            <a:ext cx="9006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点光源是处于世界中某一个位置的光源，它会朝着所有方向发光，但光线会随着距离逐渐衰减。想象作为投光物的灯泡和火把，它们都是点光源。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FEF9BA-5BF2-4751-8051-706CF87C6CEE}"/>
              </a:ext>
            </a:extLst>
          </p:cNvPr>
          <p:cNvSpPr txBox="1"/>
          <p:nvPr/>
        </p:nvSpPr>
        <p:spPr>
          <a:xfrm>
            <a:off x="780495" y="1550242"/>
            <a:ext cx="3320891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pPr lvl="1"/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constant;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linear;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quadratic;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0FF035-3A5D-47A6-AEF1-F3B6F51CF37A}"/>
              </a:ext>
            </a:extLst>
          </p:cNvPr>
          <p:cNvSpPr txBox="1"/>
          <p:nvPr/>
        </p:nvSpPr>
        <p:spPr>
          <a:xfrm>
            <a:off x="289402" y="10324938"/>
            <a:ext cx="590835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/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"light.constant"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/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"light.linear"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0.09f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/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cs typeface="Calibri" panose="020F0502020204030204" pitchFamily="34" charset="0"/>
              </a:rPr>
              <a:t>"light.quadratic"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cs typeface="Calibri" panose="020F0502020204030204" pitchFamily="34" charset="0"/>
              </a:rPr>
              <a:t>0.032f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); </a:t>
            </a:r>
            <a:endParaRPr lang="zh-CN" altLang="en-US">
              <a:cs typeface="Calibri" panose="020F0502020204030204" pitchFamily="34" charset="0"/>
            </a:endParaRPr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13E51BD2-5E90-45DF-B41E-6CA6B4F9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66" y="4582405"/>
            <a:ext cx="45243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6A2643-CE34-40D1-B74B-F6E7ABBB0A5C}"/>
                  </a:ext>
                </a:extLst>
              </p:cNvPr>
              <p:cNvSpPr txBox="1"/>
              <p:nvPr/>
            </p:nvSpPr>
            <p:spPr>
              <a:xfrm>
                <a:off x="624840" y="4822310"/>
                <a:ext cx="4400628" cy="796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6A2643-CE34-40D1-B74B-F6E7ABBB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4822310"/>
                <a:ext cx="4400628" cy="796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6533FB7E-EA1E-4C3B-965E-D23B2DAFFEB6}"/>
              </a:ext>
            </a:extLst>
          </p:cNvPr>
          <p:cNvSpPr txBox="1"/>
          <p:nvPr/>
        </p:nvSpPr>
        <p:spPr>
          <a:xfrm>
            <a:off x="624840" y="4675703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衰减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4557F9-2713-4FF1-B506-A2EF2B66BC52}"/>
                  </a:ext>
                </a:extLst>
              </p:cNvPr>
              <p:cNvSpPr txBox="1"/>
              <p:nvPr/>
            </p:nvSpPr>
            <p:spPr>
              <a:xfrm>
                <a:off x="695960" y="5729139"/>
                <a:ext cx="4552456" cy="376686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常数项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、一次项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和二次项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highlight>
                              <a:srgbClr val="800000"/>
                            </a:highlight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endParaRPr kumimoji="0" lang="zh-CN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常数项通常保持为1.0，它的主要作用是保证分母永远不会比1小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一次项会与距离值相乘，以线性的方式减少强度。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zh-CN" altLang="zh-CN" b="0" i="0" u="none" strike="noStrike" cap="none" normalizeH="0" baseline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二次项会与距离的平方相乘，让光源以二次递减的方式减少强度。二次项在距离比较小的时候影响会比一次项小很多，但当距离值比较大的时候它就会比一次项更大了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4557F9-2713-4FF1-B506-A2EF2B66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" y="5729139"/>
                <a:ext cx="4552456" cy="3766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9677C28-0BE7-40F6-9D26-CB36354E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30032"/>
              </p:ext>
            </p:extLst>
          </p:nvPr>
        </p:nvGraphicFramePr>
        <p:xfrm>
          <a:off x="6236019" y="7144738"/>
          <a:ext cx="3616320" cy="4358640"/>
        </p:xfrm>
        <a:graphic>
          <a:graphicData uri="http://schemas.openxmlformats.org/drawingml/2006/table">
            <a:tbl>
              <a:tblPr/>
              <a:tblGrid>
                <a:gridCol w="904080">
                  <a:extLst>
                    <a:ext uri="{9D8B030D-6E8A-4147-A177-3AD203B41FA5}">
                      <a16:colId xmlns:a16="http://schemas.microsoft.com/office/drawing/2014/main" val="3355872201"/>
                    </a:ext>
                  </a:extLst>
                </a:gridCol>
                <a:gridCol w="904080">
                  <a:extLst>
                    <a:ext uri="{9D8B030D-6E8A-4147-A177-3AD203B41FA5}">
                      <a16:colId xmlns:a16="http://schemas.microsoft.com/office/drawing/2014/main" val="1570605505"/>
                    </a:ext>
                  </a:extLst>
                </a:gridCol>
                <a:gridCol w="904080">
                  <a:extLst>
                    <a:ext uri="{9D8B030D-6E8A-4147-A177-3AD203B41FA5}">
                      <a16:colId xmlns:a16="http://schemas.microsoft.com/office/drawing/2014/main" val="4028523906"/>
                    </a:ext>
                  </a:extLst>
                </a:gridCol>
                <a:gridCol w="904080">
                  <a:extLst>
                    <a:ext uri="{9D8B030D-6E8A-4147-A177-3AD203B41FA5}">
                      <a16:colId xmlns:a16="http://schemas.microsoft.com/office/drawing/2014/main" val="379741220"/>
                    </a:ext>
                  </a:extLst>
                </a:gridCol>
              </a:tblGrid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d</a:t>
                      </a:r>
                      <a:r>
                        <a:rPr lang="en-US" sz="1600">
                          <a:effectLst/>
                        </a:rPr>
                        <a:t>istance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Constant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Linear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Quadratic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91987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48664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13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0.35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0.44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1120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0.22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0.20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03768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0.14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91678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highlight>
                            <a:srgbClr val="FFFF00"/>
                          </a:highlight>
                        </a:rPr>
                        <a:t>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highlight>
                            <a:srgbClr val="FFFF00"/>
                          </a:highlight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highlight>
                            <a:srgbClr val="FFFF00"/>
                          </a:highlight>
                        </a:rPr>
                        <a:t>0.09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  <a:highlight>
                            <a:srgbClr val="FFFF00"/>
                          </a:highlight>
                        </a:rPr>
                        <a:t>0.032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25468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65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0.017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588461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0.045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0.0075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87214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160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0.027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0.0028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426258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0.022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4615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325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0.014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29585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600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0.0002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02517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3250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1.0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0.0014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0.000007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6274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359CFB3-3C0D-44C4-A942-4CB998EFAB0F}"/>
              </a:ext>
            </a:extLst>
          </p:cNvPr>
          <p:cNvSpPr txBox="1"/>
          <p:nvPr/>
        </p:nvSpPr>
        <p:spPr>
          <a:xfrm>
            <a:off x="1852373" y="9548618"/>
            <a:ext cx="3047287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第一列指定的是在给定的三项时光所能覆盖的距离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0BB32D5-958C-45FE-A95B-A33A3945602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899660" y="9871784"/>
            <a:ext cx="127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1DB7FB-7C2D-44BD-BC8C-F931DA674FCC}"/>
              </a:ext>
            </a:extLst>
          </p:cNvPr>
          <p:cNvCxnSpPr>
            <a:cxnSpLocks/>
          </p:cNvCxnSpPr>
          <p:nvPr/>
        </p:nvCxnSpPr>
        <p:spPr>
          <a:xfrm flipV="1">
            <a:off x="5297174" y="9161681"/>
            <a:ext cx="4721221" cy="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2" name="直接箭头连接符 3081">
            <a:extLst>
              <a:ext uri="{FF2B5EF4-FFF2-40B4-BE49-F238E27FC236}">
                <a16:creationId xmlns:a16="http://schemas.microsoft.com/office/drawing/2014/main" id="{49221790-90E8-416F-82B5-04D2109D3996}"/>
              </a:ext>
            </a:extLst>
          </p:cNvPr>
          <p:cNvCxnSpPr>
            <a:cxnSpLocks/>
          </p:cNvCxnSpPr>
          <p:nvPr/>
        </p:nvCxnSpPr>
        <p:spPr>
          <a:xfrm flipH="1">
            <a:off x="6236015" y="10723083"/>
            <a:ext cx="258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84" name="直接连接符 3083">
            <a:extLst>
              <a:ext uri="{FF2B5EF4-FFF2-40B4-BE49-F238E27FC236}">
                <a16:creationId xmlns:a16="http://schemas.microsoft.com/office/drawing/2014/main" id="{D79D1687-4F20-4874-8A9A-143A70C085DD}"/>
              </a:ext>
            </a:extLst>
          </p:cNvPr>
          <p:cNvCxnSpPr>
            <a:cxnSpLocks/>
          </p:cNvCxnSpPr>
          <p:nvPr/>
        </p:nvCxnSpPr>
        <p:spPr>
          <a:xfrm>
            <a:off x="6494780" y="9161681"/>
            <a:ext cx="0" cy="159775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0F7ECA5-A782-4B78-AACE-1E58C1251297}"/>
              </a:ext>
            </a:extLst>
          </p:cNvPr>
          <p:cNvSpPr txBox="1"/>
          <p:nvPr/>
        </p:nvSpPr>
        <p:spPr>
          <a:xfrm>
            <a:off x="809908" y="11551352"/>
            <a:ext cx="423164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ambient *= attenuation; </a:t>
            </a:r>
          </a:p>
          <a:p>
            <a:r>
              <a:rPr lang="fr-FR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diffuse *= attenuation; </a:t>
            </a:r>
          </a:p>
          <a:p>
            <a:r>
              <a:rPr lang="fr-FR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specular *= attenuation; 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EF0E2D-2629-4125-98DE-B3233E921C9E}"/>
                  </a:ext>
                </a:extLst>
              </p:cNvPr>
              <p:cNvSpPr txBox="1"/>
              <p:nvPr/>
            </p:nvSpPr>
            <p:spPr>
              <a:xfrm>
                <a:off x="5170840" y="11953310"/>
                <a:ext cx="4400628" cy="796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EF0E2D-2629-4125-98DE-B3233E92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40" y="11953310"/>
                <a:ext cx="4400628" cy="796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CE92E0B8-9DF8-4242-BC23-BB05F4563AA7}"/>
              </a:ext>
            </a:extLst>
          </p:cNvPr>
          <p:cNvSpPr txBox="1"/>
          <p:nvPr/>
        </p:nvSpPr>
        <p:spPr>
          <a:xfrm>
            <a:off x="780495" y="13113553"/>
            <a:ext cx="865215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= length(light.position - FragPos);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/ (light.constant + light.linear * distance + </a:t>
            </a:r>
          </a:p>
          <a:p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light.quadratic * (distance * distance));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87" name="直接箭头连接符 3086">
            <a:extLst>
              <a:ext uri="{FF2B5EF4-FFF2-40B4-BE49-F238E27FC236}">
                <a16:creationId xmlns:a16="http://schemas.microsoft.com/office/drawing/2014/main" id="{949CD5F2-DDDF-49CA-8CB2-D908E9DBFE45}"/>
              </a:ext>
            </a:extLst>
          </p:cNvPr>
          <p:cNvCxnSpPr>
            <a:cxnSpLocks/>
          </p:cNvCxnSpPr>
          <p:nvPr/>
        </p:nvCxnSpPr>
        <p:spPr>
          <a:xfrm>
            <a:off x="7407797" y="12801600"/>
            <a:ext cx="0" cy="27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81" name="墨迹 3280">
                <a:extLst>
                  <a:ext uri="{FF2B5EF4-FFF2-40B4-BE49-F238E27FC236}">
                    <a16:creationId xmlns:a16="http://schemas.microsoft.com/office/drawing/2014/main" id="{644C40D7-B2FC-4E0E-91FD-AD285A16BA8E}"/>
                  </a:ext>
                </a:extLst>
              </p14:cNvPr>
              <p14:cNvContentPartPr/>
              <p14:nvPr/>
            </p14:nvContentPartPr>
            <p14:xfrm>
              <a:off x="9538560" y="6568920"/>
              <a:ext cx="221760" cy="280800"/>
            </p14:xfrm>
          </p:contentPart>
        </mc:Choice>
        <mc:Fallback>
          <p:pic>
            <p:nvPicPr>
              <p:cNvPr id="3281" name="墨迹 3280">
                <a:extLst>
                  <a:ext uri="{FF2B5EF4-FFF2-40B4-BE49-F238E27FC236}">
                    <a16:creationId xmlns:a16="http://schemas.microsoft.com/office/drawing/2014/main" id="{644C40D7-B2FC-4E0E-91FD-AD285A16BA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9920" y="6560280"/>
                <a:ext cx="23940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914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343AB77D-5870-40AA-A0C8-3E3101C03CF2}"/>
              </a:ext>
            </a:extLst>
          </p:cNvPr>
          <p:cNvSpPr/>
          <p:nvPr/>
        </p:nvSpPr>
        <p:spPr>
          <a:xfrm>
            <a:off x="5706536" y="671199"/>
            <a:ext cx="3719175" cy="406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C95A9C-A7ED-465A-82B4-2C2EAEBE6727}"/>
              </a:ext>
            </a:extLst>
          </p:cNvPr>
          <p:cNvSpPr txBox="1"/>
          <p:nvPr/>
        </p:nvSpPr>
        <p:spPr>
          <a:xfrm>
            <a:off x="2656180" y="451942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</a:rPr>
              <a:t>聚光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36FFE5-99A6-4CC8-B5E2-BBB0085A2A20}"/>
              </a:ext>
            </a:extLst>
          </p:cNvPr>
          <p:cNvSpPr txBox="1"/>
          <p:nvPr/>
        </p:nvSpPr>
        <p:spPr>
          <a:xfrm>
            <a:off x="826031" y="956408"/>
            <a:ext cx="4858626" cy="2531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LightDir：从片段指向光源的向量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SpotDir：聚光所指向的方向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ϕ：指定了聚光半径的切光角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落在这个角度之外的物体都不会被这个聚光所照亮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θ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Courier New" panose="02070309020205020404" pitchFamily="49" charset="0"/>
              </a:rPr>
              <a:t>LightDir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向量和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Courier New" panose="02070309020205020404" pitchFamily="49" charset="0"/>
              </a:rPr>
              <a:t>SpotDir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向量之间的夹角。在聚光内部的话θ值应该比ϕ值小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389F97-549F-4014-BE63-E8FFDC5E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636608"/>
            <a:ext cx="5709919" cy="416216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4DBA026-1A76-4583-8E4C-3BE9AF1F5E8C}"/>
              </a:ext>
            </a:extLst>
          </p:cNvPr>
          <p:cNvSpPr txBox="1"/>
          <p:nvPr/>
        </p:nvSpPr>
        <p:spPr>
          <a:xfrm>
            <a:off x="4712060" y="4975867"/>
            <a:ext cx="445114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手电筒就是普通的聚光，但它的位置和方向会随着玩家的位置和朝向不断更新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AA2BD7-F9F2-45CE-A7C8-346799D45322}"/>
              </a:ext>
            </a:extLst>
          </p:cNvPr>
          <p:cNvSpPr txBox="1"/>
          <p:nvPr/>
        </p:nvSpPr>
        <p:spPr>
          <a:xfrm>
            <a:off x="1019434" y="4246248"/>
            <a:ext cx="301858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direction;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cutOff;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...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3F16FA-9A36-41B2-94CB-DB00199D842D}"/>
              </a:ext>
            </a:extLst>
          </p:cNvPr>
          <p:cNvSpPr txBox="1"/>
          <p:nvPr/>
        </p:nvSpPr>
        <p:spPr>
          <a:xfrm>
            <a:off x="1019434" y="6199672"/>
            <a:ext cx="832776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"light.position"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"light.direction"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Front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"light.cutOff"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)cos(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12.5f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*PI/180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1325B1-883C-4E79-A672-3E797A5F241C}"/>
              </a:ext>
            </a:extLst>
          </p:cNvPr>
          <p:cNvSpPr txBox="1"/>
          <p:nvPr/>
        </p:nvSpPr>
        <p:spPr>
          <a:xfrm>
            <a:off x="1019434" y="8218129"/>
            <a:ext cx="853948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808000"/>
                </a:solidFill>
                <a:effectLst/>
              </a:rPr>
              <a:t>vec3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lightDir=normalize(FragPos-light.position);</a:t>
            </a:r>
            <a:endParaRPr lang="en-US" altLang="zh-CN" b="1" i="0">
              <a:solidFill>
                <a:srgbClr val="93C76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theta = dot(lightDir, normalize(light.direction));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(theta &gt; light.cutOff)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do lighting calculations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…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// ambient *= attenuation;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ambient + diffuse + specular;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else, use ambient light so scene isn't completely dark outside the spotlight.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(light.ambient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(texture(material.diffuse, TexCoords)),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1E5697C-5733-4E1A-B8AE-982FBE72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92" y="7197844"/>
            <a:ext cx="3358744" cy="181954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6DC89F-C995-4CBA-9F4C-C648B958268C}"/>
              </a:ext>
            </a:extLst>
          </p:cNvPr>
          <p:cNvCxnSpPr>
            <a:cxnSpLocks/>
          </p:cNvCxnSpPr>
          <p:nvPr/>
        </p:nvCxnSpPr>
        <p:spPr>
          <a:xfrm>
            <a:off x="5023104" y="7123002"/>
            <a:ext cx="0" cy="42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D2F9433-0E11-45E1-A62F-79C9E5E3ED22}"/>
              </a:ext>
            </a:extLst>
          </p:cNvPr>
          <p:cNvSpPr txBox="1"/>
          <p:nvPr/>
        </p:nvSpPr>
        <p:spPr>
          <a:xfrm>
            <a:off x="2777899" y="7591392"/>
            <a:ext cx="290675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cutOff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</a:t>
            </a:r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值，所以是 </a:t>
            </a:r>
            <a:r>
              <a:rPr lang="en-US" altLang="zh-CN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10A28332-7F63-4C19-9B6D-C2807FD909AA}"/>
                  </a:ext>
                </a:extLst>
              </p14:cNvPr>
              <p14:cNvContentPartPr/>
              <p14:nvPr/>
            </p14:nvContentPartPr>
            <p14:xfrm>
              <a:off x="5821200" y="8351280"/>
              <a:ext cx="360" cy="36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10A28332-7F63-4C19-9B6D-C2807FD909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2560" y="83422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563A428F-1D29-41A0-9D73-AFEA6F086617}"/>
              </a:ext>
            </a:extLst>
          </p:cNvPr>
          <p:cNvGrpSpPr/>
          <p:nvPr/>
        </p:nvGrpSpPr>
        <p:grpSpPr>
          <a:xfrm>
            <a:off x="7236360" y="2200680"/>
            <a:ext cx="471600" cy="409320"/>
            <a:chOff x="7236360" y="2200680"/>
            <a:chExt cx="47160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28DDEB3E-9E1A-47ED-8085-B85A3DBBF0CA}"/>
                    </a:ext>
                  </a:extLst>
                </p14:cNvPr>
                <p14:cNvContentPartPr/>
                <p14:nvPr/>
              </p14:nvContentPartPr>
              <p14:xfrm>
                <a:off x="7236360" y="2200680"/>
                <a:ext cx="159840" cy="253080"/>
              </p14:xfrm>
            </p:contentPart>
          </mc:Choice>
          <mc:Fallback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28DDEB3E-9E1A-47ED-8085-B85A3DBBF0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27720" y="2192040"/>
                  <a:ext cx="177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836584E1-4C3C-43C4-817E-14AE33D0AF5F}"/>
                    </a:ext>
                  </a:extLst>
                </p14:cNvPr>
                <p14:cNvContentPartPr/>
                <p14:nvPr/>
              </p14:nvContentPartPr>
              <p14:xfrm>
                <a:off x="7505280" y="2392920"/>
                <a:ext cx="202680" cy="217080"/>
              </p14:xfrm>
            </p:contentPart>
          </mc:Choice>
          <mc:Fallback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836584E1-4C3C-43C4-817E-14AE33D0AF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640" y="2383920"/>
                  <a:ext cx="22032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CBDA2E30-12A5-4990-8B2D-FDE499B0A791}"/>
                  </a:ext>
                </a:extLst>
              </p14:cNvPr>
              <p14:cNvContentPartPr/>
              <p14:nvPr/>
            </p14:nvContentPartPr>
            <p14:xfrm>
              <a:off x="6887880" y="2788560"/>
              <a:ext cx="230040" cy="671040"/>
            </p14:xfrm>
          </p:contentPart>
        </mc:Choice>
        <mc:Fallback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CBDA2E30-12A5-4990-8B2D-FDE499B0A7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79240" y="2779560"/>
                <a:ext cx="247680" cy="68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CBCB333F-B7BE-4AA8-B0E5-3FBF0AD43828}"/>
              </a:ext>
            </a:extLst>
          </p:cNvPr>
          <p:cNvGrpSpPr/>
          <p:nvPr/>
        </p:nvGrpSpPr>
        <p:grpSpPr>
          <a:xfrm>
            <a:off x="8335800" y="7406640"/>
            <a:ext cx="775080" cy="762480"/>
            <a:chOff x="8335800" y="7406640"/>
            <a:chExt cx="77508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3F3AC114-8BB3-4F1D-A414-479AE75E7609}"/>
                    </a:ext>
                  </a:extLst>
                </p14:cNvPr>
                <p14:cNvContentPartPr/>
                <p14:nvPr/>
              </p14:nvContentPartPr>
              <p14:xfrm>
                <a:off x="8335800" y="7863840"/>
                <a:ext cx="495000" cy="30528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3F3AC114-8BB3-4F1D-A414-479AE75E76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27160" y="7854840"/>
                  <a:ext cx="5126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C0D74A0C-007E-45AF-A2B8-9C39BCBFA707}"/>
                    </a:ext>
                  </a:extLst>
                </p14:cNvPr>
                <p14:cNvContentPartPr/>
                <p14:nvPr/>
              </p14:nvContentPartPr>
              <p14:xfrm>
                <a:off x="8998920" y="7406640"/>
                <a:ext cx="8280" cy="427320"/>
              </p14:xfrm>
            </p:contentPart>
          </mc:Choice>
          <mc:Fallback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C0D74A0C-007E-45AF-A2B8-9C39BCBFA7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90280" y="7397640"/>
                  <a:ext cx="259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0F36ECFD-0D68-4E43-8C1A-9534E854281C}"/>
                    </a:ext>
                  </a:extLst>
                </p14:cNvPr>
                <p14:cNvContentPartPr/>
                <p14:nvPr/>
              </p14:nvContentPartPr>
              <p14:xfrm>
                <a:off x="8937720" y="7738560"/>
                <a:ext cx="173160" cy="164520"/>
              </p14:xfrm>
            </p:contentPart>
          </mc:Choice>
          <mc:Fallback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0F36ECFD-0D68-4E43-8C1A-9534E8542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9080" y="7729920"/>
                  <a:ext cx="19080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7" name="墨迹 206">
                <a:extLst>
                  <a:ext uri="{FF2B5EF4-FFF2-40B4-BE49-F238E27FC236}">
                    <a16:creationId xmlns:a16="http://schemas.microsoft.com/office/drawing/2014/main" id="{A9EA039F-FB01-4E4C-82EF-FE768E10E5B8}"/>
                  </a:ext>
                </a:extLst>
              </p14:cNvPr>
              <p14:cNvContentPartPr/>
              <p14:nvPr/>
            </p14:nvContentPartPr>
            <p14:xfrm>
              <a:off x="4601880" y="9722880"/>
              <a:ext cx="360" cy="360"/>
            </p14:xfrm>
          </p:contentPart>
        </mc:Choice>
        <mc:Fallback>
          <p:pic>
            <p:nvPicPr>
              <p:cNvPr id="207" name="墨迹 206">
                <a:extLst>
                  <a:ext uri="{FF2B5EF4-FFF2-40B4-BE49-F238E27FC236}">
                    <a16:creationId xmlns:a16="http://schemas.microsoft.com/office/drawing/2014/main" id="{A9EA039F-FB01-4E4C-82EF-FE768E10E5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3240" y="9713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8" name="墨迹 207">
                <a:extLst>
                  <a:ext uri="{FF2B5EF4-FFF2-40B4-BE49-F238E27FC236}">
                    <a16:creationId xmlns:a16="http://schemas.microsoft.com/office/drawing/2014/main" id="{729F5631-63F8-410B-AB22-E4ACA9C159ED}"/>
                  </a:ext>
                </a:extLst>
              </p14:cNvPr>
              <p14:cNvContentPartPr/>
              <p14:nvPr/>
            </p14:nvContentPartPr>
            <p14:xfrm>
              <a:off x="2681640" y="9799200"/>
              <a:ext cx="360" cy="360"/>
            </p14:xfrm>
          </p:contentPart>
        </mc:Choice>
        <mc:Fallback>
          <p:pic>
            <p:nvPicPr>
              <p:cNvPr id="208" name="墨迹 207">
                <a:extLst>
                  <a:ext uri="{FF2B5EF4-FFF2-40B4-BE49-F238E27FC236}">
                    <a16:creationId xmlns:a16="http://schemas.microsoft.com/office/drawing/2014/main" id="{729F5631-63F8-410B-AB22-E4ACA9C159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3000" y="97902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11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椭圆 153">
            <a:extLst>
              <a:ext uri="{FF2B5EF4-FFF2-40B4-BE49-F238E27FC236}">
                <a16:creationId xmlns:a16="http://schemas.microsoft.com/office/drawing/2014/main" id="{CA92DAB0-EB14-4289-B0C6-318B142AE9C8}"/>
              </a:ext>
            </a:extLst>
          </p:cNvPr>
          <p:cNvSpPr/>
          <p:nvPr/>
        </p:nvSpPr>
        <p:spPr>
          <a:xfrm>
            <a:off x="4792237" y="5008551"/>
            <a:ext cx="1944597" cy="748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0FA216C-3C1E-4A06-9D44-4DCFDE8B000C}"/>
              </a:ext>
            </a:extLst>
          </p:cNvPr>
          <p:cNvSpPr/>
          <p:nvPr/>
        </p:nvSpPr>
        <p:spPr>
          <a:xfrm>
            <a:off x="5278387" y="5199051"/>
            <a:ext cx="972300" cy="2819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D45662-317C-4DCF-9B5A-A7D78FEEC1B2}"/>
              </a:ext>
            </a:extLst>
          </p:cNvPr>
          <p:cNvSpPr txBox="1"/>
          <p:nvPr/>
        </p:nvSpPr>
        <p:spPr>
          <a:xfrm>
            <a:off x="941872" y="9198695"/>
            <a:ext cx="9091913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theta = dot(lightDir, normalize(-light.direction));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epsilon = light.cutOff - light.outerCutOff;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intensity =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clamp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((theta - light.outerCutOff) / epsilon,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 </a:t>
            </a:r>
          </a:p>
          <a:p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we'll leave ambient unaffected so we always have a little light.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diffuse *= intensity;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specular *= intensity;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8DF816-D69D-47C4-AE9E-CC8B1B486AD0}"/>
              </a:ext>
            </a:extLst>
          </p:cNvPr>
          <p:cNvSpPr txBox="1"/>
          <p:nvPr/>
        </p:nvSpPr>
        <p:spPr>
          <a:xfrm>
            <a:off x="1052362" y="768365"/>
            <a:ext cx="7001978" cy="374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看起来有些假，主要是因为聚光有一圈硬边</a:t>
            </a:r>
            <a:r>
              <a:rPr lang="en-US" altLang="zh-CN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需要进行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平滑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软化边缘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93AE4E-D89E-4B25-B93A-3530B06F0574}"/>
                  </a:ext>
                </a:extLst>
              </p:cNvPr>
              <p:cNvSpPr txBox="1"/>
              <p:nvPr/>
            </p:nvSpPr>
            <p:spPr>
              <a:xfrm>
                <a:off x="4992127" y="1816334"/>
                <a:ext cx="1535164" cy="813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93AE4E-D89E-4B25-B93A-3530B06F0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27" y="1816334"/>
                <a:ext cx="1535164" cy="813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88DA298-05B4-4B92-8271-09FEEC68AD39}"/>
              </a:ext>
            </a:extLst>
          </p:cNvPr>
          <p:cNvSpPr txBox="1"/>
          <p:nvPr/>
        </p:nvSpPr>
        <p:spPr>
          <a:xfrm>
            <a:off x="1317910" y="1649217"/>
            <a:ext cx="343697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这里ϵ(Epsilon)是内圆锥（ϕ）和外圆锥（γ）之间的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余弦值差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（ϵ=ϕ−γ）。最终的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值就是在当前片段聚光的强度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B341D86-70D4-4099-9FB6-C4CFB146F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793152"/>
              </p:ext>
            </p:extLst>
          </p:nvPr>
        </p:nvGraphicFramePr>
        <p:xfrm>
          <a:off x="791234" y="6613705"/>
          <a:ext cx="9393190" cy="2346960"/>
        </p:xfrm>
        <a:graphic>
          <a:graphicData uri="http://schemas.openxmlformats.org/drawingml/2006/table">
            <a:tbl>
              <a:tblPr/>
              <a:tblGrid>
                <a:gridCol w="885166">
                  <a:extLst>
                    <a:ext uri="{9D8B030D-6E8A-4147-A177-3AD203B41FA5}">
                      <a16:colId xmlns:a16="http://schemas.microsoft.com/office/drawing/2014/main" val="209289654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28944242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95853636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57136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19070334"/>
                    </a:ext>
                  </a:extLst>
                </a:gridCol>
                <a:gridCol w="757659">
                  <a:extLst>
                    <a:ext uri="{9D8B030D-6E8A-4147-A177-3AD203B41FA5}">
                      <a16:colId xmlns:a16="http://schemas.microsoft.com/office/drawing/2014/main" val="3448423030"/>
                    </a:ext>
                  </a:extLst>
                </a:gridCol>
                <a:gridCol w="1736203">
                  <a:extLst>
                    <a:ext uri="{9D8B030D-6E8A-4147-A177-3AD203B41FA5}">
                      <a16:colId xmlns:a16="http://schemas.microsoft.com/office/drawing/2014/main" val="1428033265"/>
                    </a:ext>
                  </a:extLst>
                </a:gridCol>
                <a:gridCol w="2219402">
                  <a:extLst>
                    <a:ext uri="{9D8B030D-6E8A-4147-A177-3AD203B41FA5}">
                      <a16:colId xmlns:a16="http://schemas.microsoft.com/office/drawing/2014/main" val="3883988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θ</a:t>
                      </a:r>
                      <a:r>
                        <a:rPr lang="el-GR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（</a:t>
                      </a:r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cos</a:t>
                      </a: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值）</a:t>
                      </a:r>
                      <a:endParaRPr lang="el-GR" sz="14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effectLst/>
                          <a:latin typeface="+mn-lt"/>
                        </a:rPr>
                        <a:t>θ</a:t>
                      </a:r>
                      <a:r>
                        <a:rPr lang="el-GR" sz="1400"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effectLst/>
                          <a:latin typeface="+mn-lt"/>
                        </a:rPr>
                        <a:t>角度）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ϕ</a:t>
                      </a:r>
                      <a:r>
                        <a:rPr lang="el-GR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内锥值）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effectLst/>
                          <a:latin typeface="+mn-lt"/>
                        </a:rPr>
                        <a:t>ϕ</a:t>
                      </a:r>
                      <a:r>
                        <a:rPr lang="el-GR" sz="1400"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effectLst/>
                          <a:latin typeface="+mn-lt"/>
                        </a:rPr>
                        <a:t>角度）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γ</a:t>
                      </a:r>
                      <a:r>
                        <a:rPr lang="el-GR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外锥值）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effectLst/>
                          <a:latin typeface="+mn-lt"/>
                        </a:rPr>
                        <a:t>γ</a:t>
                      </a:r>
                      <a:r>
                        <a:rPr lang="el-GR" sz="1400">
                          <a:effectLst/>
                          <a:latin typeface="+mn-lt"/>
                        </a:rPr>
                        <a:t>（</a:t>
                      </a:r>
                      <a:r>
                        <a:rPr lang="zh-CN" altLang="en-US" sz="1400">
                          <a:effectLst/>
                          <a:latin typeface="+mn-lt"/>
                        </a:rPr>
                        <a:t>角度）</a:t>
                      </a: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400" b="0" i="0" u="none" strike="noStrike">
                          <a:effectLst/>
                          <a:latin typeface="+mn-lt"/>
                        </a:rPr>
                        <a:t>ϵ</a:t>
                      </a:r>
                      <a:endParaRPr lang="el-GR" sz="1400">
                        <a:effectLst/>
                        <a:latin typeface="+mn-lt"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+mn-lt"/>
                        </a:rPr>
                        <a:t>I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0960" marR="60960" marT="60960" marB="609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309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0.87 - 0.82 / 0.09 = 0.56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9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0.9 - 0.82 / 0.09 = 0.89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34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0.97 - 0.82 / 0.09 = 1.67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8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0.83 - 0.82 / 0.09 = 0.11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35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0.64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0.91 - 0.82 = 0.09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0.64 - 0.82 / 0.09 = -2.0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8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0.966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0.9978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12.5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0.953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17.5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0.966 - 0.953 = 0.0448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+mn-lt"/>
                        </a:rPr>
                        <a:t>0.966 - 0.953 / 0.0448 = 0.29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0337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CAAD5AF-1758-490C-8ECE-B06D23DD0DEB}"/>
              </a:ext>
            </a:extLst>
          </p:cNvPr>
          <p:cNvSpPr txBox="1"/>
          <p:nvPr/>
        </p:nvSpPr>
        <p:spPr>
          <a:xfrm>
            <a:off x="1244448" y="1142795"/>
            <a:ext cx="857285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模拟一个</a:t>
            </a:r>
            <a:r>
              <a:rPr lang="zh-CN" altLang="en-US">
                <a:latin typeface="+mn-ea"/>
              </a:rPr>
              <a:t>内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圆锥和一个</a:t>
            </a:r>
            <a:r>
              <a:rPr lang="zh-CN" altLang="en-US">
                <a:latin typeface="+mn-ea"/>
              </a:rPr>
              <a:t>外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圆锥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,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让光从内圆锥逐渐减暗</a:t>
            </a:r>
            <a:endParaRPr lang="zh-CN" altLang="en-US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5A8331-2AEB-4BC9-B2D7-B615161528D3}"/>
              </a:ext>
            </a:extLst>
          </p:cNvPr>
          <p:cNvSpPr txBox="1"/>
          <p:nvPr/>
        </p:nvSpPr>
        <p:spPr>
          <a:xfrm>
            <a:off x="6946378" y="2020272"/>
            <a:ext cx="259461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effectLst/>
                <a:latin typeface="+mn-ea"/>
              </a:rPr>
              <a:t>如果片段在内圆锥之内，它的强度就是</a:t>
            </a:r>
            <a:r>
              <a:rPr lang="en-US" altLang="zh-CN" b="0" i="0">
                <a:effectLst/>
                <a:latin typeface="+mn-ea"/>
              </a:rPr>
              <a:t>1.0</a:t>
            </a:r>
            <a:endParaRPr lang="zh-CN" altLang="en-US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7233BB-22BE-4654-B784-8B9418F46583}"/>
              </a:ext>
            </a:extLst>
          </p:cNvPr>
          <p:cNvSpPr txBox="1"/>
          <p:nvPr/>
        </p:nvSpPr>
        <p:spPr>
          <a:xfrm>
            <a:off x="941871" y="11744599"/>
            <a:ext cx="909191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"light.position"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camera.Position);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"light.direction"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camera.Front); 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"light.cutOff"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(float)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cos</a:t>
            </a:r>
            <a:r>
              <a:rPr lang="en-US" altLang="zh-CN"/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12.5f</a:t>
            </a:r>
            <a:r>
              <a:rPr lang="en-US" altLang="zh-CN"/>
              <a:t>*PI/</a:t>
            </a:r>
            <a:r>
              <a:rPr lang="en-US" altLang="zh-CN">
                <a:solidFill>
                  <a:schemeClr val="bg1"/>
                </a:solidFill>
                <a:effectLst/>
              </a:rPr>
              <a:t>180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>
                <a:solidFill>
                  <a:schemeClr val="bg1"/>
                </a:solidFill>
              </a:rPr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"light.outerCutOff"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(float)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cos</a:t>
            </a:r>
            <a:r>
              <a:rPr lang="en-US" altLang="zh-CN"/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17.5f</a:t>
            </a:r>
            <a:r>
              <a:rPr lang="en-US" altLang="zh-CN"/>
              <a:t>*PI/</a:t>
            </a:r>
            <a:r>
              <a:rPr lang="en-US" altLang="zh-CN">
                <a:solidFill>
                  <a:schemeClr val="bg1"/>
                </a:solidFill>
                <a:effectLst/>
              </a:rPr>
              <a:t>180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));</a:t>
            </a:r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3B19D7-29FB-4A62-9D87-E13D3B19308F}"/>
              </a:ext>
            </a:extLst>
          </p:cNvPr>
          <p:cNvSpPr txBox="1"/>
          <p:nvPr/>
        </p:nvSpPr>
        <p:spPr>
          <a:xfrm>
            <a:off x="2503788" y="10168191"/>
            <a:ext cx="6138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clamp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函数，它把第一个参数约束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(Clamp)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在了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0.0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1.0</a:t>
            </a:r>
            <a:r>
              <a:rPr lang="zh-CN" altLang="en-US" b="0" i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之间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F3B63B-D584-401B-B573-79CB561681F2}"/>
              </a:ext>
            </a:extLst>
          </p:cNvPr>
          <p:cNvSpPr txBox="1"/>
          <p:nvPr/>
        </p:nvSpPr>
        <p:spPr>
          <a:xfrm>
            <a:off x="2438400" y="288715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Gudea"/>
              </a:rPr>
              <a:t>Smooth/Soft edges</a:t>
            </a:r>
          </a:p>
        </p:txBody>
      </p:sp>
      <p:pic>
        <p:nvPicPr>
          <p:cNvPr id="148" name="图形 147" descr="手电筒">
            <a:extLst>
              <a:ext uri="{FF2B5EF4-FFF2-40B4-BE49-F238E27FC236}">
                <a16:creationId xmlns:a16="http://schemas.microsoft.com/office/drawing/2014/main" id="{0A3D6F7E-5F59-4B46-AF4D-4EB5F602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32713">
            <a:off x="5501068" y="2780022"/>
            <a:ext cx="539117" cy="539117"/>
          </a:xfrm>
          <a:prstGeom prst="rect">
            <a:avLst/>
          </a:prstGeom>
        </p:spPr>
      </p:pic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3C962E9E-9D38-4953-BE49-C49ECCE3A426}"/>
              </a:ext>
            </a:extLst>
          </p:cNvPr>
          <p:cNvCxnSpPr>
            <a:cxnSpLocks/>
          </p:cNvCxnSpPr>
          <p:nvPr/>
        </p:nvCxnSpPr>
        <p:spPr>
          <a:xfrm>
            <a:off x="5764536" y="3294051"/>
            <a:ext cx="0" cy="2042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28FD24ED-57C6-485F-B407-2956F624E884}"/>
              </a:ext>
            </a:extLst>
          </p:cNvPr>
          <p:cNvCxnSpPr>
            <a:cxnSpLocks/>
            <a:endCxn id="154" idx="2"/>
          </p:cNvCxnSpPr>
          <p:nvPr/>
        </p:nvCxnSpPr>
        <p:spPr>
          <a:xfrm flipH="1">
            <a:off x="4792237" y="3294051"/>
            <a:ext cx="972300" cy="208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2E9CB81-3D9D-4DAA-B8FF-4AA1D0DACEAC}"/>
              </a:ext>
            </a:extLst>
          </p:cNvPr>
          <p:cNvCxnSpPr>
            <a:endCxn id="157" idx="2"/>
          </p:cNvCxnSpPr>
          <p:nvPr/>
        </p:nvCxnSpPr>
        <p:spPr>
          <a:xfrm flipH="1">
            <a:off x="5278387" y="3294051"/>
            <a:ext cx="486149" cy="204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17883DF-4A68-4872-ADC0-0DE0BC843A44}"/>
              </a:ext>
            </a:extLst>
          </p:cNvPr>
          <p:cNvCxnSpPr>
            <a:cxnSpLocks/>
          </p:cNvCxnSpPr>
          <p:nvPr/>
        </p:nvCxnSpPr>
        <p:spPr>
          <a:xfrm flipH="1">
            <a:off x="5538166" y="3294051"/>
            <a:ext cx="226373" cy="204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0" name="图片 439">
            <a:extLst>
              <a:ext uri="{FF2B5EF4-FFF2-40B4-BE49-F238E27FC236}">
                <a16:creationId xmlns:a16="http://schemas.microsoft.com/office/drawing/2014/main" id="{441A0673-B412-4D2C-B4D3-8E4C4D508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662" y="3044171"/>
            <a:ext cx="3284187" cy="2625682"/>
          </a:xfrm>
          <a:prstGeom prst="rect">
            <a:avLst/>
          </a:prstGeom>
        </p:spPr>
      </p:pic>
      <p:pic>
        <p:nvPicPr>
          <p:cNvPr id="554" name="图片 553">
            <a:extLst>
              <a:ext uri="{FF2B5EF4-FFF2-40B4-BE49-F238E27FC236}">
                <a16:creationId xmlns:a16="http://schemas.microsoft.com/office/drawing/2014/main" id="{2A0A56D4-E795-4835-A487-11145331E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305" y="3049580"/>
            <a:ext cx="2960598" cy="26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6764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4851</TotalTime>
  <Words>1311</Words>
  <Application>Microsoft Office PowerPoint</Application>
  <PresentationFormat>自定义</PresentationFormat>
  <Paragraphs>223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Gudea</vt:lpstr>
      <vt:lpstr>等线</vt:lpstr>
      <vt:lpstr>华文琥珀</vt:lpstr>
      <vt:lpstr>隶书</vt:lpstr>
      <vt:lpstr>宋体</vt:lpstr>
      <vt:lpstr>Microsoft Yahei</vt:lpstr>
      <vt:lpstr>Arial</vt:lpstr>
      <vt:lpstr>Calibri</vt:lpstr>
      <vt:lpstr>Cambria</vt:lpstr>
      <vt:lpstr>Cambria Math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1737</cp:revision>
  <dcterms:created xsi:type="dcterms:W3CDTF">2020-06-26T01:00:00Z</dcterms:created>
  <dcterms:modified xsi:type="dcterms:W3CDTF">2021-10-09T06:15:00Z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