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1" r:id="rId2"/>
    <p:sldId id="322" r:id="rId3"/>
    <p:sldId id="323" r:id="rId4"/>
    <p:sldId id="324" r:id="rId5"/>
    <p:sldId id="325" r:id="rId6"/>
    <p:sldId id="326" r:id="rId7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F54E01-4EF1-4652-AD5E-BDA7E3B94D0E}">
          <p14:sldIdLst>
            <p14:sldId id="321"/>
            <p14:sldId id="322"/>
            <p14:sldId id="323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605" y="-224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4449D-D9B6-4318-96E7-94981150098A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24301-1F08-4A3D-91B6-592D1EF7B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82" y="286670"/>
            <a:ext cx="458896" cy="45889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844866" y="339207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opengl.com/code_viewer.php?code=lighting/multiple_lights-exercise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56999" y="280154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多光源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36867" y="850948"/>
            <a:ext cx="875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创建一个包含六个光源的场景。我们将模拟一个类似太阳的定向光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(Directional 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光源，四个分散在场景中的点光源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(Point 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，以及一个手电筒</a:t>
            </a:r>
            <a:r>
              <a:rPr lang="en-US" altLang="zh-CN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(Flashlight)</a:t>
            </a: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6866" y="1698741"/>
            <a:ext cx="851193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define an output color 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output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add the directional light's contribution to the output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someFunctionToCalculateDirectionalLight();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do the same for all point lights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 i &lt; nr_of_point_lights; i++) </a:t>
            </a: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someFunctionToCalculatePointLight();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and add others lights as well (like spotlights)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output += someFunctionToCalculateSpotLight();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(output,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6866" y="5593522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定向光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3609" y="9689294"/>
            <a:ext cx="8511933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CalcDirLight(DirLight light,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lightDir = normalize(-light.direction);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diffuse shading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specular shading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), material.shininess);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</a:rPr>
              <a:t>// combine results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ambient = light.ambient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diffuse = light.diffuse * diff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specular = light.specular * spec * </a:t>
            </a:r>
            <a:r>
              <a:rPr lang="en-US" altLang="zh-CN" b="0" i="0">
                <a:solidFill>
                  <a:srgbClr val="8CBBAD"/>
                </a:solidFill>
                <a:effectLst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(texture(material.specular, TexCoords));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(ambient + diffuse + specular);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3610" y="8116429"/>
            <a:ext cx="851193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directional light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"dirLight.direction"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"dirLight.ambient"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"dirLight.diffuse"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altLang="zh-CN">
                <a:solidFill>
                  <a:schemeClr val="bg1"/>
                </a:solidFill>
                <a:effectLst/>
              </a:rPr>
              <a:t>m_ShaderProgram</a:t>
            </a:r>
            <a:r>
              <a:rPr lang="en-US" altLang="zh-CN"/>
              <a:t>.setUniformValue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0" i="0">
                <a:solidFill>
                  <a:srgbClr val="EC76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"dirLight.specular"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2858" y="6023979"/>
            <a:ext cx="851193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direction;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DirLight dirLight;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1333" y="844957"/>
            <a:ext cx="9002471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PointLight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position;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constant;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linear;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quadratic;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ambient;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diffuse;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specular;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</a:p>
          <a:p>
            <a:r>
              <a:rPr lang="en-US" altLang="zh-CN" b="0" i="0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#define NR_POINT_LIGHTS 4 </a:t>
            </a: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uniform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PointLight pointLights[NR_POINT_LIGHTS];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69" y="578054"/>
            <a:ext cx="3738722" cy="26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723234" y="3472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点光源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1554" y="4271501"/>
            <a:ext cx="9285886" cy="56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CalcPointLight(PointLight light,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normal,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fragPos,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viewDir) {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lightDir = normalize(light.position - fragPos);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diffuse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 = max(dot(normal, lightDir),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specular shading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reflectDir = reflect(-lightDir, normal);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(max(dot(viewDir, reflectDir),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material.shininess);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attenuation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= length(light.position - fragPos);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attenuation = 	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/(light.constant+light.linear*distance+light.quadratic*(distance*distance));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combine results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ambient = light.ambient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diffuse = light.diffuse * diff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(texture(material.diffuse, TexCoords));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specular = light.specular * spec *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(texture(material.specular, TexCoords));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ambient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diffuse *= attenuation;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specular *= attenuation;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(ambient + diffuse + specular);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55729" y="2166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合并结果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7880" y="874881"/>
            <a:ext cx="924052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main() {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properties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norm = normalize(Normal);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viewDir = normalize(viewPos - FragPos);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1: Directional lighting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result = CalcDirLight(dirLight, norm, viewDir);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2: Point lights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 i &lt; NR_POINT_LIGHTS; i++)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result += CalcPointLight(pointLights[i], norm, FragPos, viewDir);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 phase 3: Spot light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//result += CalcSpotLight(spotLight, norm, FragPos, viewDir); </a:t>
            </a: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FragColor = </a:t>
            </a:r>
            <a:r>
              <a:rPr lang="en-US" altLang="zh-CN" b="0" i="0">
                <a:solidFill>
                  <a:srgbClr val="8CBBA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vec4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(result,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7881" y="4767776"/>
            <a:ext cx="3950890" cy="1922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pointLightPositions[]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4.0f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12.0f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37122" y="4767776"/>
            <a:ext cx="3950890" cy="1922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pointLightColors[]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3544" y="6963792"/>
            <a:ext cx="8914467" cy="65615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point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lights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;i&lt;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;i++){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"].position"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pointLightPositions[i].x(),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pointLightPositions[i].y(),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pointLightPositions[i].z());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pointLightColors[i].x()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pointLightColors[i].y()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pointLightColors[i].z()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pointLightColors[i].x(),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pointLightColors[i].y(),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pointLightColors[i].z());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pointLightColors[i].x(),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pointLightColors[i].y(),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pointLightColors[i].z());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"].constant"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"].linear"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0.09f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iStr=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"pointLights["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::number(i)+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"].quadratic"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.setUniformValue(iStr.toStdString().c_str(),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0.032f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22680" y="884535"/>
            <a:ext cx="804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你能通过调节光照属性变量，（大概地）重现最后一张图片上不同的氛围吗？</a:t>
            </a:r>
            <a:r>
              <a:rPr lang="zh-CN" altLang="en-US" b="0" i="0" u="none" strike="noStrike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参考解答</a:t>
            </a:r>
            <a:endParaRPr lang="zh-CN" altLang="en-US" b="0" i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0020" y="29793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练习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15" y="1441013"/>
            <a:ext cx="5188585" cy="39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95229" y="5645051"/>
            <a:ext cx="845931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desert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glClearColor(</a:t>
            </a:r>
            <a:r>
              <a:rPr lang="en-US" altLang="zh-CN">
                <a:solidFill>
                  <a:srgbClr val="000080"/>
                </a:solidFill>
                <a:effectLst/>
              </a:rPr>
              <a:t>0.75f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0.52f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0.3f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1.0f</a:t>
            </a:r>
            <a:r>
              <a:rPr lang="en-US" altLang="zh-CN"/>
              <a:t>);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"dirLight.direction"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"dirLight.ambient"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0.14f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"dirLight.diffuse"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0.42f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0.26f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"dirLight.specular"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95229" y="9759236"/>
            <a:ext cx="845931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factory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glClearColor(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1.0f</a:t>
            </a:r>
            <a:r>
              <a:rPr lang="en-US" altLang="zh-CN"/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0.6f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"dirLight.direction"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2913" y="905411"/>
            <a:ext cx="8459311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horror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/>
              <a:t>glClearColor(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0.0f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1.0f</a:t>
            </a:r>
            <a:r>
              <a:rPr lang="en-US" altLang="zh-CN"/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pointLightColors[]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80"/>
                </a:solidFill>
                <a:effectLst/>
              </a:rPr>
              <a:t>QVector3D</a:t>
            </a:r>
            <a:r>
              <a:rPr lang="en-US" altLang="zh-CN"/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),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80"/>
                </a:solidFill>
                <a:effectLst/>
              </a:rPr>
              <a:t>QVector3D</a:t>
            </a:r>
            <a:r>
              <a:rPr lang="en-US" altLang="zh-CN"/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),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80"/>
                </a:solidFill>
                <a:effectLst/>
              </a:rPr>
              <a:t>QVector3D</a:t>
            </a:r>
            <a:r>
              <a:rPr lang="en-US" altLang="zh-CN"/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),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0080"/>
                </a:solidFill>
                <a:effectLst/>
              </a:rPr>
              <a:t>QVector3D</a:t>
            </a:r>
            <a:r>
              <a:rPr lang="en-US" altLang="zh-CN"/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0.3f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0.1f</a:t>
            </a:r>
            <a:r>
              <a:rPr lang="en-US" altLang="zh-CN"/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"dirLight.direction"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0.05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"dirLight.specular"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2913" y="5034836"/>
            <a:ext cx="845931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zh-CN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BIOCHEMICALLAB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glClearColor(</a:t>
            </a:r>
            <a:r>
              <a:rPr lang="en-US" altLang="zh-CN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0.9f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0.9f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0.9f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pointLightColors[]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 {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0.4f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0.7f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0.1f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"dirLight.direction"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0.2f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0.3f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"dirLight.ambient"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0.5f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"dirLight.diffuse"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m_ShaderProgram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.setUniformValue(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"dirLight.specular"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1.0f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611" y="829667"/>
            <a:ext cx="4021257" cy="32036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30" y="829667"/>
            <a:ext cx="4031716" cy="32036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55729" y="216654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QT</a:t>
            </a:r>
            <a:r>
              <a:rPr lang="zh-CN" altLang="en-US" b="1">
                <a:solidFill>
                  <a:srgbClr val="FFC000"/>
                </a:solidFill>
                <a:latin typeface="Open Sans" panose="020B0606030504020204" pitchFamily="34" charset="0"/>
              </a:rPr>
              <a:t> </a:t>
            </a:r>
            <a:r>
              <a:rPr lang="en-US" altLang="zh-CN" b="1">
                <a:solidFill>
                  <a:srgbClr val="FFC000"/>
                </a:solidFill>
                <a:latin typeface="Open Sans" panose="020B0606030504020204" pitchFamily="34" charset="0"/>
              </a:rPr>
              <a:t>Action</a:t>
            </a:r>
            <a:r>
              <a:rPr lang="zh-CN" altLang="en-US" b="1">
                <a:solidFill>
                  <a:srgbClr val="FFC000"/>
                </a:solidFill>
                <a:latin typeface="Open Sans" panose="020B0606030504020204" pitchFamily="34" charset="0"/>
              </a:rPr>
              <a:t>切换场景</a:t>
            </a:r>
            <a:endParaRPr lang="zh-CN" altLang="en-US" b="1" i="0">
              <a:solidFill>
                <a:srgbClr val="FFC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170" y="4268094"/>
            <a:ext cx="4177030" cy="7294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pointLightColors[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4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];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pointLightColorsDesert[]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=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{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0.6f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effectLst/>
                <a:sym typeface="+mn-ea"/>
              </a:rPr>
              <a:t>};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pointLightColorsFactory[]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=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{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0.6f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0.3f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0.3f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0.7f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0.3f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0.4f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0.4f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0.4f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effectLst/>
                <a:sym typeface="+mn-ea"/>
              </a:rPr>
              <a:t>};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pointLightColorsHorror[]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=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{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0.3f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0.1f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effectLst/>
                <a:sym typeface="+mn-ea"/>
              </a:rPr>
              <a:t>};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pointLightColorsBiochemicalLab[]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=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{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0.6f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0.0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), 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n>
                  <a:noFill/>
                </a:ln>
                <a:solidFill>
                  <a:srgbClr val="800080"/>
                </a:solidFill>
                <a:effectLst/>
                <a:sym typeface="+mn-ea"/>
              </a:rPr>
              <a:t>QVector3D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(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0.2f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,</a:t>
            </a:r>
            <a:r>
              <a:rPr lang="zh-CN" altLang="zh-CN">
                <a:ln>
                  <a:noFill/>
                </a:ln>
                <a:solidFill>
                  <a:srgbClr val="C0C0C0"/>
                </a:solidFill>
                <a:effectLst/>
                <a:sym typeface="+mn-ea"/>
              </a:rPr>
              <a:t> </a:t>
            </a:r>
            <a:r>
              <a:rPr lang="zh-CN" altLang="zh-CN">
                <a:ln>
                  <a:noFill/>
                </a:ln>
                <a:solidFill>
                  <a:srgbClr val="000080"/>
                </a:solidFill>
                <a:effectLst/>
                <a:sym typeface="+mn-ea"/>
              </a:rPr>
              <a:t>1.0f</a:t>
            </a:r>
            <a:r>
              <a:rPr lang="zh-CN" altLang="zh-CN">
                <a:ln>
                  <a:noFill/>
                </a:ln>
                <a:effectLst/>
                <a:sym typeface="+mn-ea"/>
              </a:rPr>
              <a:t>) }</a:t>
            </a:r>
            <a:endParaRPr lang="en-US" altLang="zh-CN">
              <a:ln>
                <a:noFill/>
              </a:ln>
              <a:effectLst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>
                <a:ln>
                  <a:noFill/>
                </a:ln>
                <a:effectLst/>
                <a:sym typeface="+mn-ea"/>
              </a:rPr>
              <a:t>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1D8E2-A97F-4423-A738-64D36252A797}"/>
              </a:ext>
            </a:extLst>
          </p:cNvPr>
          <p:cNvSpPr txBox="1"/>
          <p:nvPr/>
        </p:nvSpPr>
        <p:spPr>
          <a:xfrm>
            <a:off x="4836160" y="4297304"/>
            <a:ext cx="562356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m_clearColor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lang="en-US" altLang="zh-CN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m_dirlight_ambient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m_dirlight_diffuse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QVector3D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m_dirlight_specular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59</TotalTime>
  <Words>2370</Words>
  <Application>Microsoft Office PowerPoint</Application>
  <PresentationFormat>自定义</PresentationFormat>
  <Paragraphs>198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等线</vt:lpstr>
      <vt:lpstr>华文琥珀</vt:lpstr>
      <vt:lpstr>微软雅黑</vt:lpstr>
      <vt:lpstr>Arial</vt:lpstr>
      <vt:lpstr>Calibri</vt:lpstr>
      <vt:lpstr>Cambria</vt:lpstr>
      <vt:lpstr>Courier New</vt:lpstr>
      <vt:lpstr>Open Sans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1763</cp:revision>
  <dcterms:created xsi:type="dcterms:W3CDTF">2020-06-26T01:00:00Z</dcterms:created>
  <dcterms:modified xsi:type="dcterms:W3CDTF">2021-10-10T09:15:06Z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35C8A0B9FA4B4BC7B03E97E74C2317FB</vt:lpwstr>
  </property>
</Properties>
</file>