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30" r:id="rId3"/>
    <p:sldId id="329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6"/>
  </p:sldIdLst>
  <p:sldSz cx="10624820" cy="143998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576" y="-2131"/>
      </p:cViewPr>
      <p:guideLst>
        <p:guide pos="398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9-19T20:18:49"/>
    </inkml:context>
    <inkml:brush xml:id="br0">
      <inkml:brushProperty name="width" value="0.5" units="cm"/>
      <inkml:brushProperty name="height" value="0.05" units="cm"/>
      <inkml:brushProperty name="color" value="#cc912c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9-19T20:18:4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9 0,'-4'14,"0"5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9-19T20:18:4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9-19T20:18:4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microsoft.com/office/2007/relationships/hdphoto" Target="../media/image3.wdp"/><Relationship Id="rId14" Type="http://schemas.openxmlformats.org/officeDocument/2006/relationships/image" Target="../media/image2.png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  <a:endParaRPr lang="zh-CN" altLang="en-US" sz="1800">
              <a:solidFill>
                <a:schemeClr val="bg1"/>
              </a:solidFill>
              <a:effectLst>
                <a:reflection blurRad="6350" stA="55000" endA="50" endPos="85000" dist="29997" dir="5400000" sy="-10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8" Type="http://schemas.openxmlformats.org/officeDocument/2006/relationships/hyperlink" Target="https://learnopengl-cn.github.io/" TargetMode="External"/><Relationship Id="rId7" Type="http://schemas.openxmlformats.org/officeDocument/2006/relationships/hyperlink" Target="https://learnopengl.com/" TargetMode="Externa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2.png"/><Relationship Id="rId11" Type="http://schemas.openxmlformats.org/officeDocument/2006/relationships/customXml" Target="../ink/ink1.xml"/><Relationship Id="rId10" Type="http://schemas.openxmlformats.org/officeDocument/2006/relationships/image" Target="../media/image11.jpe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customXml" Target="../ink/ink4.xml"/><Relationship Id="rId7" Type="http://schemas.openxmlformats.org/officeDocument/2006/relationships/image" Target="../media/image39.png"/><Relationship Id="rId6" Type="http://schemas.openxmlformats.org/officeDocument/2006/relationships/customXml" Target="../ink/ink3.xml"/><Relationship Id="rId5" Type="http://schemas.openxmlformats.org/officeDocument/2006/relationships/image" Target="../media/image38.png"/><Relationship Id="rId4" Type="http://schemas.openxmlformats.org/officeDocument/2006/relationships/customXml" Target="../ink/ink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3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image15.wdp"/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225" y="1971850"/>
            <a:ext cx="4107713" cy="345585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659" y="1971851"/>
            <a:ext cx="4075805" cy="3389677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024845" y="2566452"/>
            <a:ext cx="857525" cy="35881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连接符: 肘形 22"/>
          <p:cNvCxnSpPr>
            <a:stCxn id="22" idx="2"/>
          </p:cNvCxnSpPr>
          <p:nvPr/>
        </p:nvCxnSpPr>
        <p:spPr>
          <a:xfrm rot="16200000" flipH="1">
            <a:off x="2754520" y="1624355"/>
            <a:ext cx="1122741" cy="3724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51225" y="820142"/>
            <a:ext cx="4418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accent5"/>
                </a:solidFill>
              </a:rPr>
              <a:t>通过这个教程我们能学到什么？</a:t>
            </a:r>
            <a:endParaRPr lang="en-US" altLang="zh-CN" sz="2000">
              <a:solidFill>
                <a:schemeClr val="accent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计算机图形学的基础知识</a:t>
            </a:r>
            <a:endParaRPr lang="en-US" altLang="zh-CN" sz="20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使用 </a:t>
            </a:r>
            <a:r>
              <a:rPr lang="en-US" altLang="zh-CN" sz="2000">
                <a:solidFill>
                  <a:schemeClr val="bg1"/>
                </a:solidFill>
              </a:rPr>
              <a:t>OpenGL</a:t>
            </a:r>
            <a:r>
              <a:rPr lang="zh-CN" altLang="en-US" sz="2000">
                <a:solidFill>
                  <a:schemeClr val="bg1"/>
                </a:solidFill>
              </a:rPr>
              <a:t> 在</a:t>
            </a:r>
            <a:r>
              <a:rPr lang="en-US" altLang="zh-CN" sz="2000">
                <a:solidFill>
                  <a:schemeClr val="bg1"/>
                </a:solidFill>
              </a:rPr>
              <a:t>QT</a:t>
            </a:r>
            <a:r>
              <a:rPr lang="zh-CN" altLang="en-US" sz="2000">
                <a:solidFill>
                  <a:schemeClr val="bg1"/>
                </a:solidFill>
              </a:rPr>
              <a:t>中进行编程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428093" y="824665"/>
            <a:ext cx="43699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accent5"/>
                </a:solidFill>
              </a:rPr>
              <a:t>需要哪些预备知识？</a:t>
            </a:r>
            <a:endParaRPr lang="en-US" altLang="zh-CN" sz="2000">
              <a:solidFill>
                <a:schemeClr val="accent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熟悉</a:t>
            </a:r>
            <a:r>
              <a:rPr lang="en-US" altLang="zh-CN" sz="2000">
                <a:solidFill>
                  <a:schemeClr val="bg1"/>
                </a:solidFill>
              </a:rPr>
              <a:t>C++</a:t>
            </a:r>
            <a:r>
              <a:rPr lang="zh-CN" altLang="en-US" sz="2000">
                <a:solidFill>
                  <a:schemeClr val="bg1"/>
                </a:solidFill>
              </a:rPr>
              <a:t>编程语言、</a:t>
            </a:r>
            <a:r>
              <a:rPr lang="en-US" altLang="zh-CN" sz="2000">
                <a:solidFill>
                  <a:schemeClr val="bg1"/>
                </a:solidFill>
              </a:rPr>
              <a:t>Qt</a:t>
            </a:r>
            <a:r>
              <a:rPr lang="zh-CN" altLang="en-US" sz="2000">
                <a:solidFill>
                  <a:schemeClr val="bg1"/>
                </a:solidFill>
              </a:rPr>
              <a:t>基本操作</a:t>
            </a:r>
            <a:endParaRPr lang="en-US" altLang="zh-CN" sz="20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线性代数基础会很有帮助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16138" y="6046062"/>
            <a:ext cx="336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5"/>
                </a:solidFill>
              </a:rPr>
              <a:t>为什么要学习</a:t>
            </a:r>
            <a:r>
              <a:rPr lang="en-US" altLang="zh-CN" sz="2400" b="1">
                <a:solidFill>
                  <a:schemeClr val="accent5"/>
                </a:solidFill>
              </a:rPr>
              <a:t>OpenGL</a:t>
            </a:r>
            <a:r>
              <a:rPr lang="zh-CN" altLang="en-US" sz="2400" b="1">
                <a:solidFill>
                  <a:schemeClr val="accent5"/>
                </a:solidFill>
              </a:rPr>
              <a:t>？</a:t>
            </a:r>
            <a:endParaRPr lang="zh-CN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16138" y="6556423"/>
            <a:ext cx="8957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各种三维图形引擎，原理都类似，几乎没什么差别，学好了</a:t>
            </a:r>
            <a:r>
              <a:rPr lang="en-US" altLang="zh-CN" sz="2000">
                <a:solidFill>
                  <a:schemeClr val="bg1"/>
                </a:solidFill>
              </a:rPr>
              <a:t>OpenGL</a:t>
            </a:r>
            <a:r>
              <a:rPr lang="zh-CN" altLang="en-US" sz="2000">
                <a:solidFill>
                  <a:schemeClr val="bg1"/>
                </a:solidFill>
              </a:rPr>
              <a:t>对</a:t>
            </a:r>
            <a:r>
              <a:rPr lang="en-US" altLang="zh-CN" sz="2000">
                <a:solidFill>
                  <a:schemeClr val="bg1"/>
                </a:solidFill>
              </a:rPr>
              <a:t>Unity3D</a:t>
            </a:r>
            <a:r>
              <a:rPr lang="zh-CN" altLang="en-US" sz="2000">
                <a:solidFill>
                  <a:schemeClr val="bg1"/>
                </a:solidFill>
              </a:rPr>
              <a:t>，虚幻引擎，</a:t>
            </a:r>
            <a:r>
              <a:rPr lang="en-US" altLang="zh-CN" sz="2000">
                <a:solidFill>
                  <a:schemeClr val="bg1"/>
                </a:solidFill>
              </a:rPr>
              <a:t>OSG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webGL</a:t>
            </a:r>
            <a:r>
              <a:rPr lang="zh-CN" altLang="en-US" sz="2000">
                <a:solidFill>
                  <a:schemeClr val="bg1"/>
                </a:solidFill>
              </a:rPr>
              <a:t>等的使用都会有巨大的帮助。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8" y="7535626"/>
            <a:ext cx="4103931" cy="3077949"/>
          </a:xfrm>
          <a:prstGeom prst="rect">
            <a:avLst/>
          </a:prstGeom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654" y="7321376"/>
            <a:ext cx="2986644" cy="168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654" y="9316871"/>
            <a:ext cx="2986644" cy="1604823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93" y="5794391"/>
            <a:ext cx="1421300" cy="70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文本框 31"/>
          <p:cNvSpPr txBox="1"/>
          <p:nvPr/>
        </p:nvSpPr>
        <p:spPr>
          <a:xfrm>
            <a:off x="555899" y="10666145"/>
            <a:ext cx="89942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主要参考资料：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LearnOpenGL </a:t>
            </a:r>
            <a:r>
              <a:rPr lang="zh-CN" altLang="en-US" sz="2000">
                <a:solidFill>
                  <a:schemeClr val="bg1"/>
                </a:solidFill>
              </a:rPr>
              <a:t>网站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hlinkClick r:id="rId7"/>
              </a:rPr>
              <a:t>英文版：</a:t>
            </a:r>
            <a:r>
              <a:rPr lang="en-US" altLang="zh-CN" sz="2000">
                <a:hlinkClick r:id="rId7"/>
              </a:rPr>
              <a:t>Learn OpenGL, extensive tutorial resource for learning Modern OpenGL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hlinkClick r:id="rId8"/>
              </a:rPr>
              <a:t>中文版：</a:t>
            </a:r>
            <a:r>
              <a:rPr lang="en-US" altLang="zh-CN" sz="2000">
                <a:hlinkClick r:id="rId8"/>
              </a:rPr>
              <a:t>LearnOpenGL CN (learnopengl-cn.github.io)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《Qt 5.9 C++ </a:t>
            </a:r>
            <a:r>
              <a:rPr lang="zh-CN" altLang="en-US" sz="2000">
                <a:solidFill>
                  <a:schemeClr val="bg1"/>
                </a:solidFill>
              </a:rPr>
              <a:t>开发指南</a:t>
            </a:r>
            <a:r>
              <a:rPr lang="en-US" altLang="zh-CN" sz="2000">
                <a:solidFill>
                  <a:schemeClr val="bg1"/>
                </a:solidFill>
              </a:rPr>
              <a:t>》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《C++ Primer </a:t>
            </a:r>
            <a:r>
              <a:rPr lang="zh-CN" altLang="en-US" sz="2000">
                <a:solidFill>
                  <a:schemeClr val="bg1"/>
                </a:solidFill>
              </a:rPr>
              <a:t>第五版</a:t>
            </a:r>
            <a:r>
              <a:rPr lang="en-US" altLang="zh-CN" sz="2000">
                <a:solidFill>
                  <a:schemeClr val="bg1"/>
                </a:solidFill>
              </a:rPr>
              <a:t>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45" y="235565"/>
            <a:ext cx="1014831" cy="50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Q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550" y="248278"/>
            <a:ext cx="700333" cy="5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4"/>
          <p:cNvSpPr txBox="1"/>
          <p:nvPr/>
        </p:nvSpPr>
        <p:spPr>
          <a:xfrm>
            <a:off x="2192334" y="50718"/>
            <a:ext cx="909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+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14" name="墨迹 213"/>
              <p14:cNvContentPartPr/>
              <p14:nvPr/>
            </p14:nvContentPartPr>
            <p14:xfrm>
              <a:off x="10263600" y="8001000"/>
              <a:ext cx="360" cy="360"/>
            </p14:xfrm>
          </p:contentPart>
        </mc:Choice>
        <mc:Fallback xmlns="">
          <p:pic>
            <p:nvPicPr>
              <p:cNvPr id="214" name="墨迹 213"/>
            </p:nvPicPr>
            <p:blipFill>
              <a:blip r:embed="rId12"/>
            </p:blipFill>
            <p:spPr>
              <a:xfrm>
                <a:off x="10263600" y="800100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6260" y="541020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项目的编译、调试与运行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883" y="941130"/>
            <a:ext cx="9293371" cy="5234117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5883" y="3098800"/>
            <a:ext cx="441557" cy="37592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107440" y="1991360"/>
            <a:ext cx="2296160" cy="1178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251200" y="1605280"/>
            <a:ext cx="1849120" cy="2743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65883" y="6380480"/>
            <a:ext cx="8843877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shadow build</a:t>
            </a:r>
            <a:r>
              <a:rPr lang="zh-CN" altLang="en-US" sz="2000">
                <a:solidFill>
                  <a:schemeClr val="bg1"/>
                </a:solidFill>
              </a:rPr>
              <a:t>：用</a:t>
            </a:r>
            <a:r>
              <a:rPr lang="en-US" altLang="zh-CN" sz="2000">
                <a:solidFill>
                  <a:schemeClr val="bg1"/>
                </a:solidFill>
              </a:rPr>
              <a:t>Debug</a:t>
            </a:r>
            <a:r>
              <a:rPr lang="zh-CN" altLang="en-US" sz="2000">
                <a:solidFill>
                  <a:schemeClr val="bg1"/>
                </a:solidFill>
              </a:rPr>
              <a:t>和</a:t>
            </a:r>
            <a:r>
              <a:rPr lang="en-US" altLang="zh-CN" sz="2000">
                <a:solidFill>
                  <a:schemeClr val="bg1"/>
                </a:solidFill>
              </a:rPr>
              <a:t>Release</a:t>
            </a:r>
            <a:r>
              <a:rPr lang="zh-CN" altLang="en-US" sz="2000">
                <a:solidFill>
                  <a:schemeClr val="bg1"/>
                </a:solidFill>
              </a:rPr>
              <a:t>模式分别编译，将会在项目的同级目录下生成对应的目录，保存编译后的文件。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98240" y="2428240"/>
            <a:ext cx="5496560" cy="58928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5883" y="7589520"/>
            <a:ext cx="3076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在</a:t>
            </a:r>
            <a:r>
              <a:rPr lang="en-US" altLang="zh-CN" sz="2000">
                <a:solidFill>
                  <a:schemeClr val="bg1"/>
                </a:solidFill>
              </a:rPr>
              <a:t>Visual Studio</a:t>
            </a:r>
            <a:r>
              <a:rPr lang="zh-CN" altLang="en-US" sz="2000">
                <a:solidFill>
                  <a:schemeClr val="bg1"/>
                </a:solidFill>
              </a:rPr>
              <a:t>里使用</a:t>
            </a:r>
            <a:r>
              <a:rPr lang="en-US" altLang="zh-CN" sz="2000">
                <a:solidFill>
                  <a:schemeClr val="bg1"/>
                </a:solidFill>
              </a:rPr>
              <a:t>Qt</a:t>
            </a:r>
            <a:r>
              <a:rPr lang="zh-CN" altLang="en-US" sz="2000">
                <a:solidFill>
                  <a:schemeClr val="bg1"/>
                </a:solidFill>
              </a:rPr>
              <a:t>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83" y="7989630"/>
            <a:ext cx="9003924" cy="550239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211" y="7676992"/>
            <a:ext cx="3857625" cy="228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25" name="墨迹 24"/>
              <p14:cNvContentPartPr/>
              <p14:nvPr/>
            </p14:nvContentPartPr>
            <p14:xfrm>
              <a:off x="9536760" y="8694420"/>
              <a:ext cx="3240" cy="1224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5"/>
            </p:blipFill>
            <p:spPr>
              <a:xfrm>
                <a:off x="9536760" y="8694420"/>
                <a:ext cx="3240" cy="12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6" name="墨迹 25"/>
              <p14:cNvContentPartPr/>
              <p14:nvPr/>
            </p14:nvContentPartPr>
            <p14:xfrm>
              <a:off x="9532080" y="8800980"/>
              <a:ext cx="360" cy="36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7"/>
            </p:blipFill>
            <p:spPr>
              <a:xfrm>
                <a:off x="9532080" y="880098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27" name="墨迹 26"/>
              <p14:cNvContentPartPr/>
              <p14:nvPr/>
            </p14:nvContentPartPr>
            <p14:xfrm>
              <a:off x="9387360" y="8290500"/>
              <a:ext cx="360" cy="36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7"/>
            </p:blipFill>
            <p:spPr>
              <a:xfrm>
                <a:off x="9387360" y="829050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209" y="1049957"/>
            <a:ext cx="8300720" cy="40374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07" y="5539047"/>
            <a:ext cx="8508524" cy="534088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159760" y="6644640"/>
            <a:ext cx="4663440" cy="2032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6429" y="418835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5"/>
                </a:solidFill>
              </a:rPr>
              <a:t>什么是</a:t>
            </a:r>
            <a:r>
              <a:rPr lang="en-US" altLang="zh-CN" sz="2000" b="1">
                <a:solidFill>
                  <a:schemeClr val="accent5"/>
                </a:solidFill>
              </a:rPr>
              <a:t>OpenGL</a:t>
            </a:r>
            <a:r>
              <a:rPr lang="zh-CN" altLang="en-US" sz="2000" b="1">
                <a:solidFill>
                  <a:schemeClr val="accent5"/>
                </a:solidFill>
              </a:rPr>
              <a:t>？</a:t>
            </a:r>
            <a:endParaRPr lang="zh-CN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0740" y="931805"/>
            <a:ext cx="9287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Open Graphics Library,</a:t>
            </a:r>
            <a:r>
              <a:rPr lang="zh-CN" altLang="en-US" sz="2000">
                <a:solidFill>
                  <a:schemeClr val="bg1"/>
                </a:solidFill>
              </a:rPr>
              <a:t>它是一个由</a:t>
            </a:r>
            <a:r>
              <a:rPr lang="en-US" altLang="zh-CN" sz="2000">
                <a:solidFill>
                  <a:schemeClr val="bg1"/>
                </a:solidFill>
              </a:rPr>
              <a:t>Khronos</a:t>
            </a:r>
            <a:r>
              <a:rPr lang="zh-CN" altLang="en-US" sz="2000">
                <a:solidFill>
                  <a:schemeClr val="bg1"/>
                </a:solidFill>
              </a:rPr>
              <a:t>组织制定并维护的规范</a:t>
            </a:r>
            <a:r>
              <a:rPr lang="en-US" altLang="zh-CN" sz="2000">
                <a:solidFill>
                  <a:schemeClr val="bg1"/>
                </a:solidFill>
              </a:rPr>
              <a:t>(Specification)</a:t>
            </a:r>
            <a:endParaRPr lang="en-US" altLang="zh-CN" sz="20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OpenGL</a:t>
            </a:r>
            <a:r>
              <a:rPr lang="zh-CN" altLang="en-US" sz="2000">
                <a:solidFill>
                  <a:schemeClr val="bg1"/>
                </a:solidFill>
              </a:rPr>
              <a:t>核心是一个</a:t>
            </a:r>
            <a:r>
              <a:rPr lang="en-US" altLang="zh-CN" sz="2000">
                <a:solidFill>
                  <a:schemeClr val="bg1"/>
                </a:solidFill>
              </a:rPr>
              <a:t>C</a:t>
            </a:r>
            <a:r>
              <a:rPr lang="zh-CN" altLang="en-US" sz="2000">
                <a:solidFill>
                  <a:schemeClr val="bg1"/>
                </a:solidFill>
              </a:rPr>
              <a:t>库，同时也支持多种语言的派生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9808" y="1878462"/>
            <a:ext cx="8899762" cy="6810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核心模式</a:t>
            </a:r>
            <a:r>
              <a:rPr lang="en-US" altLang="zh-CN" sz="2000">
                <a:solidFill>
                  <a:schemeClr val="bg1"/>
                </a:solidFill>
              </a:rPr>
              <a:t>(Core-profile)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也叫可编程管线，提供了更多的灵活性，更高的效率，更重要的是可以更深入的理解图形编程。</a:t>
            </a:r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accent3"/>
                </a:solidFill>
              </a:rPr>
              <a:t>立即渲染模式 </a:t>
            </a:r>
            <a:r>
              <a:rPr lang="en-US" altLang="zh-CN" sz="2000">
                <a:solidFill>
                  <a:schemeClr val="bg1"/>
                </a:solidFill>
              </a:rPr>
              <a:t>(Immediate mode):</a:t>
            </a:r>
            <a:endParaRPr lang="en-US" altLang="zh-CN" sz="200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早期的</a:t>
            </a:r>
            <a:r>
              <a:rPr lang="en-US" altLang="zh-CN" sz="2000">
                <a:solidFill>
                  <a:schemeClr val="bg1"/>
                </a:solidFill>
              </a:rPr>
              <a:t>OpenGL</a:t>
            </a:r>
            <a:r>
              <a:rPr lang="zh-CN" altLang="en-US" sz="2000">
                <a:solidFill>
                  <a:schemeClr val="bg1"/>
                </a:solidFill>
              </a:rPr>
              <a:t>使用的模式</a:t>
            </a:r>
            <a:r>
              <a:rPr lang="en-US" altLang="zh-CN" sz="2000">
                <a:solidFill>
                  <a:schemeClr val="bg1"/>
                </a:solidFill>
              </a:rPr>
              <a:t>(</a:t>
            </a:r>
            <a:r>
              <a:rPr lang="zh-CN" altLang="en-US" sz="2000">
                <a:solidFill>
                  <a:schemeClr val="bg1"/>
                </a:solidFill>
              </a:rPr>
              <a:t>也就是固定渲染管线</a:t>
            </a:r>
            <a:r>
              <a:rPr lang="en-US" altLang="zh-CN" sz="2000">
                <a:solidFill>
                  <a:schemeClr val="bg1"/>
                </a:solidFill>
              </a:rPr>
              <a:t>)</a:t>
            </a:r>
            <a:endParaRPr lang="en-US" altLang="zh-CN" sz="200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 </a:t>
            </a:r>
            <a:r>
              <a:rPr lang="en-US" altLang="zh-CN" sz="2000">
                <a:solidFill>
                  <a:schemeClr val="bg1"/>
                </a:solidFill>
              </a:rPr>
              <a:t>OpenGL</a:t>
            </a:r>
            <a:r>
              <a:rPr lang="zh-CN" altLang="en-US" sz="2000">
                <a:solidFill>
                  <a:schemeClr val="bg1"/>
                </a:solidFill>
              </a:rPr>
              <a:t>的大多数功能都被库隐藏起来，容易使用和理解，</a:t>
            </a:r>
            <a:r>
              <a:rPr lang="zh-CN" altLang="en-US" sz="2000">
                <a:solidFill>
                  <a:srgbClr val="92D050"/>
                </a:solidFill>
              </a:rPr>
              <a:t>但是效率太低</a:t>
            </a:r>
            <a:r>
              <a:rPr lang="zh-CN" altLang="en-US" sz="2000">
                <a:solidFill>
                  <a:schemeClr val="bg1"/>
                </a:solidFill>
              </a:rPr>
              <a:t>。</a:t>
            </a:r>
            <a:endParaRPr lang="en-US" altLang="zh-CN" sz="200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92D050"/>
                </a:solidFill>
              </a:rPr>
              <a:t>开发者很少能控制</a:t>
            </a:r>
            <a:r>
              <a:rPr lang="en-US" altLang="zh-CN" sz="2000">
                <a:solidFill>
                  <a:srgbClr val="92D050"/>
                </a:solidFill>
              </a:rPr>
              <a:t>OpenGL</a:t>
            </a:r>
            <a:r>
              <a:rPr lang="zh-CN" altLang="en-US" sz="2000">
                <a:solidFill>
                  <a:srgbClr val="92D050"/>
                </a:solidFill>
              </a:rPr>
              <a:t>如何进行计算</a:t>
            </a:r>
            <a:endParaRPr lang="en-US" altLang="zh-CN" sz="2000">
              <a:solidFill>
                <a:srgbClr val="92D05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因此从</a:t>
            </a:r>
            <a:r>
              <a:rPr lang="en-US" altLang="zh-CN" sz="2000">
                <a:solidFill>
                  <a:srgbClr val="FFFF00"/>
                </a:solidFill>
              </a:rPr>
              <a:t>OpenGL3.2</a:t>
            </a:r>
            <a:r>
              <a:rPr lang="zh-CN" altLang="en-US" sz="2000">
                <a:solidFill>
                  <a:schemeClr val="bg1"/>
                </a:solidFill>
              </a:rPr>
              <a:t>开始，推出核心模式。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680307" y="4684564"/>
            <a:ext cx="2133798" cy="10802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0" i="0">
                <a:solidFill>
                  <a:schemeClr val="bg1"/>
                </a:solidFill>
                <a:effectLst/>
                <a:latin typeface="-apple-system"/>
              </a:rPr>
              <a:t>GPU</a:t>
            </a:r>
            <a:r>
              <a:rPr lang="zh-CN" altLang="en-US" sz="2400" b="0" i="0">
                <a:solidFill>
                  <a:schemeClr val="bg1"/>
                </a:solidFill>
                <a:effectLst/>
                <a:latin typeface="-apple-system"/>
              </a:rPr>
              <a:t>渲染</a:t>
            </a:r>
            <a:r>
              <a:rPr lang="zh-CN" altLang="en-US" sz="2400">
                <a:solidFill>
                  <a:schemeClr val="bg1"/>
                </a:solidFill>
                <a:latin typeface="-apple-system"/>
              </a:rPr>
              <a:t>是一个流水线</a:t>
            </a:r>
            <a:r>
              <a:rPr lang="zh-CN" altLang="en-US" sz="2400" b="0" i="0">
                <a:solidFill>
                  <a:schemeClr val="bg1"/>
                </a:solidFill>
                <a:effectLst/>
                <a:latin typeface="-apple-system"/>
              </a:rPr>
              <a:t>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15" y="2554980"/>
            <a:ext cx="6856425" cy="403961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6429" y="8705789"/>
            <a:ext cx="84683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accent3"/>
                </a:solidFill>
                <a:effectLst/>
                <a:latin typeface="UKaiCN"/>
              </a:rPr>
              <a:t>状态机</a:t>
            </a:r>
            <a:r>
              <a:rPr lang="en-US" altLang="zh-CN" sz="2000" b="1">
                <a:solidFill>
                  <a:schemeClr val="accent3"/>
                </a:solidFill>
                <a:effectLst/>
                <a:latin typeface="Arial-BoldMT"/>
              </a:rPr>
              <a:t>(State Machine) </a:t>
            </a:r>
            <a:endParaRPr lang="zh-CN" altLang="en-US" sz="2000"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OpenGL</a:t>
            </a:r>
            <a:r>
              <a:rPr lang="zh-CN" altLang="en-US" sz="2000">
                <a:solidFill>
                  <a:schemeClr val="bg1"/>
                </a:solidFill>
                <a:effectLst/>
                <a:latin typeface="UKaiCN"/>
              </a:rPr>
              <a:t>自身是一个巨大的状态机</a:t>
            </a:r>
            <a:endParaRPr lang="en-US" altLang="zh-CN" sz="2000">
              <a:solidFill>
                <a:schemeClr val="bg1"/>
              </a:solidFill>
              <a:effectLst/>
              <a:latin typeface="UKaiCN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effectLst/>
                <a:latin typeface="UKaiCN"/>
              </a:rPr>
              <a:t>描述该如何操作的所有变量的大集合 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OpenGL</a:t>
            </a:r>
            <a:r>
              <a:rPr lang="zh-CN" altLang="en-US" sz="2000">
                <a:solidFill>
                  <a:schemeClr val="bg1"/>
                </a:solidFill>
                <a:effectLst/>
                <a:latin typeface="UKaiCN"/>
              </a:rPr>
              <a:t>的状态通常被称为</a:t>
            </a:r>
            <a:r>
              <a:rPr lang="zh-CN" altLang="en-US" sz="2000">
                <a:solidFill>
                  <a:schemeClr val="bg1"/>
                </a:solidFill>
                <a:effectLst/>
                <a:highlight>
                  <a:srgbClr val="800000"/>
                </a:highlight>
                <a:latin typeface="UKaiCN"/>
              </a:rPr>
              <a:t>上下文</a:t>
            </a:r>
            <a:r>
              <a:rPr lang="en-US" altLang="zh-CN" sz="2000" b="1">
                <a:solidFill>
                  <a:schemeClr val="bg1"/>
                </a:solidFill>
                <a:effectLst/>
                <a:highlight>
                  <a:srgbClr val="800000"/>
                </a:highlight>
                <a:latin typeface="Arial-BoldMT"/>
              </a:rPr>
              <a:t>(Context)</a:t>
            </a:r>
            <a:r>
              <a:rPr lang="zh-CN" altLang="en-US" sz="2000">
                <a:solidFill>
                  <a:schemeClr val="bg1"/>
                </a:solidFill>
                <a:effectLst/>
                <a:latin typeface="UKaiCN"/>
              </a:rPr>
              <a:t>。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effectLst/>
                <a:latin typeface="UKaiCN"/>
              </a:rPr>
              <a:t>状态设置函数</a:t>
            </a:r>
            <a:r>
              <a:rPr lang="en-US" altLang="zh-CN" sz="200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(State-changing Function)</a:t>
            </a:r>
            <a:endParaRPr lang="en-US" altLang="zh-CN" sz="2000">
              <a:solidFill>
                <a:schemeClr val="bg1"/>
              </a:solidFill>
              <a:effectLst/>
              <a:latin typeface="UKaiC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effectLst/>
                <a:latin typeface="UKaiCN"/>
              </a:rPr>
              <a:t>状态应用的函数</a:t>
            </a:r>
            <a:r>
              <a:rPr lang="en-US" altLang="zh-CN" sz="200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(State-using Function)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75962" y="11322721"/>
            <a:ext cx="2753360" cy="232664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1" name="箭头: 右 10"/>
          <p:cNvSpPr/>
          <p:nvPr/>
        </p:nvSpPr>
        <p:spPr>
          <a:xfrm>
            <a:off x="1809762" y="11887889"/>
            <a:ext cx="1513840" cy="9042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/>
              <a:t>数据输入</a:t>
            </a:r>
            <a:endParaRPr lang="zh-CN" altLang="en-US" sz="2000"/>
          </a:p>
        </p:txBody>
      </p:sp>
      <p:sp>
        <p:nvSpPr>
          <p:cNvPr id="13" name="箭头: 右 12"/>
          <p:cNvSpPr/>
          <p:nvPr/>
        </p:nvSpPr>
        <p:spPr>
          <a:xfrm>
            <a:off x="7330362" y="11909946"/>
            <a:ext cx="1513840" cy="9042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/>
              <a:t>图像输出</a:t>
            </a:r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4555015" y="1144704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材质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80683" y="1193989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光照效果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12842" y="1248604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如何解读点数据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75962" y="10875363"/>
            <a:ext cx="2753360" cy="4579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bg1"/>
                </a:solidFill>
              </a:rPr>
              <a:t>当前绘制状态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80683" y="13033613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91271" y="9185470"/>
            <a:ext cx="3892307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0" i="0">
                <a:solidFill>
                  <a:schemeClr val="tx1"/>
                </a:solidFill>
                <a:effectLst/>
                <a:latin typeface="Gudea"/>
              </a:rPr>
              <a:t>As long as you keep in mind that OpenGL is basically one large state machine, most of its functionality will make more sense.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3888" y="13734224"/>
            <a:ext cx="909736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/>
              <a:t>我们通过改变一些上下文变量来改变 </a:t>
            </a:r>
            <a:r>
              <a:rPr lang="en-US" altLang="zh-CN" sz="2000"/>
              <a:t>OpenGL</a:t>
            </a:r>
            <a:r>
              <a:rPr lang="zh-CN" altLang="en-US" sz="2000"/>
              <a:t>状态，从而告诉</a:t>
            </a:r>
            <a:r>
              <a:rPr lang="en-US" altLang="zh-CN" sz="2000"/>
              <a:t>OpenGL</a:t>
            </a:r>
            <a:r>
              <a:rPr lang="zh-CN" altLang="en-US" sz="2000"/>
              <a:t>如何去绘图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37642" y="486399"/>
            <a:ext cx="92661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  <a:effectLst/>
                <a:latin typeface="UKaiCN"/>
              </a:rPr>
              <a:t>对象</a:t>
            </a:r>
            <a:r>
              <a:rPr lang="en-US" altLang="zh-CN" sz="2000" b="1">
                <a:solidFill>
                  <a:schemeClr val="accent3"/>
                </a:solidFill>
                <a:effectLst/>
                <a:latin typeface="Arial-BoldMT"/>
              </a:rPr>
              <a:t>(Object) </a:t>
            </a:r>
            <a:endParaRPr lang="en-US" altLang="zh-CN" sz="2000" b="1"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effectLst/>
                <a:latin typeface="UKaiCN"/>
              </a:rPr>
              <a:t>一个对象是指一些选项的集合</a:t>
            </a:r>
            <a:r>
              <a:rPr lang="zh-CN" altLang="en-US" sz="2000">
                <a:solidFill>
                  <a:schemeClr val="bg1"/>
                </a:solidFill>
                <a:latin typeface="UKaiCN"/>
              </a:rPr>
              <a:t>，</a:t>
            </a:r>
            <a:r>
              <a:rPr lang="zh-CN" altLang="en-US" sz="2000">
                <a:solidFill>
                  <a:schemeClr val="bg1"/>
                </a:solidFill>
                <a:effectLst/>
                <a:latin typeface="UKaiCN"/>
              </a:rPr>
              <a:t>代表</a:t>
            </a:r>
            <a:r>
              <a:rPr lang="en-US" altLang="zh-CN" sz="200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OpenGL</a:t>
            </a:r>
            <a:r>
              <a:rPr lang="zh-CN" altLang="en-US" sz="2000">
                <a:solidFill>
                  <a:schemeClr val="bg1"/>
                </a:solidFill>
                <a:effectLst/>
                <a:latin typeface="UKaiCN"/>
              </a:rPr>
              <a:t>状态的一个</a:t>
            </a:r>
            <a:r>
              <a:rPr lang="zh-CN" altLang="en-US" sz="2000">
                <a:solidFill>
                  <a:schemeClr val="bg1"/>
                </a:solidFill>
                <a:effectLst/>
                <a:highlight>
                  <a:srgbClr val="800000"/>
                </a:highlight>
                <a:latin typeface="UKaiCN"/>
              </a:rPr>
              <a:t>子集。</a:t>
            </a:r>
            <a:endParaRPr lang="en-US" altLang="zh-CN" sz="2000">
              <a:solidFill>
                <a:schemeClr val="bg1"/>
              </a:solidFill>
              <a:effectLst/>
              <a:highlight>
                <a:srgbClr val="800000"/>
              </a:highlight>
              <a:latin typeface="UKaiCN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62561" y="1425686"/>
            <a:ext cx="2918981" cy="1631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>
                <a:solidFill>
                  <a:schemeClr val="accent2"/>
                </a:solidFill>
                <a:effectLst/>
                <a:latin typeface="LiberationMono"/>
              </a:rPr>
              <a:t>struct</a:t>
            </a:r>
            <a:r>
              <a:rPr lang="en-US" altLang="zh-CN" sz="2000">
                <a:solidFill>
                  <a:schemeClr val="bg1"/>
                </a:solidFill>
                <a:effectLst/>
                <a:latin typeface="LiberationMono"/>
              </a:rPr>
              <a:t> object_name { </a:t>
            </a:r>
            <a:endParaRPr lang="en-US" altLang="zh-CN" sz="2000">
              <a:solidFill>
                <a:schemeClr val="bg1"/>
              </a:solidFill>
            </a:endParaRPr>
          </a:p>
          <a:p>
            <a:pPr lvl="1"/>
            <a:r>
              <a:rPr lang="en-US" altLang="zh-CN" sz="200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LiberationMono"/>
              </a:rPr>
              <a:t>GLfloat</a:t>
            </a:r>
            <a:r>
              <a:rPr lang="en-US" altLang="zh-CN" sz="2000">
                <a:solidFill>
                  <a:schemeClr val="bg1"/>
                </a:solidFill>
                <a:effectLst/>
                <a:latin typeface="LiberationMono"/>
              </a:rPr>
              <a:t> option1; </a:t>
            </a:r>
            <a:endParaRPr lang="en-US" altLang="zh-CN" sz="2000">
              <a:solidFill>
                <a:schemeClr val="bg1"/>
              </a:solidFill>
            </a:endParaRPr>
          </a:p>
          <a:p>
            <a:pPr lvl="1"/>
            <a:r>
              <a:rPr lang="en-US" altLang="zh-CN" sz="200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LiberationMono"/>
              </a:rPr>
              <a:t>GLuint</a:t>
            </a:r>
            <a:r>
              <a:rPr lang="en-US" altLang="zh-CN" sz="2000">
                <a:solidFill>
                  <a:schemeClr val="bg1"/>
                </a:solidFill>
                <a:effectLst/>
                <a:latin typeface="LiberationMono"/>
              </a:rPr>
              <a:t> option2; </a:t>
            </a:r>
            <a:endParaRPr lang="en-US" altLang="zh-CN" sz="2000">
              <a:solidFill>
                <a:schemeClr val="bg1"/>
              </a:solidFill>
            </a:endParaRPr>
          </a:p>
          <a:p>
            <a:pPr lvl="1"/>
            <a:r>
              <a:rPr lang="en-US" altLang="zh-CN" sz="200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LiberationMono"/>
              </a:rPr>
              <a:t>GLchar</a:t>
            </a:r>
            <a:r>
              <a:rPr lang="en-US" altLang="zh-CN" sz="2000">
                <a:solidFill>
                  <a:schemeClr val="bg1"/>
                </a:solidFill>
                <a:effectLst/>
                <a:latin typeface="LiberationMono"/>
              </a:rPr>
              <a:t>[] name; 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  <a:effectLst/>
                <a:latin typeface="LiberationMono"/>
              </a:rPr>
              <a:t>};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9878" y="3330935"/>
            <a:ext cx="9790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通常把</a:t>
            </a:r>
            <a:r>
              <a:rPr lang="en-US" altLang="zh-CN" sz="2000">
                <a:solidFill>
                  <a:schemeClr val="bg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OpenGL</a:t>
            </a:r>
            <a:r>
              <a:rPr lang="zh-CN" altLang="en-US" sz="2000">
                <a:solidFill>
                  <a:schemeClr val="bg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上下文比作一个大的结构体，包含很多子集：</a:t>
            </a:r>
            <a:endParaRPr lang="zh-CN" altLang="en-US" sz="20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31039" y="3905848"/>
            <a:ext cx="7625080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8E908C"/>
                </a:solidFill>
                <a:effectLst/>
                <a:latin typeface="LiberationMono"/>
              </a:rPr>
              <a:t>// OpenGL</a:t>
            </a:r>
            <a:r>
              <a:rPr lang="zh-CN" altLang="en-US" sz="2000">
                <a:solidFill>
                  <a:srgbClr val="8E908C"/>
                </a:solidFill>
                <a:effectLst/>
                <a:latin typeface="UKaiCN"/>
              </a:rPr>
              <a:t>的状态 </a:t>
            </a:r>
            <a:endParaRPr lang="zh-CN" altLang="en-US" sz="2000"/>
          </a:p>
          <a:p>
            <a:r>
              <a:rPr lang="en-US" altLang="zh-CN" sz="2000">
                <a:solidFill>
                  <a:srgbClr val="8959A8"/>
                </a:solidFill>
                <a:effectLst/>
                <a:latin typeface="LiberationMono"/>
              </a:rPr>
              <a:t>struct  </a:t>
            </a:r>
            <a:r>
              <a:rPr lang="en-US" altLang="zh-CN" sz="2000">
                <a:solidFill>
                  <a:schemeClr val="bg1"/>
                </a:solidFill>
                <a:effectLst/>
                <a:latin typeface="LiberationMono"/>
              </a:rPr>
              <a:t>OpenGL_Context { </a:t>
            </a:r>
            <a:endParaRPr lang="en-US" altLang="zh-CN" sz="2000">
              <a:solidFill>
                <a:schemeClr val="bg1"/>
              </a:solidFill>
            </a:endParaRPr>
          </a:p>
          <a:p>
            <a:pPr lvl="1"/>
            <a:r>
              <a:rPr lang="en-US" altLang="zh-CN" sz="2000">
                <a:solidFill>
                  <a:schemeClr val="bg1"/>
                </a:solidFill>
                <a:effectLst/>
                <a:latin typeface="LiberationMono"/>
              </a:rPr>
              <a:t>... </a:t>
            </a:r>
            <a:endParaRPr lang="en-US" altLang="zh-CN" sz="2000">
              <a:solidFill>
                <a:schemeClr val="bg1"/>
              </a:solidFill>
            </a:endParaRPr>
          </a:p>
          <a:p>
            <a:pPr lvl="1"/>
            <a:r>
              <a:rPr lang="en-US" altLang="zh-CN" sz="2000">
                <a:solidFill>
                  <a:schemeClr val="bg1"/>
                </a:solidFill>
                <a:effectLst/>
                <a:latin typeface="LiberationMono"/>
              </a:rPr>
              <a:t>object* object_Window_Target; </a:t>
            </a:r>
            <a:endParaRPr lang="en-US" altLang="zh-CN" sz="2000">
              <a:solidFill>
                <a:schemeClr val="bg1"/>
              </a:solidFill>
            </a:endParaRPr>
          </a:p>
          <a:p>
            <a:pPr lvl="1"/>
            <a:r>
              <a:rPr lang="en-US" altLang="zh-CN" sz="2000">
                <a:solidFill>
                  <a:schemeClr val="bg1"/>
                </a:solidFill>
                <a:effectLst/>
                <a:latin typeface="LiberationMono"/>
              </a:rPr>
              <a:t>... 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  <a:effectLst/>
                <a:latin typeface="LiberationMono"/>
              </a:rPr>
              <a:t>};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43213" y="9726434"/>
            <a:ext cx="9455168" cy="44012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8E908C"/>
                </a:solidFill>
                <a:effectLst/>
                <a:latin typeface="LiberationMono"/>
              </a:rPr>
              <a:t>// </a:t>
            </a:r>
            <a:r>
              <a:rPr lang="zh-CN" altLang="en-US" sz="2000">
                <a:solidFill>
                  <a:srgbClr val="8E908C"/>
                </a:solidFill>
                <a:effectLst/>
                <a:latin typeface="UKaiCN"/>
              </a:rPr>
              <a:t>创建对象 </a:t>
            </a:r>
            <a:endParaRPr lang="zh-CN" altLang="en-US" sz="2000"/>
          </a:p>
          <a:p>
            <a:r>
              <a:rPr lang="en-US" altLang="zh-CN" sz="200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LiberationMono"/>
              </a:rPr>
              <a:t>GLuint</a:t>
            </a:r>
            <a:r>
              <a:rPr lang="en-US" altLang="zh-CN" sz="2000">
                <a:solidFill>
                  <a:schemeClr val="bg1"/>
                </a:solidFill>
                <a:effectLst/>
                <a:latin typeface="LiberationMono"/>
              </a:rPr>
              <a:t> objectId = </a:t>
            </a:r>
            <a:r>
              <a:rPr lang="en-US" altLang="zh-CN" sz="2000">
                <a:solidFill>
                  <a:srgbClr val="F5871F"/>
                </a:solidFill>
                <a:effectLst/>
                <a:latin typeface="LiberationMono"/>
              </a:rPr>
              <a:t>0</a:t>
            </a:r>
            <a:r>
              <a:rPr lang="en-US" altLang="zh-CN" sz="2000">
                <a:solidFill>
                  <a:schemeClr val="bg1"/>
                </a:solidFill>
                <a:effectLst/>
                <a:latin typeface="LiberationMono"/>
              </a:rPr>
              <a:t>; 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  <a:effectLst/>
                <a:latin typeface="LiberationMono"/>
              </a:rPr>
              <a:t>glGenObject(</a:t>
            </a:r>
            <a:r>
              <a:rPr lang="en-US" altLang="zh-CN" sz="2000">
                <a:solidFill>
                  <a:srgbClr val="F5871F"/>
                </a:solidFill>
                <a:effectLst/>
                <a:latin typeface="LiberationMono"/>
              </a:rPr>
              <a:t>1</a:t>
            </a:r>
            <a:r>
              <a:rPr lang="en-US" altLang="zh-CN" sz="2000">
                <a:solidFill>
                  <a:schemeClr val="bg1"/>
                </a:solidFill>
                <a:effectLst/>
                <a:latin typeface="LiberationMono"/>
              </a:rPr>
              <a:t>, &amp;objectId); 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rgbClr val="8E908C"/>
                </a:solidFill>
                <a:effectLst/>
                <a:latin typeface="LiberationMono"/>
              </a:rPr>
              <a:t>// </a:t>
            </a:r>
            <a:r>
              <a:rPr lang="zh-CN" altLang="en-US" sz="2000">
                <a:solidFill>
                  <a:srgbClr val="8E908C"/>
                </a:solidFill>
                <a:effectLst/>
                <a:latin typeface="UKaiCN"/>
              </a:rPr>
              <a:t>绑定对象至上下文 </a:t>
            </a:r>
            <a:endParaRPr lang="zh-CN" altLang="en-US" sz="2000"/>
          </a:p>
          <a:p>
            <a:r>
              <a:rPr lang="en-US" altLang="zh-CN" sz="2000">
                <a:solidFill>
                  <a:schemeClr val="bg1"/>
                </a:solidFill>
                <a:effectLst/>
                <a:latin typeface="LiberationMono"/>
              </a:rPr>
              <a:t>glBindObject(GL_WINDOW_TARGET, objectId);</a:t>
            </a:r>
            <a:endParaRPr lang="en-US" altLang="zh-CN" sz="2000">
              <a:solidFill>
                <a:schemeClr val="bg1"/>
              </a:solidFill>
              <a:effectLst/>
              <a:latin typeface="LiberationMono"/>
            </a:endParaRPr>
          </a:p>
          <a:p>
            <a:r>
              <a:rPr lang="en-US" altLang="zh-CN" sz="2000">
                <a:solidFill>
                  <a:schemeClr val="bg1"/>
                </a:solidFill>
                <a:effectLst/>
                <a:latin typeface="LiberationMono"/>
              </a:rPr>
              <a:t> 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rgbClr val="8E908C"/>
                </a:solidFill>
                <a:effectLst/>
                <a:latin typeface="LiberationMono"/>
              </a:rPr>
              <a:t>// </a:t>
            </a:r>
            <a:r>
              <a:rPr lang="zh-CN" altLang="en-US" sz="2000">
                <a:solidFill>
                  <a:srgbClr val="8E908C"/>
                </a:solidFill>
                <a:effectLst/>
                <a:latin typeface="UKaiCN"/>
              </a:rPr>
              <a:t>设置</a:t>
            </a:r>
            <a:r>
              <a:rPr lang="en-US" altLang="zh-CN" sz="2000">
                <a:solidFill>
                  <a:srgbClr val="8E908C"/>
                </a:solidFill>
                <a:effectLst/>
                <a:latin typeface="LiberationMono"/>
              </a:rPr>
              <a:t>GL_WINDOW_TARGET</a:t>
            </a:r>
            <a:r>
              <a:rPr lang="zh-CN" altLang="en-US" sz="2000">
                <a:solidFill>
                  <a:srgbClr val="8E908C"/>
                </a:solidFill>
                <a:effectLst/>
                <a:latin typeface="UKaiCN"/>
              </a:rPr>
              <a:t>对象的一些选项 </a:t>
            </a:r>
            <a:endParaRPr lang="zh-CN" altLang="en-US" sz="2000"/>
          </a:p>
          <a:p>
            <a:r>
              <a:rPr lang="en-US" altLang="zh-CN" sz="2000">
                <a:solidFill>
                  <a:schemeClr val="bg1"/>
                </a:solidFill>
                <a:effectLst/>
                <a:latin typeface="LiberationMono"/>
              </a:rPr>
              <a:t>glSetObjectOption(GL_WINDOW_TARGET, GL_OPTION_WINDOW_WIDTH, </a:t>
            </a:r>
            <a:r>
              <a:rPr lang="en-US" altLang="zh-CN" sz="2000">
                <a:solidFill>
                  <a:srgbClr val="F5871F"/>
                </a:solidFill>
                <a:effectLst/>
                <a:latin typeface="LiberationMono"/>
              </a:rPr>
              <a:t>800</a:t>
            </a:r>
            <a:r>
              <a:rPr lang="en-US" altLang="zh-CN" sz="2000">
                <a:solidFill>
                  <a:schemeClr val="bg1"/>
                </a:solidFill>
                <a:effectLst/>
                <a:latin typeface="LiberationMono"/>
              </a:rPr>
              <a:t>); 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  <a:effectLst/>
                <a:latin typeface="LiberationMono"/>
              </a:rPr>
              <a:t>glSetObjectOption(GL_WINDOW_TARGET, GL_OPTION_WINDOW_HEIGHT, </a:t>
            </a:r>
            <a:r>
              <a:rPr lang="en-US" altLang="zh-CN" sz="2000">
                <a:solidFill>
                  <a:srgbClr val="F5871F"/>
                </a:solidFill>
                <a:effectLst/>
                <a:latin typeface="LiberationMono"/>
              </a:rPr>
              <a:t>600</a:t>
            </a:r>
            <a:r>
              <a:rPr lang="en-US" altLang="zh-CN" sz="2000">
                <a:solidFill>
                  <a:schemeClr val="bg1"/>
                </a:solidFill>
                <a:effectLst/>
                <a:latin typeface="LiberationMono"/>
              </a:rPr>
              <a:t>); </a:t>
            </a:r>
            <a:endParaRPr lang="en-US" altLang="zh-CN" sz="2000">
              <a:solidFill>
                <a:schemeClr val="bg1"/>
              </a:solidFill>
              <a:effectLst/>
              <a:latin typeface="LiberationMono"/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rgbClr val="8E908C"/>
                </a:solidFill>
                <a:effectLst/>
                <a:latin typeface="LiberationMono"/>
              </a:rPr>
              <a:t>// </a:t>
            </a:r>
            <a:r>
              <a:rPr lang="zh-CN" altLang="en-US" sz="2000">
                <a:solidFill>
                  <a:srgbClr val="8E908C"/>
                </a:solidFill>
                <a:effectLst/>
                <a:latin typeface="UKaiCN"/>
              </a:rPr>
              <a:t>将上下文的</a:t>
            </a:r>
            <a:r>
              <a:rPr lang="en-US" altLang="zh-CN" sz="2000">
                <a:solidFill>
                  <a:srgbClr val="8E908C"/>
                </a:solidFill>
                <a:effectLst/>
                <a:latin typeface="LiberationMono"/>
              </a:rPr>
              <a:t>GL_WINDOW_TARGET</a:t>
            </a:r>
            <a:r>
              <a:rPr lang="zh-CN" altLang="en-US" sz="2000">
                <a:solidFill>
                  <a:srgbClr val="8E908C"/>
                </a:solidFill>
                <a:effectLst/>
                <a:latin typeface="UKaiCN"/>
              </a:rPr>
              <a:t>对象设回默认 </a:t>
            </a:r>
            <a:endParaRPr lang="zh-CN" altLang="en-US" sz="2000"/>
          </a:p>
          <a:p>
            <a:r>
              <a:rPr lang="en-US" altLang="zh-CN" sz="2000">
                <a:solidFill>
                  <a:schemeClr val="bg1"/>
                </a:solidFill>
                <a:effectLst/>
                <a:latin typeface="LiberationMono"/>
              </a:rPr>
              <a:t>glBindObject(GL_WINDOW_TARGET, </a:t>
            </a:r>
            <a:r>
              <a:rPr lang="en-US" altLang="zh-CN" sz="2000">
                <a:solidFill>
                  <a:srgbClr val="F5871F"/>
                </a:solidFill>
                <a:effectLst/>
                <a:latin typeface="LiberationMono"/>
              </a:rPr>
              <a:t>0</a:t>
            </a:r>
            <a:r>
              <a:rPr lang="en-US" altLang="zh-CN" sz="2000">
                <a:solidFill>
                  <a:schemeClr val="bg1"/>
                </a:solidFill>
                <a:effectLst/>
                <a:latin typeface="LiberationMono"/>
              </a:rPr>
              <a:t>); </a:t>
            </a:r>
            <a:endParaRPr lang="en-US" altLang="zh-CN" sz="2000">
              <a:solidFill>
                <a:schemeClr val="bg1"/>
              </a:solidFill>
              <a:effectLst/>
              <a:latin typeface="LiberationMono"/>
            </a:endParaRPr>
          </a:p>
          <a:p>
            <a:endParaRPr lang="en-US" altLang="zh-CN" sz="2000">
              <a:solidFill>
                <a:schemeClr val="bg1"/>
              </a:solidFill>
              <a:effectLst/>
              <a:latin typeface="LiberationMono"/>
            </a:endParaRPr>
          </a:p>
          <a:p>
            <a:r>
              <a:rPr lang="en-US" altLang="zh-CN" sz="2000">
                <a:solidFill>
                  <a:srgbClr val="8E908C"/>
                </a:solidFill>
                <a:effectLst/>
                <a:latin typeface="LiberationMono"/>
              </a:rPr>
              <a:t>//</a:t>
            </a:r>
            <a:r>
              <a:rPr lang="zh-CN" altLang="en-US" sz="2000">
                <a:solidFill>
                  <a:srgbClr val="8E908C"/>
                </a:solidFill>
                <a:effectLst/>
                <a:latin typeface="LiberationMono"/>
              </a:rPr>
              <a:t>一旦我们重新绑定这个对象到 </a:t>
            </a:r>
            <a:r>
              <a:rPr lang="en-US" altLang="zh-CN" sz="2000">
                <a:solidFill>
                  <a:srgbClr val="8E908C"/>
                </a:solidFill>
                <a:effectLst/>
                <a:latin typeface="LiberationMono"/>
              </a:rPr>
              <a:t>GL_WINDOW_TARGET </a:t>
            </a:r>
            <a:r>
              <a:rPr lang="zh-CN" altLang="en-US" sz="2000">
                <a:solidFill>
                  <a:srgbClr val="8E908C"/>
                </a:solidFill>
                <a:effectLst/>
                <a:latin typeface="LiberationMono"/>
              </a:rPr>
              <a:t>位置，这些选项就会重新生效</a:t>
            </a:r>
            <a:endParaRPr lang="zh-CN" altLang="en-US" sz="2000">
              <a:solidFill>
                <a:srgbClr val="8E908C"/>
              </a:solidFill>
              <a:effectLst/>
              <a:latin typeface="LiberationMono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643579" y="10384650"/>
            <a:ext cx="403796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给小助理（对象）一个编号</a:t>
            </a:r>
            <a:endParaRPr lang="zh-CN" altLang="en-US" sz="2000">
              <a:solidFill>
                <a:schemeClr val="bg1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H="1">
            <a:off x="3416267" y="10524654"/>
            <a:ext cx="12845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091363" y="10918699"/>
            <a:ext cx="3590924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该小助理</a:t>
            </a:r>
            <a:r>
              <a:rPr lang="zh-CN" altLang="en-US" sz="2000">
                <a:solidFill>
                  <a:schemeClr val="bg1"/>
                </a:solidFill>
              </a:rPr>
              <a:t>（对象）</a:t>
            </a:r>
            <a:r>
              <a:rPr lang="zh-CN" altLang="en-US" sz="20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，这次的工作内容，需要绑定了才确定。</a:t>
            </a:r>
            <a:endParaRPr lang="zh-CN" altLang="en-US" sz="20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5469381" y="11138861"/>
            <a:ext cx="6219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51" name="图片 5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997" y="8589015"/>
            <a:ext cx="973056" cy="973056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68" y="8566249"/>
            <a:ext cx="973056" cy="973056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121" y="8579717"/>
            <a:ext cx="973056" cy="973056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815" y="8566249"/>
            <a:ext cx="973056" cy="973056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5568990" y="8830981"/>
            <a:ext cx="973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… 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44" y="8599194"/>
            <a:ext cx="973056" cy="973056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54387" y="6052255"/>
            <a:ext cx="10232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effectLst/>
                <a:highlight>
                  <a:srgbClr val="800000"/>
                </a:highlight>
                <a:latin typeface="UKaiCN"/>
              </a:rPr>
              <a:t>当前状态</a:t>
            </a:r>
            <a:r>
              <a:rPr lang="zh-CN" altLang="en-US" sz="2000">
                <a:solidFill>
                  <a:schemeClr val="bg1"/>
                </a:solidFill>
                <a:effectLst/>
                <a:latin typeface="UKaiCN"/>
              </a:rPr>
              <a:t>只有一份，如果每次显示不同的效果，都重新配置会很麻烦。</a:t>
            </a:r>
            <a:endParaRPr lang="en-US" altLang="zh-CN" sz="2000">
              <a:solidFill>
                <a:schemeClr val="bg1"/>
              </a:solidFill>
              <a:effectLst/>
              <a:latin typeface="UKaiCN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latin typeface="UKaiCN"/>
              </a:rPr>
              <a:t>这时候我们就需要一些</a:t>
            </a:r>
            <a:r>
              <a:rPr lang="zh-CN" altLang="en-US" sz="2000">
                <a:solidFill>
                  <a:schemeClr val="bg1"/>
                </a:solidFill>
                <a:effectLst/>
                <a:latin typeface="UKaiCN"/>
              </a:rPr>
              <a:t>小助理（对象），帮忙记录某些状态信息。以便复用。</a:t>
            </a:r>
            <a:endParaRPr lang="en-US" altLang="zh-CN" sz="2000">
              <a:solidFill>
                <a:schemeClr val="bg1"/>
              </a:solidFill>
              <a:effectLst/>
              <a:latin typeface="UKaiCN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59878" y="1666403"/>
            <a:ext cx="5312778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latin typeface="UKaiCN"/>
              </a:rPr>
              <a:t>例如：我们可以 用一个对象来代表绘图窗口的设置：设置它的大小、支持的颜色位数等等。可以把对象看做一个</a:t>
            </a:r>
            <a:r>
              <a:rPr lang="en-US" altLang="zh-CN" sz="200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latin typeface="UKaiCN"/>
              </a:rPr>
              <a:t>风格的结构体：</a:t>
            </a:r>
            <a:endParaRPr lang="en-US" altLang="zh-CN" sz="2000">
              <a:solidFill>
                <a:schemeClr val="tx1"/>
              </a:solidFill>
              <a:effectLst/>
              <a:latin typeface="UKaiCN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5011838" y="2476982"/>
            <a:ext cx="14931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27943" y="6828642"/>
            <a:ext cx="9175814" cy="5748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如果我们有</a:t>
            </a:r>
            <a:r>
              <a:rPr lang="en-US" altLang="zh-CN"/>
              <a:t>10</a:t>
            </a:r>
            <a:r>
              <a:rPr lang="zh-CN" altLang="en-US"/>
              <a:t>种子集，每个子集有</a:t>
            </a:r>
            <a:r>
              <a:rPr lang="en-US" altLang="zh-CN"/>
              <a:t>10</a:t>
            </a:r>
            <a:r>
              <a:rPr lang="zh-CN" altLang="en-US"/>
              <a:t>种不同的状态，那么我们将需要</a:t>
            </a:r>
            <a:r>
              <a:rPr lang="en-US" altLang="zh-CN"/>
              <a:t>100</a:t>
            </a:r>
            <a:r>
              <a:rPr lang="zh-CN" altLang="en-US"/>
              <a:t>个小助理（对象）</a:t>
            </a:r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 rot="5400000">
            <a:off x="5062796" y="4692663"/>
            <a:ext cx="281781" cy="7301896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22871" y="7569850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当前状态（只有一份），可以通过装配这些对象来完成</a:t>
            </a:r>
            <a:endParaRPr lang="en-US" altLang="zh-CN" sz="2000">
              <a:solidFill>
                <a:schemeClr val="bg1"/>
              </a:solidFill>
            </a:endParaRPr>
          </a:p>
          <a:p>
            <a:pPr algn="ctr"/>
            <a:r>
              <a:rPr lang="zh-CN" altLang="en-US" sz="2000">
                <a:solidFill>
                  <a:schemeClr val="bg1"/>
                </a:solidFill>
              </a:rPr>
              <a:t>（喊来</a:t>
            </a:r>
            <a:r>
              <a:rPr lang="en-US" altLang="zh-CN" sz="2000">
                <a:solidFill>
                  <a:schemeClr val="bg1"/>
                </a:solidFill>
              </a:rPr>
              <a:t>10</a:t>
            </a:r>
            <a:r>
              <a:rPr lang="zh-CN" altLang="en-US" sz="2000">
                <a:solidFill>
                  <a:schemeClr val="bg1"/>
                </a:solidFill>
              </a:rPr>
              <a:t>个小助理）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右大括号 10"/>
          <p:cNvSpPr/>
          <p:nvPr/>
        </p:nvSpPr>
        <p:spPr>
          <a:xfrm rot="10800000">
            <a:off x="4771649" y="4481153"/>
            <a:ext cx="120014" cy="1015663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50626" y="4495444"/>
            <a:ext cx="2326278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窗口大小</a:t>
            </a:r>
            <a:endParaRPr lang="en-US" altLang="zh-CN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支持的颜色位数</a:t>
            </a:r>
            <a:endParaRPr lang="en-US" altLang="zh-CN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… 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143962" y="12618795"/>
            <a:ext cx="3590924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小助理（对象）已经记录了上面的内容，可以休息了。需要查看记录的时候喊他过来就好。</a:t>
            </a:r>
            <a:endParaRPr lang="zh-CN" altLang="en-US" sz="2000">
              <a:solidFill>
                <a:schemeClr val="bg1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4700847" y="13280081"/>
            <a:ext cx="14431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79" y="1026991"/>
            <a:ext cx="2208634" cy="109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940" y="1026991"/>
            <a:ext cx="1524174" cy="112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3058143" y="1146783"/>
            <a:ext cx="488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+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38689" y="955695"/>
            <a:ext cx="3934592" cy="1339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优势：</a:t>
            </a:r>
            <a:endParaRPr lang="en-US" altLang="zh-C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安装简单，无需配置</a:t>
            </a: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FF"/>
                </a:highlight>
              </a:rPr>
              <a:t>第三方库</a:t>
            </a:r>
            <a:endParaRPr lang="en-US" altLang="zh-C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FFFF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借助于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</a:t>
            </a: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的封装</a:t>
            </a:r>
            <a:endParaRPr lang="en-US" altLang="zh-C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更接近实战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33696" y="544010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3.3</a:t>
            </a:r>
            <a:r>
              <a:rPr lang="zh-CN" altLang="en-US" sz="2000">
                <a:solidFill>
                  <a:schemeClr val="bg1"/>
                </a:solidFill>
              </a:rPr>
              <a:t>核心模式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571961" y="555585"/>
            <a:ext cx="1368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5.9 MinGW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59332" y="2478505"/>
            <a:ext cx="9088111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zh-CN" alt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例如：</a:t>
            </a:r>
            <a:r>
              <a:rPr lang="en-US" altLang="zh-CN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GLFW+GLAD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0" name="文本框 1029"/>
          <p:cNvSpPr txBox="1"/>
          <p:nvPr/>
        </p:nvSpPr>
        <p:spPr>
          <a:xfrm>
            <a:off x="759332" y="2884815"/>
            <a:ext cx="3827906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dea"/>
              </a:rPr>
              <a:t>GLFW</a:t>
            </a:r>
            <a:r>
              <a:rPr lang="zh-CN" altLang="en-US" sz="2000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dea"/>
              </a:rPr>
              <a:t>解决操作系统层面的不同</a:t>
            </a:r>
            <a:endParaRPr lang="en-US" altLang="zh-CN" sz="2000" i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ud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dea"/>
              </a:rPr>
              <a:t>创建窗口</a:t>
            </a:r>
            <a:endParaRPr lang="en-US" altLang="zh-CN" sz="2000" i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ud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dea"/>
              </a:rPr>
              <a:t>定义上下文</a:t>
            </a:r>
            <a:endParaRPr lang="en-US" altLang="zh-CN" sz="2000" i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ud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dea"/>
              </a:rPr>
              <a:t>处理用户输入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587238" y="2893290"/>
            <a:ext cx="5260205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dea"/>
              </a:rPr>
              <a:t>GLAD</a:t>
            </a:r>
            <a:r>
              <a:rPr lang="zh-CN" altLang="en-US" sz="2000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dea"/>
              </a:rPr>
              <a:t>使得代码可以用于不同的</a:t>
            </a:r>
            <a:r>
              <a:rPr lang="en-US" altLang="zh-CN" sz="2000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dea"/>
              </a:rPr>
              <a:t>OpenGL</a:t>
            </a:r>
            <a:r>
              <a:rPr lang="zh-CN" altLang="en-US" sz="2000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dea"/>
              </a:rPr>
              <a:t>驱动</a:t>
            </a:r>
            <a:endParaRPr lang="en-US" altLang="zh-CN" sz="2000" i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ud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dea"/>
              </a:rPr>
              <a:t>OpenGL</a:t>
            </a:r>
            <a:r>
              <a:rPr lang="zh-CN" altLang="en-US" sz="2000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dea"/>
              </a:rPr>
              <a:t>本身只是</a:t>
            </a:r>
            <a:r>
              <a:rPr lang="zh-CN" altLang="en-US" sz="2000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Gudea"/>
              </a:rPr>
              <a:t>标准</a:t>
            </a:r>
            <a:r>
              <a:rPr lang="en-US" altLang="zh-CN" sz="2000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Gudea"/>
              </a:rPr>
              <a:t>/</a:t>
            </a:r>
            <a:r>
              <a:rPr lang="zh-CN" altLang="en-US" sz="2000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Gudea"/>
              </a:rPr>
              <a:t>规范</a:t>
            </a:r>
            <a:endParaRPr lang="en-US" altLang="zh-CN" sz="2000" i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  <a:latin typeface="Gud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dea"/>
              </a:rPr>
              <a:t>各个厂家具体实现方式可以不同</a:t>
            </a:r>
            <a:endParaRPr lang="en-US" altLang="zh-CN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udea"/>
            </a:endParaRPr>
          </a:p>
          <a:p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32" name="直接箭头连接符 1031"/>
          <p:cNvCxnSpPr/>
          <p:nvPr/>
        </p:nvCxnSpPr>
        <p:spPr>
          <a:xfrm>
            <a:off x="8530542" y="1625440"/>
            <a:ext cx="0" cy="828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39" name="图片 103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610" y="4642274"/>
            <a:ext cx="9215833" cy="2101857"/>
          </a:xfrm>
          <a:prstGeom prst="rect">
            <a:avLst/>
          </a:prstGeom>
        </p:spPr>
      </p:pic>
      <p:sp>
        <p:nvSpPr>
          <p:cNvPr id="1041" name="矩形 1040"/>
          <p:cNvSpPr/>
          <p:nvPr/>
        </p:nvSpPr>
        <p:spPr>
          <a:xfrm>
            <a:off x="5113028" y="4346523"/>
            <a:ext cx="4734415" cy="6927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需要通过</a:t>
            </a:r>
            <a:r>
              <a:rPr lang="zh-CN" altLang="en-US">
                <a:highlight>
                  <a:srgbClr val="800000"/>
                </a:highlight>
              </a:rPr>
              <a:t>函数指针</a:t>
            </a:r>
            <a:r>
              <a:rPr lang="zh-CN" altLang="en-US"/>
              <a:t>调用显卡的函数，但是</a:t>
            </a:r>
            <a:endParaRPr lang="en-US" altLang="zh-CN"/>
          </a:p>
          <a:p>
            <a:pPr algn="ctr"/>
            <a:r>
              <a:rPr lang="zh-CN" altLang="en-US"/>
              <a:t>显卡驱动具体函数的地址，运行时才知道</a:t>
            </a:r>
            <a:endParaRPr lang="zh-CN" altLang="en-US"/>
          </a:p>
        </p:txBody>
      </p:sp>
      <p:sp>
        <p:nvSpPr>
          <p:cNvPr id="1042" name="文本框 1041"/>
          <p:cNvSpPr txBox="1"/>
          <p:nvPr/>
        </p:nvSpPr>
        <p:spPr>
          <a:xfrm>
            <a:off x="631610" y="4346522"/>
            <a:ext cx="450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如果没有类似</a:t>
            </a:r>
            <a:r>
              <a:rPr lang="en-US" altLang="zh-CN" sz="2000">
                <a:solidFill>
                  <a:schemeClr val="bg1"/>
                </a:solidFill>
              </a:rPr>
              <a:t>GLAD</a:t>
            </a:r>
            <a:r>
              <a:rPr lang="zh-CN" altLang="en-US" sz="2000">
                <a:solidFill>
                  <a:schemeClr val="bg1"/>
                </a:solidFill>
              </a:rPr>
              <a:t>的库，</a:t>
            </a:r>
            <a:r>
              <a:rPr lang="en-US" altLang="zh-CN" sz="2000">
                <a:solidFill>
                  <a:schemeClr val="bg1"/>
                </a:solidFill>
              </a:rPr>
              <a:t>windows</a:t>
            </a:r>
            <a:r>
              <a:rPr lang="zh-CN" altLang="en-US" sz="2000">
                <a:solidFill>
                  <a:schemeClr val="bg1"/>
                </a:solidFill>
              </a:rPr>
              <a:t>下：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43" name="矩形 1042"/>
          <p:cNvSpPr/>
          <p:nvPr/>
        </p:nvSpPr>
        <p:spPr>
          <a:xfrm>
            <a:off x="4587238" y="6345406"/>
            <a:ext cx="5406290" cy="65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获取显卡在</a:t>
            </a:r>
            <a:r>
              <a:rPr lang="zh-CN" altLang="en-US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-apple-system"/>
              </a:rPr>
              <a:t>当前上下文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状态下的</a:t>
            </a:r>
            <a:endParaRPr lang="en-US" altLang="zh-CN" b="0" i="0">
              <a:solidFill>
                <a:schemeClr val="bg1"/>
              </a:solidFill>
              <a:effectLst/>
              <a:latin typeface="-apple-system"/>
            </a:endParaRPr>
          </a:p>
          <a:p>
            <a:pPr algn="ctr"/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OpenGL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函数的地址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44" name="矩形 1043"/>
          <p:cNvSpPr/>
          <p:nvPr/>
        </p:nvSpPr>
        <p:spPr>
          <a:xfrm>
            <a:off x="5879939" y="5628864"/>
            <a:ext cx="4113589" cy="29585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6" name="直接箭头连接符 1045"/>
          <p:cNvCxnSpPr/>
          <p:nvPr/>
        </p:nvCxnSpPr>
        <p:spPr>
          <a:xfrm>
            <a:off x="7789762" y="5924714"/>
            <a:ext cx="0" cy="42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Qt</a:t>
            </a:r>
            <a:r>
              <a:rPr lang="zh-CN" altLang="en-US" sz="2000" b="1">
                <a:solidFill>
                  <a:schemeClr val="accent3"/>
                </a:solidFill>
              </a:rPr>
              <a:t>简介</a:t>
            </a:r>
            <a:endParaRPr lang="zh-CN" altLang="en-US" sz="2000" b="1">
              <a:solidFill>
                <a:schemeClr val="accent3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6740" y="895013"/>
            <a:ext cx="8799856" cy="10457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Qt</a:t>
            </a:r>
            <a:r>
              <a:rPr lang="zh-CN" altLang="en-US"/>
              <a:t>是一套</a:t>
            </a: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应用程序开发库</a:t>
            </a:r>
            <a:r>
              <a:rPr lang="zh-CN" altLang="en-US"/>
              <a:t>，但与</a:t>
            </a:r>
            <a:r>
              <a:rPr lang="en-US" altLang="zh-CN"/>
              <a:t>MFC</a:t>
            </a:r>
            <a:r>
              <a:rPr lang="zh-CN" altLang="en-US"/>
              <a:t>不同，</a:t>
            </a:r>
            <a:r>
              <a:rPr lang="en-US" altLang="zh-CN"/>
              <a:t>Qt</a:t>
            </a:r>
            <a:r>
              <a:rPr lang="zh-CN" altLang="en-US"/>
              <a:t>是</a:t>
            </a: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跨平台</a:t>
            </a:r>
            <a:r>
              <a:rPr lang="zh-CN" altLang="en-US"/>
              <a:t>的开发类库。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跨平台意味着只需要编写一次程序，在不同平台上无需改动或只需少许改动后在编译，就可以形成在不同平台上运行的版本。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6740" y="218694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Qt</a:t>
            </a:r>
            <a:r>
              <a:rPr lang="zh-CN" altLang="en-US" sz="2000" b="1">
                <a:solidFill>
                  <a:schemeClr val="accent3"/>
                </a:solidFill>
              </a:rPr>
              <a:t>的获取与安装</a:t>
            </a:r>
            <a:endParaRPr lang="zh-CN" altLang="en-US" sz="2000" b="1">
              <a:solidFill>
                <a:schemeClr val="accent3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3975" y="2549763"/>
            <a:ext cx="4700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下载地址：</a:t>
            </a:r>
            <a:r>
              <a:rPr lang="en-US" altLang="zh-CN" sz="2000">
                <a:solidFill>
                  <a:schemeClr val="bg1"/>
                </a:solidFill>
              </a:rPr>
              <a:t>http://download.qt.io/archive/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459" y="2948543"/>
            <a:ext cx="9380220" cy="415590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73975" y="5892800"/>
            <a:ext cx="9677188" cy="40011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14" y="7549039"/>
            <a:ext cx="2647950" cy="45243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225" y="8335319"/>
            <a:ext cx="2600325" cy="9810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15342" y="9352344"/>
            <a:ext cx="3275635" cy="33566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15342" y="7892731"/>
            <a:ext cx="3275635" cy="20348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215342" y="10249892"/>
            <a:ext cx="3275635" cy="162370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312569" y="8707232"/>
            <a:ext cx="3275635" cy="35936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11632" y="7628232"/>
            <a:ext cx="436869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MinGW:Minimalist GNU for Windows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Qt Creator</a:t>
            </a:r>
            <a:r>
              <a:rPr lang="zh-CN" altLang="en-US" sz="2000" b="1">
                <a:solidFill>
                  <a:schemeClr val="accent3"/>
                </a:solidFill>
              </a:rPr>
              <a:t>初步使用</a:t>
            </a:r>
            <a:endParaRPr lang="zh-CN" altLang="en-US" sz="2000" b="1">
              <a:solidFill>
                <a:schemeClr val="accent3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587" y="902826"/>
            <a:ext cx="9387963" cy="554743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8587" y="6805914"/>
            <a:ext cx="4982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工具</a:t>
            </a:r>
            <a:r>
              <a:rPr lang="en-US" altLang="zh-CN" sz="2000">
                <a:solidFill>
                  <a:schemeClr val="bg1"/>
                </a:solidFill>
              </a:rPr>
              <a:t> </a:t>
            </a:r>
            <a:r>
              <a:rPr lang="en-US" altLang="zh-CN" sz="200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zh-CN" altLang="en-US" sz="2000">
                <a:solidFill>
                  <a:schemeClr val="bg1"/>
                </a:solidFill>
                <a:sym typeface="Wingdings" panose="05000000000000000000" pitchFamily="2" charset="2"/>
              </a:rPr>
              <a:t>选项 </a:t>
            </a:r>
            <a:r>
              <a:rPr lang="en-US" altLang="zh-CN" sz="200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zh-CN" altLang="en-US" sz="2000">
                <a:solidFill>
                  <a:schemeClr val="bg1"/>
                </a:solidFill>
                <a:sym typeface="Wingdings" panose="05000000000000000000" pitchFamily="2" charset="2"/>
              </a:rPr>
              <a:t>构建和运行 </a:t>
            </a:r>
            <a:r>
              <a:rPr lang="en-US" altLang="zh-CN" sz="200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000">
                <a:solidFill>
                  <a:schemeClr val="bg1"/>
                </a:solidFill>
                <a:sym typeface="Wingdings" panose="05000000000000000000" pitchFamily="2" charset="2"/>
              </a:rPr>
              <a:t>构建套件</a:t>
            </a:r>
            <a:r>
              <a:rPr lang="en-US" altLang="zh-CN" sz="2000">
                <a:solidFill>
                  <a:schemeClr val="bg1"/>
                </a:solidFill>
                <a:sym typeface="Wingdings" panose="05000000000000000000" pitchFamily="2" charset="2"/>
              </a:rPr>
              <a:t>(kit)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86" y="7200106"/>
            <a:ext cx="9282339" cy="554743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592729" y="11829327"/>
            <a:ext cx="5891514" cy="31251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44142" y="8681013"/>
            <a:ext cx="254643" cy="40011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3" idx="2"/>
          </p:cNvCxnSpPr>
          <p:nvPr/>
        </p:nvCxnSpPr>
        <p:spPr>
          <a:xfrm flipH="1">
            <a:off x="3136739" y="9081123"/>
            <a:ext cx="34725" cy="274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824224" y="12139868"/>
            <a:ext cx="4097437" cy="5092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缺少</a:t>
            </a:r>
            <a:r>
              <a:rPr lang="en-US" altLang="zh-CN"/>
              <a:t>windows software development kit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4196" y="8034635"/>
            <a:ext cx="7772400" cy="59912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1689" y="8034635"/>
            <a:ext cx="95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卸载</a:t>
            </a:r>
            <a:r>
              <a:rPr lang="en-US" altLang="zh-CN" sz="2000">
                <a:solidFill>
                  <a:schemeClr val="bg1"/>
                </a:solidFill>
              </a:rPr>
              <a:t>Qt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6883" y="468316"/>
            <a:ext cx="3044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temp</a:t>
            </a:r>
            <a:r>
              <a:rPr lang="zh-CN" altLang="en-US" sz="2000">
                <a:solidFill>
                  <a:schemeClr val="bg1"/>
                </a:solidFill>
              </a:rPr>
              <a:t>路径目录不能是中文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96" y="1515400"/>
            <a:ext cx="7439025" cy="35814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56883" y="911506"/>
            <a:ext cx="4084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高级系统设置</a:t>
            </a:r>
            <a:r>
              <a:rPr lang="en-US" altLang="zh-CN" sz="200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zh-CN" altLang="en-US" sz="2000">
                <a:solidFill>
                  <a:schemeClr val="bg1"/>
                </a:solidFill>
                <a:sym typeface="Wingdings" panose="05000000000000000000" pitchFamily="2" charset="2"/>
              </a:rPr>
              <a:t>环境变量进行修改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846" y="5224572"/>
            <a:ext cx="4991100" cy="8191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31689" y="6228765"/>
            <a:ext cx="9361760" cy="1631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解决方案：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把</a:t>
            </a:r>
            <a:r>
              <a:rPr lang="en-US" altLang="zh-CN" sz="2000">
                <a:solidFill>
                  <a:schemeClr val="bg1"/>
                </a:solidFill>
              </a:rPr>
              <a:t>C:\Program Files (x86)\Windows Kits\10\bin\10.0.19041.0\x86</a:t>
            </a:r>
            <a:r>
              <a:rPr lang="zh-CN" altLang="en-US" sz="2000">
                <a:solidFill>
                  <a:schemeClr val="bg1"/>
                </a:solidFill>
              </a:rPr>
              <a:t>的 </a:t>
            </a:r>
            <a:r>
              <a:rPr lang="en-US" altLang="zh-CN" sz="2000">
                <a:solidFill>
                  <a:schemeClr val="bg1"/>
                </a:solidFill>
              </a:rPr>
              <a:t>rc.exe</a:t>
            </a:r>
            <a:r>
              <a:rPr lang="zh-CN" altLang="en-US" sz="2000">
                <a:solidFill>
                  <a:schemeClr val="bg1"/>
                </a:solidFill>
              </a:rPr>
              <a:t>和</a:t>
            </a:r>
            <a:r>
              <a:rPr lang="en-US" altLang="zh-CN" sz="2000">
                <a:solidFill>
                  <a:schemeClr val="bg1"/>
                </a:solidFill>
              </a:rPr>
              <a:t>rcdll.dll</a:t>
            </a:r>
            <a:r>
              <a:rPr lang="zh-CN" altLang="en-US" sz="2000">
                <a:solidFill>
                  <a:schemeClr val="bg1"/>
                </a:solidFill>
              </a:rPr>
              <a:t>复制到</a:t>
            </a:r>
            <a:r>
              <a:rPr lang="en-US" altLang="zh-CN" sz="2000">
                <a:solidFill>
                  <a:schemeClr val="bg1"/>
                </a:solidFill>
              </a:rPr>
              <a:t>C:\Program Files (x86)\Microsoft Visual Studio 14.0\VC\bin</a:t>
            </a:r>
            <a:r>
              <a:rPr lang="zh-CN" altLang="en-US" sz="2000">
                <a:solidFill>
                  <a:schemeClr val="bg1"/>
                </a:solidFill>
              </a:rPr>
              <a:t>。</a:t>
            </a:r>
            <a:endParaRPr lang="nn-NO" altLang="zh-CN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把</a:t>
            </a:r>
            <a:r>
              <a:rPr lang="en-US" altLang="zh-CN" sz="2000">
                <a:solidFill>
                  <a:schemeClr val="bg1"/>
                </a:solidFill>
              </a:rPr>
              <a:t>C:\Program Files (x86)\Windows Kits\10\bin\10.0.19041.0\x64</a:t>
            </a:r>
            <a:r>
              <a:rPr lang="zh-CN" altLang="en-US" sz="2000">
                <a:solidFill>
                  <a:schemeClr val="bg1"/>
                </a:solidFill>
              </a:rPr>
              <a:t>的 </a:t>
            </a:r>
            <a:r>
              <a:rPr lang="en-US" altLang="zh-CN" sz="2000">
                <a:solidFill>
                  <a:schemeClr val="bg1"/>
                </a:solidFill>
              </a:rPr>
              <a:t>rc.exe</a:t>
            </a:r>
            <a:r>
              <a:rPr lang="zh-CN" altLang="en-US" sz="2000">
                <a:solidFill>
                  <a:schemeClr val="bg1"/>
                </a:solidFill>
              </a:rPr>
              <a:t>和</a:t>
            </a:r>
            <a:r>
              <a:rPr lang="en-US" altLang="zh-CN" sz="2000">
                <a:solidFill>
                  <a:schemeClr val="bg1"/>
                </a:solidFill>
              </a:rPr>
              <a:t>rcdll.dll</a:t>
            </a:r>
            <a:r>
              <a:rPr lang="zh-CN" altLang="en-US" sz="2000">
                <a:solidFill>
                  <a:schemeClr val="bg1"/>
                </a:solidFill>
              </a:rPr>
              <a:t>复制到</a:t>
            </a:r>
            <a:r>
              <a:rPr lang="nn-NO" altLang="zh-CN" sz="2000">
                <a:solidFill>
                  <a:schemeClr val="bg1"/>
                </a:solidFill>
              </a:rPr>
              <a:t>D:\Program Files (x86)\Microsoft Visual Studio 14.0\VC\bin\amd64</a:t>
            </a:r>
            <a:r>
              <a:rPr lang="zh-CN" altLang="en-US" sz="2000">
                <a:solidFill>
                  <a:schemeClr val="bg1"/>
                </a:solidFill>
              </a:rPr>
              <a:t>。</a:t>
            </a:r>
            <a:endParaRPr lang="nn-NO" altLang="zh-CN" sz="200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91360" y="3175772"/>
            <a:ext cx="6624320" cy="664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6269" y="6799996"/>
            <a:ext cx="1164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设置语言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269" y="7200106"/>
            <a:ext cx="9253227" cy="55152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7677" y="7834323"/>
            <a:ext cx="2225215" cy="42204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91835" y="9029786"/>
            <a:ext cx="2225215" cy="25336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70" y="945866"/>
            <a:ext cx="9210628" cy="55152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编写一个</a:t>
            </a:r>
            <a:r>
              <a:rPr lang="en-US" altLang="zh-CN" sz="2000" b="1">
                <a:solidFill>
                  <a:schemeClr val="accent3"/>
                </a:solidFill>
              </a:rPr>
              <a:t>Hello World</a:t>
            </a:r>
            <a:r>
              <a:rPr lang="zh-CN" altLang="en-US" sz="2000" b="1">
                <a:solidFill>
                  <a:schemeClr val="accent3"/>
                </a:solidFill>
              </a:rPr>
              <a:t>程序</a:t>
            </a:r>
            <a:endParaRPr lang="zh-CN" altLang="en-US" sz="2000" b="1">
              <a:solidFill>
                <a:schemeClr val="accent3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6740" y="73660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新建一个项目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0144" y="1294185"/>
            <a:ext cx="8324850" cy="51911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53375" y="6642785"/>
            <a:ext cx="8908256" cy="32518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Qt Widgets Application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：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桌面平台的图形用户界面（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GUI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）应用程序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Qt Console Application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：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控制台应用程序，一般用于学习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C/C++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语言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Qt Quick Application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：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创建可部署的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Qt Quick2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应用程序。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Qt Quick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是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Qt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支持的一套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GUI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开发架构。采用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QML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设计界面，程序框架采用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C++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语言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Qt Quick Controls 2 Application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：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创建基于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Qt Quick Control2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组件的可部署的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Qt Quick 2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应用程序。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Qt Canvas 3D Application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：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基于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QML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语言的界面设计，支持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3D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画布。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27048" y="1979271"/>
            <a:ext cx="2812648" cy="28936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/>
          <p:cNvSpPr/>
          <p:nvPr/>
        </p:nvSpPr>
        <p:spPr>
          <a:xfrm>
            <a:off x="3958542" y="1535490"/>
            <a:ext cx="300942" cy="39878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6137" y="6642785"/>
            <a:ext cx="9652864" cy="52761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842795" y="2268638"/>
            <a:ext cx="0" cy="426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44" y="10004050"/>
            <a:ext cx="85915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130" y="5422408"/>
            <a:ext cx="8534400" cy="4162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130" y="9987878"/>
            <a:ext cx="7010400" cy="11239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468721" y="7303754"/>
            <a:ext cx="7335520" cy="2540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691130" y="7557754"/>
            <a:ext cx="0" cy="243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30" y="983636"/>
            <a:ext cx="8515350" cy="401002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930108" y="11266124"/>
            <a:ext cx="9220889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QMainWindow</a:t>
            </a:r>
            <a:r>
              <a:rPr lang="en-US" altLang="zh-CN" sz="2000">
                <a:solidFill>
                  <a:schemeClr val="bg1"/>
                </a:solidFill>
              </a:rPr>
              <a:t>:</a:t>
            </a:r>
            <a:r>
              <a:rPr lang="zh-CN" altLang="en-US" sz="2000">
                <a:solidFill>
                  <a:schemeClr val="bg1"/>
                </a:solidFill>
              </a:rPr>
              <a:t>主窗口类，具有主菜单、工具栏和状态栏，类似一般程序的主窗口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QWidget</a:t>
            </a:r>
            <a:r>
              <a:rPr lang="en-US" altLang="zh-CN" sz="2000">
                <a:solidFill>
                  <a:schemeClr val="bg1"/>
                </a:solidFill>
              </a:rPr>
              <a:t>:</a:t>
            </a:r>
            <a:r>
              <a:rPr lang="zh-CN" altLang="en-US" sz="2000">
                <a:solidFill>
                  <a:schemeClr val="bg1"/>
                </a:solidFill>
              </a:rPr>
              <a:t>是所有具有可视化界面类的基类，各种界面组件都支持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QDialog</a:t>
            </a:r>
            <a:r>
              <a:rPr lang="en-US" altLang="zh-CN" sz="2000">
                <a:solidFill>
                  <a:schemeClr val="bg1"/>
                </a:solidFill>
              </a:rPr>
              <a:t>:</a:t>
            </a:r>
            <a:r>
              <a:rPr lang="zh-CN" altLang="en-US" sz="2000">
                <a:solidFill>
                  <a:schemeClr val="bg1"/>
                </a:solidFill>
              </a:rPr>
              <a:t>对话框类，建立基于对话框的界面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72810" y="8322197"/>
            <a:ext cx="7523544" cy="2540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842794" y="8609010"/>
            <a:ext cx="3703899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UI</a:t>
            </a:r>
            <a:r>
              <a:rPr lang="zh-CN" altLang="en-US"/>
              <a:t>：</a:t>
            </a:r>
            <a:r>
              <a:rPr lang="en-US" altLang="zh-CN"/>
              <a:t>User Interface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3767" y="972550"/>
            <a:ext cx="8727311" cy="513453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62582" y="1539432"/>
            <a:ext cx="1898248" cy="19677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46836" y="480119"/>
            <a:ext cx="533171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活动项目（</a:t>
            </a:r>
            <a:r>
              <a:rPr lang="en-US" altLang="zh-CN" sz="2000">
                <a:solidFill>
                  <a:schemeClr val="bg1"/>
                </a:solidFill>
              </a:rPr>
              <a:t> Active Project </a:t>
            </a:r>
            <a:r>
              <a:rPr lang="zh-CN" altLang="en-US" sz="2000">
                <a:solidFill>
                  <a:schemeClr val="bg1"/>
                </a:solidFill>
              </a:rPr>
              <a:t>），用加粗字体表示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655180" y="880229"/>
            <a:ext cx="0" cy="65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990645" y="3385480"/>
            <a:ext cx="5775767" cy="412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mainwindow.ui</a:t>
            </a:r>
            <a:r>
              <a:rPr lang="zh-CN" altLang="en-US"/>
              <a:t>：界面文件，使用</a:t>
            </a:r>
            <a:r>
              <a:rPr lang="en-US" altLang="zh-CN"/>
              <a:t>XML</a:t>
            </a:r>
            <a:r>
              <a:rPr lang="zh-CN" altLang="en-US"/>
              <a:t>语言描述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812648" y="3041192"/>
            <a:ext cx="0" cy="350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562582" y="2844421"/>
            <a:ext cx="1898248" cy="19677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14400" y="1747887"/>
            <a:ext cx="1898248" cy="19677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7967" y="3890129"/>
            <a:ext cx="5775767" cy="412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sampl_1.pro</a:t>
            </a:r>
            <a:r>
              <a:rPr lang="zh-CN" altLang="en-US"/>
              <a:t>：项目管理文件，包括一些项目的设置项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036320" y="1956342"/>
            <a:ext cx="0" cy="193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68" y="6247928"/>
            <a:ext cx="2943225" cy="212407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655180" y="6827520"/>
            <a:ext cx="1805650" cy="17932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307839" y="6328826"/>
            <a:ext cx="2048052" cy="11767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通过下列菜单可以控制左侧两个子窗口的显式内容</a:t>
            </a:r>
            <a:endParaRPr lang="en-US" altLang="zh-CN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552" y="6451371"/>
            <a:ext cx="3314700" cy="194310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7533077" y="6451371"/>
            <a:ext cx="1805650" cy="17932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460830" y="6917183"/>
            <a:ext cx="827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1"/>
          </p:cNvCxnSpPr>
          <p:nvPr/>
        </p:nvCxnSpPr>
        <p:spPr>
          <a:xfrm flipH="1">
            <a:off x="6336595" y="6541034"/>
            <a:ext cx="1196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0" name="图片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482" y="9054581"/>
            <a:ext cx="8867880" cy="4869153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1036320" y="8654471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双击</a:t>
            </a:r>
            <a:r>
              <a:rPr lang="en-US" altLang="zh-CN" sz="2000">
                <a:solidFill>
                  <a:schemeClr val="bg1"/>
                </a:solidFill>
              </a:rPr>
              <a:t>ui</a:t>
            </a:r>
            <a:r>
              <a:rPr lang="zh-CN" altLang="en-US" sz="2000">
                <a:solidFill>
                  <a:schemeClr val="bg1"/>
                </a:solidFill>
              </a:rPr>
              <a:t>文件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533077" y="12273280"/>
            <a:ext cx="2271323" cy="74168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75568" y="12131040"/>
            <a:ext cx="2271323" cy="17272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3246891" y="11014733"/>
            <a:ext cx="969509" cy="1116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5130800" y="10908017"/>
            <a:ext cx="2402277" cy="136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975568" y="10153852"/>
            <a:ext cx="784652" cy="628448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203767" y="1956342"/>
            <a:ext cx="451413" cy="388426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0</TotalTime>
  <Words>3289</Words>
  <Application>WPS 演示</Application>
  <PresentationFormat>自定义</PresentationFormat>
  <Paragraphs>220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宋体</vt:lpstr>
      <vt:lpstr>Wingdings</vt:lpstr>
      <vt:lpstr>华文琥珀</vt:lpstr>
      <vt:lpstr>Calibri</vt:lpstr>
      <vt:lpstr>Gudea</vt:lpstr>
      <vt:lpstr>Segoe Print</vt:lpstr>
      <vt:lpstr>-apple-system</vt:lpstr>
      <vt:lpstr>微软雅黑</vt:lpstr>
      <vt:lpstr>Arial Unicode MS</vt:lpstr>
      <vt:lpstr>黑体</vt:lpstr>
      <vt:lpstr>Cambria</vt:lpstr>
      <vt:lpstr>等线</vt:lpstr>
      <vt:lpstr>UKaiCN</vt:lpstr>
      <vt:lpstr>Arial-BoldMT</vt:lpstr>
      <vt:lpstr>LiberationMono</vt:lpstr>
      <vt:lpstr>幼圆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蔡乐</cp:lastModifiedBy>
  <cp:revision>1471</cp:revision>
  <dcterms:created xsi:type="dcterms:W3CDTF">2020-06-26T01:00:00Z</dcterms:created>
  <dcterms:modified xsi:type="dcterms:W3CDTF">2021-09-19T12:18:49Z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35C8A0B9FA4B4BC7B03E97E74C2317FB</vt:lpwstr>
  </property>
</Properties>
</file>