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1" r:id="rId3"/>
    <p:sldId id="300" r:id="rId5"/>
    <p:sldId id="302" r:id="rId6"/>
    <p:sldId id="304" r:id="rId7"/>
    <p:sldId id="305" r:id="rId8"/>
    <p:sldId id="307" r:id="rId9"/>
    <p:sldId id="306" r:id="rId10"/>
    <p:sldId id="309" r:id="rId11"/>
    <p:sldId id="310" r:id="rId12"/>
  </p:sldIdLst>
  <p:sldSz cx="10624820" cy="143998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5244" autoAdjust="0"/>
  </p:normalViewPr>
  <p:slideViewPr>
    <p:cSldViewPr snapToGrid="0" showGuides="1">
      <p:cViewPr>
        <p:scale>
          <a:sx n="100" d="100"/>
          <a:sy n="100" d="100"/>
        </p:scale>
        <p:origin x="576" y="58"/>
      </p:cViewPr>
      <p:guideLst>
        <p:guide pos="375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21T20:08:42"/>
    </inkml:context>
    <inkml:brush xml:id="br0">
      <inkml:brushProperty name="width" value="0.5" units="cm"/>
      <inkml:brushProperty name="height" value="0.05" units="cm"/>
      <inkml:brushProperty name="color" value="#cc912c"/>
    </inkml:brush>
  </inkml:definitions>
  <inkml:trace contextRef="#ctx0" brushRef="#br0">18 80,'0'0,"-11"-14,4-6,9 19,-2 0,0 0,1-1,-1 1,0 0,1 0,-1-1,0 1,1 0,0 0,-1 0,1 0,1-2,1 2,0-1,-1 0,1 0,0 1,0-1,-1 1,7-2,42-3,20 3,16 4,11 1,-1 0,-5 1,-8-6,-16 0,-22-1,-18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09-21T20:08: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microsoft.com/office/2007/relationships/hdphoto" Target="../media/image3.wdp"/><Relationship Id="rId14" Type="http://schemas.openxmlformats.org/officeDocument/2006/relationships/image" Target="../media/image2.png"/><Relationship Id="rId13" Type="http://schemas.openxmlformats.org/officeDocument/2006/relationships/image" Target="../media/image1.sv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177" y="277425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7105561" y="329962"/>
            <a:ext cx="156324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</a:t>
            </a:r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-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南昌</a:t>
            </a:r>
            <a:endParaRPr lang="zh-CN" altLang="en-US" sz="1800">
              <a:solidFill>
                <a:schemeClr val="bg1"/>
              </a:solidFill>
              <a:effectLst>
                <a:reflection blurRad="6350" stA="55000" endA="50" endPos="85000" dist="29997" dir="5400000" sy="-100000" algn="bl" rotWithShape="0"/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www.khronos.org/registry/OpenGL-Refpages/" TargetMode="External"/><Relationship Id="rId3" Type="http://schemas.microsoft.com/office/2007/relationships/hdphoto" Target="../media/image12.wdp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customXml" Target="../ink/ink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microsoft.com/office/2007/relationships/hdphoto" Target="../media/image12.wdp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customXml" Target="../ink/ink2.xml"/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hyperlink" Target="https://learnopengl.com/code_viewer_gh.php?code=src/1.getting_started/2.5.hello_triangle_exercise3/hello_triangle_exercise3.cpp" TargetMode="External"/><Relationship Id="rId2" Type="http://schemas.openxmlformats.org/officeDocument/2006/relationships/hyperlink" Target="https://learnopengl.com/code_viewer_gh.php?code=src/1.getting_started/2.4.hello_triangle_exercise2/hello_triangle_exercise2.cpp" TargetMode="External"/><Relationship Id="rId1" Type="http://schemas.openxmlformats.org/officeDocument/2006/relationships/hyperlink" Target="https://learnopengl.com/code_viewer_gh.php?code=src/1.getting_started/2.3.hello_triangle_exercise1/hello_triangle_exercise1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602214" y="782813"/>
            <a:ext cx="4884420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QWidget</a:t>
            </a:r>
            <a:r>
              <a:rPr lang="en-US" altLang="zh-CN">
                <a:effectLst/>
              </a:rPr>
              <a:t>{</a:t>
            </a:r>
            <a:endParaRPr lang="en-US" altLang="zh-CN">
              <a:effectLst/>
            </a:endParaRP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background-color</a:t>
            </a:r>
            <a:r>
              <a:rPr lang="en-US" altLang="zh-CN">
                <a:effectLst/>
              </a:rPr>
              <a:t>:rgb(68, 68, 68);</a:t>
            </a:r>
            <a:endParaRPr lang="en-US" altLang="zh-CN">
              <a:effectLst/>
            </a:endParaRP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color</a:t>
            </a:r>
            <a:r>
              <a:rPr lang="en-US" altLang="zh-CN">
                <a:effectLst/>
              </a:rPr>
              <a:t>:rgb(255, 255, 255);</a:t>
            </a:r>
            <a:endParaRPr lang="en-US" altLang="zh-CN">
              <a:effectLst/>
            </a:endParaRP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font</a:t>
            </a:r>
            <a:r>
              <a:rPr lang="en-US" altLang="zh-CN">
                <a:effectLst/>
              </a:rPr>
              <a:t>: 10pt "</a:t>
            </a:r>
            <a:r>
              <a:rPr lang="zh-CN" altLang="en-US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幼圆</a:t>
            </a:r>
            <a:r>
              <a:rPr lang="en-US" altLang="zh-CN">
                <a:effectLst/>
              </a:rPr>
              <a:t>";</a:t>
            </a:r>
            <a:endParaRPr lang="en-US" altLang="zh-CN">
              <a:effectLst/>
            </a:endParaRPr>
          </a:p>
          <a:p>
            <a:pPr lvl="1"/>
            <a:r>
              <a:rPr lang="en-US" altLang="zh-CN">
                <a:effectLst/>
              </a:rPr>
              <a:t>}</a:t>
            </a:r>
            <a:endParaRPr lang="en-US" altLang="zh-CN">
              <a:effectLst/>
            </a:endParaRPr>
          </a:p>
          <a:p>
            <a:r>
              <a:rPr lang="en-US" altLang="zh-CN">
                <a:solidFill>
                  <a:schemeClr val="accent6">
                    <a:lumMod val="40000"/>
                    <a:lumOff val="60000"/>
                  </a:schemeClr>
                </a:solidFill>
                <a:effectLst/>
              </a:rPr>
              <a:t>QMenuBar</a:t>
            </a:r>
            <a:r>
              <a:rPr lang="en-US" altLang="zh-CN">
                <a:effectLst/>
              </a:rPr>
              <a:t>{</a:t>
            </a:r>
            <a:endParaRPr lang="en-US" altLang="zh-CN">
              <a:effectLst/>
            </a:endParaRP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background-color</a:t>
            </a:r>
            <a:r>
              <a:rPr lang="en-US" altLang="zh-CN">
                <a:effectLst/>
              </a:rPr>
              <a:t>:rgb(200, 200, 200);</a:t>
            </a:r>
            <a:endParaRPr lang="en-US" altLang="zh-CN">
              <a:effectLst/>
            </a:endParaRPr>
          </a:p>
          <a:p>
            <a:pPr lvl="1"/>
            <a:r>
              <a:rPr lang="en-US" altLang="zh-CN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color</a:t>
            </a:r>
            <a:r>
              <a:rPr lang="en-US" altLang="zh-CN">
                <a:effectLst/>
              </a:rPr>
              <a:t>:rgb(60, 60, 60);</a:t>
            </a:r>
            <a:endParaRPr lang="en-US" altLang="zh-CN">
              <a:effectLst/>
            </a:endParaRPr>
          </a:p>
          <a:p>
            <a:pPr lvl="1"/>
            <a:r>
              <a:rPr lang="en-US" altLang="zh-CN">
                <a:effectLst/>
              </a:rPr>
              <a:t>}</a:t>
            </a:r>
            <a:endParaRPr lang="en-US" altLang="zh-CN"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504" y="839793"/>
            <a:ext cx="2473029" cy="209014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76" y="3399144"/>
            <a:ext cx="2481657" cy="2090149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73771" y="5789348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QOpenGLWidget</a:t>
            </a:r>
            <a:r>
              <a:rPr lang="zh-CN" altLang="en-US" sz="2000" b="1">
                <a:solidFill>
                  <a:schemeClr val="accent3"/>
                </a:solidFill>
                <a:effectLst/>
              </a:rPr>
              <a:t>：不需要</a:t>
            </a:r>
            <a:r>
              <a:rPr lang="en-US" altLang="zh-CN" sz="2000" b="1">
                <a:solidFill>
                  <a:schemeClr val="accent3"/>
                </a:solidFill>
                <a:effectLst/>
              </a:rPr>
              <a:t>GLFW</a:t>
            </a:r>
            <a:endParaRPr lang="zh-CN" altLang="en-US" sz="2000">
              <a:solidFill>
                <a:schemeClr val="accent3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0131" y="6270466"/>
            <a:ext cx="9077960" cy="17068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QOpenGLWidget </a:t>
            </a:r>
            <a:r>
              <a:rPr lang="zh-CN" altLang="en-US">
                <a:solidFill>
                  <a:schemeClr val="tx1"/>
                </a:solidFill>
                <a:effectLst/>
              </a:rPr>
              <a:t>提供了三个便捷的虚函数，可以重载，用来重新实现典型的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任务：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paintGL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</a:rPr>
              <a:t>渲染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场景。</a:t>
            </a:r>
            <a:r>
              <a:rPr lang="en-US" altLang="zh-CN">
                <a:solidFill>
                  <a:schemeClr val="tx1"/>
                </a:solidFill>
                <a:effectLst/>
              </a:rPr>
              <a:t>widget </a:t>
            </a:r>
            <a:r>
              <a:rPr lang="zh-CN" altLang="en-US">
                <a:solidFill>
                  <a:schemeClr val="tx1"/>
                </a:solidFill>
                <a:effectLst/>
              </a:rPr>
              <a:t>需要更新时调用。</a:t>
            </a:r>
            <a:r>
              <a:rPr lang="en-US" altLang="zh-CN">
                <a:solidFill>
                  <a:schemeClr val="tx1"/>
                </a:solidFill>
                <a:effectLst/>
              </a:rPr>
              <a:t> 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resizeGL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</a:rPr>
              <a:t>设置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视口、投影等。</a:t>
            </a:r>
            <a:r>
              <a:rPr lang="en-US" altLang="zh-CN">
                <a:solidFill>
                  <a:schemeClr val="tx1"/>
                </a:solidFill>
                <a:effectLst/>
              </a:rPr>
              <a:t>widget </a:t>
            </a:r>
            <a:r>
              <a:rPr lang="zh-CN" altLang="en-US">
                <a:solidFill>
                  <a:schemeClr val="tx1"/>
                </a:solidFill>
                <a:effectLst/>
              </a:rPr>
              <a:t>调整大小（或首次显示）时调用。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effectLst/>
                <a:highlight>
                  <a:srgbClr val="800000"/>
                </a:highlight>
              </a:rPr>
              <a:t>initializeGL</a:t>
            </a:r>
            <a:r>
              <a:rPr lang="zh-CN" altLang="en-US">
                <a:solidFill>
                  <a:schemeClr val="tx1"/>
                </a:solidFill>
              </a:rPr>
              <a:t>：</a:t>
            </a:r>
            <a:r>
              <a:rPr lang="zh-CN" altLang="en-US">
                <a:solidFill>
                  <a:schemeClr val="tx1"/>
                </a:solidFill>
                <a:effectLst/>
              </a:rPr>
              <a:t>设置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资源和状态。第一次调用 </a:t>
            </a:r>
            <a:r>
              <a:rPr lang="en-US" altLang="zh-CN">
                <a:solidFill>
                  <a:schemeClr val="tx1"/>
                </a:solidFill>
                <a:effectLst/>
              </a:rPr>
              <a:t>resizeGL() /</a:t>
            </a:r>
            <a:r>
              <a:rPr lang="zh-CN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zh-CN">
                <a:solidFill>
                  <a:schemeClr val="tx1"/>
                </a:solidFill>
                <a:effectLst/>
              </a:rPr>
              <a:t>paintGL() </a:t>
            </a:r>
            <a:r>
              <a:rPr lang="zh-CN" altLang="en-US">
                <a:solidFill>
                  <a:schemeClr val="tx1"/>
                </a:solidFill>
                <a:effectLst/>
              </a:rPr>
              <a:t>之前调用一次。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60131" y="8096988"/>
            <a:ext cx="9077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如果需要从</a:t>
            </a:r>
            <a:r>
              <a:rPr lang="en-US" altLang="zh-CN" sz="2000">
                <a:solidFill>
                  <a:schemeClr val="bg1"/>
                </a:solidFill>
              </a:rPr>
              <a:t>paintGL</a:t>
            </a:r>
            <a:r>
              <a:rPr lang="zh-CN" altLang="en-US" sz="2000">
                <a:solidFill>
                  <a:schemeClr val="bg1"/>
                </a:solidFill>
              </a:rPr>
              <a:t>（）以外的位置触发重新绘制（典型示例是使用计时器设置场景动画），则应调用</a:t>
            </a:r>
            <a:r>
              <a:rPr lang="en-US" altLang="zh-CN" sz="2000">
                <a:solidFill>
                  <a:schemeClr val="bg1"/>
                </a:solidFill>
                <a:effectLst/>
              </a:rPr>
              <a:t>widget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update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（）</a:t>
            </a:r>
            <a:r>
              <a:rPr lang="zh-CN" altLang="en-US" sz="2000">
                <a:solidFill>
                  <a:schemeClr val="bg1"/>
                </a:solidFill>
              </a:rPr>
              <a:t>函数来安排更新。</a:t>
            </a:r>
            <a:endParaRPr lang="zh-CN" altLang="en-US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调用</a:t>
            </a:r>
            <a:r>
              <a:rPr lang="en-US" altLang="zh-CN" sz="2000">
                <a:solidFill>
                  <a:schemeClr val="bg1"/>
                </a:solidFill>
              </a:rPr>
              <a:t>paintGL</a:t>
            </a:r>
            <a:r>
              <a:rPr lang="zh-CN" altLang="en-US" sz="2000">
                <a:solidFill>
                  <a:schemeClr val="bg1"/>
                </a:solidFill>
              </a:rPr>
              <a:t>（）、</a:t>
            </a:r>
            <a:r>
              <a:rPr lang="en-US" altLang="zh-CN" sz="2000">
                <a:solidFill>
                  <a:schemeClr val="bg1"/>
                </a:solidFill>
              </a:rPr>
              <a:t>resizeGL</a:t>
            </a:r>
            <a:r>
              <a:rPr lang="zh-CN" altLang="en-US" sz="2000">
                <a:solidFill>
                  <a:schemeClr val="bg1"/>
                </a:solidFill>
              </a:rPr>
              <a:t>（）或</a:t>
            </a:r>
            <a:r>
              <a:rPr lang="en-US" altLang="zh-CN" sz="2000">
                <a:solidFill>
                  <a:schemeClr val="bg1"/>
                </a:solidFill>
              </a:rPr>
              <a:t>initializeGL</a:t>
            </a:r>
            <a:r>
              <a:rPr lang="zh-CN" altLang="en-US" sz="2000">
                <a:solidFill>
                  <a:schemeClr val="bg1"/>
                </a:solidFill>
              </a:rPr>
              <a:t>（）时，</a:t>
            </a:r>
            <a:r>
              <a:rPr lang="en-US" altLang="zh-CN" sz="2000">
                <a:solidFill>
                  <a:schemeClr val="bg1"/>
                </a:solidFill>
                <a:effectLst/>
              </a:rPr>
              <a:t>widget 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OpenGL</a:t>
            </a:r>
            <a:r>
              <a:rPr lang="zh-CN" altLang="en-US" sz="2000">
                <a:solidFill>
                  <a:schemeClr val="bg1"/>
                </a:solidFill>
              </a:rPr>
              <a:t>呈现上下文将变为当前。如果需要从其他位置（例如，在 </a:t>
            </a:r>
            <a:r>
              <a:rPr lang="en-US" altLang="zh-CN" sz="2000">
                <a:solidFill>
                  <a:schemeClr val="bg1"/>
                </a:solidFill>
                <a:effectLst/>
              </a:rPr>
              <a:t>widget </a:t>
            </a:r>
            <a:r>
              <a:rPr lang="zh-CN" altLang="en-US" sz="2000">
                <a:solidFill>
                  <a:schemeClr val="bg1"/>
                </a:solidFill>
              </a:rPr>
              <a:t>的构造函数或自己的绘制函数中）调用标准</a:t>
            </a:r>
            <a:r>
              <a:rPr lang="en-US" altLang="zh-CN" sz="2000">
                <a:solidFill>
                  <a:schemeClr val="bg1"/>
                </a:solidFill>
              </a:rPr>
              <a:t>OpenGL API</a:t>
            </a:r>
            <a:r>
              <a:rPr lang="zh-CN" altLang="en-US" sz="2000">
                <a:solidFill>
                  <a:schemeClr val="bg1"/>
                </a:solidFill>
              </a:rPr>
              <a:t>函数，则必须首先调用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makeCurrent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（）</a:t>
            </a:r>
            <a:r>
              <a:rPr lang="zh-CN" altLang="en-US" sz="2000">
                <a:solidFill>
                  <a:schemeClr val="bg1"/>
                </a:solidFill>
              </a:rPr>
              <a:t>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296901" y="9847848"/>
            <a:ext cx="8336280" cy="4495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>
                <a:solidFill>
                  <a:schemeClr val="bg1"/>
                </a:solidFill>
              </a:rPr>
              <a:t>在</a:t>
            </a:r>
            <a:r>
              <a:rPr lang="en-US" altLang="zh-CN">
                <a:solidFill>
                  <a:schemeClr val="bg1"/>
                </a:solidFill>
                <a:effectLst/>
              </a:rPr>
              <a:t>paintGL()</a:t>
            </a:r>
            <a:r>
              <a:rPr lang="zh-CN" altLang="en-US">
                <a:solidFill>
                  <a:schemeClr val="bg1"/>
                </a:solidFill>
                <a:effectLst/>
              </a:rPr>
              <a:t>以外</a:t>
            </a:r>
            <a:r>
              <a:rPr lang="zh-CN" altLang="en-US">
                <a:solidFill>
                  <a:schemeClr val="bg1"/>
                </a:solidFill>
                <a:effectLst/>
              </a:rPr>
              <a:t>的地方调用绘制函数，没有意义。绘制图像最终将被</a:t>
            </a:r>
            <a:r>
              <a:rPr lang="en-US" altLang="zh-CN">
                <a:solidFill>
                  <a:schemeClr val="bg1"/>
                </a:solidFill>
                <a:effectLst/>
              </a:rPr>
              <a:t>paintGL()</a:t>
            </a:r>
            <a:r>
              <a:rPr lang="zh-CN" altLang="en-US">
                <a:solidFill>
                  <a:schemeClr val="bg1"/>
                </a:solidFill>
                <a:effectLst/>
              </a:rPr>
              <a:t>覆盖。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3771" y="10506128"/>
            <a:ext cx="6885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>
                <a:solidFill>
                  <a:schemeClr val="accent3"/>
                </a:solidFill>
                <a:effectLst/>
              </a:rPr>
              <a:t>QOpenGLFunctions_</a:t>
            </a:r>
            <a:r>
              <a:rPr lang="en-US" altLang="zh-CN" sz="2000" b="1">
                <a:solidFill>
                  <a:srgbClr val="FF0000"/>
                </a:solidFill>
                <a:effectLst/>
              </a:rPr>
              <a:t>X</a:t>
            </a:r>
            <a:r>
              <a:rPr lang="en-US" altLang="zh-CN" sz="2000" b="1">
                <a:solidFill>
                  <a:schemeClr val="accent3"/>
                </a:solidFill>
                <a:effectLst/>
              </a:rPr>
              <a:t>_</a:t>
            </a:r>
            <a:r>
              <a:rPr lang="en-US" altLang="zh-CN" sz="2000" b="1">
                <a:solidFill>
                  <a:srgbClr val="FF0000"/>
                </a:solidFill>
                <a:effectLst/>
              </a:rPr>
              <a:t>X</a:t>
            </a:r>
            <a:r>
              <a:rPr lang="en-US" altLang="zh-CN" sz="2000" b="1">
                <a:solidFill>
                  <a:schemeClr val="accent3"/>
                </a:solidFill>
                <a:effectLst/>
              </a:rPr>
              <a:t>_Core</a:t>
            </a:r>
            <a:r>
              <a:rPr lang="zh-CN" altLang="en-US" sz="2000" b="1">
                <a:solidFill>
                  <a:schemeClr val="accent3"/>
                </a:solidFill>
                <a:effectLst/>
              </a:rPr>
              <a:t>：不需要</a:t>
            </a:r>
            <a:r>
              <a:rPr lang="en-US" altLang="zh-CN" sz="2000" b="1">
                <a:solidFill>
                  <a:schemeClr val="accent3"/>
                </a:solidFill>
                <a:effectLst/>
              </a:rPr>
              <a:t>GLAD</a:t>
            </a:r>
            <a:endParaRPr lang="zh-CN" altLang="en-US" sz="2000">
              <a:solidFill>
                <a:schemeClr val="accent3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0131" y="10987246"/>
            <a:ext cx="9077960" cy="129137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</a:rPr>
              <a:t>QOpenGLFunctions_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_</a:t>
            </a:r>
            <a:r>
              <a:rPr lang="en-US" altLang="zh-CN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chemeClr val="tx1"/>
                </a:solidFill>
              </a:rPr>
              <a:t>_Core </a:t>
            </a:r>
            <a:r>
              <a:rPr lang="zh-CN" altLang="en-US">
                <a:solidFill>
                  <a:schemeClr val="tx1"/>
                </a:solidFill>
                <a:effectLst/>
              </a:rPr>
              <a:t>提供</a:t>
            </a:r>
            <a:r>
              <a:rPr lang="en-US" altLang="zh-CN">
                <a:solidFill>
                  <a:schemeClr val="tx1"/>
                </a:solidFill>
                <a:effectLst/>
              </a:rPr>
              <a:t>OpenGL </a:t>
            </a:r>
            <a:r>
              <a:rPr lang="en-US" altLang="zh-CN">
                <a:solidFill>
                  <a:srgbClr val="FF0000"/>
                </a:solidFill>
                <a:effectLst/>
              </a:rPr>
              <a:t>X</a:t>
            </a:r>
            <a:r>
              <a:rPr lang="en-US" altLang="zh-CN">
                <a:solidFill>
                  <a:schemeClr val="tx1"/>
                </a:solidFill>
                <a:effectLst/>
              </a:rPr>
              <a:t>.</a:t>
            </a:r>
            <a:r>
              <a:rPr lang="en-US" altLang="zh-CN">
                <a:solidFill>
                  <a:srgbClr val="FF0000"/>
                </a:solidFill>
                <a:effectLst/>
              </a:rPr>
              <a:t>X</a:t>
            </a:r>
            <a:r>
              <a:rPr lang="zh-CN" altLang="en-US">
                <a:solidFill>
                  <a:schemeClr val="tx1"/>
                </a:solidFill>
                <a:effectLst/>
              </a:rPr>
              <a:t>版本核心模式的所有功能。是对</a:t>
            </a:r>
            <a:r>
              <a:rPr lang="en-US" altLang="zh-CN">
                <a:solidFill>
                  <a:schemeClr val="tx1"/>
                </a:solidFill>
                <a:effectLst/>
              </a:rPr>
              <a:t>OpenGL</a:t>
            </a:r>
            <a:r>
              <a:rPr lang="zh-CN" altLang="en-US">
                <a:solidFill>
                  <a:schemeClr val="tx1"/>
                </a:solidFill>
                <a:effectLst/>
              </a:rPr>
              <a:t>函数的封装：</a:t>
            </a:r>
            <a:endParaRPr lang="en-US" altLang="zh-CN">
              <a:solidFill>
                <a:schemeClr val="tx1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</a:rPr>
              <a:t>initializeOpenGLFunctions</a:t>
            </a:r>
            <a:r>
              <a:rPr lang="zh-CN" altLang="en-US">
                <a:solidFill>
                  <a:schemeClr val="tx1"/>
                </a:solidFill>
              </a:rPr>
              <a:t>：初始化</a:t>
            </a:r>
            <a:r>
              <a:rPr lang="en-US" altLang="zh-CN">
                <a:solidFill>
                  <a:schemeClr val="tx1"/>
                </a:solidFill>
              </a:rPr>
              <a:t>OpenGL</a:t>
            </a:r>
            <a:r>
              <a:rPr lang="zh-CN" altLang="en-US">
                <a:solidFill>
                  <a:schemeClr val="tx1"/>
                </a:solidFill>
              </a:rPr>
              <a:t>函数，将</a:t>
            </a:r>
            <a:r>
              <a:rPr lang="en-US" altLang="zh-CN">
                <a:solidFill>
                  <a:schemeClr val="tx1"/>
                </a:solidFill>
              </a:rPr>
              <a:t>Qt</a:t>
            </a:r>
            <a:r>
              <a:rPr lang="zh-CN" altLang="en-US">
                <a:solidFill>
                  <a:schemeClr val="tx1"/>
                </a:solidFill>
              </a:rPr>
              <a:t>里的函数指针指向显卡的函数</a:t>
            </a:r>
            <a:r>
              <a:rPr lang="zh-CN" altLang="en-US">
                <a:solidFill>
                  <a:schemeClr val="tx1"/>
                </a:solidFill>
                <a:effectLst/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85349" y="12472269"/>
            <a:ext cx="8854440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/>
              <a:t>glClearColor</a:t>
            </a:r>
            <a:r>
              <a:rPr lang="en-US" altLang="zh-CN" sz="20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sz="20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0.2f</a:t>
            </a:r>
            <a:r>
              <a:rPr lang="en-US" altLang="zh-CN" sz="20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0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0.3f</a:t>
            </a:r>
            <a:r>
              <a:rPr lang="en-US" altLang="zh-CN" sz="20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0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0.3f</a:t>
            </a:r>
            <a:r>
              <a:rPr lang="en-US" altLang="zh-CN" sz="20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sz="2000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sz="20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altLang="zh-CN" sz="2000"/>
              <a:t>glClear</a:t>
            </a:r>
            <a:r>
              <a:rPr lang="en-US" altLang="zh-CN" sz="2000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(GL_COLOR_BUFFER_BIT);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0131" y="228976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“你好，窗口！”</a:t>
            </a:r>
            <a:endParaRPr lang="zh-CN" altLang="en-US" sz="2000">
              <a:solidFill>
                <a:schemeClr val="accent3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029" y="3358546"/>
            <a:ext cx="2601497" cy="2201825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 flipH="1">
            <a:off x="2370705" y="2929942"/>
            <a:ext cx="4314" cy="46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" idx="3"/>
            <a:endCxn id="13" idx="1"/>
          </p:cNvCxnSpPr>
          <p:nvPr/>
        </p:nvCxnSpPr>
        <p:spPr>
          <a:xfrm>
            <a:off x="3611533" y="4444219"/>
            <a:ext cx="3095496" cy="15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878571" y="4652131"/>
            <a:ext cx="478103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glClearColor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0.2f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0.3f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US" altLang="zh-CN"/>
              <a:t>glClear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(GL_COLOR_BUFFER_BIT);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2370704" y="3157870"/>
            <a:ext cx="2222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7" idx="0"/>
          </p:cNvCxnSpPr>
          <p:nvPr/>
        </p:nvCxnSpPr>
        <p:spPr>
          <a:xfrm flipV="1">
            <a:off x="5269086" y="4444219"/>
            <a:ext cx="241" cy="207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073" y="916772"/>
            <a:ext cx="9097327" cy="485077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80073" y="440462"/>
            <a:ext cx="27857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accent3"/>
                </a:solidFill>
              </a:rPr>
              <a:t>添加</a:t>
            </a:r>
            <a:r>
              <a:rPr lang="en-US" altLang="zh-CN" sz="2000">
                <a:solidFill>
                  <a:schemeClr val="accent3"/>
                </a:solidFill>
              </a:rPr>
              <a:t>OpenGLWidget</a:t>
            </a:r>
            <a:r>
              <a:rPr lang="zh-CN" altLang="en-US" sz="2000">
                <a:solidFill>
                  <a:schemeClr val="accent3"/>
                </a:solidFill>
              </a:rPr>
              <a:t>控件</a:t>
            </a:r>
            <a:endParaRPr lang="zh-CN" altLang="en-US" sz="2000" dirty="0">
              <a:solidFill>
                <a:schemeClr val="accent3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1996440" y="539496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80073" y="5516880"/>
            <a:ext cx="1524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45825" y="6363646"/>
            <a:ext cx="8664392" cy="35095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&lt;QOpenGLWidget&gt;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#include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&lt;QOpenGLFunctions_3_3_Core&gt;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class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AXBOpenGLWidget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QOpenGLWidget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QOpenGLFunctions_3_3_Core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Q_OBJECT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public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explicit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AXBOpenGLWidget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QWidget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*parent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nullptr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protected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initializeGL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resizeGL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virtual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void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paintGL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073" y="5924963"/>
            <a:ext cx="8501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基于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QOpenGLWidget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和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QOpenGLFunctions_3_3_Core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派生新的窗口类：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25" y="10116989"/>
            <a:ext cx="3908502" cy="3955592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677" y="11026778"/>
            <a:ext cx="3524250" cy="2762250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4972872" y="10469250"/>
            <a:ext cx="4545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将</a:t>
            </a:r>
            <a:r>
              <a:rPr lang="en-US" altLang="zh-CN" sz="2000">
                <a:solidFill>
                  <a:schemeClr val="bg1"/>
                </a:solidFill>
              </a:rPr>
              <a:t>openGLWidget</a:t>
            </a:r>
            <a:r>
              <a:rPr lang="zh-CN" altLang="en-US" sz="2000">
                <a:solidFill>
                  <a:schemeClr val="bg1"/>
                </a:solidFill>
              </a:rPr>
              <a:t>提升为新的窗口类型：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113" y="857722"/>
            <a:ext cx="8823255" cy="293824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10113" y="358815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初始化函数指针，使用函数指针：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224" y="3823041"/>
            <a:ext cx="1927002" cy="16309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60131" y="228976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>
                <a:solidFill>
                  <a:schemeClr val="accent3"/>
                </a:solidFill>
                <a:effectLst/>
              </a:rPr>
              <a:t>“你好，三角形！”</a:t>
            </a:r>
            <a:endParaRPr lang="zh-CN" altLang="en-US" sz="2000">
              <a:solidFill>
                <a:schemeClr val="accent3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822112" y="1018214"/>
            <a:ext cx="7539808" cy="3724094"/>
            <a:chOff x="1967819" y="1842464"/>
            <a:chExt cx="8288071" cy="429712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97" y="1842464"/>
              <a:ext cx="7293493" cy="429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/>
            <p:cNvSpPr txBox="1"/>
            <p:nvPr/>
          </p:nvSpPr>
          <p:spPr>
            <a:xfrm>
              <a:off x="1967819" y="4676374"/>
              <a:ext cx="2220584" cy="3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经过着色的</a:t>
              </a:r>
              <a:r>
                <a:rPr lang="en-US" altLang="zh-CN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像素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5" name="箭头: 下 4"/>
            <p:cNvSpPr/>
            <p:nvPr/>
          </p:nvSpPr>
          <p:spPr>
            <a:xfrm rot="5400000">
              <a:off x="4461068" y="4671078"/>
              <a:ext cx="76763" cy="410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064490" y="5565235"/>
            <a:ext cx="333336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vertices[] = { </a:t>
            </a:r>
            <a:endParaRPr lang="en-US" altLang="zh-CN" sz="2000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zh-CN" sz="2000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zh-CN" sz="2000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2000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};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064490" y="1967692"/>
            <a:ext cx="0" cy="3597543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1064490" y="1967692"/>
            <a:ext cx="1759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等腰三角形 13"/>
          <p:cNvSpPr/>
          <p:nvPr/>
        </p:nvSpPr>
        <p:spPr>
          <a:xfrm>
            <a:off x="6141096" y="5997150"/>
            <a:ext cx="2495549" cy="196423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392431" y="5663405"/>
            <a:ext cx="3992880" cy="296918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7388870" y="5314310"/>
            <a:ext cx="0" cy="411633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245598" y="7147995"/>
            <a:ext cx="467572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580812" y="6567616"/>
            <a:ext cx="295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x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025" name="文本框 1024"/>
          <p:cNvSpPr txBox="1"/>
          <p:nvPr/>
        </p:nvSpPr>
        <p:spPr>
          <a:xfrm>
            <a:off x="7007008" y="5180733"/>
            <a:ext cx="300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y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2486636" y="4407729"/>
            <a:ext cx="1124178" cy="70275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文本框 1026"/>
          <p:cNvSpPr txBox="1"/>
          <p:nvPr/>
        </p:nvSpPr>
        <p:spPr>
          <a:xfrm>
            <a:off x="7348803" y="7185097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(0,0)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79946" y="8251464"/>
            <a:ext cx="822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(-1,-1)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817494" y="5263295"/>
            <a:ext cx="665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(1,1)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0122" y="7344184"/>
            <a:ext cx="4635476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标准化设备坐标</a:t>
            </a:r>
            <a:endParaRPr lang="en-US" altLang="zh-CN" b="1" i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b="1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(Normalized Device Coordinates, NDC)</a:t>
            </a:r>
            <a:endParaRPr lang="zh-CN" altLang="en-US" b="0" i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顶点着色器中处理过后，就应该是</a:t>
            </a:r>
            <a:r>
              <a:rPr lang="zh-CN" altLang="en-US" b="1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标准化设备坐标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了，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的值在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-1.0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1.0</a:t>
            </a:r>
            <a:r>
              <a:rPr lang="zh-CN" altLang="en-US" b="0" i="0">
                <a:solidFill>
                  <a:srgbClr val="44444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的一小段空间（立方体）。落在范围外的坐标都会被裁剪。</a:t>
            </a:r>
            <a:endParaRPr lang="zh-CN" altLang="en-US" b="0" i="0">
              <a:solidFill>
                <a:srgbClr val="44444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文本框 1035"/>
          <p:cNvSpPr txBox="1"/>
          <p:nvPr/>
        </p:nvSpPr>
        <p:spPr>
          <a:xfrm>
            <a:off x="717823" y="10610694"/>
            <a:ext cx="88629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+mj-ea"/>
                <a:ea typeface="+mj-ea"/>
              </a:rPr>
              <a:t>顶点着色器</a:t>
            </a:r>
            <a:r>
              <a:rPr lang="en-US" altLang="zh-CN" sz="2000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+mj-ea"/>
                <a:ea typeface="+mj-ea"/>
              </a:rPr>
              <a:t>:</a:t>
            </a:r>
            <a:endParaRPr lang="en-US" altLang="zh-CN" sz="2000" b="1" i="0">
              <a:solidFill>
                <a:schemeClr val="bg1"/>
              </a:solidFill>
              <a:effectLst/>
              <a:highlight>
                <a:srgbClr val="800000"/>
              </a:highlight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它会在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GPU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上创建内存</a:t>
            </a:r>
            <a:r>
              <a:rPr lang="zh-CN" altLang="en-US" sz="2000">
                <a:solidFill>
                  <a:schemeClr val="bg1"/>
                </a:solidFill>
                <a:latin typeface="+mj-ea"/>
                <a:ea typeface="+mj-ea"/>
              </a:rPr>
              <a:t>，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用于储存我们的顶点数据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通过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  <a:latin typeface="+mj-ea"/>
                <a:ea typeface="+mj-ea"/>
              </a:rPr>
              <a:t>顶点缓冲对象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+mj-ea"/>
                <a:ea typeface="+mj-ea"/>
              </a:rPr>
              <a:t>(Vertex Buffer Objects, VBO)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管理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顶点缓冲对象的缓冲类型是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GL_ARRAY_BUFFER</a:t>
            </a:r>
            <a:endParaRPr lang="en-US" altLang="zh-CN" sz="2000" b="0" i="0">
              <a:solidFill>
                <a:schemeClr val="bg1"/>
              </a:solidFill>
              <a:effectLst/>
              <a:highlight>
                <a:srgbClr val="800000"/>
              </a:highlight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配置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OpenGL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如何解释这些内存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通过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  <a:latin typeface="+mj-ea"/>
                <a:ea typeface="+mj-ea"/>
              </a:rPr>
              <a:t>顶点数组对象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  <a:latin typeface="+mj-ea"/>
                <a:ea typeface="+mj-ea"/>
              </a:rPr>
              <a:t>(Vertex </a:t>
            </a:r>
            <a:r>
              <a:rPr lang="zh-CN" altLang="en-US" sz="2000" b="1"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800000"/>
                </a:highlight>
                <a:latin typeface="+mj-ea"/>
                <a:ea typeface="+mj-ea"/>
              </a:rPr>
              <a:t>Array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  <a:latin typeface="+mj-ea"/>
                <a:ea typeface="+mj-ea"/>
              </a:rPr>
              <a:t> Objects</a:t>
            </a:r>
            <a:r>
              <a:rPr lang="en-US" altLang="zh-CN" sz="2000" b="0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+mj-ea"/>
                <a:ea typeface="+mj-ea"/>
              </a:rPr>
              <a:t>, VAO)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+mj-ea"/>
                <a:ea typeface="+mj-ea"/>
              </a:rPr>
              <a:t>管理</a:t>
            </a:r>
            <a:endParaRPr lang="en-US" altLang="zh-CN" sz="2000" b="0" i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039" name="矩形 1038"/>
          <p:cNvSpPr/>
          <p:nvPr/>
        </p:nvSpPr>
        <p:spPr>
          <a:xfrm>
            <a:off x="784442" y="13035492"/>
            <a:ext cx="8637696" cy="6566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允许我们同时绑定多个缓冲，只要它们是不同的缓冲类型。</a:t>
            </a:r>
            <a:endParaRPr lang="en-US" altLang="zh-CN" i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（每一个缓冲类型类似于前面说的子集，每个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VBO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是一个小助理）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0" name="矩形 1039"/>
          <p:cNvSpPr/>
          <p:nvPr/>
        </p:nvSpPr>
        <p:spPr>
          <a:xfrm>
            <a:off x="4559129" y="4886358"/>
            <a:ext cx="4895757" cy="282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目标：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glDrawArrays</a:t>
            </a:r>
            <a:r>
              <a:rPr lang="en-US" altLang="zh-CN">
                <a:solidFill>
                  <a:srgbClr val="C0C0C0"/>
                </a:solidFill>
                <a:effectLst/>
              </a:rPr>
              <a:t>(</a:t>
            </a:r>
            <a:r>
              <a:rPr lang="en-US" altLang="zh-CN">
                <a:solidFill>
                  <a:srgbClr val="000080"/>
                </a:solidFill>
                <a:effectLst/>
              </a:rPr>
              <a:t>GL_TRIANGLES</a:t>
            </a:r>
            <a:r>
              <a:rPr lang="en-US" altLang="zh-CN">
                <a:solidFill>
                  <a:srgbClr val="C0C0C0"/>
                </a:solidFill>
                <a:effectLst/>
              </a:rPr>
              <a:t>, </a:t>
            </a:r>
            <a:r>
              <a:rPr lang="en-US" altLang="zh-CN">
                <a:solidFill>
                  <a:srgbClr val="000080"/>
                </a:solidFill>
                <a:effectLst/>
              </a:rPr>
              <a:t>0</a:t>
            </a:r>
            <a:r>
              <a:rPr lang="en-US" altLang="zh-CN">
                <a:solidFill>
                  <a:srgbClr val="C0C0C0"/>
                </a:solidFill>
                <a:effectLst/>
              </a:rPr>
              <a:t>, </a:t>
            </a:r>
            <a:r>
              <a:rPr lang="en-US" altLang="zh-CN">
                <a:solidFill>
                  <a:srgbClr val="000080"/>
                </a:solidFill>
                <a:effectLst/>
              </a:rPr>
              <a:t>3</a:t>
            </a:r>
            <a:r>
              <a:rPr lang="en-US" altLang="zh-CN">
                <a:solidFill>
                  <a:srgbClr val="C0C0C0"/>
                </a:solidFill>
                <a:effectLst/>
              </a:rPr>
              <a:t>);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1040" idx="1"/>
          </p:cNvCxnSpPr>
          <p:nvPr/>
        </p:nvCxnSpPr>
        <p:spPr>
          <a:xfrm flipH="1" flipV="1">
            <a:off x="3842217" y="5019678"/>
            <a:ext cx="716912" cy="8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2746584" y="9227542"/>
            <a:ext cx="661533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#version 330 core </a:t>
            </a:r>
            <a:endParaRPr lang="en-US" altLang="zh-CN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layout (location = </a:t>
            </a:r>
            <a:r>
              <a:rPr lang="en-US" altLang="zh-CN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) in vec3 aPos; </a:t>
            </a:r>
            <a:endParaRPr lang="en-US" altLang="zh-CN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>
                <a:solidFill>
                  <a:srgbClr val="3D8FD1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{ </a:t>
            </a:r>
            <a:endParaRPr lang="en-US" altLang="zh-CN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gl_Position = vec4(aPos.x, aPos.y, aPos.z, </a:t>
            </a:r>
            <a:r>
              <a:rPr lang="en-US" altLang="zh-CN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); </a:t>
            </a:r>
            <a:endParaRPr lang="en-US" altLang="zh-CN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99685" y="12592534"/>
            <a:ext cx="480131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数组里的每一个项都对应一个属性的解析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71892" y="648882"/>
            <a:ext cx="7975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hlinkClick r:id="rId4"/>
              </a:rPr>
              <a:t>Khronos OpenGL® and OpenGL® ES Reference Pages - The Khronos Group Inc</a:t>
            </a:r>
            <a:endParaRPr lang="zh-CN" altLang="en-US"/>
          </a:p>
        </p:txBody>
      </p:sp>
      <p:sp>
        <p:nvSpPr>
          <p:cNvPr id="1068" name="文本框 1067"/>
          <p:cNvSpPr txBox="1"/>
          <p:nvPr/>
        </p:nvSpPr>
        <p:spPr>
          <a:xfrm>
            <a:off x="6362700" y="4742308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308" name="文本框 2307"/>
          <p:cNvSpPr txBox="1"/>
          <p:nvPr/>
        </p:nvSpPr>
        <p:spPr>
          <a:xfrm>
            <a:off x="2261471" y="13692126"/>
            <a:ext cx="5251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VAO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并不保存实际数据，而是放顶点结构定义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895" y="452427"/>
            <a:ext cx="6229350" cy="41433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452" y="3011698"/>
            <a:ext cx="6675585" cy="1568311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763198" y="4743197"/>
            <a:ext cx="9059391" cy="61863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创建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VBO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和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VAO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对象，并赋予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ID</a:t>
            </a:r>
            <a:endParaRPr lang="en-US" altLang="zh-CN" b="1" i="0">
              <a:solidFill>
                <a:schemeClr val="bg1"/>
              </a:solidFill>
              <a:effectLst/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VBO, VAO; 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glGenVertexArrays(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&amp;VAO); 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glGenBuffers(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&amp;VBO); 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绑定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VBO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和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VAO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ea typeface="微软雅黑" panose="020B0503020204020204" pitchFamily="34" charset="-122"/>
              </a:rPr>
              <a:t>对象</a:t>
            </a:r>
            <a:endParaRPr lang="en-US" altLang="zh-CN" b="0" i="0">
              <a:solidFill>
                <a:schemeClr val="bg1"/>
              </a:solidFill>
              <a:effectLst/>
              <a:highlight>
                <a:srgbClr val="800000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glBindVertexArray(VAO); 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glBindBuffer(GL_ARRAY_BUFFER, VBO); 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为当前绑定到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target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的缓冲区对象创建一个新的数据存储。</a:t>
            </a:r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如果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data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不是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NULL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，则使用来自此指针的数据初始化数据存储</a:t>
            </a:r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glBufferData(GL_ARRAY_BUFFER,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(vertices), vertices, GL_STATIC_DRAW);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E0E2E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告知显卡如何解析缓冲里的属性值</a:t>
            </a:r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glVertexAttribPointer(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GL_FLOAT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i="0">
                <a:solidFill>
                  <a:srgbClr val="8CBBA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GL_FALSE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), (</a:t>
            </a:r>
            <a:r>
              <a:rPr lang="en-US" altLang="zh-CN" b="1" i="0">
                <a:solidFill>
                  <a:srgbClr val="93C76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*)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//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开启</a:t>
            </a:r>
            <a:r>
              <a:rPr lang="en-US" altLang="zh-CN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VAO</a:t>
            </a:r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ea typeface="微软雅黑" panose="020B0503020204020204" pitchFamily="34" charset="-122"/>
              </a:rPr>
              <a:t>管理的第一个属性值</a:t>
            </a:r>
            <a:endParaRPr lang="en-US" altLang="zh-CN" b="1">
              <a:solidFill>
                <a:schemeClr val="bg1"/>
              </a:solidFill>
              <a:highlight>
                <a:srgbClr val="800000"/>
              </a:highlight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glEnableVertexAttribArray(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glBindBuffer(GL_ARRAY_BUFFER,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glBindVertexArray(</a:t>
            </a:r>
            <a:r>
              <a:rPr lang="en-US" altLang="zh-CN" b="0" i="0">
                <a:solidFill>
                  <a:srgbClr val="FFCD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3198" y="7820559"/>
            <a:ext cx="90200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void </a:t>
            </a:r>
            <a:r>
              <a:rPr lang="en-US" altLang="zh-CN" sz="2000" b="1" i="0">
                <a:solidFill>
                  <a:srgbClr val="4D4D4D"/>
                </a:solidFill>
                <a:effectLst/>
                <a:latin typeface="-apple-system"/>
              </a:rPr>
              <a:t>glBufferData</a:t>
            </a:r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(GLenum </a:t>
            </a:r>
            <a:r>
              <a:rPr lang="en-US" altLang="zh-CN" sz="2000" b="0" i="1">
                <a:solidFill>
                  <a:srgbClr val="4D4D4D"/>
                </a:solidFill>
                <a:effectLst/>
                <a:latin typeface="-apple-system"/>
              </a:rPr>
              <a:t>target</a:t>
            </a:r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, GLsizeiptr </a:t>
            </a:r>
            <a:r>
              <a:rPr lang="en-US" altLang="zh-CN" sz="2000" b="0" i="1">
                <a:solidFill>
                  <a:srgbClr val="4D4D4D"/>
                </a:solidFill>
                <a:effectLst/>
                <a:latin typeface="-apple-system"/>
              </a:rPr>
              <a:t>size</a:t>
            </a:r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, const GLvoid * </a:t>
            </a:r>
            <a:r>
              <a:rPr lang="en-US" altLang="zh-CN" sz="2000" b="0" i="1">
                <a:solidFill>
                  <a:srgbClr val="4D4D4D"/>
                </a:solidFill>
                <a:effectLst/>
                <a:latin typeface="-apple-system"/>
              </a:rPr>
              <a:t>data</a:t>
            </a:r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, GLenum </a:t>
            </a:r>
            <a:r>
              <a:rPr lang="en-US" altLang="zh-CN" sz="2000" b="0" i="1">
                <a:solidFill>
                  <a:srgbClr val="4D4D4D"/>
                </a:solidFill>
                <a:effectLst/>
                <a:latin typeface="-apple-system"/>
              </a:rPr>
              <a:t>usage</a:t>
            </a:r>
            <a:r>
              <a:rPr lang="en-US" altLang="zh-CN" sz="2000">
                <a:solidFill>
                  <a:srgbClr val="4D4D4D"/>
                </a:solidFill>
                <a:latin typeface="-apple-system"/>
              </a:rPr>
              <a:t>)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01410" y="1115155"/>
            <a:ext cx="333336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rgbClr val="6679CC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vertices[] = { </a:t>
            </a:r>
            <a:endParaRPr lang="en-US" altLang="zh-CN" sz="2000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zh-CN" sz="2000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endParaRPr lang="en-US" altLang="zh-CN" sz="2000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000" b="0" i="0">
                <a:solidFill>
                  <a:srgbClr val="C76B29"/>
                </a:solidFill>
                <a:effectLst/>
                <a:latin typeface="Consolas" panose="020B0609020204030204" pitchFamily="49" charset="0"/>
              </a:rPr>
              <a:t>0.0f</a:t>
            </a:r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2000" b="0" i="0">
              <a:solidFill>
                <a:srgbClr val="5E6687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i="0">
                <a:solidFill>
                  <a:srgbClr val="5E6687"/>
                </a:solidFill>
                <a:effectLst/>
                <a:latin typeface="Consolas" panose="020B0609020204030204" pitchFamily="49" charset="0"/>
              </a:rPr>
              <a:t>};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665867" y="9545343"/>
          <a:ext cx="5407088" cy="784905"/>
        </p:xfrm>
        <a:graphic>
          <a:graphicData uri="http://schemas.openxmlformats.org/drawingml/2006/table">
            <a:tbl>
              <a:tblPr/>
              <a:tblGrid>
                <a:gridCol w="5407088"/>
              </a:tblGrid>
              <a:tr h="7849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void </a:t>
                      </a:r>
                      <a:r>
                        <a:rPr lang="en-US" b="1">
                          <a:effectLst/>
                          <a:latin typeface="Verdana" panose="020B0604030504040204" pitchFamily="34" charset="0"/>
                        </a:rPr>
                        <a:t>glVertexAttribPointer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(GLuint </a:t>
                      </a:r>
                      <a:r>
                        <a:rPr lang="en-US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index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GLint </a:t>
                      </a:r>
                      <a:r>
                        <a:rPr lang="en-US" altLang="zh-CN" i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</a:rPr>
                        <a:t>size</a:t>
                      </a:r>
                      <a:endParaRPr lang="en-US" altLang="zh-CN" i="1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,GLenum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type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,GLboolean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normalized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,GLsizei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stride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 altLang="zh-CN">
                        <a:effectLst/>
                        <a:latin typeface="Verdana" panose="020B0604030504040204" pitchFamily="34" charset="0"/>
                      </a:endParaRPr>
                    </a:p>
                    <a:p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const void *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offset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);</a:t>
                      </a:r>
                      <a:endParaRPr lang="en-US" altLang="zh-CN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0" name="墨迹 59"/>
              <p14:cNvContentPartPr/>
              <p14:nvPr/>
            </p14:nvContentPartPr>
            <p14:xfrm>
              <a:off x="595440" y="3003840"/>
              <a:ext cx="273600" cy="291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4"/>
            </p:blipFill>
            <p:spPr>
              <a:xfrm>
                <a:off x="595440" y="3003840"/>
                <a:ext cx="273600" cy="291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93590" y="6690256"/>
            <a:ext cx="520282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5E6687"/>
                </a:solidFill>
                <a:effectLst/>
              </a:rPr>
              <a:t>#version 330 core </a:t>
            </a:r>
            <a:endParaRPr lang="en-US" altLang="zh-CN" b="0" i="0">
              <a:solidFill>
                <a:srgbClr val="5E6687"/>
              </a:solidFill>
              <a:effectLst/>
            </a:endParaRPr>
          </a:p>
          <a:p>
            <a:r>
              <a:rPr lang="en-US" altLang="zh-CN" b="0" i="0">
                <a:solidFill>
                  <a:srgbClr val="5E6687"/>
                </a:solidFill>
                <a:effectLst/>
              </a:rPr>
              <a:t>layout (location = </a:t>
            </a:r>
            <a:r>
              <a:rPr lang="en-US" altLang="zh-CN" b="0" i="0">
                <a:solidFill>
                  <a:srgbClr val="C76B29"/>
                </a:solidFill>
                <a:effectLst/>
              </a:rPr>
              <a:t>0</a:t>
            </a:r>
            <a:r>
              <a:rPr lang="en-US" altLang="zh-CN" b="0" i="0">
                <a:solidFill>
                  <a:srgbClr val="5E6687"/>
                </a:solidFill>
                <a:effectLst/>
              </a:rPr>
              <a:t>) in vec3 aPos; </a:t>
            </a:r>
            <a:endParaRPr lang="en-US" altLang="zh-CN" b="0" i="0">
              <a:solidFill>
                <a:srgbClr val="5E6687"/>
              </a:solidFill>
              <a:effectLst/>
            </a:endParaRPr>
          </a:p>
          <a:p>
            <a:endParaRPr lang="en-US" altLang="zh-CN" b="0" i="0">
              <a:solidFill>
                <a:srgbClr val="5E6687"/>
              </a:solidFill>
              <a:effectLst/>
            </a:endParaRPr>
          </a:p>
          <a:p>
            <a:r>
              <a:rPr lang="en-US" altLang="zh-CN" b="0" i="0">
                <a:solidFill>
                  <a:srgbClr val="6679CC"/>
                </a:solidFill>
                <a:effectLst/>
              </a:rPr>
              <a:t>void</a:t>
            </a:r>
            <a:r>
              <a:rPr lang="en-US" altLang="zh-CN" b="0" i="0">
                <a:solidFill>
                  <a:srgbClr val="5E6687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3D8FD1"/>
                </a:solidFill>
                <a:effectLst/>
              </a:rPr>
              <a:t>main</a:t>
            </a:r>
            <a:r>
              <a:rPr lang="en-US" altLang="zh-CN" b="0" i="0">
                <a:solidFill>
                  <a:srgbClr val="C76B29"/>
                </a:solidFill>
                <a:effectLst/>
              </a:rPr>
              <a:t>()</a:t>
            </a:r>
            <a:r>
              <a:rPr lang="en-US" altLang="zh-CN" b="0" i="0">
                <a:solidFill>
                  <a:srgbClr val="5E6687"/>
                </a:solidFill>
                <a:effectLst/>
              </a:rPr>
              <a:t> { </a:t>
            </a:r>
            <a:endParaRPr lang="en-US" altLang="zh-CN" b="0" i="0">
              <a:solidFill>
                <a:srgbClr val="5E6687"/>
              </a:solidFill>
              <a:effectLst/>
            </a:endParaRPr>
          </a:p>
          <a:p>
            <a:pPr lvl="1"/>
            <a:r>
              <a:rPr lang="en-US" altLang="zh-CN" b="0" i="0">
                <a:solidFill>
                  <a:srgbClr val="5E6687"/>
                </a:solidFill>
                <a:effectLst/>
              </a:rPr>
              <a:t>gl_Position = vec4(aPos.x, aPos.y, aPos.z, </a:t>
            </a:r>
            <a:r>
              <a:rPr lang="en-US" altLang="zh-CN" b="0" i="0">
                <a:solidFill>
                  <a:srgbClr val="C76B29"/>
                </a:solidFill>
                <a:effectLst/>
              </a:rPr>
              <a:t>1.0</a:t>
            </a:r>
            <a:r>
              <a:rPr lang="en-US" altLang="zh-CN" b="0" i="0">
                <a:solidFill>
                  <a:srgbClr val="5E6687"/>
                </a:solidFill>
                <a:effectLst/>
              </a:rPr>
              <a:t>); </a:t>
            </a:r>
            <a:endParaRPr lang="en-US" altLang="zh-CN" b="0" i="0">
              <a:solidFill>
                <a:srgbClr val="5E6687"/>
              </a:solidFill>
              <a:effectLst/>
            </a:endParaRPr>
          </a:p>
          <a:p>
            <a:r>
              <a:rPr lang="en-US" altLang="zh-CN" b="0" i="0">
                <a:solidFill>
                  <a:srgbClr val="5E6687"/>
                </a:solidFill>
                <a:effectLst/>
              </a:rPr>
              <a:t>}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3590" y="9001173"/>
            <a:ext cx="8539756" cy="31393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*vertexShaderSource =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"#version 330 core\n“</a:t>
            </a:r>
            <a:endParaRPr lang="en-US" altLang="zh-CN" b="0" i="0">
              <a:solidFill>
                <a:srgbClr val="EC7600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"layout (location = 0) in vec3 aPos;\n"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"void main()\n“</a:t>
            </a:r>
            <a:endParaRPr lang="en-US" altLang="zh-CN" b="0" i="0">
              <a:solidFill>
                <a:srgbClr val="EC7600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"{\n"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 gl_Position = vec4(aPos.x, aPos.y, aPos.z, 1.0);\n"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"}\0"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*fragmentShaderSource =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"#version 330 core\n"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"out vec4 FragColor;\n"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"void main()\n"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"{\n"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2"/>
            <a:r>
              <a:rPr lang="en-US" altLang="zh-CN" b="0" i="0">
                <a:solidFill>
                  <a:srgbClr val="EC7600"/>
                </a:solidFill>
                <a:effectLst/>
              </a:rPr>
              <a:t>" FragColor = vec4(1.0f, 0.5f, 0.2f, 1.0f);\n"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"}\n\0"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;</a:t>
            </a:r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254953" y="809437"/>
            <a:ext cx="7539808" cy="3724094"/>
            <a:chOff x="1967819" y="1842464"/>
            <a:chExt cx="8288071" cy="429712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2397" y="1842464"/>
              <a:ext cx="7293493" cy="429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1967819" y="4676374"/>
              <a:ext cx="2220584" cy="390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  经过着色的</a:t>
              </a:r>
              <a:r>
                <a:rPr lang="en-US" altLang="zh-CN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2D</a:t>
              </a:r>
              <a:r>
                <a:rPr lang="zh-CN" altLang="en-US" sz="1600" b="0" i="0">
                  <a:solidFill>
                    <a:schemeClr val="bg2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rPr>
                <a:t>像素</a:t>
              </a:r>
              <a:endParaRPr lang="zh-CN" altLang="en-US" sz="1600" dirty="0">
                <a:solidFill>
                  <a:schemeClr val="bg2"/>
                </a:solidFill>
              </a:endParaRPr>
            </a:p>
          </p:txBody>
        </p:sp>
        <p:sp>
          <p:nvSpPr>
            <p:cNvPr id="9" name="箭头: 下 8"/>
            <p:cNvSpPr/>
            <p:nvPr/>
          </p:nvSpPr>
          <p:spPr>
            <a:xfrm rot="5400000">
              <a:off x="4461068" y="4671078"/>
              <a:ext cx="76763" cy="4107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176604" y="4984199"/>
            <a:ext cx="5119808" cy="1005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glUseProgram(shaderProgram);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glBindVertexArray(VAO);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glDrawArrays(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GL_TRIANGLES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3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2272" y="5281577"/>
            <a:ext cx="2831074" cy="2414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77118" y="962028"/>
            <a:ext cx="9045616" cy="34999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build and compile our shader 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endParaRPr lang="en-US" altLang="zh-CN" b="0" i="0">
              <a:solidFill>
                <a:srgbClr val="818E96"/>
              </a:solidFill>
              <a:effectLst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顶点着色器</a:t>
            </a:r>
            <a:endParaRPr lang="en-US" altLang="zh-CN" b="0" i="0">
              <a:solidFill>
                <a:srgbClr val="818E96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vertexShader = glCreateShader(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</a:rPr>
              <a:t>GL_VERTEX_SHADER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glShaderSource(vertexShader,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&amp;vertexShaderSource, NULL);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glCompileShader(vertexShader);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check for shader compile errors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success;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infoLog[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];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glGetShaderiv(vertexShader, GL_COMPILE_STATUS, &amp;success);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(!success) {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glGetShaderInfoLog(vertexShader,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infoLog);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qDebug()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"ERROR::SHADER::VERTEX::COMPILATION_FAILED\n"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infoLog 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en-US" altLang="zh-CN" b="0" i="0">
              <a:solidFill>
                <a:srgbClr val="E0E2E4"/>
              </a:solidFill>
              <a:effectLst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7118" y="4430055"/>
            <a:ext cx="9045616" cy="29893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</a:rPr>
              <a:t>片段着色器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fragmentShader = glCreateShader(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FF0000"/>
                </a:highlight>
              </a:rPr>
              <a:t>GL_FRAGMENT_SHADER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glShaderSource(fragmentShader,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&amp;fragmentShaderSource, NULL);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glCompileShader(fragmentShader);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check for shader compile errors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glGetShaderiv(fragmentShader, GL_COMPILE_STATUS, &amp;success);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(!success) {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glGetShaderInfoLog(fragmentShader,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infoLog);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qDebug()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"ERROR::SHADER::FRAGMENT::COMPILATION_FAILED\n"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infoLog;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en-US" altLang="zh-CN" b="0" i="0">
              <a:solidFill>
                <a:srgbClr val="E0E2E4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77118" y="7419372"/>
            <a:ext cx="9045616" cy="36691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link shaders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shaderProgram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= glCreateProgram();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glAttachShader(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shaderProgram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vertexShader);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glAttachShader(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shaderProgram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fragmentShader);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glLinkProgram(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</a:rPr>
              <a:t>shaderProgram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</a:rPr>
              <a:t>// check for linking errors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glGetProgramiv(shaderProgram, GL_LINK_STATUS, &amp;success);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</a:rPr>
              <a:t>if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(!success) {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</a:rPr>
              <a:t>glGetProgramInfoLog(shaderProgram, </a:t>
            </a:r>
            <a:r>
              <a:rPr lang="en-US" altLang="zh-CN" b="0" i="0">
                <a:solidFill>
                  <a:srgbClr val="FFCD22"/>
                </a:solidFill>
                <a:effectLst/>
              </a:rPr>
              <a:t>512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, NULL, infoLog);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pPr lvl="1"/>
            <a:r>
              <a:rPr lang="en-US" altLang="zh-CN" b="0" i="0">
                <a:solidFill>
                  <a:srgbClr val="8CBBAD"/>
                </a:solidFill>
                <a:effectLst/>
              </a:rPr>
              <a:t>qDebug()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&lt;&lt; </a:t>
            </a:r>
            <a:r>
              <a:rPr lang="en-US" altLang="zh-CN" b="0" i="0">
                <a:solidFill>
                  <a:srgbClr val="EC7600"/>
                </a:solidFill>
                <a:effectLst/>
              </a:rPr>
              <a:t>"ERROR::SHADER::PROGRAM::LINKING_FAILED\n"</a:t>
            </a:r>
            <a:r>
              <a:rPr lang="en-US" altLang="zh-CN" b="0" i="0">
                <a:solidFill>
                  <a:srgbClr val="E0E2E4"/>
                </a:solidFill>
                <a:effectLst/>
              </a:rPr>
              <a:t> &lt;&lt; infoLog 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}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glDeleteShader(vertexShader); </a:t>
            </a:r>
            <a:endParaRPr lang="en-US" altLang="zh-CN" b="0" i="0">
              <a:solidFill>
                <a:srgbClr val="E0E2E4"/>
              </a:solidFill>
              <a:effectLst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</a:rPr>
              <a:t>glDeleteShader(fragmentShader);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4276090" y="2182171"/>
          <a:ext cx="5548630" cy="529812"/>
        </p:xfrm>
        <a:graphic>
          <a:graphicData uri="http://schemas.openxmlformats.org/drawingml/2006/table">
            <a:tbl>
              <a:tblPr/>
              <a:tblGrid>
                <a:gridCol w="5548630"/>
              </a:tblGrid>
              <a:tr h="52981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void </a:t>
                      </a:r>
                      <a:r>
                        <a:rPr lang="en-US" b="1">
                          <a:effectLst/>
                          <a:latin typeface="Verdana" panose="020B0604030504040204" pitchFamily="34" charset="0"/>
                        </a:rPr>
                        <a:t>glShaderSource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(GLuint </a:t>
                      </a:r>
                      <a:r>
                        <a:rPr lang="en-US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shader</a:t>
                      </a:r>
                      <a:r>
                        <a:rPr lang="en-US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GLsizei 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count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</a:t>
                      </a:r>
                      <a:endParaRPr lang="en-US" altLang="zh-CN">
                        <a:effectLst/>
                        <a:latin typeface="Verdana" panose="020B0604030504040204" pitchFamily="34" charset="0"/>
                      </a:endParaRPr>
                    </a:p>
                    <a:p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            const GLchar **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string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,const GLint *</a:t>
                      </a:r>
                      <a:r>
                        <a:rPr lang="en-US" altLang="zh-CN" i="1">
                          <a:effectLst/>
                          <a:highlight>
                            <a:srgbClr val="FFFF00"/>
                          </a:highlight>
                          <a:latin typeface="Verdana" panose="020B0604030504040204" pitchFamily="34" charset="0"/>
                        </a:rPr>
                        <a:t>length</a:t>
                      </a:r>
                      <a:r>
                        <a:rPr lang="en-US" altLang="zh-CN">
                          <a:effectLst/>
                          <a:latin typeface="Verdana" panose="020B0604030504040204" pitchFamily="34" charset="0"/>
                        </a:rPr>
                        <a:t>);</a:t>
                      </a:r>
                      <a:endParaRPr lang="en-US" altLang="zh-CN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" marR="7620" marT="7620" marB="762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39811" y="361056"/>
            <a:ext cx="8253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0" i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索引缓冲对象</a:t>
            </a:r>
            <a:endParaRPr lang="en-US" altLang="zh-CN" sz="2000" b="0" i="0">
              <a:solidFill>
                <a:schemeClr val="accent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(Element Buffer Object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EBO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，也叫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Index Buffer Object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0" i="0">
                <a:solidFill>
                  <a:schemeClr val="accent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IBO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9811" y="1996400"/>
            <a:ext cx="5479709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vertices[] = {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first triangle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// bottom right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80"/>
              </a:highlight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// top left </a:t>
            </a:r>
            <a:endParaRPr lang="en-US" altLang="zh-CN" b="0" i="0">
              <a:solidFill>
                <a:srgbClr val="818E96"/>
              </a:solidFill>
              <a:effectLst/>
              <a:highlight>
                <a:srgbClr val="800000"/>
              </a:highlight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second triangle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// bottom right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80"/>
                </a:highlight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80"/>
              </a:highlight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bottom 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// top left</a:t>
            </a:r>
            <a:r>
              <a:rPr lang="en-US" altLang="zh-CN" b="0" i="0">
                <a:solidFill>
                  <a:srgbClr val="E0E2E4"/>
                </a:solidFill>
                <a:effectLst/>
                <a:highlight>
                  <a:srgbClr val="800000"/>
                </a:highlight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highlight>
                <a:srgbClr val="800000"/>
              </a:highlight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5664" y="1178728"/>
            <a:ext cx="9120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可以绘制两个三角形来组成一个矩形（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OpenGL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主要处理三角形）。这会生成下面的顶点的集合：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35011" y="10775949"/>
            <a:ext cx="5200650" cy="3514725"/>
            <a:chOff x="1696720" y="5401786"/>
            <a:chExt cx="5200650" cy="3514725"/>
          </a:xfrm>
        </p:grpSpPr>
        <p:sp>
          <p:nvSpPr>
            <p:cNvPr id="14" name="AutoShape 2"/>
            <p:cNvSpPr>
              <a:spLocks noChangeAspect="1" noChangeArrowheads="1"/>
            </p:cNvSpPr>
            <p:nvPr/>
          </p:nvSpPr>
          <p:spPr bwMode="auto">
            <a:xfrm>
              <a:off x="5159375" y="7046913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696720" y="5435600"/>
              <a:ext cx="5200650" cy="338328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6720" y="5401786"/>
              <a:ext cx="5200650" cy="3514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文本框 18"/>
          <p:cNvSpPr txBox="1"/>
          <p:nvPr/>
        </p:nvSpPr>
        <p:spPr>
          <a:xfrm>
            <a:off x="809331" y="4858722"/>
            <a:ext cx="55914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glDrawArrays(</a:t>
            </a:r>
            <a:r>
              <a:rPr lang="en-US" altLang="zh-CN">
                <a:solidFill>
                  <a:srgbClr val="000080"/>
                </a:solidFill>
                <a:effectLst/>
              </a:rPr>
              <a:t>GL_TRIANGLES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6</a:t>
            </a:r>
            <a:r>
              <a:rPr lang="en-US" altLang="zh-CN"/>
              <a:t>);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9811" y="6068082"/>
            <a:ext cx="8781709" cy="2862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vertices[] = {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bottom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bottom 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left </a:t>
            </a:r>
            <a:endParaRPr lang="en-US" altLang="zh-CN" b="0" i="0">
              <a:solidFill>
                <a:srgbClr val="818E9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indices[] = {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note that we start from 0!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first triangle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1"/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second triangle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9491" y="8928930"/>
            <a:ext cx="827370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/>
              <a:t>glDrawElements(</a:t>
            </a:r>
            <a:r>
              <a:rPr lang="en-US" altLang="zh-CN">
                <a:solidFill>
                  <a:srgbClr val="000080"/>
                </a:solidFill>
                <a:effectLst/>
              </a:rPr>
              <a:t>GL_TRIANGLES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6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GL_UNSIGNED_INT</a:t>
            </a:r>
            <a:r>
              <a:rPr lang="en-US" altLang="zh-CN"/>
              <a:t>,</a:t>
            </a:r>
            <a:r>
              <a:rPr lang="en-US" altLang="zh-CN">
                <a:solidFill>
                  <a:srgbClr val="C0C0C0"/>
                </a:solidFill>
                <a:effectLst/>
              </a:rPr>
              <a:t> </a:t>
            </a:r>
            <a:r>
              <a:rPr lang="en-US" altLang="zh-CN">
                <a:solidFill>
                  <a:srgbClr val="000080"/>
                </a:solidFill>
                <a:effectLst/>
              </a:rPr>
              <a:t>0</a:t>
            </a:r>
            <a:r>
              <a:rPr lang="en-US" altLang="zh-CN">
                <a:solidFill>
                  <a:srgbClr val="008000"/>
                </a:solidFill>
                <a:effectLst/>
              </a:rPr>
              <a:t>/*&amp;indices*/</a:t>
            </a:r>
            <a:r>
              <a:rPr lang="en-US" altLang="zh-CN"/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箭头: 下 16"/>
          <p:cNvSpPr/>
          <p:nvPr/>
        </p:nvSpPr>
        <p:spPr>
          <a:xfrm>
            <a:off x="2982936" y="5432647"/>
            <a:ext cx="487680" cy="494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9491" y="9298621"/>
            <a:ext cx="8802029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EBO;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glGenBuffers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&amp;EBO);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glBindBuffer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GL_ELEMENT_ARRAY_BUFFER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EBO); </a:t>
            </a:r>
            <a:r>
              <a:rPr lang="en-US" altLang="zh-CN"/>
              <a:t>glBufferData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zh-CN" b="1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GL_ELEMENT_ARRAY_BUFFER</a:t>
            </a:r>
            <a:r>
              <a:rPr lang="en-US" altLang="zh-CN" b="1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sizeof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(indices),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8"/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indices, GL_STATIC_DRAW);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424386" y="5495086"/>
            <a:ext cx="585724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glPolygonMode</a:t>
            </a:r>
            <a:r>
              <a:rPr lang="en-US" altLang="zh-CN" b="0" i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(GL_FRONT_AND_BACK, GL_LINE)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975" y="1956956"/>
            <a:ext cx="3125471" cy="3114675"/>
          </a:xfrm>
          <a:prstGeom prst="rect">
            <a:avLst/>
          </a:prstGeom>
        </p:spPr>
      </p:pic>
      <p:cxnSp>
        <p:nvCxnSpPr>
          <p:cNvPr id="28" name="直接箭头连接符 27"/>
          <p:cNvCxnSpPr>
            <a:endCxn id="25" idx="2"/>
          </p:cNvCxnSpPr>
          <p:nvPr/>
        </p:nvCxnSpPr>
        <p:spPr>
          <a:xfrm flipV="1">
            <a:off x="8293711" y="5071631"/>
            <a:ext cx="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467600" y="5831820"/>
            <a:ext cx="2539706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默认是：</a:t>
            </a:r>
            <a:r>
              <a:rPr lang="en-US" altLang="zh-CN" i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GL_FILL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127" y="10865866"/>
            <a:ext cx="973056" cy="973056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348832" y="11011771"/>
            <a:ext cx="2282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VAO</a:t>
            </a:r>
            <a:r>
              <a:rPr lang="zh-CN" altLang="en-US" sz="2000">
                <a:solidFill>
                  <a:schemeClr val="bg1"/>
                </a:solidFill>
              </a:rPr>
              <a:t>小助理偷偷帮我们记录了这一切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54640" y="11958187"/>
            <a:ext cx="4114800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目标是</a:t>
            </a:r>
            <a:r>
              <a:rPr lang="en-US" altLang="zh-CN" b="0" i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Courier New" panose="02070309020205020404" pitchFamily="49" charset="0"/>
              </a:rPr>
              <a:t>GL_ELEMENT_ARRAY_BUFFER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的时候，</a:t>
            </a:r>
            <a:r>
              <a:rPr lang="en-US" altLang="zh-CN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VAO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会储存</a:t>
            </a:r>
            <a:r>
              <a:rPr lang="en-US" altLang="zh-CN">
                <a:solidFill>
                  <a:schemeClr val="tx1"/>
                </a:solidFill>
              </a:rPr>
              <a:t>glBindBuffer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的函数调用。这也意味着它</a:t>
            </a:r>
            <a:r>
              <a:rPr lang="zh-CN" altLang="en-US" b="0" i="0">
                <a:solidFill>
                  <a:schemeClr val="tx1"/>
                </a:solidFill>
                <a:effectLst/>
                <a:highlight>
                  <a:srgbClr val="00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也会储存解绑调用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854639" y="13220901"/>
            <a:ext cx="4114800" cy="6463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VAO</a:t>
            </a:r>
            <a:r>
              <a:rPr lang="zh-CN" altLang="en-US" b="0" i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不会存储</a:t>
            </a:r>
            <a:r>
              <a:rPr lang="en-US" altLang="zh-CN">
                <a:solidFill>
                  <a:schemeClr val="bg1"/>
                </a:solidFill>
                <a:effectLst/>
                <a:highlight>
                  <a:srgbClr val="FF0000"/>
                </a:highlight>
              </a:rPr>
              <a:t>GL_ARRAY_BUFFER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VBO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glBindBuffer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的函数调用</a:t>
            </a:r>
            <a:endParaRPr lang="en-US" altLang="zh-CN" b="0" i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60802" y="8309370"/>
            <a:ext cx="2539706" cy="3693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当没有绑定</a:t>
            </a:r>
            <a:r>
              <a:rPr lang="en-US" altLang="zh-CN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EBO</a:t>
            </a:r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urier New" panose="02070309020205020404" pitchFamily="49" charset="0"/>
              </a:rPr>
              <a:t>时</a:t>
            </a:r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6830655" y="8725266"/>
            <a:ext cx="0" cy="32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222" name="墨迹 6221"/>
              <p14:cNvContentPartPr/>
              <p14:nvPr/>
            </p14:nvContentPartPr>
            <p14:xfrm>
              <a:off x="10636920" y="11460300"/>
              <a:ext cx="360" cy="360"/>
            </p14:xfrm>
          </p:contentPart>
        </mc:Choice>
        <mc:Fallback xmlns="">
          <p:pic>
            <p:nvPicPr>
              <p:cNvPr id="6222" name="墨迹 6221"/>
            </p:nvPicPr>
            <p:blipFill>
              <a:blip r:embed="rId5"/>
            </p:blipFill>
            <p:spPr>
              <a:xfrm>
                <a:off x="10636920" y="11460300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60131" y="228976"/>
            <a:ext cx="37420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练习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zh-CN" altLang="zh-CN" sz="4400" b="0" i="0" u="none" strike="noStrike" cap="none" normalizeH="0" baseline="0">
              <a:ln>
                <a:noFill/>
              </a:ln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0131" y="720972"/>
            <a:ext cx="8809649" cy="1291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通过添加更多的顶点数据，使用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glDrawArrays</a:t>
            </a:r>
            <a:r>
              <a:rPr lang="zh-CN" altLang="en-US" b="0" i="0">
                <a:solidFill>
                  <a:schemeClr val="bg1"/>
                </a:solidFill>
                <a:effectLst/>
                <a:latin typeface="Gudea"/>
              </a:rPr>
              <a:t>绘制两个挨在一起的三角形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: 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  <a:hlinkClick r:id="rId1"/>
              </a:rPr>
              <a:t>solution</a:t>
            </a:r>
            <a:r>
              <a:rPr lang="en-US" altLang="zh-CN" b="0" i="0">
                <a:solidFill>
                  <a:schemeClr val="bg1"/>
                </a:solidFill>
                <a:effectLst/>
                <a:latin typeface="Gudea"/>
              </a:rPr>
              <a:t>.</a:t>
            </a:r>
            <a:endParaRPr lang="en-US" altLang="zh-CN" b="0" i="0">
              <a:solidFill>
                <a:schemeClr val="bg1"/>
              </a:solidFill>
              <a:effectLst/>
              <a:latin typeface="Gudea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Gudea"/>
              </a:rPr>
              <a:t>创建相同的两个三角形，但对它们的数据使用不同的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VAO</a:t>
            </a:r>
            <a:r>
              <a:rPr lang="zh-CN" altLang="en-US">
                <a:solidFill>
                  <a:schemeClr val="bg1"/>
                </a:solidFill>
                <a:latin typeface="Gudea"/>
              </a:rPr>
              <a:t>和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VBO: </a:t>
            </a:r>
            <a:r>
              <a:rPr lang="en-US" altLang="zh-CN">
                <a:solidFill>
                  <a:schemeClr val="bg1"/>
                </a:solidFill>
                <a:latin typeface="Gudea"/>
                <a:hlinkClick r:id="rId2"/>
              </a:rPr>
              <a:t>solution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.</a:t>
            </a:r>
            <a:endParaRPr lang="en-US" altLang="zh-CN">
              <a:solidFill>
                <a:schemeClr val="bg1"/>
              </a:solidFill>
              <a:latin typeface="Gudea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bg1"/>
                </a:solidFill>
                <a:latin typeface="Gudea"/>
              </a:rPr>
              <a:t>创建两个着色器程序，其中一个使用片段着色器输出黄色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: </a:t>
            </a:r>
            <a:r>
              <a:rPr lang="en-US" altLang="zh-CN">
                <a:solidFill>
                  <a:schemeClr val="bg1"/>
                </a:solidFill>
                <a:latin typeface="Gudea"/>
                <a:hlinkClick r:id="rId3"/>
              </a:rPr>
              <a:t>solution</a:t>
            </a:r>
            <a:r>
              <a:rPr lang="en-US" altLang="zh-CN">
                <a:solidFill>
                  <a:schemeClr val="bg1"/>
                </a:solidFill>
                <a:latin typeface="Gudea"/>
              </a:rPr>
              <a:t>.</a:t>
            </a:r>
            <a:endParaRPr lang="en-US" altLang="zh-CN">
              <a:solidFill>
                <a:schemeClr val="bg1"/>
              </a:solidFill>
              <a:latin typeface="Gud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6470" y="2789906"/>
            <a:ext cx="4252226" cy="32082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firstTriangle[] = {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0.9f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left </a:t>
            </a:r>
            <a:endParaRPr lang="en-US" altLang="zh-CN" b="0" i="0">
              <a:solidFill>
                <a:srgbClr val="818E9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0.45f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</a:t>
            </a:r>
            <a:endParaRPr lang="en-US" altLang="zh-CN" b="0" i="0">
              <a:solidFill>
                <a:srgbClr val="818E9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secondTriangle[] = {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left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0.9f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-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right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0.45f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0.5f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0.0f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top </a:t>
            </a:r>
            <a:endParaRPr lang="en-US" altLang="zh-CN" b="0" i="0">
              <a:solidFill>
                <a:srgbClr val="818E96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};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16443" y="2104237"/>
            <a:ext cx="4413357" cy="14144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unsigned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VBOs[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], VAOs[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];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zh-CN" altLang="en-US" b="0" i="0">
                <a:solidFill>
                  <a:srgbClr val="818E96"/>
                </a:solidFill>
                <a:effectLst/>
                <a:latin typeface="Courier New" panose="02070309020205020404" pitchFamily="49" charset="0"/>
              </a:rPr>
              <a:t>一次创建多个对象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glGenVertexArrays(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VAOs);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zh-CN"/>
              <a:t>glGenBuffers(</a:t>
            </a:r>
            <a:r>
              <a:rPr lang="en-US" altLang="zh-CN" b="0" i="0">
                <a:solidFill>
                  <a:srgbClr val="FFCD22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, VBOs);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019" y="3610531"/>
            <a:ext cx="3771900" cy="31337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18050" y="6836142"/>
            <a:ext cx="8664869" cy="1850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zh-CN" b="1" i="0">
                <a:solidFill>
                  <a:srgbClr val="93C763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*fragmentShader2Source = </a:t>
            </a:r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"#version 330 core\n“</a:t>
            </a:r>
            <a:endParaRPr lang="en-US" altLang="zh-CN" b="0" i="0">
              <a:solidFill>
                <a:srgbClr val="EC7600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"out vec4 FragColor;\n"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"void main()\n"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"{\n"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 FragColor = vec4(1.0f, 1.0f, 0.0f, 1.0f);\n"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 </a:t>
            </a:r>
            <a:endParaRPr lang="en-US" altLang="zh-CN" b="0" i="0">
              <a:solidFill>
                <a:srgbClr val="E0E2E4"/>
              </a:solidFill>
              <a:effectLst/>
              <a:latin typeface="Courier New" panose="02070309020205020404" pitchFamily="49" charset="0"/>
            </a:endParaRPr>
          </a:p>
          <a:p>
            <a:pPr lvl="4"/>
            <a:r>
              <a:rPr lang="en-US" altLang="zh-CN" b="0" i="0">
                <a:solidFill>
                  <a:srgbClr val="EC7600"/>
                </a:solidFill>
                <a:effectLst/>
                <a:latin typeface="Courier New" panose="02070309020205020404" pitchFamily="49" charset="0"/>
              </a:rPr>
              <a:t>"}\n\0"</a:t>
            </a:r>
            <a:r>
              <a:rPr lang="en-US" altLang="zh-CN" b="0" i="0">
                <a:solidFill>
                  <a:srgbClr val="E0E2E4"/>
                </a:solidFill>
                <a:effectLst/>
                <a:latin typeface="Courier New" panose="02070309020205020404" pitchFamily="49" charset="0"/>
              </a:rPr>
              <a:t>;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3069" y="9133676"/>
            <a:ext cx="3733800" cy="3162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0</TotalTime>
  <Words>6500</Words>
  <Application>WPS 演示</Application>
  <PresentationFormat>自定义</PresentationFormat>
  <Paragraphs>281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华文琥珀</vt:lpstr>
      <vt:lpstr>Calibri</vt:lpstr>
      <vt:lpstr>Courier New</vt:lpstr>
      <vt:lpstr>Arial Unicode MS</vt:lpstr>
      <vt:lpstr>微软雅黑</vt:lpstr>
      <vt:lpstr>Consolas</vt:lpstr>
      <vt:lpstr>-apple-system</vt:lpstr>
      <vt:lpstr>Segoe Print</vt:lpstr>
      <vt:lpstr>Verdana</vt:lpstr>
      <vt:lpstr>Gudea</vt:lpstr>
      <vt:lpstr>Arial Unicode MS</vt:lpstr>
      <vt:lpstr>黑体</vt:lpstr>
      <vt:lpstr>Cambria</vt:lpstr>
      <vt:lpstr>等线</vt:lpstr>
      <vt:lpstr>4_第一PPT，www.1ppt.com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蔡乐</cp:lastModifiedBy>
  <cp:revision>1513</cp:revision>
  <dcterms:created xsi:type="dcterms:W3CDTF">2020-06-26T01:00:00Z</dcterms:created>
  <dcterms:modified xsi:type="dcterms:W3CDTF">2021-09-21T12:08:42Z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35C8A0B9FA4B4BC7B03E97E74C2317FB</vt:lpwstr>
  </property>
</Properties>
</file>