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11" r:id="rId2"/>
    <p:sldId id="313" r:id="rId3"/>
    <p:sldId id="314" r:id="rId4"/>
    <p:sldId id="316" r:id="rId5"/>
    <p:sldId id="312" r:id="rId6"/>
    <p:sldId id="317" r:id="rId7"/>
    <p:sldId id="318" r:id="rId8"/>
    <p:sldId id="315" r:id="rId9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5244" autoAdjust="0"/>
  </p:normalViewPr>
  <p:slideViewPr>
    <p:cSldViewPr snapToGrid="0" showGuides="1">
      <p:cViewPr varScale="1">
        <p:scale>
          <a:sx n="39" d="100"/>
          <a:sy n="39" d="100"/>
        </p:scale>
        <p:origin x="2640" y="91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learnopengl.com/code_viewer.php?code=getting-started/shaders-exercise2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learnopengl.com/code_viewer.php?code=getting-started/shaders-exercise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learnopengl.com/code_viewer.php?code=getting-started/shaders-exercis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0131" y="228976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交互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7A4212-DAD1-4E5F-AAC4-A01C76A1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35" y="855508"/>
            <a:ext cx="2792468" cy="2477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F404B2-2DB3-4AA5-95E3-7A143647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52" y="855508"/>
            <a:ext cx="2773209" cy="24779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77D334-2153-47FA-9EE3-865A0B64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33" y="855508"/>
            <a:ext cx="2721853" cy="24779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524172-B7AF-4FE6-B5A1-CA591343CA85}"/>
              </a:ext>
            </a:extLst>
          </p:cNvPr>
          <p:cNvSpPr txBox="1"/>
          <p:nvPr/>
        </p:nvSpPr>
        <p:spPr>
          <a:xfrm>
            <a:off x="4132162" y="3333421"/>
            <a:ext cx="5584322" cy="37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effectLst/>
              </a:rPr>
              <a:t>QWidget:</a:t>
            </a:r>
            <a:r>
              <a:rPr lang="en-US" altLang="zh-CN">
                <a:effectLst/>
                <a:highlight>
                  <a:srgbClr val="00FF00"/>
                </a:highlight>
              </a:rPr>
              <a:t>checked</a:t>
            </a:r>
            <a:r>
              <a:rPr lang="en-US" altLang="zh-CN">
                <a:effectLst/>
              </a:rPr>
              <a:t>{background-color:rgb(150, 150, 150);}</a:t>
            </a:r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600AD0A-4E4D-46C1-90C7-D280E09F776D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H="1">
            <a:off x="8238070" y="2040245"/>
            <a:ext cx="2164424" cy="792403"/>
          </a:xfrm>
          <a:prstGeom prst="bentConnector4">
            <a:avLst>
              <a:gd name="adj1" fmla="val 265"/>
              <a:gd name="adj2" fmla="val 128849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4B0733F-4F21-4B36-947C-3E1E0EA124C2}"/>
              </a:ext>
            </a:extLst>
          </p:cNvPr>
          <p:cNvSpPr/>
          <p:nvPr/>
        </p:nvSpPr>
        <p:spPr>
          <a:xfrm>
            <a:off x="8241175" y="1157467"/>
            <a:ext cx="682905" cy="3704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9">
            <a:extLst>
              <a:ext uri="{FF2B5EF4-FFF2-40B4-BE49-F238E27FC236}">
                <a16:creationId xmlns:a16="http://schemas.microsoft.com/office/drawing/2014/main" id="{A512EFB9-C57E-46A2-BB70-5527E68FE913}"/>
              </a:ext>
            </a:extLst>
          </p:cNvPr>
          <p:cNvSpPr txBox="1"/>
          <p:nvPr/>
        </p:nvSpPr>
        <p:spPr>
          <a:xfrm>
            <a:off x="860131" y="3832148"/>
            <a:ext cx="9077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如果需要从</a:t>
            </a:r>
            <a:r>
              <a:rPr lang="en-US" altLang="zh-CN" sz="2000">
                <a:solidFill>
                  <a:schemeClr val="bg1"/>
                </a:solidFill>
              </a:rPr>
              <a:t>paintGL</a:t>
            </a:r>
            <a:r>
              <a:rPr lang="zh-CN" altLang="en-US" sz="2000">
                <a:solidFill>
                  <a:schemeClr val="bg1"/>
                </a:solidFill>
              </a:rPr>
              <a:t>（）以外的位置触发重新绘制（典型示例是使用计时器设置场景动画），则应调用</a:t>
            </a:r>
            <a:r>
              <a:rPr lang="en-US" altLang="zh-CN" sz="2000">
                <a:solidFill>
                  <a:schemeClr val="bg1"/>
                </a:solidFill>
                <a:effectLst/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update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（）</a:t>
            </a:r>
            <a:r>
              <a:rPr lang="zh-CN" altLang="en-US" sz="2000">
                <a:solidFill>
                  <a:schemeClr val="bg1"/>
                </a:solidFill>
              </a:rPr>
              <a:t>函数来安排更新。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调用</a:t>
            </a:r>
            <a:r>
              <a:rPr lang="en-US" altLang="zh-CN" sz="2000">
                <a:solidFill>
                  <a:schemeClr val="bg1"/>
                </a:solidFill>
              </a:rPr>
              <a:t>paintGL</a:t>
            </a:r>
            <a:r>
              <a:rPr lang="zh-CN" altLang="en-US" sz="2000">
                <a:solidFill>
                  <a:schemeClr val="bg1"/>
                </a:solidFill>
              </a:rPr>
              <a:t>（）、</a:t>
            </a:r>
            <a:r>
              <a:rPr lang="en-US" altLang="zh-CN" sz="2000">
                <a:solidFill>
                  <a:schemeClr val="bg1"/>
                </a:solidFill>
              </a:rPr>
              <a:t>resizeGL</a:t>
            </a:r>
            <a:r>
              <a:rPr lang="zh-CN" altLang="en-US" sz="2000">
                <a:solidFill>
                  <a:schemeClr val="bg1"/>
                </a:solidFill>
              </a:rPr>
              <a:t>（）或</a:t>
            </a:r>
            <a:r>
              <a:rPr lang="en-US" altLang="zh-CN" sz="2000">
                <a:solidFill>
                  <a:schemeClr val="bg1"/>
                </a:solidFill>
              </a:rPr>
              <a:t>initializeGL</a:t>
            </a:r>
            <a:r>
              <a:rPr lang="zh-CN" altLang="en-US" sz="2000">
                <a:solidFill>
                  <a:schemeClr val="bg1"/>
                </a:solidFill>
              </a:rPr>
              <a:t>（）时，</a:t>
            </a:r>
            <a:r>
              <a:rPr lang="en-US" altLang="zh-CN" sz="2000">
                <a:solidFill>
                  <a:schemeClr val="bg1"/>
                </a:solidFill>
                <a:effectLst/>
              </a:rPr>
              <a:t>widget 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呈现上下文将变为当前。如果需要从其他位置（例如，在 </a:t>
            </a:r>
            <a:r>
              <a:rPr lang="en-US" altLang="zh-CN" sz="2000">
                <a:solidFill>
                  <a:schemeClr val="bg1"/>
                </a:solidFill>
                <a:effectLst/>
              </a:rPr>
              <a:t>widget </a:t>
            </a:r>
            <a:r>
              <a:rPr lang="zh-CN" altLang="en-US" sz="2000">
                <a:solidFill>
                  <a:schemeClr val="bg1"/>
                </a:solidFill>
              </a:rPr>
              <a:t>的构造函数或自己的绘制函数中）调用标准</a:t>
            </a:r>
            <a:r>
              <a:rPr lang="en-US" altLang="zh-CN" sz="2000">
                <a:solidFill>
                  <a:schemeClr val="bg1"/>
                </a:solidFill>
              </a:rPr>
              <a:t>OpenGL API</a:t>
            </a:r>
            <a:r>
              <a:rPr lang="zh-CN" altLang="en-US" sz="2000">
                <a:solidFill>
                  <a:schemeClr val="bg1"/>
                </a:solidFill>
              </a:rPr>
              <a:t>函数，则必须首先调用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makeCurrent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（）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892BA4-8498-4D5B-B64C-B2904D19275A}"/>
              </a:ext>
            </a:extLst>
          </p:cNvPr>
          <p:cNvSpPr/>
          <p:nvPr/>
        </p:nvSpPr>
        <p:spPr>
          <a:xfrm>
            <a:off x="1230971" y="5547495"/>
            <a:ext cx="8336280" cy="449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  <a:effectLst/>
              </a:rPr>
              <a:t>paintGL()</a:t>
            </a:r>
            <a:r>
              <a:rPr lang="zh-CN" altLang="en-US">
                <a:solidFill>
                  <a:schemeClr val="bg1"/>
                </a:solidFill>
                <a:effectLst/>
              </a:rPr>
              <a:t>以外的地方调用绘制函数，没有意义。绘制图像最终将被</a:t>
            </a:r>
            <a:r>
              <a:rPr lang="en-US" altLang="zh-CN">
                <a:solidFill>
                  <a:schemeClr val="bg1"/>
                </a:solidFill>
                <a:effectLst/>
              </a:rPr>
              <a:t>paintGL()</a:t>
            </a:r>
            <a:r>
              <a:rPr lang="zh-CN" altLang="en-US">
                <a:solidFill>
                  <a:schemeClr val="bg1"/>
                </a:solidFill>
                <a:effectLst/>
              </a:rPr>
              <a:t>覆盖。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882A82-281A-47EF-8C16-0A9CED9E1C59}"/>
              </a:ext>
            </a:extLst>
          </p:cNvPr>
          <p:cNvSpPr txBox="1"/>
          <p:nvPr/>
        </p:nvSpPr>
        <p:spPr>
          <a:xfrm>
            <a:off x="1230971" y="6536430"/>
            <a:ext cx="75326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glDeleteVertexArrays(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VAOs); </a:t>
            </a:r>
            <a:endParaRPr kumimoji="0" lang="en-US" altLang="zh-CN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glDeleteBuffers(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VBOs);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glDeleteProgram(shaderProgram);</a:t>
            </a:r>
            <a:endParaRPr kumimoji="0" lang="zh-CN" altLang="zh-CN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D3DDB7-5663-42E3-ABDB-B0096F6C18A1}"/>
              </a:ext>
            </a:extLst>
          </p:cNvPr>
          <p:cNvSpPr txBox="1"/>
          <p:nvPr/>
        </p:nvSpPr>
        <p:spPr>
          <a:xfrm>
            <a:off x="860131" y="6136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添加到析构函数：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550" y="198496"/>
            <a:ext cx="5306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QOpenGLShaderProgram 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D75D55-2993-497E-8CEF-F520374832EB}"/>
              </a:ext>
            </a:extLst>
          </p:cNvPr>
          <p:cNvSpPr txBox="1"/>
          <p:nvPr/>
        </p:nvSpPr>
        <p:spPr>
          <a:xfrm>
            <a:off x="747551" y="1594102"/>
            <a:ext cx="87321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effectLst/>
              </a:rPr>
              <a:t>bool</a:t>
            </a:r>
            <a:r>
              <a:rPr lang="en-US" altLang="zh-CN">
                <a:effectLst/>
              </a:rPr>
              <a:t> </a:t>
            </a:r>
            <a:r>
              <a:rPr lang="zh-CN" altLang="zh-CN"/>
              <a:t>QOpenGLShaderProgram</a:t>
            </a:r>
            <a:r>
              <a:rPr lang="en-US" altLang="zh-CN">
                <a:effectLst/>
              </a:rPr>
              <a:t>::</a:t>
            </a:r>
            <a:r>
              <a:rPr lang="en-US" altLang="zh-CN" b="1">
                <a:effectLst/>
              </a:rPr>
              <a:t>addShaderFromSourceFile</a:t>
            </a:r>
            <a:r>
              <a:rPr lang="en-US" altLang="zh-CN">
                <a:effectLst/>
              </a:rPr>
              <a:t>(</a:t>
            </a:r>
            <a:r>
              <a:rPr lang="en-US" altLang="zh-CN" b="1">
                <a:solidFill>
                  <a:srgbClr val="007330"/>
                </a:solidFill>
                <a:effectLst/>
              </a:rPr>
              <a:t>QGLShader::ShaderType</a:t>
            </a:r>
            <a:r>
              <a:rPr lang="en-US" altLang="zh-CN">
                <a:effectLst/>
              </a:rPr>
              <a:t> </a:t>
            </a:r>
            <a:r>
              <a:rPr lang="en-US" altLang="zh-CN" i="1">
                <a:effectLst/>
              </a:rPr>
              <a:t>type</a:t>
            </a:r>
            <a:r>
              <a:rPr lang="en-US" altLang="zh-CN">
                <a:effectLst/>
              </a:rPr>
              <a:t>, </a:t>
            </a:r>
          </a:p>
          <a:p>
            <a:pPr lvl="8"/>
            <a:r>
              <a:rPr lang="en-US" altLang="zh-CN">
                <a:effectLst/>
              </a:rPr>
              <a:t>	                 const </a:t>
            </a:r>
            <a:r>
              <a:rPr lang="en-US" altLang="zh-CN" b="1">
                <a:solidFill>
                  <a:srgbClr val="007330"/>
                </a:solidFill>
                <a:effectLst/>
              </a:rPr>
              <a:t>QString</a:t>
            </a:r>
            <a:r>
              <a:rPr lang="en-US" altLang="zh-CN">
                <a:effectLst/>
              </a:rPr>
              <a:t> &amp;</a:t>
            </a:r>
            <a:r>
              <a:rPr lang="en-US" altLang="zh-CN" i="1">
                <a:effectLst/>
              </a:rPr>
              <a:t>fileName</a:t>
            </a:r>
            <a:r>
              <a:rPr lang="en-US" altLang="zh-CN">
                <a:effectLst/>
              </a:rPr>
              <a:t>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EBC693-C67C-49CF-AF37-6786733DECE9}"/>
              </a:ext>
            </a:extLst>
          </p:cNvPr>
          <p:cNvSpPr txBox="1"/>
          <p:nvPr/>
        </p:nvSpPr>
        <p:spPr>
          <a:xfrm>
            <a:off x="747550" y="2395901"/>
            <a:ext cx="873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virtual bool </a:t>
            </a:r>
            <a:r>
              <a:rPr lang="en-US" altLang="zh-CN" sz="1800" b="1" i="0" u="none" strike="noStrike" kern="1200">
                <a:solidFill>
                  <a:srgbClr val="007330"/>
                </a:solidFill>
                <a:effectLst/>
                <a:latin typeface="Calibri" panose="020F0502020204030204" pitchFamily="34" charset="0"/>
              </a:rPr>
              <a:t>link</a:t>
            </a:r>
            <a:r>
              <a:rPr lang="en-US" altLang="zh-CN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endParaRPr lang="zh-CN" altLang="zh-C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DA7AA8-6A24-4539-87B9-6BE11DCB3906}"/>
              </a:ext>
            </a:extLst>
          </p:cNvPr>
          <p:cNvSpPr txBox="1"/>
          <p:nvPr/>
        </p:nvSpPr>
        <p:spPr>
          <a:xfrm>
            <a:off x="747550" y="2920702"/>
            <a:ext cx="873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bool </a:t>
            </a:r>
            <a:r>
              <a:rPr lang="en-US" altLang="zh-CN" sz="1800" b="1" i="0" u="none" strike="noStrike" kern="1200">
                <a:solidFill>
                  <a:srgbClr val="007330"/>
                </a:solidFill>
                <a:effectLst/>
                <a:latin typeface="Calibri" panose="020F0502020204030204" pitchFamily="34" charset="0"/>
              </a:rPr>
              <a:t>bind</a:t>
            </a:r>
            <a:r>
              <a:rPr lang="en-US" altLang="zh-CN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endParaRPr lang="zh-CN" altLang="zh-C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A031C-9E16-43ED-A9CE-FCD5AEC47841}"/>
              </a:ext>
            </a:extLst>
          </p:cNvPr>
          <p:cNvSpPr txBox="1"/>
          <p:nvPr/>
        </p:nvSpPr>
        <p:spPr>
          <a:xfrm>
            <a:off x="747550" y="792303"/>
            <a:ext cx="87321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effectLst/>
              </a:rPr>
              <a:t>bool</a:t>
            </a:r>
            <a:r>
              <a:rPr lang="en-US" altLang="zh-CN">
                <a:effectLst/>
              </a:rPr>
              <a:t> </a:t>
            </a:r>
            <a:r>
              <a:rPr lang="zh-CN" altLang="zh-CN"/>
              <a:t>QOpenGLShaderProgram</a:t>
            </a:r>
            <a:r>
              <a:rPr lang="en-US" altLang="zh-CN">
                <a:effectLst/>
              </a:rPr>
              <a:t>::</a:t>
            </a:r>
            <a:r>
              <a:rPr lang="en-US" altLang="zh-CN"/>
              <a:t>addShaderFromSourceCode</a:t>
            </a:r>
            <a:r>
              <a:rPr lang="en-US" altLang="zh-CN">
                <a:effectLst/>
              </a:rPr>
              <a:t>(</a:t>
            </a:r>
            <a:r>
              <a:rPr lang="en-US" altLang="zh-CN" b="1">
                <a:solidFill>
                  <a:srgbClr val="007330"/>
                </a:solidFill>
                <a:effectLst/>
              </a:rPr>
              <a:t>QGLShader::ShaderType</a:t>
            </a:r>
            <a:r>
              <a:rPr lang="en-US" altLang="zh-CN">
                <a:effectLst/>
              </a:rPr>
              <a:t> </a:t>
            </a:r>
            <a:r>
              <a:rPr lang="en-US" altLang="zh-CN" i="1">
                <a:effectLst/>
              </a:rPr>
              <a:t>type</a:t>
            </a:r>
            <a:r>
              <a:rPr lang="en-US" altLang="zh-CN">
                <a:effectLst/>
              </a:rPr>
              <a:t>, </a:t>
            </a:r>
          </a:p>
          <a:p>
            <a:pPr lvl="8"/>
            <a:r>
              <a:rPr lang="en-US" altLang="zh-CN">
                <a:effectLst/>
              </a:rPr>
              <a:t>	                 const </a:t>
            </a:r>
            <a:r>
              <a:rPr lang="en-US" altLang="zh-CN" b="1">
                <a:solidFill>
                  <a:srgbClr val="007330"/>
                </a:solidFill>
              </a:rPr>
              <a:t>char </a:t>
            </a:r>
            <a:r>
              <a:rPr lang="zh-CN" altLang="en-US" b="1">
                <a:solidFill>
                  <a:srgbClr val="007330"/>
                </a:solidFill>
              </a:rPr>
              <a:t>*</a:t>
            </a:r>
            <a:r>
              <a:rPr lang="en-US" altLang="zh-CN">
                <a:effectLst/>
              </a:rPr>
              <a:t> </a:t>
            </a:r>
            <a:r>
              <a:rPr lang="en-US" altLang="zh-CN" i="1">
                <a:effectLst/>
              </a:rPr>
              <a:t>source</a:t>
            </a:r>
            <a:r>
              <a:rPr lang="en-US" altLang="zh-CN">
                <a:effectLst/>
              </a:rPr>
              <a:t>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00EE4-57DF-47A2-8822-A340D2A40237}"/>
              </a:ext>
            </a:extLst>
          </p:cNvPr>
          <p:cNvSpPr txBox="1"/>
          <p:nvPr/>
        </p:nvSpPr>
        <p:spPr>
          <a:xfrm>
            <a:off x="747550" y="3442448"/>
            <a:ext cx="873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800080"/>
                </a:solidFill>
                <a:effectLst/>
              </a:rPr>
              <a:t>QString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log()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808000"/>
                </a:solidFill>
                <a:effectLst/>
              </a:rPr>
              <a:t>const</a:t>
            </a:r>
            <a:r>
              <a:rPr lang="en-US" altLang="zh-CN"/>
              <a:t>;</a:t>
            </a:r>
            <a:endParaRPr lang="zh-CN" altLang="zh-CN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D9885-FC52-437C-97E0-B6B92E7621E1}"/>
              </a:ext>
            </a:extLst>
          </p:cNvPr>
          <p:cNvSpPr txBox="1"/>
          <p:nvPr/>
        </p:nvSpPr>
        <p:spPr>
          <a:xfrm>
            <a:off x="608330" y="4341477"/>
            <a:ext cx="560245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#version 330 core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layout(location = 0) in vec3 aPos;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void main(){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gl_Position = vec4(aPos.x, aPos.y, aPos.z, 1.0f);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39B779-B33E-4A59-B5A9-6C5D78B11976}"/>
              </a:ext>
            </a:extLst>
          </p:cNvPr>
          <p:cNvSpPr txBox="1"/>
          <p:nvPr/>
        </p:nvSpPr>
        <p:spPr>
          <a:xfrm>
            <a:off x="608330" y="6297498"/>
            <a:ext cx="560245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#version 330 core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out vec4 FragColor;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void main(){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FragColor = vec4(1.0f, 0.5f, 0.2f, 1.0f);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3F031D-8D80-4543-B87E-6AF857E6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96" y="3465185"/>
            <a:ext cx="3181350" cy="27813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0C3E113-604B-457C-8369-291331F7D93B}"/>
              </a:ext>
            </a:extLst>
          </p:cNvPr>
          <p:cNvCxnSpPr>
            <a:cxnSpLocks/>
          </p:cNvCxnSpPr>
          <p:nvPr/>
        </p:nvCxnSpPr>
        <p:spPr>
          <a:xfrm flipH="1">
            <a:off x="9479667" y="1917268"/>
            <a:ext cx="27393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E37340-A4B8-4A85-AAF2-0158CF1F5EC4}"/>
              </a:ext>
            </a:extLst>
          </p:cNvPr>
          <p:cNvCxnSpPr/>
          <p:nvPr/>
        </p:nvCxnSpPr>
        <p:spPr>
          <a:xfrm>
            <a:off x="9753600" y="1917268"/>
            <a:ext cx="0" cy="461561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6C7904-B781-44A4-81CD-1FBFA0E9A373}"/>
              </a:ext>
            </a:extLst>
          </p:cNvPr>
          <p:cNvCxnSpPr/>
          <p:nvPr/>
        </p:nvCxnSpPr>
        <p:spPr>
          <a:xfrm flipH="1">
            <a:off x="9585484" y="6532880"/>
            <a:ext cx="168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1363EBC8-2A76-459F-85FD-029867F6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8633924"/>
            <a:ext cx="9245805" cy="5458476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8BC90F76-52F7-4293-8E97-65F79130BC6E}"/>
              </a:ext>
            </a:extLst>
          </p:cNvPr>
          <p:cNvSpPr txBox="1"/>
          <p:nvPr/>
        </p:nvSpPr>
        <p:spPr>
          <a:xfrm>
            <a:off x="327660" y="8253519"/>
            <a:ext cx="877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  为了在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QT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中正常加载并编辑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shader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文件：在工具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-&gt;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KaiTi_GB2312" panose="02010609030101010101" pitchFamily="49" charset="-122"/>
                <a:ea typeface="KaiTi_GB2312" panose="02010609030101010101" pitchFamily="49" charset="-122"/>
              </a:rPr>
              <a:t>选项 </a:t>
            </a:r>
            <a:r>
              <a:rPr lang="zh-CN" altLang="en-US" sz="2000">
                <a:solidFill>
                  <a:schemeClr val="bg1"/>
                </a:solidFill>
                <a:latin typeface="KaiTi_GB2312" panose="02010609030101010101" pitchFamily="49" charset="-122"/>
                <a:ea typeface="KaiTi_GB2312" panose="02010609030101010101" pitchFamily="49" charset="-122"/>
              </a:rPr>
              <a:t>中设置编码规则：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682807-10BA-4469-A539-CA4C572B47B8}"/>
              </a:ext>
            </a:extLst>
          </p:cNvPr>
          <p:cNvSpPr/>
          <p:nvPr/>
        </p:nvSpPr>
        <p:spPr>
          <a:xfrm>
            <a:off x="6378896" y="6215265"/>
            <a:ext cx="3181350" cy="726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需要将文件放入</a:t>
            </a:r>
            <a:r>
              <a:rPr lang="en-US" altLang="zh-CN">
                <a:solidFill>
                  <a:schemeClr val="tx1"/>
                </a:solidFill>
              </a:rPr>
              <a:t>makefile</a:t>
            </a:r>
            <a:r>
              <a:rPr lang="zh-CN" altLang="en-US">
                <a:solidFill>
                  <a:schemeClr val="tx1"/>
                </a:solidFill>
              </a:rPr>
              <a:t>所在目录，或放入</a:t>
            </a:r>
            <a:r>
              <a:rPr lang="en-US" altLang="zh-CN">
                <a:solidFill>
                  <a:schemeClr val="tx1"/>
                </a:solidFill>
              </a:rPr>
              <a:t>Qt</a:t>
            </a:r>
            <a:r>
              <a:rPr lang="zh-CN" altLang="en-US">
                <a:solidFill>
                  <a:schemeClr val="tx1"/>
                </a:solidFill>
              </a:rPr>
              <a:t>资源文件中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D6AD90-2527-4CEF-8076-80C4A213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896" y="6955067"/>
            <a:ext cx="3181350" cy="12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0425" y="229235"/>
            <a:ext cx="64643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GLSL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：OpenGL Shading Language</a:t>
            </a:r>
          </a:p>
        </p:txBody>
      </p:sp>
      <p:sp>
        <p:nvSpPr>
          <p:cNvPr id="2" name="矩形 1"/>
          <p:cNvSpPr/>
          <p:nvPr/>
        </p:nvSpPr>
        <p:spPr>
          <a:xfrm>
            <a:off x="955040" y="1026795"/>
            <a:ext cx="8686800" cy="34232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version_number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in_variable_name;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in_variable_name;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out_variable_name;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uniform_name;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process input(s) and do some weird graphics stuff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...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output processed stuff to output variable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out_variable_name = weird_stuff_we_processed;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0425" y="628015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一个</a:t>
            </a:r>
            <a:r>
              <a:rPr lang="en-US" altLang="zh-CN" sz="2000">
                <a:solidFill>
                  <a:schemeClr val="bg1"/>
                </a:solidFill>
              </a:rPr>
              <a:t>shader</a:t>
            </a:r>
            <a:r>
              <a:rPr lang="zh-CN" altLang="en-US" sz="2000">
                <a:solidFill>
                  <a:schemeClr val="bg1"/>
                </a:solidFill>
              </a:rPr>
              <a:t>程序的典型结构：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7508" y="1148080"/>
            <a:ext cx="3535452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对于顶点着色器，输入变量为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00"/>
                </a:highlight>
              </a:rPr>
              <a:t>顶点属性（</a:t>
            </a:r>
            <a:r>
              <a:rPr lang="en-US" altLang="zh-CN" sz="2000" i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00"/>
                </a:highlight>
                <a:latin typeface="Gudea"/>
              </a:rPr>
              <a:t>vertex attribute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00"/>
                </a:highlight>
              </a:rPr>
              <a:t>）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800000"/>
              </a:highligh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040" y="4934971"/>
            <a:ext cx="8686800" cy="707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nrAttributes;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glGetIntegerv(GL_MAX_VERTEX_ATTRIBS, &amp;nrAttributes);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0425" y="4534861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我们能声明的顶点属性数量是有上限的，可以通过下面的代码获取：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6782" y="5678865"/>
            <a:ext cx="871505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确保至少有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分量的顶点属性可用，但是有些硬件或许允许更多的顶点属性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8000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5040" y="6478669"/>
            <a:ext cx="8542338" cy="3926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GLSL中包含C等其它语言大部分的默认基础数据类型：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GLSL也有两种容器类型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向量(Vector)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the default vector of 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ea typeface="Gudea"/>
              </a:rPr>
              <a:t> 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floats</a:t>
            </a:r>
            <a:endParaRPr lang="en-US" altLang="zh-CN">
              <a:solidFill>
                <a:srgbClr val="111111"/>
              </a:solidFill>
              <a:latin typeface="Arial" panose="020B0604020202020204" pitchFamily="34" charset="0"/>
              <a:ea typeface="Gud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booleans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integers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unsigned integers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double components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矩阵(Matrix)，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6782" y="10496662"/>
            <a:ext cx="854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向量允许一些有趣而灵活的分量选择方式，叫做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重组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(Swizzling)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4883" y="10975533"/>
            <a:ext cx="844613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vect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(vect,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otherResult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(result.xyz,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33996" y="2012629"/>
            <a:ext cx="2620344" cy="1248731"/>
            <a:chOff x="1967819" y="1842464"/>
            <a:chExt cx="8288071" cy="4297122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本框 1"/>
            <p:cNvSpPr txBox="1"/>
            <p:nvPr/>
          </p:nvSpPr>
          <p:spPr>
            <a:xfrm>
              <a:off x="1967819" y="4676372"/>
              <a:ext cx="616749" cy="1380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9814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9692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9507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385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9199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9077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8892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770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9" name="箭头: 下 28"/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9814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9692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9507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9385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9199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9077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8892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8770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1400" y="827394"/>
            <a:ext cx="8542338" cy="1710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输入输出：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在发送方着色器中声明一个输出</a:t>
            </a:r>
            <a:endParaRPr lang="en-US" altLang="zh-CN" b="0" i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在接收方着色器中声明一个类似的输入</a:t>
            </a:r>
            <a:endParaRPr lang="en-US" altLang="zh-CN" b="0" i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当类型和名字都一致，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把变量链接到一起（在链接程序对象时完成）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296" y="2860457"/>
            <a:ext cx="626769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vertexColor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vertexColor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28296" y="5168781"/>
            <a:ext cx="626769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vertexColor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vertexColor;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537635" y="3574010"/>
            <a:ext cx="26862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06263" y="3422231"/>
            <a:ext cx="2856535" cy="3472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537635" y="3574010"/>
            <a:ext cx="0" cy="23871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83113" y="5722295"/>
            <a:ext cx="2856535" cy="3472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537635" y="5961163"/>
            <a:ext cx="268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16579" y="2824590"/>
            <a:ext cx="178613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顶点着色器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6693" y="5168781"/>
            <a:ext cx="178613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片段着色器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41401" y="1386288"/>
            <a:ext cx="8542337" cy="17095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从顶点数据中直接接收输入。为了定义顶点数据该如何管理，我们使用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这一元数据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metadata 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指定输入变量，这样我们才可以在CPU上配置顶点属性。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layout (location = 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这个的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我们能把它链接到顶点数据。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1400" y="927380"/>
            <a:ext cx="6545483" cy="458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顶点着色器接收的是一种特殊形式的输入，否则就会效率低下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1400" y="3095859"/>
            <a:ext cx="8542337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可以忽略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layout (location = 0)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标识符，通过在OpenGL代码中使用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glGetAttribLocation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查询属性位置值(Location)，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或是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gl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Bind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AttribLocation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属性位置值(Location)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在着色器中设置它们，这样会更容易理解而且节省你（和OpenGL）的工作量。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1041400" y="4340850"/>
            <a:ext cx="560245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#version 330 core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in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vec3</a:t>
            </a:r>
            <a:r>
              <a:rPr lang="en-US" altLang="zh-CN" sz="2000">
                <a:solidFill>
                  <a:schemeClr val="bg1"/>
                </a:solidFill>
              </a:rPr>
              <a:t> aPos;</a:t>
            </a:r>
          </a:p>
          <a:p>
            <a:r>
              <a:rPr lang="en-US" altLang="zh-CN" sz="2000">
                <a:solidFill>
                  <a:schemeClr val="accent2"/>
                </a:solidFill>
              </a:rPr>
              <a:t>void</a:t>
            </a:r>
            <a:r>
              <a:rPr lang="en-US" altLang="zh-CN" sz="2000">
                <a:solidFill>
                  <a:schemeClr val="bg1"/>
                </a:solidFill>
              </a:rPr>
              <a:t> main()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gl_Position = </a:t>
            </a:r>
            <a:r>
              <a:rPr lang="en-US" altLang="zh-CN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vec4</a:t>
            </a:r>
            <a:r>
              <a:rPr lang="en-US" altLang="zh-CN" sz="2000">
                <a:solidFill>
                  <a:schemeClr val="bg1"/>
                </a:solidFill>
              </a:rPr>
              <a:t>(aPos.x, aPos.y, aPos.z, 1.0f);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1803" y="4684661"/>
            <a:ext cx="2384384" cy="3472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331352" y="4997178"/>
            <a:ext cx="0" cy="12826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206187" y="4997177"/>
            <a:ext cx="31251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文本框 17"/>
          <p:cNvSpPr txBox="1"/>
          <p:nvPr/>
        </p:nvSpPr>
        <p:spPr>
          <a:xfrm>
            <a:off x="1012463" y="6297303"/>
            <a:ext cx="922119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.bind();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GLint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zh-CN" altLang="zh-CN" sz="1800" b="1">
                <a:solidFill>
                  <a:schemeClr val="bg1"/>
                </a:solidFill>
                <a:highlight>
                  <a:srgbClr val="800000"/>
                </a:highlight>
              </a:rPr>
              <a:t>posLocation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=</a:t>
            </a:r>
            <a:r>
              <a:rPr lang="en-US" altLang="zh-CN" sz="180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.attributeLocation("aPos");</a:t>
            </a:r>
          </a:p>
          <a:p>
            <a:r>
              <a:rPr lang="en-US" altLang="zh-CN" sz="1800" b="1">
                <a:solidFill>
                  <a:schemeClr val="accent2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chemeClr val="accent2"/>
                </a:solidFill>
                <a:ea typeface="微软雅黑" panose="020B0503020204020204" pitchFamily="34" charset="-122"/>
              </a:rPr>
              <a:t>告知显卡如何解析缓冲里的属性值</a:t>
            </a:r>
            <a:endParaRPr lang="en-US" altLang="zh-CN" sz="1800" b="1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glVertexAttribPointer(</a:t>
            </a:r>
            <a:r>
              <a:rPr lang="en-US" altLang="zh-CN" sz="1800" b="1">
                <a:solidFill>
                  <a:schemeClr val="bg1"/>
                </a:solidFill>
                <a:highlight>
                  <a:srgbClr val="800000"/>
                </a:highlight>
              </a:rPr>
              <a:t>posLcoation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FFCD22"/>
                </a:solidFill>
                <a:effectLst/>
                <a:ea typeface="微软雅黑" panose="020B0503020204020204" pitchFamily="34" charset="-122"/>
              </a:rPr>
              <a:t>3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8CBBAD"/>
                </a:solidFill>
                <a:effectLst/>
                <a:ea typeface="微软雅黑" panose="020B0503020204020204" pitchFamily="34" charset="-122"/>
              </a:rPr>
              <a:t>GL_FLOAT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8CBBAD"/>
                </a:solidFill>
                <a:effectLst/>
                <a:ea typeface="微软雅黑" panose="020B0503020204020204" pitchFamily="34" charset="-122"/>
              </a:rPr>
              <a:t>GL_FALSE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FFCD22"/>
                </a:solidFill>
                <a:effectLst/>
                <a:ea typeface="微软雅黑" panose="020B0503020204020204" pitchFamily="34" charset="-122"/>
              </a:rPr>
              <a:t>3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 * </a:t>
            </a:r>
            <a:r>
              <a:rPr lang="en-US" altLang="zh-CN" sz="1800" b="1" i="0">
                <a:solidFill>
                  <a:srgbClr val="93C763"/>
                </a:solidFill>
                <a:effectLst/>
                <a:ea typeface="微软雅黑" panose="020B0503020204020204" pitchFamily="34" charset="-122"/>
              </a:rPr>
              <a:t>sizeof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(</a:t>
            </a:r>
            <a:r>
              <a:rPr lang="en-US" altLang="zh-CN" sz="1800" b="1" i="0">
                <a:solidFill>
                  <a:srgbClr val="93C763"/>
                </a:solidFill>
                <a:effectLst/>
                <a:ea typeface="微软雅黑" panose="020B0503020204020204" pitchFamily="34" charset="-122"/>
              </a:rPr>
              <a:t>float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), (</a:t>
            </a:r>
            <a:r>
              <a:rPr lang="en-US" altLang="zh-CN" sz="1800" b="1" i="0">
                <a:solidFill>
                  <a:srgbClr val="93C763"/>
                </a:solidFill>
                <a:effectLst/>
                <a:ea typeface="微软雅黑" panose="020B0503020204020204" pitchFamily="34" charset="-122"/>
              </a:rPr>
              <a:t>void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*)</a:t>
            </a:r>
            <a:r>
              <a:rPr lang="en-US" altLang="zh-CN" sz="1800" b="0" i="0">
                <a:solidFill>
                  <a:srgbClr val="FFCD22"/>
                </a:solidFill>
                <a:effectLst/>
                <a:ea typeface="微软雅黑" panose="020B0503020204020204" pitchFamily="34" charset="-122"/>
              </a:rPr>
              <a:t>0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22" name="文本框 17"/>
          <p:cNvSpPr txBox="1"/>
          <p:nvPr/>
        </p:nvSpPr>
        <p:spPr>
          <a:xfrm>
            <a:off x="1012463" y="7620742"/>
            <a:ext cx="922119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.bind();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GLint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zh-CN" altLang="zh-CN" sz="1800" b="1">
                <a:solidFill>
                  <a:schemeClr val="bg1"/>
                </a:solidFill>
                <a:highlight>
                  <a:srgbClr val="800000"/>
                </a:highlight>
              </a:rPr>
              <a:t>posLocation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=2;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CN" sz="180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.bindAttributeLocation("aPos",posLocation);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zh-CN" sz="1800" b="1">
                <a:solidFill>
                  <a:schemeClr val="accent2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chemeClr val="accent2"/>
                </a:solidFill>
                <a:ea typeface="微软雅黑" panose="020B0503020204020204" pitchFamily="34" charset="-122"/>
              </a:rPr>
              <a:t>告知显卡如何解析缓冲里的属性值</a:t>
            </a:r>
            <a:endParaRPr lang="en-US" altLang="zh-CN" sz="1800" b="1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glVertexAttribPointer(</a:t>
            </a:r>
            <a:r>
              <a:rPr lang="en-US" altLang="zh-CN" sz="1800" b="1">
                <a:solidFill>
                  <a:schemeClr val="bg1"/>
                </a:solidFill>
                <a:highlight>
                  <a:srgbClr val="800000"/>
                </a:highlight>
              </a:rPr>
              <a:t>posLcoation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FFCD22"/>
                </a:solidFill>
                <a:effectLst/>
                <a:ea typeface="微软雅黑" panose="020B0503020204020204" pitchFamily="34" charset="-122"/>
              </a:rPr>
              <a:t>3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8CBBAD"/>
                </a:solidFill>
                <a:effectLst/>
                <a:ea typeface="微软雅黑" panose="020B0503020204020204" pitchFamily="34" charset="-122"/>
              </a:rPr>
              <a:t>GL_FLOAT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8CBBAD"/>
                </a:solidFill>
                <a:effectLst/>
                <a:ea typeface="微软雅黑" panose="020B0503020204020204" pitchFamily="34" charset="-122"/>
              </a:rPr>
              <a:t>GL_FALSE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, </a:t>
            </a:r>
            <a:r>
              <a:rPr lang="en-US" altLang="zh-CN" sz="1800" b="0" i="0">
                <a:solidFill>
                  <a:srgbClr val="FFCD22"/>
                </a:solidFill>
                <a:effectLst/>
                <a:ea typeface="微软雅黑" panose="020B0503020204020204" pitchFamily="34" charset="-122"/>
              </a:rPr>
              <a:t>3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 * </a:t>
            </a:r>
            <a:r>
              <a:rPr lang="en-US" altLang="zh-CN" sz="1800" b="1" i="0">
                <a:solidFill>
                  <a:srgbClr val="93C763"/>
                </a:solidFill>
                <a:effectLst/>
                <a:ea typeface="微软雅黑" panose="020B0503020204020204" pitchFamily="34" charset="-122"/>
              </a:rPr>
              <a:t>sizeof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(</a:t>
            </a:r>
            <a:r>
              <a:rPr lang="en-US" altLang="zh-CN" sz="1800" b="1" i="0">
                <a:solidFill>
                  <a:srgbClr val="93C763"/>
                </a:solidFill>
                <a:effectLst/>
                <a:ea typeface="微软雅黑" panose="020B0503020204020204" pitchFamily="34" charset="-122"/>
              </a:rPr>
              <a:t>float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), (</a:t>
            </a:r>
            <a:r>
              <a:rPr lang="en-US" altLang="zh-CN" sz="1800" b="1" i="0">
                <a:solidFill>
                  <a:srgbClr val="93C763"/>
                </a:solidFill>
                <a:effectLst/>
                <a:ea typeface="微软雅黑" panose="020B0503020204020204" pitchFamily="34" charset="-122"/>
              </a:rPr>
              <a:t>void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*)</a:t>
            </a:r>
            <a:r>
              <a:rPr lang="en-US" altLang="zh-CN" sz="1800" b="0" i="0">
                <a:solidFill>
                  <a:srgbClr val="FFCD22"/>
                </a:solidFill>
                <a:effectLst/>
                <a:ea typeface="微软雅黑" panose="020B0503020204020204" pitchFamily="34" charset="-122"/>
              </a:rPr>
              <a:t>0</a:t>
            </a:r>
            <a:r>
              <a:rPr lang="en-US" altLang="zh-CN" sz="1800" b="0" i="0">
                <a:solidFill>
                  <a:srgbClr val="E0E2E4"/>
                </a:solidFill>
                <a:effectLst/>
                <a:ea typeface="微软雅黑" panose="020B0503020204020204" pitchFamily="34" charset="-122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b="1">
                <a:solidFill>
                  <a:schemeClr val="accent2"/>
                </a:solidFill>
                <a:ea typeface="微软雅黑" panose="020B0503020204020204" pitchFamily="34" charset="-122"/>
              </a:rPr>
              <a:t>//开启VAO管理的第</a:t>
            </a:r>
            <a:r>
              <a:rPr lang="en-US" altLang="zh-CN" sz="1800" b="1">
                <a:solidFill>
                  <a:schemeClr val="accent2"/>
                </a:solidFill>
                <a:ea typeface="微软雅黑" panose="020B0503020204020204" pitchFamily="34" charset="-122"/>
              </a:rPr>
              <a:t>3</a:t>
            </a:r>
            <a:r>
              <a:rPr lang="zh-CN" altLang="zh-CN" sz="1800" b="1">
                <a:solidFill>
                  <a:schemeClr val="accent2"/>
                </a:solidFill>
                <a:ea typeface="微软雅黑" panose="020B0503020204020204" pitchFamily="34" charset="-122"/>
              </a:rPr>
              <a:t>个属性值 </a:t>
            </a:r>
            <a:endParaRPr lang="en-US" altLang="zh-CN" sz="1800" b="1">
              <a:solidFill>
                <a:schemeClr val="accent2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>
                <a:solidFill>
                  <a:srgbClr val="E0E2E4"/>
                </a:solidFill>
                <a:ea typeface="微软雅黑" panose="020B0503020204020204" pitchFamily="34" charset="-122"/>
              </a:rPr>
              <a:t>glEnableVertexAttribArray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(</a:t>
            </a:r>
            <a:r>
              <a:rPr lang="en-US" altLang="zh-CN" sz="1800" b="1">
                <a:solidFill>
                  <a:schemeClr val="bg1"/>
                </a:solidFill>
                <a:highlight>
                  <a:srgbClr val="800000"/>
                </a:highlight>
              </a:rPr>
              <a:t>posLcoation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742" y="909087"/>
            <a:ext cx="8542338" cy="875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>
                <a:solidFill>
                  <a:srgbClr val="404040"/>
                </a:solidFill>
                <a:effectLst/>
                <a:latin typeface="Roboto Slab"/>
              </a:rPr>
              <a:t>Uniform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另一种从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的应用，向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中的着色器发送数据的方式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/>
              <a:t>全局的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(Global)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，可以被任意着色器程序在任意阶段访问</a:t>
            </a:r>
            <a:endParaRPr lang="en-US" altLang="zh-CN" b="0" i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040" y="3821149"/>
            <a:ext cx="8449741" cy="874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如果声明了一个</a:t>
            </a:r>
            <a:r>
              <a:rPr lang="en-US" altLang="zh-CN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却没用过，编译器会默移除这个变量，导致最后编译出的版本中并不会包含它，这可能导致几个非常麻烦的错误，切记！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0339" y="1755099"/>
            <a:ext cx="654548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ourColor;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we set this variable in the OpenGL code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ourColor;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742" y="5264203"/>
            <a:ext cx="849603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timeValue = 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QTime</a:t>
            </a:r>
            <a:r>
              <a:rPr lang="en-US" altLang="zh-CN"/>
              <a:t>::currentTime().second();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greenValue = (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(timeValue)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shaderProgram</a:t>
            </a:r>
            <a:r>
              <a:rPr lang="en-US" altLang="zh-CN"/>
              <a:t>.</a:t>
            </a:r>
            <a:r>
              <a:rPr lang="en-US" altLang="zh-CN">
                <a:solidFill>
                  <a:schemeClr val="bg1"/>
                </a:solidFill>
              </a:rPr>
              <a:t>setUniformValue(</a:t>
            </a:r>
            <a:r>
              <a:rPr lang="en-US" altLang="zh-CN">
                <a:solidFill>
                  <a:schemeClr val="bg1"/>
                </a:solidFill>
                <a:effectLst/>
              </a:rPr>
              <a:t>"ourColor"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0.0f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greenValue,</a:t>
            </a:r>
            <a:r>
              <a:rPr lang="en-US" altLang="zh-CN">
                <a:solidFill>
                  <a:schemeClr val="bg1"/>
                </a:solidFill>
                <a:effectLst/>
              </a:rPr>
              <a:t> 0.0f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1.0f</a:t>
            </a:r>
            <a:r>
              <a:rPr lang="en-US" altLang="zh-CN">
                <a:solidFill>
                  <a:schemeClr val="bg1"/>
                </a:solidFill>
              </a:rPr>
              <a:t>);</a:t>
            </a:r>
            <a:endParaRPr lang="en-US" altLang="zh-CN" b="0" i="0">
              <a:solidFill>
                <a:schemeClr val="bg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42" y="4779824"/>
            <a:ext cx="825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这次我们不去给像素传递单独一个颜色，而是让它随着时间改变颜色：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5275" y="5173454"/>
            <a:ext cx="265686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需要将代码放入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QTimer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信号槽中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423062" y="7127096"/>
            <a:ext cx="0" cy="5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7741" y="7673030"/>
            <a:ext cx="849603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在其核心是一个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库，所以它不支持类型重载，在函数参数类型不同的时候就要为其定义新的函数；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glUniform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是一个典型例子。这个函数有一个特定的后缀，标识设定的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的类型。可能的后缀有：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2936" y="8626833"/>
          <a:ext cx="5335270" cy="2377440"/>
        </p:xfrm>
        <a:graphic>
          <a:graphicData uri="http://schemas.openxmlformats.org/drawingml/2006/table">
            <a:tbl>
              <a:tblPr/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后缀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含义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C83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3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函数需要一个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3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函数需要一个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函数需要一个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unsigned int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3f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函数需要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个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fv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函数需要一个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向量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数组作为它的值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323651" y="6665431"/>
            <a:ext cx="77935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vertexColorLocation = 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(shaderProgram,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"ourColor"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glUseProgram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(shaderProgram); </a:t>
            </a:r>
          </a:p>
          <a:p>
            <a:r>
              <a:rPr lang="en-US" altLang="zh-CN">
                <a:highlight>
                  <a:srgbClr val="FF0000"/>
                </a:highlight>
              </a:rPr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</a:rPr>
              <a:t>4f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(vertexColorLocation,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greenValue,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cxnSp>
        <p:nvCxnSpPr>
          <p:cNvPr id="6" name="直接连接符 5"/>
          <p:cNvCxnSpPr>
            <a:endCxn id="23" idx="1"/>
          </p:cNvCxnSpPr>
          <p:nvPr/>
        </p:nvCxnSpPr>
        <p:spPr>
          <a:xfrm>
            <a:off x="1423062" y="7127096"/>
            <a:ext cx="9005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箭头: 下 23"/>
          <p:cNvSpPr/>
          <p:nvPr/>
        </p:nvSpPr>
        <p:spPr>
          <a:xfrm>
            <a:off x="5312569" y="6187533"/>
            <a:ext cx="1400651" cy="4778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67" y="8785726"/>
            <a:ext cx="3441081" cy="456453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076700" y="11643149"/>
            <a:ext cx="117532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辛苦了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5252022" y="11818620"/>
            <a:ext cx="1201145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43778" y="388261"/>
            <a:ext cx="64643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更多属性：</a:t>
            </a:r>
            <a:r>
              <a:rPr lang="zh-CN" altLang="en-US" sz="2000" b="0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把颜色数据加进顶点数据中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8502" y="798616"/>
            <a:ext cx="92797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vertices[] = {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positions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</a:rPr>
              <a:t>// colors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 </a:t>
            </a:r>
          </a:p>
          <a:p>
            <a:pPr lvl="1"/>
            <a:r>
              <a:rPr lang="en-US" altLang="zh-CN">
                <a:solidFill>
                  <a:schemeClr val="bg1"/>
                </a:solidFill>
                <a:effectLst/>
              </a:rPr>
              <a:t>0.5f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0.5f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0.0f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1.0f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 0.0f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,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0.0f</a:t>
            </a:r>
            <a:r>
              <a:rPr lang="en-US" altLang="zh-CN">
                <a:highlight>
                  <a:srgbClr val="800000"/>
                </a:highlight>
              </a:rPr>
              <a:t>,</a:t>
            </a:r>
            <a:r>
              <a:rPr lang="en-US" altLang="zh-CN"/>
              <a:t>	</a:t>
            </a:r>
            <a:r>
              <a:rPr lang="en-US" altLang="zh-CN">
                <a:solidFill>
                  <a:srgbClr val="008000"/>
                </a:solidFill>
                <a:effectLst/>
              </a:rPr>
              <a:t>//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top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right</a:t>
            </a:r>
          </a:p>
          <a:p>
            <a:pPr lvl="1"/>
            <a:r>
              <a:rPr lang="en-US" altLang="zh-CN">
                <a:solidFill>
                  <a:schemeClr val="bg1"/>
                </a:solidFill>
                <a:effectLst/>
              </a:rPr>
              <a:t>0.5f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  <a:effectLst/>
              </a:rPr>
              <a:t>0.5f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0.0f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0.0f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 1.0f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,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0.0f</a:t>
            </a:r>
            <a:r>
              <a:rPr lang="en-US" altLang="zh-CN">
                <a:highlight>
                  <a:srgbClr val="800000"/>
                </a:highlight>
              </a:rPr>
              <a:t>,</a:t>
            </a:r>
            <a:r>
              <a:rPr lang="en-US" altLang="zh-CN"/>
              <a:t>	</a:t>
            </a:r>
            <a:r>
              <a:rPr lang="en-US" altLang="zh-CN">
                <a:solidFill>
                  <a:srgbClr val="008000"/>
                </a:solidFill>
                <a:effectLst/>
              </a:rPr>
              <a:t>//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bottom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right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>
                <a:solidFill>
                  <a:schemeClr val="bg1"/>
                </a:solidFill>
                <a:effectLst/>
              </a:rPr>
              <a:t>-0.5f, -0.5f, 0.0f,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0.0f, 0.0f, 1.0f</a:t>
            </a:r>
            <a:r>
              <a:rPr lang="en-US" altLang="zh-CN">
                <a:solidFill>
                  <a:srgbClr val="C0C0C0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>
                <a:solidFill>
                  <a:srgbClr val="C0C0C0"/>
                </a:solidFill>
                <a:effectLst/>
              </a:rPr>
              <a:t>	</a:t>
            </a:r>
            <a:r>
              <a:rPr lang="en-US" altLang="zh-CN">
                <a:solidFill>
                  <a:srgbClr val="008000"/>
                </a:solidFill>
                <a:effectLst/>
              </a:rPr>
              <a:t>//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bottom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left</a:t>
            </a:r>
            <a:endParaRPr lang="en-US" altLang="zh-CN">
              <a:solidFill>
                <a:srgbClr val="E0E2E4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en-US" altLang="zh-CN">
                <a:solidFill>
                  <a:schemeClr val="bg1"/>
                </a:solidFill>
                <a:effectLst/>
              </a:rPr>
              <a:t>0.5f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0.5f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0.0f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0.5f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 0.5f</a:t>
            </a:r>
            <a:r>
              <a:rPr lang="en-US" altLang="zh-CN">
                <a:solidFill>
                  <a:schemeClr val="bg1"/>
                </a:solidFill>
                <a:highlight>
                  <a:srgbClr val="800000"/>
                </a:highlight>
              </a:rPr>
              <a:t>, 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0.5f</a:t>
            </a:r>
            <a:r>
              <a:rPr lang="en-US" altLang="zh-CN">
                <a:highlight>
                  <a:srgbClr val="800000"/>
                </a:highlight>
              </a:rPr>
              <a:t>,</a:t>
            </a:r>
            <a:r>
              <a:rPr lang="en-US" altLang="zh-CN"/>
              <a:t>	</a:t>
            </a:r>
            <a:r>
              <a:rPr lang="en-US" altLang="zh-CN">
                <a:solidFill>
                  <a:srgbClr val="008000"/>
                </a:solidFill>
                <a:effectLst/>
              </a:rPr>
              <a:t>//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top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left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}; 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6928" y="2546393"/>
            <a:ext cx="447223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ourColor;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5979" y="2546393"/>
            <a:ext cx="447223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ourColor; </a:t>
            </a:r>
          </a:p>
          <a:p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main()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(ourColor,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>
              <a:cs typeface="Calibri" panose="020F050202020403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9002" y="5125166"/>
            <a:ext cx="7720314" cy="2327554"/>
            <a:chOff x="1145894" y="5125166"/>
            <a:chExt cx="7720314" cy="2327554"/>
          </a:xfrm>
        </p:grpSpPr>
        <p:sp>
          <p:nvSpPr>
            <p:cNvPr id="9" name="矩形 8"/>
            <p:cNvSpPr/>
            <p:nvPr/>
          </p:nvSpPr>
          <p:spPr>
            <a:xfrm>
              <a:off x="1145894" y="5125166"/>
              <a:ext cx="7720314" cy="2308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 descr="Interleaved data of position and color within VBO to be configured wtih &lt;function id='30'&gt;glVertexAttribPointer&lt;/function&g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428" y="5125166"/>
              <a:ext cx="7598780" cy="2327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文本框 21"/>
          <p:cNvSpPr txBox="1"/>
          <p:nvPr/>
        </p:nvSpPr>
        <p:spPr>
          <a:xfrm>
            <a:off x="678502" y="7616105"/>
            <a:ext cx="92797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position attribute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color attribute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</a:p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025" y="815050"/>
            <a:ext cx="2450138" cy="1663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7590" y="290976"/>
            <a:ext cx="8640502" cy="3275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  <a:ea typeface="Roboto Slab"/>
              </a:rPr>
              <a:t>练习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修改顶点着色器让三角形上下颠倒：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参考解答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使用uniform定义一个水平偏移量，在顶点着色器中使用这个偏移量把三角形移动到屏幕右侧：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参考解答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关键字把顶点位置输出到片段着色器，并将片段的颜色设置为与顶点位置相等（来看看连顶点位置值都在三角形中被插值的结果）。做完这些后，尝试回答下面的问题：为什么在三角形的左下角是黑的?：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参考解答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569" y="3795822"/>
            <a:ext cx="3232484" cy="2181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036" y="6773217"/>
            <a:ext cx="3123549" cy="21044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586" y="3795822"/>
            <a:ext cx="3105150" cy="21812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5" idx="1"/>
          </p:cNvCxnSpPr>
          <p:nvPr/>
        </p:nvCxnSpPr>
        <p:spPr>
          <a:xfrm flipV="1">
            <a:off x="4399736" y="4886434"/>
            <a:ext cx="912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928811" y="5977046"/>
            <a:ext cx="0" cy="79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813" y="6773217"/>
            <a:ext cx="3096321" cy="21044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94586" y="635901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绘制另一个三角形：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1406</TotalTime>
  <Words>1657</Words>
  <Application>Microsoft Office PowerPoint</Application>
  <PresentationFormat>自定义</PresentationFormat>
  <Paragraphs>174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 Unicode MS</vt:lpstr>
      <vt:lpstr>Gudea</vt:lpstr>
      <vt:lpstr>Roboto Slab</vt:lpstr>
      <vt:lpstr>等线</vt:lpstr>
      <vt:lpstr>华文琥珀</vt:lpstr>
      <vt:lpstr>KaiTi_GB2312</vt:lpstr>
      <vt:lpstr>微软雅黑</vt:lpstr>
      <vt:lpstr>Arial</vt:lpstr>
      <vt:lpstr>Calibri</vt:lpstr>
      <vt:lpstr>Cambria</vt:lpstr>
      <vt:lpstr>Consolas</vt:lpstr>
      <vt:lpstr>Courier New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1522</cp:revision>
  <dcterms:created xsi:type="dcterms:W3CDTF">2020-06-26T01:00:00Z</dcterms:created>
  <dcterms:modified xsi:type="dcterms:W3CDTF">2021-09-22T23:15:32Z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