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ppt/ink/ink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0"/>
  </p:handoutMasterIdLst>
  <p:sldIdLst>
    <p:sldId id="311" r:id="rId2"/>
    <p:sldId id="312" r:id="rId3"/>
    <p:sldId id="313" r:id="rId4"/>
    <p:sldId id="314" r:id="rId5"/>
    <p:sldId id="315" r:id="rId6"/>
    <p:sldId id="316" r:id="rId7"/>
    <p:sldId id="317" r:id="rId8"/>
  </p:sldIdLst>
  <p:sldSz cx="10625138" cy="1440021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
          <p15:clr>
            <a:srgbClr val="A4A3A4"/>
          </p15:clr>
        </p15:guide>
        <p15:guide id="2" orient="horz" pos="455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F1F"/>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32" autoAdjust="0"/>
    <p:restoredTop sz="95244" autoAdjust="0"/>
  </p:normalViewPr>
  <p:slideViewPr>
    <p:cSldViewPr snapToGrid="0" showGuides="1">
      <p:cViewPr>
        <p:scale>
          <a:sx n="100" d="100"/>
          <a:sy n="100" d="100"/>
        </p:scale>
        <p:origin x="576" y="58"/>
      </p:cViewPr>
      <p:guideLst>
        <p:guide pos="412"/>
        <p:guide orient="horz" pos="4558"/>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C5E94AA-0F04-43DA-8148-3CAD146715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1637B8B-2D0C-4E0C-9A76-59D8CDB4340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24449D-D9B6-4318-96E7-94981150098A}" type="datetimeFigureOut">
              <a:rPr lang="zh-CN" altLang="en-US" smtClean="0"/>
              <a:t>2021/9/29</a:t>
            </a:fld>
            <a:endParaRPr lang="zh-CN" altLang="en-US"/>
          </a:p>
        </p:txBody>
      </p:sp>
      <p:sp>
        <p:nvSpPr>
          <p:cNvPr id="4" name="页脚占位符 3">
            <a:extLst>
              <a:ext uri="{FF2B5EF4-FFF2-40B4-BE49-F238E27FC236}">
                <a16:creationId xmlns:a16="http://schemas.microsoft.com/office/drawing/2014/main" id="{240025A2-ED05-4567-83AF-A89520F59A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661C29BB-51DC-40FE-8B96-BF011B60ED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C24301-1F08-4A3D-91B6-592D1EF7B2F4}" type="slidenum">
              <a:rPr lang="zh-CN" altLang="en-US" smtClean="0"/>
              <a:t>‹#›</a:t>
            </a:fld>
            <a:endParaRPr lang="zh-CN" altLang="en-US"/>
          </a:p>
        </p:txBody>
      </p:sp>
    </p:spTree>
    <p:extLst>
      <p:ext uri="{BB962C8B-B14F-4D97-AF65-F5344CB8AC3E}">
        <p14:creationId xmlns:p14="http://schemas.microsoft.com/office/powerpoint/2010/main" val="427986829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9T07:18:22.1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0,'29'0,"20"0,13 0,2 0,-1 0,-5 0,-9 0,-12 4,-13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9T07:18:27.9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0,'29'0,"20"0,13 0,10 0,3 0,0 0,-9 0,-12 0,-12 0,-9 0,-11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9T07:18:28.2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9T07:23:39.7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 0,'-32'4,"-11"0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9T07:25:02.2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68 0,'-29'18,"-10"6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9T07:34:45.436"/>
    </inkml:context>
    <inkml:brush xml:id="br0">
      <inkml:brushProperty name="width" value="0.05" units="cm"/>
      <inkml:brushProperty name="height" value="0.05" units="cm"/>
      <inkml:brushProperty name="color" value="#CC912C"/>
      <inkml:brushProperty name="ignorePressure" value="1"/>
      <inkml:brushProperty name="inkEffects" value="gold"/>
      <inkml:brushProperty name="anchorX" value="-204121.125"/>
      <inkml:brushProperty name="anchorY" value="-241108.10938"/>
      <inkml:brushProperty name="scaleFactor" value="0.5"/>
    </inkml:brush>
  </inkml:definitions>
  <inkml:trace contextRef="#ctx0" brushRef="#br0">26 31,'0'0,"-11"-4,0-1,7 1,6 1,7 0,5 1,0-3,-2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13B3F-2B31-4A61-B985-2117CDAFE2AD}" type="datetimeFigureOut">
              <a:rPr lang="zh-CN" altLang="en-US" smtClean="0"/>
              <a:t>2021/9/29</a:t>
            </a:fld>
            <a:endParaRPr lang="zh-CN" altLang="en-US"/>
          </a:p>
        </p:txBody>
      </p:sp>
      <p:sp>
        <p:nvSpPr>
          <p:cNvPr id="4" name="幻灯片图像占位符 3"/>
          <p:cNvSpPr>
            <a:spLocks noGrp="1" noRot="1" noChangeAspect="1"/>
          </p:cNvSpPr>
          <p:nvPr>
            <p:ph type="sldImg" idx="2"/>
          </p:nvPr>
        </p:nvSpPr>
        <p:spPr>
          <a:xfrm>
            <a:off x="2290763" y="1143000"/>
            <a:ext cx="22764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70FF05-BDD8-42F0-BA90-04AD6ABB1C0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B70FF05-BDD8-42F0-BA90-04AD6ABB1C0C}" type="slidenum">
              <a:rPr lang="zh-CN" altLang="en-US" smtClean="0"/>
              <a:t>5</a:t>
            </a:fld>
            <a:endParaRPr lang="zh-CN" altLang="en-US"/>
          </a:p>
        </p:txBody>
      </p:sp>
    </p:spTree>
    <p:extLst>
      <p:ext uri="{BB962C8B-B14F-4D97-AF65-F5344CB8AC3E}">
        <p14:creationId xmlns:p14="http://schemas.microsoft.com/office/powerpoint/2010/main" val="2653580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28142" y="2356703"/>
            <a:ext cx="7968854" cy="5013407"/>
          </a:xfrm>
        </p:spPr>
        <p:txBody>
          <a:bodyPr anchor="b"/>
          <a:lstStyle>
            <a:lvl1pPr algn="ctr">
              <a:defRPr sz="5230"/>
            </a:lvl1pPr>
          </a:lstStyle>
          <a:p>
            <a:r>
              <a:rPr lang="zh-CN" altLang="en-US"/>
              <a:t>单击此处编辑母版标题样式</a:t>
            </a:r>
          </a:p>
        </p:txBody>
      </p:sp>
      <p:sp>
        <p:nvSpPr>
          <p:cNvPr id="3" name="副标题 2"/>
          <p:cNvSpPr>
            <a:spLocks noGrp="1"/>
          </p:cNvSpPr>
          <p:nvPr>
            <p:ph type="subTitle" idx="1"/>
          </p:nvPr>
        </p:nvSpPr>
        <p:spPr>
          <a:xfrm>
            <a:off x="1328142" y="7563446"/>
            <a:ext cx="7968854" cy="3476717"/>
          </a:xfrm>
        </p:spPr>
        <p:txBody>
          <a:bodyPr/>
          <a:lstStyle>
            <a:lvl1pPr marL="0" indent="0" algn="ctr">
              <a:buNone/>
              <a:defRPr sz="2090"/>
            </a:lvl1pPr>
            <a:lvl2pPr marL="398145" indent="0" algn="ctr">
              <a:buNone/>
              <a:defRPr sz="1745"/>
            </a:lvl2pPr>
            <a:lvl3pPr marL="796925" indent="0" algn="ctr">
              <a:buNone/>
              <a:defRPr sz="1570"/>
            </a:lvl3pPr>
            <a:lvl4pPr marL="1195070" indent="0" algn="ctr">
              <a:buNone/>
              <a:defRPr sz="1395"/>
            </a:lvl4pPr>
            <a:lvl5pPr marL="1593850" indent="0" algn="ctr">
              <a:buNone/>
              <a:defRPr sz="1395"/>
            </a:lvl5pPr>
            <a:lvl6pPr marL="1991995" indent="0" algn="ctr">
              <a:buNone/>
              <a:defRPr sz="1395"/>
            </a:lvl6pPr>
            <a:lvl7pPr marL="2390775" indent="0" algn="ctr">
              <a:buNone/>
              <a:defRPr sz="1395"/>
            </a:lvl7pPr>
            <a:lvl8pPr marL="2788920" indent="0" algn="ctr">
              <a:buNone/>
              <a:defRPr sz="1395"/>
            </a:lvl8pPr>
            <a:lvl9pPr marL="3187700" indent="0" algn="ctr">
              <a:buNone/>
              <a:defRPr sz="1395"/>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2021/9/29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2021/9/29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603615" y="766678"/>
            <a:ext cx="2291045" cy="1220351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30478" y="766678"/>
            <a:ext cx="6740322" cy="1220351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2021/9/29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2021/9/29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4944" y="3590055"/>
            <a:ext cx="9164182" cy="5990088"/>
          </a:xfrm>
        </p:spPr>
        <p:txBody>
          <a:bodyPr anchor="b"/>
          <a:lstStyle>
            <a:lvl1pPr>
              <a:defRPr sz="5230"/>
            </a:lvl1pPr>
          </a:lstStyle>
          <a:p>
            <a:r>
              <a:rPr lang="zh-CN" altLang="en-US"/>
              <a:t>单击此处编辑母版标题样式</a:t>
            </a:r>
          </a:p>
        </p:txBody>
      </p:sp>
      <p:sp>
        <p:nvSpPr>
          <p:cNvPr id="3" name="文本占位符 2"/>
          <p:cNvSpPr>
            <a:spLocks noGrp="1"/>
          </p:cNvSpPr>
          <p:nvPr>
            <p:ph type="body" idx="1"/>
          </p:nvPr>
        </p:nvSpPr>
        <p:spPr>
          <a:xfrm>
            <a:off x="724944" y="9636811"/>
            <a:ext cx="9164182" cy="3150046"/>
          </a:xfrm>
        </p:spPr>
        <p:txBody>
          <a:bodyPr/>
          <a:lstStyle>
            <a:lvl1pPr marL="0" indent="0">
              <a:buNone/>
              <a:defRPr sz="2090">
                <a:solidFill>
                  <a:schemeClr val="tx1">
                    <a:tint val="75000"/>
                  </a:schemeClr>
                </a:solidFill>
              </a:defRPr>
            </a:lvl1pPr>
            <a:lvl2pPr marL="398145" indent="0">
              <a:buNone/>
              <a:defRPr sz="1745">
                <a:solidFill>
                  <a:schemeClr val="tx1">
                    <a:tint val="75000"/>
                  </a:schemeClr>
                </a:solidFill>
              </a:defRPr>
            </a:lvl2pPr>
            <a:lvl3pPr marL="796925" indent="0">
              <a:buNone/>
              <a:defRPr sz="1570">
                <a:solidFill>
                  <a:schemeClr val="tx1">
                    <a:tint val="75000"/>
                  </a:schemeClr>
                </a:solidFill>
              </a:defRPr>
            </a:lvl3pPr>
            <a:lvl4pPr marL="1195070" indent="0">
              <a:buNone/>
              <a:defRPr sz="1395">
                <a:solidFill>
                  <a:schemeClr val="tx1">
                    <a:tint val="75000"/>
                  </a:schemeClr>
                </a:solidFill>
              </a:defRPr>
            </a:lvl4pPr>
            <a:lvl5pPr marL="1593850" indent="0">
              <a:buNone/>
              <a:defRPr sz="1395">
                <a:solidFill>
                  <a:schemeClr val="tx1">
                    <a:tint val="75000"/>
                  </a:schemeClr>
                </a:solidFill>
              </a:defRPr>
            </a:lvl5pPr>
            <a:lvl6pPr marL="1991995" indent="0">
              <a:buNone/>
              <a:defRPr sz="1395">
                <a:solidFill>
                  <a:schemeClr val="tx1">
                    <a:tint val="75000"/>
                  </a:schemeClr>
                </a:solidFill>
              </a:defRPr>
            </a:lvl6pPr>
            <a:lvl7pPr marL="2390775" indent="0">
              <a:buNone/>
              <a:defRPr sz="1395">
                <a:solidFill>
                  <a:schemeClr val="tx1">
                    <a:tint val="75000"/>
                  </a:schemeClr>
                </a:solidFill>
              </a:defRPr>
            </a:lvl7pPr>
            <a:lvl8pPr marL="2788920" indent="0">
              <a:buNone/>
              <a:defRPr sz="1395">
                <a:solidFill>
                  <a:schemeClr val="tx1">
                    <a:tint val="75000"/>
                  </a:schemeClr>
                </a:solidFill>
              </a:defRPr>
            </a:lvl8pPr>
            <a:lvl9pPr marL="3187700" indent="0">
              <a:buNone/>
              <a:defRPr sz="139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2021/9/29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30478" y="3833390"/>
            <a:ext cx="4515684"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378976" y="3833390"/>
            <a:ext cx="4515684"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2021/9/29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2" y="766679"/>
            <a:ext cx="9164182" cy="2783376"/>
          </a:xfrm>
        </p:spPr>
        <p:txBody>
          <a:bodyPr/>
          <a:lstStyle/>
          <a:p>
            <a:r>
              <a:rPr lang="zh-CN" altLang="en-US"/>
              <a:t>单击此处编辑母版标题样式</a:t>
            </a:r>
          </a:p>
        </p:txBody>
      </p:sp>
      <p:sp>
        <p:nvSpPr>
          <p:cNvPr id="3" name="文本占位符 2"/>
          <p:cNvSpPr>
            <a:spLocks noGrp="1"/>
          </p:cNvSpPr>
          <p:nvPr>
            <p:ph type="body" idx="1"/>
          </p:nvPr>
        </p:nvSpPr>
        <p:spPr>
          <a:xfrm>
            <a:off x="731863" y="3530053"/>
            <a:ext cx="4494931" cy="1730025"/>
          </a:xfrm>
        </p:spPr>
        <p:txBody>
          <a:bodyPr anchor="b"/>
          <a:lstStyle>
            <a:lvl1pPr marL="0" indent="0">
              <a:buNone/>
              <a:defRPr sz="2090" b="1"/>
            </a:lvl1pPr>
            <a:lvl2pPr marL="398145" indent="0">
              <a:buNone/>
              <a:defRPr sz="1745" b="1"/>
            </a:lvl2pPr>
            <a:lvl3pPr marL="796925" indent="0">
              <a:buNone/>
              <a:defRPr sz="1570" b="1"/>
            </a:lvl3pPr>
            <a:lvl4pPr marL="1195070" indent="0">
              <a:buNone/>
              <a:defRPr sz="1395" b="1"/>
            </a:lvl4pPr>
            <a:lvl5pPr marL="1593850" indent="0">
              <a:buNone/>
              <a:defRPr sz="1395" b="1"/>
            </a:lvl5pPr>
            <a:lvl6pPr marL="1991995" indent="0">
              <a:buNone/>
              <a:defRPr sz="1395" b="1"/>
            </a:lvl6pPr>
            <a:lvl7pPr marL="2390775" indent="0">
              <a:buNone/>
              <a:defRPr sz="1395" b="1"/>
            </a:lvl7pPr>
            <a:lvl8pPr marL="2788920" indent="0">
              <a:buNone/>
              <a:defRPr sz="1395" b="1"/>
            </a:lvl8pPr>
            <a:lvl9pPr marL="3187700" indent="0">
              <a:buNone/>
              <a:defRPr sz="1395" b="1"/>
            </a:lvl9pPr>
          </a:lstStyle>
          <a:p>
            <a:pPr lvl="0"/>
            <a:r>
              <a:rPr lang="zh-CN" altLang="en-US"/>
              <a:t>单击此处编辑母版文本样式</a:t>
            </a:r>
          </a:p>
        </p:txBody>
      </p:sp>
      <p:sp>
        <p:nvSpPr>
          <p:cNvPr id="4" name="内容占位符 3"/>
          <p:cNvSpPr>
            <a:spLocks noGrp="1"/>
          </p:cNvSpPr>
          <p:nvPr>
            <p:ph sz="half" idx="2"/>
          </p:nvPr>
        </p:nvSpPr>
        <p:spPr>
          <a:xfrm>
            <a:off x="731863" y="5260078"/>
            <a:ext cx="4494931"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5378976" y="3530053"/>
            <a:ext cx="4517068" cy="1730025"/>
          </a:xfrm>
        </p:spPr>
        <p:txBody>
          <a:bodyPr anchor="b"/>
          <a:lstStyle>
            <a:lvl1pPr marL="0" indent="0">
              <a:buNone/>
              <a:defRPr sz="2090" b="1"/>
            </a:lvl1pPr>
            <a:lvl2pPr marL="398145" indent="0">
              <a:buNone/>
              <a:defRPr sz="1745" b="1"/>
            </a:lvl2pPr>
            <a:lvl3pPr marL="796925" indent="0">
              <a:buNone/>
              <a:defRPr sz="1570" b="1"/>
            </a:lvl3pPr>
            <a:lvl4pPr marL="1195070" indent="0">
              <a:buNone/>
              <a:defRPr sz="1395" b="1"/>
            </a:lvl4pPr>
            <a:lvl5pPr marL="1593850" indent="0">
              <a:buNone/>
              <a:defRPr sz="1395" b="1"/>
            </a:lvl5pPr>
            <a:lvl6pPr marL="1991995" indent="0">
              <a:buNone/>
              <a:defRPr sz="1395" b="1"/>
            </a:lvl6pPr>
            <a:lvl7pPr marL="2390775" indent="0">
              <a:buNone/>
              <a:defRPr sz="1395" b="1"/>
            </a:lvl7pPr>
            <a:lvl8pPr marL="2788920" indent="0">
              <a:buNone/>
              <a:defRPr sz="1395" b="1"/>
            </a:lvl8pPr>
            <a:lvl9pPr marL="3187700" indent="0">
              <a:buNone/>
              <a:defRPr sz="1395" b="1"/>
            </a:lvl9pPr>
          </a:lstStyle>
          <a:p>
            <a:pPr lvl="0"/>
            <a:r>
              <a:rPr lang="zh-CN" altLang="en-US"/>
              <a:t>单击此处编辑母版文本样式</a:t>
            </a:r>
          </a:p>
        </p:txBody>
      </p:sp>
      <p:sp>
        <p:nvSpPr>
          <p:cNvPr id="6" name="内容占位符 5"/>
          <p:cNvSpPr>
            <a:spLocks noGrp="1"/>
          </p:cNvSpPr>
          <p:nvPr>
            <p:ph sz="quarter" idx="4"/>
          </p:nvPr>
        </p:nvSpPr>
        <p:spPr>
          <a:xfrm>
            <a:off x="5378976" y="5260078"/>
            <a:ext cx="4517068"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7B43034-5666-4088-908E-90BF970F5519}" type="datetimeFigureOut">
              <a:rPr lang="zh-CN" altLang="en-US" smtClean="0"/>
              <a:t>2021/9/29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AA8925-78AA-4D71-A293-67AA713F8EE9}" type="slidenum">
              <a:rPr lang="zh-CN" altLang="en-US" smtClean="0"/>
              <a:t>‹#›</a:t>
            </a:fld>
            <a:endParaRPr lang="zh-CN" altLang="en-US"/>
          </a:p>
        </p:txBody>
      </p:sp>
      <p:sp>
        <p:nvSpPr>
          <p:cNvPr id="11" name="矩形 10"/>
          <p:cNvSpPr/>
          <p:nvPr/>
        </p:nvSpPr>
        <p:spPr>
          <a:xfrm>
            <a:off x="7230529" y="12153097"/>
            <a:ext cx="675519" cy="246221"/>
          </a:xfrm>
          <a:prstGeom prst="rect">
            <a:avLst/>
          </a:prstGeom>
        </p:spPr>
        <p:txBody>
          <a:bodyPr wrap="square">
            <a:spAutoFit/>
          </a:bodyPr>
          <a:lstStyle/>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模板下载：</a:t>
            </a:r>
            <a:r>
              <a:rPr lang="en-US" altLang="zh-CN" sz="100">
                <a:solidFill>
                  <a:prstClr val="black"/>
                </a:solidFill>
                <a:latin typeface="Calibri" panose="020F0502020204030204"/>
                <a:ea typeface="宋体" panose="02010600030101010101" pitchFamily="2" charset="-122"/>
              </a:rPr>
              <a:t>www.1ppt.com/moban/          </a:t>
            </a:r>
            <a:r>
              <a:rPr lang="zh-CN" altLang="en-US" sz="100">
                <a:solidFill>
                  <a:prstClr val="black"/>
                </a:solidFill>
                <a:latin typeface="Calibri" panose="020F0502020204030204"/>
                <a:ea typeface="宋体" panose="02010600030101010101" pitchFamily="2" charset="-122"/>
              </a:rPr>
              <a:t>行业</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www.1ppt.com/hangye/ </a:t>
            </a:r>
          </a:p>
          <a:p>
            <a:r>
              <a:rPr lang="zh-CN" altLang="en-US" sz="100">
                <a:solidFill>
                  <a:prstClr val="black"/>
                </a:solidFill>
                <a:latin typeface="Calibri" panose="020F0502020204030204"/>
                <a:ea typeface="宋体" panose="02010600030101010101" pitchFamily="2" charset="-122"/>
              </a:rPr>
              <a:t>节日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www.1ppt.com/jieri/          PPT</a:t>
            </a:r>
            <a:r>
              <a:rPr lang="zh-CN" altLang="en-US" sz="100">
                <a:solidFill>
                  <a:prstClr val="black"/>
                </a:solidFill>
                <a:latin typeface="Calibri" panose="020F0502020204030204"/>
                <a:ea typeface="宋体" panose="02010600030101010101" pitchFamily="2" charset="-122"/>
              </a:rPr>
              <a:t>素材：</a:t>
            </a:r>
            <a:r>
              <a:rPr lang="en-US" altLang="zh-CN" sz="100">
                <a:solidFill>
                  <a:prstClr val="black"/>
                </a:solidFill>
                <a:latin typeface="Calibri" panose="020F0502020204030204"/>
                <a:ea typeface="宋体" panose="02010600030101010101" pitchFamily="2" charset="-122"/>
              </a:rPr>
              <a:t>www.1ppt.com/sucai/</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背景图片：</a:t>
            </a:r>
            <a:r>
              <a:rPr lang="en-US" altLang="zh-CN" sz="100">
                <a:solidFill>
                  <a:prstClr val="black"/>
                </a:solidFill>
                <a:latin typeface="Calibri" panose="020F0502020204030204"/>
                <a:ea typeface="宋体" panose="02010600030101010101" pitchFamily="2" charset="-122"/>
              </a:rPr>
              <a:t>www.1ppt.com/beijing/        PPT</a:t>
            </a:r>
            <a:r>
              <a:rPr lang="zh-CN" altLang="en-US" sz="100">
                <a:solidFill>
                  <a:prstClr val="black"/>
                </a:solidFill>
                <a:latin typeface="Calibri" panose="020F0502020204030204"/>
                <a:ea typeface="宋体" panose="02010600030101010101" pitchFamily="2" charset="-122"/>
              </a:rPr>
              <a:t>图表：</a:t>
            </a:r>
            <a:r>
              <a:rPr lang="en-US" altLang="zh-CN" sz="100">
                <a:solidFill>
                  <a:prstClr val="black"/>
                </a:solidFill>
                <a:latin typeface="Calibri" panose="020F0502020204030204"/>
                <a:ea typeface="宋体" panose="02010600030101010101" pitchFamily="2" charset="-122"/>
              </a:rPr>
              <a:t>www.1ppt.com/tubiao/      </a:t>
            </a:r>
          </a:p>
          <a:p>
            <a:r>
              <a:rPr lang="zh-CN" altLang="en-US" sz="100">
                <a:solidFill>
                  <a:prstClr val="black"/>
                </a:solidFill>
                <a:latin typeface="Calibri" panose="020F0502020204030204"/>
                <a:ea typeface="宋体" panose="02010600030101010101" pitchFamily="2" charset="-122"/>
              </a:rPr>
              <a:t>精美</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下载：</a:t>
            </a:r>
            <a:r>
              <a:rPr lang="en-US" altLang="zh-CN" sz="100">
                <a:solidFill>
                  <a:prstClr val="black"/>
                </a:solidFill>
                <a:latin typeface="Calibri" panose="020F0502020204030204"/>
                <a:ea typeface="宋体" panose="02010600030101010101" pitchFamily="2" charset="-122"/>
              </a:rPr>
              <a:t>www.1ppt.com/xiazai/         PPT</a:t>
            </a:r>
            <a:r>
              <a:rPr lang="zh-CN" altLang="en-US" sz="100">
                <a:solidFill>
                  <a:prstClr val="black"/>
                </a:solidFill>
                <a:latin typeface="Calibri" panose="020F0502020204030204"/>
                <a:ea typeface="宋体" panose="02010600030101010101" pitchFamily="2" charset="-122"/>
              </a:rPr>
              <a:t>教程： </a:t>
            </a:r>
            <a:r>
              <a:rPr lang="en-US" altLang="zh-CN" sz="100">
                <a:solidFill>
                  <a:prstClr val="black"/>
                </a:solidFill>
                <a:latin typeface="Calibri" panose="020F0502020204030204"/>
                <a:ea typeface="宋体" panose="02010600030101010101" pitchFamily="2" charset="-122"/>
              </a:rPr>
              <a:t>www.1ppt.com/powerpoint/      </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课件：</a:t>
            </a:r>
            <a:r>
              <a:rPr lang="en-US" altLang="zh-CN" sz="100">
                <a:solidFill>
                  <a:prstClr val="black"/>
                </a:solidFill>
                <a:latin typeface="Calibri" panose="020F0502020204030204"/>
                <a:ea typeface="宋体" panose="02010600030101010101" pitchFamily="2" charset="-122"/>
              </a:rPr>
              <a:t>www.1ppt.com/kejian/             </a:t>
            </a:r>
            <a:r>
              <a:rPr lang="zh-CN" altLang="en-US" sz="100">
                <a:solidFill>
                  <a:prstClr val="black"/>
                </a:solidFill>
                <a:latin typeface="Calibri" panose="020F0502020204030204"/>
                <a:ea typeface="宋体" panose="02010600030101010101" pitchFamily="2" charset="-122"/>
              </a:rPr>
              <a:t>字体下载：</a:t>
            </a:r>
            <a:r>
              <a:rPr lang="en-US" altLang="zh-CN" sz="100">
                <a:solidFill>
                  <a:prstClr val="black"/>
                </a:solidFill>
                <a:latin typeface="Calibri" panose="020F0502020204030204"/>
                <a:ea typeface="宋体" panose="02010600030101010101" pitchFamily="2" charset="-122"/>
              </a:rPr>
              <a:t>www.1ppt.com/ziti/</a:t>
            </a:r>
          </a:p>
          <a:p>
            <a:r>
              <a:rPr lang="zh-CN" altLang="en-US" sz="100">
                <a:solidFill>
                  <a:prstClr val="black"/>
                </a:solidFill>
                <a:latin typeface="Calibri" panose="020F0502020204030204"/>
                <a:ea typeface="宋体" panose="02010600030101010101" pitchFamily="2" charset="-122"/>
              </a:rPr>
              <a:t>工作总结</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www.1ppt.com/xiazai/zongjie/ </a:t>
            </a:r>
            <a:r>
              <a:rPr lang="zh-CN" altLang="en-US" sz="100">
                <a:solidFill>
                  <a:prstClr val="black"/>
                </a:solidFill>
                <a:latin typeface="Calibri" panose="020F0502020204030204"/>
                <a:ea typeface="宋体" panose="02010600030101010101" pitchFamily="2" charset="-122"/>
              </a:rPr>
              <a:t>工作计划：</a:t>
            </a:r>
            <a:r>
              <a:rPr lang="en-US" altLang="zh-CN" sz="100">
                <a:solidFill>
                  <a:prstClr val="black"/>
                </a:solidFill>
                <a:latin typeface="Calibri" panose="020F0502020204030204"/>
                <a:ea typeface="宋体" panose="02010600030101010101" pitchFamily="2" charset="-122"/>
              </a:rPr>
              <a:t>www.1ppt.com/xiazai/jihua/</a:t>
            </a:r>
          </a:p>
          <a:p>
            <a:r>
              <a:rPr lang="zh-CN" altLang="en-US" sz="100">
                <a:solidFill>
                  <a:prstClr val="black"/>
                </a:solidFill>
                <a:latin typeface="Calibri" panose="020F0502020204030204"/>
                <a:ea typeface="宋体" panose="02010600030101010101" pitchFamily="2" charset="-122"/>
              </a:rPr>
              <a:t>商务</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www.1ppt.com/moban/shangwu/  </a:t>
            </a:r>
            <a:r>
              <a:rPr lang="zh-CN" altLang="en-US" sz="100">
                <a:solidFill>
                  <a:prstClr val="black"/>
                </a:solidFill>
                <a:latin typeface="Calibri" panose="020F0502020204030204"/>
                <a:ea typeface="宋体" panose="02010600030101010101" pitchFamily="2" charset="-122"/>
              </a:rPr>
              <a:t>个人简历</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www.1ppt.com/xiazai/jianli/  </a:t>
            </a:r>
          </a:p>
          <a:p>
            <a:r>
              <a:rPr lang="zh-CN" altLang="en-US" sz="100">
                <a:solidFill>
                  <a:prstClr val="black"/>
                </a:solidFill>
                <a:latin typeface="Calibri" panose="020F0502020204030204"/>
                <a:ea typeface="宋体" panose="02010600030101010101" pitchFamily="2" charset="-122"/>
              </a:rPr>
              <a:t>毕业答辩</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www.1ppt.com/xiazai/dabian/  </a:t>
            </a:r>
            <a:r>
              <a:rPr lang="zh-CN" altLang="en-US" sz="100">
                <a:solidFill>
                  <a:prstClr val="black"/>
                </a:solidFill>
                <a:latin typeface="Calibri" panose="020F0502020204030204"/>
                <a:ea typeface="宋体" panose="02010600030101010101" pitchFamily="2" charset="-122"/>
              </a:rPr>
              <a:t>工作汇报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www.1ppt.com/xiazai/huibao/    </a:t>
            </a:r>
          </a:p>
          <a:p>
            <a:r>
              <a:rPr lang="en-US" altLang="zh-CN" sz="100">
                <a:solidFill>
                  <a:prstClr val="black"/>
                </a:solidFill>
                <a:latin typeface="Calibri" panose="020F0502020204030204"/>
                <a:ea typeface="宋体" panose="02010600030101010101" pitchFamily="2" charset="-122"/>
              </a:rPr>
              <a:t> </a:t>
            </a:r>
          </a:p>
        </p:txBody>
      </p:sp>
      <p:sp>
        <p:nvSpPr>
          <p:cNvPr id="12" name="矩形 11"/>
          <p:cNvSpPr/>
          <p:nvPr userDrawn="1"/>
        </p:nvSpPr>
        <p:spPr>
          <a:xfrm>
            <a:off x="7230529" y="12153097"/>
            <a:ext cx="675519" cy="246221"/>
          </a:xfrm>
          <a:prstGeom prst="rect">
            <a:avLst/>
          </a:prstGeom>
        </p:spPr>
        <p:txBody>
          <a:bodyPr wrap="square">
            <a:spAutoFit/>
          </a:bodyPr>
          <a:lstStyle/>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模板下载：</a:t>
            </a:r>
            <a:r>
              <a:rPr lang="en-US" altLang="zh-CN" sz="100">
                <a:solidFill>
                  <a:prstClr val="black"/>
                </a:solidFill>
                <a:latin typeface="Calibri" panose="020F0502020204030204"/>
                <a:ea typeface="宋体" panose="02010600030101010101" pitchFamily="2" charset="-122"/>
              </a:rPr>
              <a:t>www.1ppt.com/moban/          </a:t>
            </a:r>
            <a:r>
              <a:rPr lang="zh-CN" altLang="en-US" sz="100">
                <a:solidFill>
                  <a:prstClr val="black"/>
                </a:solidFill>
                <a:latin typeface="Calibri" panose="020F0502020204030204"/>
                <a:ea typeface="宋体" panose="02010600030101010101" pitchFamily="2" charset="-122"/>
              </a:rPr>
              <a:t>行业</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www.1ppt.com/hangye/ </a:t>
            </a:r>
          </a:p>
          <a:p>
            <a:r>
              <a:rPr lang="zh-CN" altLang="en-US" sz="100">
                <a:solidFill>
                  <a:prstClr val="black"/>
                </a:solidFill>
                <a:latin typeface="Calibri" panose="020F0502020204030204"/>
                <a:ea typeface="宋体" panose="02010600030101010101" pitchFamily="2" charset="-122"/>
              </a:rPr>
              <a:t>节日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www.1ppt.com/jieri/          PPT</a:t>
            </a:r>
            <a:r>
              <a:rPr lang="zh-CN" altLang="en-US" sz="100">
                <a:solidFill>
                  <a:prstClr val="black"/>
                </a:solidFill>
                <a:latin typeface="Calibri" panose="020F0502020204030204"/>
                <a:ea typeface="宋体" panose="02010600030101010101" pitchFamily="2" charset="-122"/>
              </a:rPr>
              <a:t>素材：</a:t>
            </a:r>
            <a:r>
              <a:rPr lang="en-US" altLang="zh-CN" sz="100">
                <a:solidFill>
                  <a:prstClr val="black"/>
                </a:solidFill>
                <a:latin typeface="Calibri" panose="020F0502020204030204"/>
                <a:ea typeface="宋体" panose="02010600030101010101" pitchFamily="2" charset="-122"/>
              </a:rPr>
              <a:t>www.1ppt.com/sucai/</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背景图片：</a:t>
            </a:r>
            <a:r>
              <a:rPr lang="en-US" altLang="zh-CN" sz="100">
                <a:solidFill>
                  <a:prstClr val="black"/>
                </a:solidFill>
                <a:latin typeface="Calibri" panose="020F0502020204030204"/>
                <a:ea typeface="宋体" panose="02010600030101010101" pitchFamily="2" charset="-122"/>
              </a:rPr>
              <a:t>www.1ppt.com/beijing/        PPT</a:t>
            </a:r>
            <a:r>
              <a:rPr lang="zh-CN" altLang="en-US" sz="100">
                <a:solidFill>
                  <a:prstClr val="black"/>
                </a:solidFill>
                <a:latin typeface="Calibri" panose="020F0502020204030204"/>
                <a:ea typeface="宋体" panose="02010600030101010101" pitchFamily="2" charset="-122"/>
              </a:rPr>
              <a:t>图表：</a:t>
            </a:r>
            <a:r>
              <a:rPr lang="en-US" altLang="zh-CN" sz="100">
                <a:solidFill>
                  <a:prstClr val="black"/>
                </a:solidFill>
                <a:latin typeface="Calibri" panose="020F0502020204030204"/>
                <a:ea typeface="宋体" panose="02010600030101010101" pitchFamily="2" charset="-122"/>
              </a:rPr>
              <a:t>www.1ppt.com/tubiao/      </a:t>
            </a:r>
          </a:p>
          <a:p>
            <a:r>
              <a:rPr lang="zh-CN" altLang="en-US" sz="100">
                <a:solidFill>
                  <a:prstClr val="black"/>
                </a:solidFill>
                <a:latin typeface="Calibri" panose="020F0502020204030204"/>
                <a:ea typeface="宋体" panose="02010600030101010101" pitchFamily="2" charset="-122"/>
              </a:rPr>
              <a:t>精美</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下载：</a:t>
            </a:r>
            <a:r>
              <a:rPr lang="en-US" altLang="zh-CN" sz="100">
                <a:solidFill>
                  <a:prstClr val="black"/>
                </a:solidFill>
                <a:latin typeface="Calibri" panose="020F0502020204030204"/>
                <a:ea typeface="宋体" panose="02010600030101010101" pitchFamily="2" charset="-122"/>
              </a:rPr>
              <a:t>www.1ppt.com/xiazai/         PPT</a:t>
            </a:r>
            <a:r>
              <a:rPr lang="zh-CN" altLang="en-US" sz="100">
                <a:solidFill>
                  <a:prstClr val="black"/>
                </a:solidFill>
                <a:latin typeface="Calibri" panose="020F0502020204030204"/>
                <a:ea typeface="宋体" panose="02010600030101010101" pitchFamily="2" charset="-122"/>
              </a:rPr>
              <a:t>教程： </a:t>
            </a:r>
            <a:r>
              <a:rPr lang="en-US" altLang="zh-CN" sz="100">
                <a:solidFill>
                  <a:prstClr val="black"/>
                </a:solidFill>
                <a:latin typeface="Calibri" panose="020F0502020204030204"/>
                <a:ea typeface="宋体" panose="02010600030101010101" pitchFamily="2" charset="-122"/>
              </a:rPr>
              <a:t>www.1ppt.com/powerpoint/      </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课件：</a:t>
            </a:r>
            <a:r>
              <a:rPr lang="en-US" altLang="zh-CN" sz="100">
                <a:solidFill>
                  <a:prstClr val="black"/>
                </a:solidFill>
                <a:latin typeface="Calibri" panose="020F0502020204030204"/>
                <a:ea typeface="宋体" panose="02010600030101010101" pitchFamily="2" charset="-122"/>
              </a:rPr>
              <a:t>www.1ppt.com/kejian/             </a:t>
            </a:r>
            <a:r>
              <a:rPr lang="zh-CN" altLang="en-US" sz="100">
                <a:solidFill>
                  <a:prstClr val="black"/>
                </a:solidFill>
                <a:latin typeface="Calibri" panose="020F0502020204030204"/>
                <a:ea typeface="宋体" panose="02010600030101010101" pitchFamily="2" charset="-122"/>
              </a:rPr>
              <a:t>字体下载：</a:t>
            </a:r>
            <a:r>
              <a:rPr lang="en-US" altLang="zh-CN" sz="100">
                <a:solidFill>
                  <a:prstClr val="black"/>
                </a:solidFill>
                <a:latin typeface="Calibri" panose="020F0502020204030204"/>
                <a:ea typeface="宋体" panose="02010600030101010101" pitchFamily="2" charset="-122"/>
              </a:rPr>
              <a:t>www.1ppt.com/ziti/</a:t>
            </a:r>
          </a:p>
          <a:p>
            <a:r>
              <a:rPr lang="zh-CN" altLang="en-US" sz="100">
                <a:solidFill>
                  <a:prstClr val="black"/>
                </a:solidFill>
                <a:latin typeface="Calibri" panose="020F0502020204030204"/>
                <a:ea typeface="宋体" panose="02010600030101010101" pitchFamily="2" charset="-122"/>
              </a:rPr>
              <a:t>工作总结</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www.1ppt.com/xiazai/zongjie/ </a:t>
            </a:r>
            <a:r>
              <a:rPr lang="zh-CN" altLang="en-US" sz="100">
                <a:solidFill>
                  <a:prstClr val="black"/>
                </a:solidFill>
                <a:latin typeface="Calibri" panose="020F0502020204030204"/>
                <a:ea typeface="宋体" panose="02010600030101010101" pitchFamily="2" charset="-122"/>
              </a:rPr>
              <a:t>工作计划：</a:t>
            </a:r>
            <a:r>
              <a:rPr lang="en-US" altLang="zh-CN" sz="100">
                <a:solidFill>
                  <a:prstClr val="black"/>
                </a:solidFill>
                <a:latin typeface="Calibri" panose="020F0502020204030204"/>
                <a:ea typeface="宋体" panose="02010600030101010101" pitchFamily="2" charset="-122"/>
              </a:rPr>
              <a:t>www.1ppt.com/xiazai/jihua/</a:t>
            </a:r>
          </a:p>
          <a:p>
            <a:r>
              <a:rPr lang="zh-CN" altLang="en-US" sz="100">
                <a:solidFill>
                  <a:prstClr val="black"/>
                </a:solidFill>
                <a:latin typeface="Calibri" panose="020F0502020204030204"/>
                <a:ea typeface="宋体" panose="02010600030101010101" pitchFamily="2" charset="-122"/>
              </a:rPr>
              <a:t>商务</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www.1ppt.com/moban/shangwu/  </a:t>
            </a:r>
            <a:r>
              <a:rPr lang="zh-CN" altLang="en-US" sz="100">
                <a:solidFill>
                  <a:prstClr val="black"/>
                </a:solidFill>
                <a:latin typeface="Calibri" panose="020F0502020204030204"/>
                <a:ea typeface="宋体" panose="02010600030101010101" pitchFamily="2" charset="-122"/>
              </a:rPr>
              <a:t>个人简历</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www.1ppt.com/xiazai/jianli/  </a:t>
            </a:r>
          </a:p>
          <a:p>
            <a:r>
              <a:rPr lang="zh-CN" altLang="en-US" sz="100">
                <a:solidFill>
                  <a:prstClr val="black"/>
                </a:solidFill>
                <a:latin typeface="Calibri" panose="020F0502020204030204"/>
                <a:ea typeface="宋体" panose="02010600030101010101" pitchFamily="2" charset="-122"/>
              </a:rPr>
              <a:t>毕业答辩</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www.1ppt.com/xiazai/dabian/  </a:t>
            </a:r>
            <a:r>
              <a:rPr lang="zh-CN" altLang="en-US" sz="100">
                <a:solidFill>
                  <a:prstClr val="black"/>
                </a:solidFill>
                <a:latin typeface="Calibri" panose="020F0502020204030204"/>
                <a:ea typeface="宋体" panose="02010600030101010101" pitchFamily="2" charset="-122"/>
              </a:rPr>
              <a:t>工作汇报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www.1ppt.com/xiazai/huibao/    </a:t>
            </a:r>
          </a:p>
          <a:p>
            <a:r>
              <a:rPr lang="en-US" altLang="zh-CN" sz="100">
                <a:solidFill>
                  <a:prstClr val="black"/>
                </a:solidFill>
                <a:latin typeface="Calibri" panose="020F0502020204030204"/>
                <a:ea typeface="宋体" panose="02010600030101010101" pitchFamily="2" charset="-122"/>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7B43034-5666-4088-908E-90BF970F5519}" type="datetimeFigureOut">
              <a:rPr lang="zh-CN" altLang="en-US" smtClean="0"/>
              <a:t>2021/9/29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7B43034-5666-4088-908E-90BF970F5519}" type="datetimeFigureOut">
              <a:rPr lang="zh-CN" altLang="en-US" smtClean="0"/>
              <a:t>2021/9/29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3" y="960014"/>
            <a:ext cx="3426883" cy="3360050"/>
          </a:xfrm>
        </p:spPr>
        <p:txBody>
          <a:bodyPr anchor="b"/>
          <a:lstStyle>
            <a:lvl1pPr>
              <a:defRPr sz="2790"/>
            </a:lvl1pPr>
          </a:lstStyle>
          <a:p>
            <a:r>
              <a:rPr lang="zh-CN" altLang="en-US"/>
              <a:t>单击此处编辑母版标题样式</a:t>
            </a:r>
          </a:p>
        </p:txBody>
      </p:sp>
      <p:sp>
        <p:nvSpPr>
          <p:cNvPr id="3" name="内容占位符 2"/>
          <p:cNvSpPr>
            <a:spLocks noGrp="1"/>
          </p:cNvSpPr>
          <p:nvPr>
            <p:ph idx="1"/>
          </p:nvPr>
        </p:nvSpPr>
        <p:spPr>
          <a:xfrm>
            <a:off x="4517068" y="2073365"/>
            <a:ext cx="5378976" cy="10233485"/>
          </a:xfrm>
        </p:spPr>
        <p:txBody>
          <a:bodyPr/>
          <a:lstStyle>
            <a:lvl1pPr>
              <a:defRPr sz="2790"/>
            </a:lvl1pPr>
            <a:lvl2pPr>
              <a:defRPr sz="2440"/>
            </a:lvl2pPr>
            <a:lvl3pPr>
              <a:defRPr sz="2090"/>
            </a:lvl3pPr>
            <a:lvl4pPr>
              <a:defRPr sz="1745"/>
            </a:lvl4pPr>
            <a:lvl5pPr>
              <a:defRPr sz="1745"/>
            </a:lvl5pPr>
            <a:lvl6pPr>
              <a:defRPr sz="1745"/>
            </a:lvl6pPr>
            <a:lvl7pPr>
              <a:defRPr sz="1745"/>
            </a:lvl7pPr>
            <a:lvl8pPr>
              <a:defRPr sz="1745"/>
            </a:lvl8pPr>
            <a:lvl9pPr>
              <a:defRPr sz="174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731863" y="4320064"/>
            <a:ext cx="3426883" cy="8003453"/>
          </a:xfrm>
        </p:spPr>
        <p:txBody>
          <a:bodyPr/>
          <a:lstStyle>
            <a:lvl1pPr marL="0" indent="0">
              <a:buNone/>
              <a:defRPr sz="1395"/>
            </a:lvl1pPr>
            <a:lvl2pPr marL="398145" indent="0">
              <a:buNone/>
              <a:defRPr sz="1220"/>
            </a:lvl2pPr>
            <a:lvl3pPr marL="796925" indent="0">
              <a:buNone/>
              <a:defRPr sz="1045"/>
            </a:lvl3pPr>
            <a:lvl4pPr marL="1195070" indent="0">
              <a:buNone/>
              <a:defRPr sz="870"/>
            </a:lvl4pPr>
            <a:lvl5pPr marL="1593850" indent="0">
              <a:buNone/>
              <a:defRPr sz="870"/>
            </a:lvl5pPr>
            <a:lvl6pPr marL="1991995" indent="0">
              <a:buNone/>
              <a:defRPr sz="870"/>
            </a:lvl6pPr>
            <a:lvl7pPr marL="2390775" indent="0">
              <a:buNone/>
              <a:defRPr sz="870"/>
            </a:lvl7pPr>
            <a:lvl8pPr marL="2788920" indent="0">
              <a:buNone/>
              <a:defRPr sz="870"/>
            </a:lvl8pPr>
            <a:lvl9pPr marL="3187700" indent="0">
              <a:buNone/>
              <a:defRPr sz="87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2021/9/29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3" y="960014"/>
            <a:ext cx="3426883" cy="3360050"/>
          </a:xfrm>
        </p:spPr>
        <p:txBody>
          <a:bodyPr anchor="b"/>
          <a:lstStyle>
            <a:lvl1pPr>
              <a:defRPr sz="2790"/>
            </a:lvl1pPr>
          </a:lstStyle>
          <a:p>
            <a:r>
              <a:rPr lang="zh-CN" altLang="en-US"/>
              <a:t>单击此处编辑母版标题样式</a:t>
            </a:r>
          </a:p>
        </p:txBody>
      </p:sp>
      <p:sp>
        <p:nvSpPr>
          <p:cNvPr id="3" name="图片占位符 2"/>
          <p:cNvSpPr>
            <a:spLocks noGrp="1"/>
          </p:cNvSpPr>
          <p:nvPr>
            <p:ph type="pic" idx="1"/>
          </p:nvPr>
        </p:nvSpPr>
        <p:spPr>
          <a:xfrm>
            <a:off x="4517068" y="2073365"/>
            <a:ext cx="5378976" cy="10233485"/>
          </a:xfrm>
        </p:spPr>
        <p:txBody>
          <a:bodyPr/>
          <a:lstStyle>
            <a:lvl1pPr marL="0" indent="0">
              <a:buNone/>
              <a:defRPr sz="2790"/>
            </a:lvl1pPr>
            <a:lvl2pPr marL="398145" indent="0">
              <a:buNone/>
              <a:defRPr sz="2440"/>
            </a:lvl2pPr>
            <a:lvl3pPr marL="796925" indent="0">
              <a:buNone/>
              <a:defRPr sz="2090"/>
            </a:lvl3pPr>
            <a:lvl4pPr marL="1195070" indent="0">
              <a:buNone/>
              <a:defRPr sz="1745"/>
            </a:lvl4pPr>
            <a:lvl5pPr marL="1593850" indent="0">
              <a:buNone/>
              <a:defRPr sz="1745"/>
            </a:lvl5pPr>
            <a:lvl6pPr marL="1991995" indent="0">
              <a:buNone/>
              <a:defRPr sz="1745"/>
            </a:lvl6pPr>
            <a:lvl7pPr marL="2390775" indent="0">
              <a:buNone/>
              <a:defRPr sz="1745"/>
            </a:lvl7pPr>
            <a:lvl8pPr marL="2788920" indent="0">
              <a:buNone/>
              <a:defRPr sz="1745"/>
            </a:lvl8pPr>
            <a:lvl9pPr marL="3187700" indent="0">
              <a:buNone/>
              <a:defRPr sz="1745"/>
            </a:lvl9pPr>
          </a:lstStyle>
          <a:p>
            <a:r>
              <a:rPr lang="zh-CN" altLang="en-US"/>
              <a:t>单击图标添加图片</a:t>
            </a:r>
          </a:p>
        </p:txBody>
      </p:sp>
      <p:sp>
        <p:nvSpPr>
          <p:cNvPr id="4" name="文本占位符 3"/>
          <p:cNvSpPr>
            <a:spLocks noGrp="1"/>
          </p:cNvSpPr>
          <p:nvPr>
            <p:ph type="body" sz="half" idx="2"/>
          </p:nvPr>
        </p:nvSpPr>
        <p:spPr>
          <a:xfrm>
            <a:off x="731863" y="4320064"/>
            <a:ext cx="3426883" cy="8003453"/>
          </a:xfrm>
        </p:spPr>
        <p:txBody>
          <a:bodyPr/>
          <a:lstStyle>
            <a:lvl1pPr marL="0" indent="0">
              <a:buNone/>
              <a:defRPr sz="1395"/>
            </a:lvl1pPr>
            <a:lvl2pPr marL="398145" indent="0">
              <a:buNone/>
              <a:defRPr sz="1220"/>
            </a:lvl2pPr>
            <a:lvl3pPr marL="796925" indent="0">
              <a:buNone/>
              <a:defRPr sz="1045"/>
            </a:lvl3pPr>
            <a:lvl4pPr marL="1195070" indent="0">
              <a:buNone/>
              <a:defRPr sz="870"/>
            </a:lvl4pPr>
            <a:lvl5pPr marL="1593850" indent="0">
              <a:buNone/>
              <a:defRPr sz="870"/>
            </a:lvl5pPr>
            <a:lvl6pPr marL="1991995" indent="0">
              <a:buNone/>
              <a:defRPr sz="870"/>
            </a:lvl6pPr>
            <a:lvl7pPr marL="2390775" indent="0">
              <a:buNone/>
              <a:defRPr sz="870"/>
            </a:lvl7pPr>
            <a:lvl8pPr marL="2788920" indent="0">
              <a:buNone/>
              <a:defRPr sz="870"/>
            </a:lvl8pPr>
            <a:lvl9pPr marL="3187700" indent="0">
              <a:buNone/>
              <a:defRPr sz="87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2021/9/29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96DAC541-7B7A-43D3-8B79-37D633B846F1}">
                <asvg:svgBlip xmlns:asvg="http://schemas.microsoft.com/office/drawing/2016/SVG/main" r:embed="rId14"/>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30478" y="766679"/>
            <a:ext cx="9164182" cy="2783376"/>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730478" y="3833390"/>
            <a:ext cx="9164182" cy="913680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30478" y="13346865"/>
            <a:ext cx="2390656" cy="766678"/>
          </a:xfrm>
          <a:prstGeom prst="rect">
            <a:avLst/>
          </a:prstGeom>
        </p:spPr>
        <p:txBody>
          <a:bodyPr vert="horz" lIns="91440" tIns="45720" rIns="91440" bIns="45720" rtlCol="0" anchor="ctr"/>
          <a:lstStyle>
            <a:lvl1pPr algn="l">
              <a:defRPr sz="1045">
                <a:solidFill>
                  <a:schemeClr val="tx1">
                    <a:tint val="75000"/>
                  </a:schemeClr>
                </a:solidFill>
              </a:defRPr>
            </a:lvl1pPr>
          </a:lstStyle>
          <a:p>
            <a:fld id="{87B43034-5666-4088-908E-90BF970F5519}" type="datetimeFigureOut">
              <a:rPr lang="zh-CN" altLang="en-US" smtClean="0"/>
              <a:t>2021/9/29</a:t>
            </a:fld>
            <a:endParaRPr lang="zh-CN" altLang="en-US"/>
          </a:p>
        </p:txBody>
      </p:sp>
      <p:sp>
        <p:nvSpPr>
          <p:cNvPr id="5" name="页脚占位符 4"/>
          <p:cNvSpPr>
            <a:spLocks noGrp="1"/>
          </p:cNvSpPr>
          <p:nvPr>
            <p:ph type="ftr" sz="quarter" idx="3"/>
          </p:nvPr>
        </p:nvSpPr>
        <p:spPr>
          <a:xfrm>
            <a:off x="3519577" y="13346865"/>
            <a:ext cx="3585984" cy="766678"/>
          </a:xfrm>
          <a:prstGeom prst="rect">
            <a:avLst/>
          </a:prstGeom>
        </p:spPr>
        <p:txBody>
          <a:bodyPr vert="horz" lIns="91440" tIns="45720" rIns="91440" bIns="45720" rtlCol="0" anchor="ctr"/>
          <a:lstStyle>
            <a:lvl1pPr algn="ctr">
              <a:defRPr sz="104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504004" y="13346865"/>
            <a:ext cx="2390656" cy="766678"/>
          </a:xfrm>
          <a:prstGeom prst="rect">
            <a:avLst/>
          </a:prstGeom>
        </p:spPr>
        <p:txBody>
          <a:bodyPr vert="horz" lIns="91440" tIns="45720" rIns="91440" bIns="45720" rtlCol="0" anchor="ctr"/>
          <a:lstStyle>
            <a:lvl1pPr algn="r">
              <a:defRPr sz="1045">
                <a:solidFill>
                  <a:schemeClr val="tx1">
                    <a:tint val="75000"/>
                  </a:schemeClr>
                </a:solidFill>
              </a:defRPr>
            </a:lvl1pPr>
          </a:lstStyle>
          <a:p>
            <a:fld id="{15AA8925-78AA-4D71-A293-67AA713F8EE9}" type="slidenum">
              <a:rPr lang="zh-CN" altLang="en-US" smtClean="0"/>
              <a:t>‹#›</a:t>
            </a:fld>
            <a:endParaRPr lang="zh-CN" altLang="en-US"/>
          </a:p>
        </p:txBody>
      </p:sp>
      <p:pic>
        <p:nvPicPr>
          <p:cNvPr id="9" name="图片 8" descr="图标&#10;&#10;描述已自动生成">
            <a:extLst>
              <a:ext uri="{FF2B5EF4-FFF2-40B4-BE49-F238E27FC236}">
                <a16:creationId xmlns:a16="http://schemas.microsoft.com/office/drawing/2014/main" id="{4DB998C1-4D16-47A3-A5CE-6FBCE6BCB718}"/>
              </a:ext>
            </a:extLst>
          </p:cNvPr>
          <p:cNvPicPr>
            <a:picLocks noChangeAspect="1"/>
          </p:cNvPicPr>
          <p:nvPr userDrawn="1"/>
        </p:nvPicPr>
        <p:blipFill>
          <a:blip r:embed="rId15" cstate="print">
            <a:duotone>
              <a:schemeClr val="accent1">
                <a:shade val="45000"/>
                <a:satMod val="135000"/>
              </a:schemeClr>
              <a:prstClr val="white"/>
            </a:duotone>
            <a:extLst>
              <a:ext uri="{BEBA8EAE-BF5A-486C-A8C5-ECC9F3942E4B}">
                <a14:imgProps xmlns:a14="http://schemas.microsoft.com/office/drawing/2010/main">
                  <a14:imgLayer r:embed="rId16">
                    <a14:imgEffect>
                      <a14:saturation sat="0"/>
                    </a14:imgEffect>
                  </a14:imgLayer>
                </a14:imgProps>
              </a:ext>
              <a:ext uri="{28A0092B-C50C-407E-A947-70E740481C1C}">
                <a14:useLocalDpi xmlns:a14="http://schemas.microsoft.com/office/drawing/2010/main" val="0"/>
              </a:ext>
            </a:extLst>
          </a:blip>
          <a:stretch>
            <a:fillRect/>
          </a:stretch>
        </p:blipFill>
        <p:spPr>
          <a:xfrm>
            <a:off x="2308482" y="286670"/>
            <a:ext cx="458896" cy="458896"/>
          </a:xfrm>
          <a:prstGeom prst="rect">
            <a:avLst/>
          </a:prstGeom>
        </p:spPr>
      </p:pic>
      <p:sp>
        <p:nvSpPr>
          <p:cNvPr id="12" name="文本框 11">
            <a:extLst>
              <a:ext uri="{FF2B5EF4-FFF2-40B4-BE49-F238E27FC236}">
                <a16:creationId xmlns:a16="http://schemas.microsoft.com/office/drawing/2014/main" id="{7E5480D6-4326-4270-80BD-AEEC02607BFB}"/>
              </a:ext>
            </a:extLst>
          </p:cNvPr>
          <p:cNvSpPr txBox="1"/>
          <p:nvPr userDrawn="1"/>
        </p:nvSpPr>
        <p:spPr>
          <a:xfrm>
            <a:off x="844866" y="339207"/>
            <a:ext cx="1563248" cy="369332"/>
          </a:xfrm>
          <a:prstGeom prst="rect">
            <a:avLst/>
          </a:prstGeom>
          <a:noFill/>
          <a:ln>
            <a:noFill/>
          </a:ln>
        </p:spPr>
        <p:txBody>
          <a:bodyPr wrap="none" rtlCol="0">
            <a:spAutoFit/>
          </a:bodyPr>
          <a:lstStyle/>
          <a:p>
            <a:r>
              <a:rPr lang="en-US" altLang="zh-CN"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a:t>
            </a:r>
            <a:r>
              <a:rPr lang="zh-CN" altLang="en-US"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阿西拜</a:t>
            </a:r>
            <a:r>
              <a:rPr lang="en-US" altLang="zh-CN"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a:t>
            </a:r>
            <a:r>
              <a:rPr lang="zh-CN" altLang="en-US"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南昌</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96925" rtl="0" eaLnBrk="1" latinLnBrk="0" hangingPunct="1">
        <a:lnSpc>
          <a:spcPct val="90000"/>
        </a:lnSpc>
        <a:spcBef>
          <a:spcPct val="0"/>
        </a:spcBef>
        <a:buNone/>
        <a:defRPr sz="3835" kern="1200">
          <a:solidFill>
            <a:schemeClr val="tx1"/>
          </a:solidFill>
          <a:latin typeface="+mj-lt"/>
          <a:ea typeface="+mj-ea"/>
          <a:cs typeface="+mj-cs"/>
        </a:defRPr>
      </a:lvl1pPr>
    </p:titleStyle>
    <p:bodyStyle>
      <a:lvl1pPr marL="199390" indent="-199390" algn="l" defTabSz="796925" rtl="0" eaLnBrk="1" latinLnBrk="0" hangingPunct="1">
        <a:lnSpc>
          <a:spcPct val="90000"/>
        </a:lnSpc>
        <a:spcBef>
          <a:spcPts val="870"/>
        </a:spcBef>
        <a:buFont typeface="Arial" panose="020B0604020202020204" pitchFamily="34" charset="0"/>
        <a:buChar char="•"/>
        <a:defRPr sz="2440" kern="1200">
          <a:solidFill>
            <a:schemeClr val="tx1"/>
          </a:solidFill>
          <a:latin typeface="+mn-lt"/>
          <a:ea typeface="+mn-ea"/>
          <a:cs typeface="+mn-cs"/>
        </a:defRPr>
      </a:lvl1pPr>
      <a:lvl2pPr marL="597535" indent="-199390" algn="l" defTabSz="796925" rtl="0" eaLnBrk="1" latinLnBrk="0" hangingPunct="1">
        <a:lnSpc>
          <a:spcPct val="90000"/>
        </a:lnSpc>
        <a:spcBef>
          <a:spcPts val="435"/>
        </a:spcBef>
        <a:buFont typeface="Arial" panose="020B0604020202020204" pitchFamily="34" charset="0"/>
        <a:buChar char="•"/>
        <a:defRPr sz="2090" kern="1200">
          <a:solidFill>
            <a:schemeClr val="tx1"/>
          </a:solidFill>
          <a:latin typeface="+mn-lt"/>
          <a:ea typeface="+mn-ea"/>
          <a:cs typeface="+mn-cs"/>
        </a:defRPr>
      </a:lvl2pPr>
      <a:lvl3pPr marL="996315" indent="-199390" algn="l" defTabSz="796925" rtl="0" eaLnBrk="1" latinLnBrk="0" hangingPunct="1">
        <a:lnSpc>
          <a:spcPct val="90000"/>
        </a:lnSpc>
        <a:spcBef>
          <a:spcPts val="435"/>
        </a:spcBef>
        <a:buFont typeface="Arial" panose="020B0604020202020204" pitchFamily="34" charset="0"/>
        <a:buChar char="•"/>
        <a:defRPr sz="1745" kern="1200">
          <a:solidFill>
            <a:schemeClr val="tx1"/>
          </a:solidFill>
          <a:latin typeface="+mn-lt"/>
          <a:ea typeface="+mn-ea"/>
          <a:cs typeface="+mn-cs"/>
        </a:defRPr>
      </a:lvl3pPr>
      <a:lvl4pPr marL="139446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4pPr>
      <a:lvl5pPr marL="179324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5pPr>
      <a:lvl6pPr marL="2191385"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6pPr>
      <a:lvl7pPr marL="2590165"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7pPr>
      <a:lvl8pPr marL="298831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8pPr>
      <a:lvl9pPr marL="338709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9pPr>
    </p:bodyStyle>
    <p:otherStyle>
      <a:defPPr>
        <a:defRPr lang="zh-CN"/>
      </a:defPPr>
      <a:lvl1pPr marL="0" algn="l" defTabSz="796925" rtl="0" eaLnBrk="1" latinLnBrk="0" hangingPunct="1">
        <a:defRPr sz="1570" kern="1200">
          <a:solidFill>
            <a:schemeClr val="tx1"/>
          </a:solidFill>
          <a:latin typeface="+mn-lt"/>
          <a:ea typeface="+mn-ea"/>
          <a:cs typeface="+mn-cs"/>
        </a:defRPr>
      </a:lvl1pPr>
      <a:lvl2pPr marL="398145" algn="l" defTabSz="796925" rtl="0" eaLnBrk="1" latinLnBrk="0" hangingPunct="1">
        <a:defRPr sz="1570" kern="1200">
          <a:solidFill>
            <a:schemeClr val="tx1"/>
          </a:solidFill>
          <a:latin typeface="+mn-lt"/>
          <a:ea typeface="+mn-ea"/>
          <a:cs typeface="+mn-cs"/>
        </a:defRPr>
      </a:lvl2pPr>
      <a:lvl3pPr marL="796925" algn="l" defTabSz="796925" rtl="0" eaLnBrk="1" latinLnBrk="0" hangingPunct="1">
        <a:defRPr sz="1570" kern="1200">
          <a:solidFill>
            <a:schemeClr val="tx1"/>
          </a:solidFill>
          <a:latin typeface="+mn-lt"/>
          <a:ea typeface="+mn-ea"/>
          <a:cs typeface="+mn-cs"/>
        </a:defRPr>
      </a:lvl3pPr>
      <a:lvl4pPr marL="1195070" algn="l" defTabSz="796925" rtl="0" eaLnBrk="1" latinLnBrk="0" hangingPunct="1">
        <a:defRPr sz="1570" kern="1200">
          <a:solidFill>
            <a:schemeClr val="tx1"/>
          </a:solidFill>
          <a:latin typeface="+mn-lt"/>
          <a:ea typeface="+mn-ea"/>
          <a:cs typeface="+mn-cs"/>
        </a:defRPr>
      </a:lvl4pPr>
      <a:lvl5pPr marL="1593850" algn="l" defTabSz="796925" rtl="0" eaLnBrk="1" latinLnBrk="0" hangingPunct="1">
        <a:defRPr sz="1570" kern="1200">
          <a:solidFill>
            <a:schemeClr val="tx1"/>
          </a:solidFill>
          <a:latin typeface="+mn-lt"/>
          <a:ea typeface="+mn-ea"/>
          <a:cs typeface="+mn-cs"/>
        </a:defRPr>
      </a:lvl5pPr>
      <a:lvl6pPr marL="1991995" algn="l" defTabSz="796925" rtl="0" eaLnBrk="1" latinLnBrk="0" hangingPunct="1">
        <a:defRPr sz="1570" kern="1200">
          <a:solidFill>
            <a:schemeClr val="tx1"/>
          </a:solidFill>
          <a:latin typeface="+mn-lt"/>
          <a:ea typeface="+mn-ea"/>
          <a:cs typeface="+mn-cs"/>
        </a:defRPr>
      </a:lvl6pPr>
      <a:lvl7pPr marL="2390775" algn="l" defTabSz="796925" rtl="0" eaLnBrk="1" latinLnBrk="0" hangingPunct="1">
        <a:defRPr sz="1570" kern="1200">
          <a:solidFill>
            <a:schemeClr val="tx1"/>
          </a:solidFill>
          <a:latin typeface="+mn-lt"/>
          <a:ea typeface="+mn-ea"/>
          <a:cs typeface="+mn-cs"/>
        </a:defRPr>
      </a:lvl7pPr>
      <a:lvl8pPr marL="2788920" algn="l" defTabSz="796925" rtl="0" eaLnBrk="1" latinLnBrk="0" hangingPunct="1">
        <a:defRPr sz="1570" kern="1200">
          <a:solidFill>
            <a:schemeClr val="tx1"/>
          </a:solidFill>
          <a:latin typeface="+mn-lt"/>
          <a:ea typeface="+mn-ea"/>
          <a:cs typeface="+mn-cs"/>
        </a:defRPr>
      </a:lvl8pPr>
      <a:lvl9pPr marL="3187700" algn="l" defTabSz="796925" rtl="0" eaLnBrk="1" latinLnBrk="0" hangingPunct="1">
        <a:defRPr sz="15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9.png"/><Relationship Id="rId4" Type="http://schemas.microsoft.com/office/2007/relationships/hdphoto" Target="../media/hdphoto2.wdp"/><Relationship Id="rId9" Type="http://schemas.openxmlformats.org/officeDocument/2006/relationships/image" Target="../media/image21.png"/></Relationships>
</file>

<file path=ppt/slides/_rels/slide4.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image" Target="../media/image29.png"/><Relationship Id="rId3" Type="http://schemas.openxmlformats.org/officeDocument/2006/relationships/image" Target="../media/image23.png"/><Relationship Id="rId7" Type="http://schemas.openxmlformats.org/officeDocument/2006/relationships/image" Target="../media/image26.png"/><Relationship Id="rId12" Type="http://schemas.openxmlformats.org/officeDocument/2006/relationships/customXml" Target="../ink/ink3.xml"/><Relationship Id="rId17" Type="http://schemas.openxmlformats.org/officeDocument/2006/relationships/image" Target="../media/image31.png"/><Relationship Id="rId2" Type="http://schemas.openxmlformats.org/officeDocument/2006/relationships/image" Target="../media/image22.png"/><Relationship Id="rId16"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28.png"/><Relationship Id="rId5" Type="http://schemas.openxmlformats.org/officeDocument/2006/relationships/image" Target="../media/image24.png"/><Relationship Id="rId15" Type="http://schemas.openxmlformats.org/officeDocument/2006/relationships/image" Target="../media/image30.png"/><Relationship Id="rId10" Type="http://schemas.openxmlformats.org/officeDocument/2006/relationships/customXml" Target="../ink/ink2.xml"/><Relationship Id="rId4" Type="http://schemas.microsoft.com/office/2007/relationships/hdphoto" Target="../media/hdphoto5.wdp"/><Relationship Id="rId9" Type="http://schemas.openxmlformats.org/officeDocument/2006/relationships/image" Target="../media/image27.png"/><Relationship Id="rId14" Type="http://schemas.openxmlformats.org/officeDocument/2006/relationships/customXml" Target="../ink/ink4.xml"/></Relationships>
</file>

<file path=ppt/slides/_rels/slide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2.png"/><Relationship Id="rId7" Type="http://schemas.openxmlformats.org/officeDocument/2006/relationships/customXml" Target="../ink/ink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microsoft.com/office/2007/relationships/hdphoto" Target="../media/hdphoto6.wdp"/></Relationships>
</file>

<file path=ppt/slides/_rels/slide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learnopengl.com/code_viewer_gh.php?code=src/1.getting_started/5.2.transformations_exercise2/transformations_exercise2.cpp" TargetMode="External"/><Relationship Id="rId2" Type="http://schemas.openxmlformats.org/officeDocument/2006/relationships/hyperlink" Target="https://learnopengl.com/code_viewer.php?code=getting-started/transformations-exercise1" TargetMode="External"/><Relationship Id="rId1" Type="http://schemas.openxmlformats.org/officeDocument/2006/relationships/slideLayout" Target="../slideLayouts/slideLayout2.xml"/><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55052" y="262189"/>
            <a:ext cx="3742083" cy="40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a:ln>
                  <a:noFill/>
                </a:ln>
                <a:solidFill>
                  <a:schemeClr val="accent3"/>
                </a:solidFill>
                <a:effectLst/>
                <a:latin typeface="Consolas" panose="020B0609020204030204" pitchFamily="49" charset="0"/>
              </a:rPr>
              <a:t>变换</a:t>
            </a:r>
            <a:endParaRPr kumimoji="0" lang="zh-CN" altLang="zh-CN" sz="4400" b="0" i="0" u="none" strike="noStrike" cap="none" normalizeH="0" baseline="0">
              <a:ln>
                <a:noFill/>
              </a:ln>
              <a:solidFill>
                <a:schemeClr val="accent3"/>
              </a:solidFill>
              <a:effectLst/>
              <a:latin typeface="Arial" panose="020B0604020202020204" pitchFamily="34" charset="0"/>
            </a:endParaRPr>
          </a:p>
        </p:txBody>
      </p:sp>
      <p:sp>
        <p:nvSpPr>
          <p:cNvPr id="2" name="文本框 1">
            <a:extLst>
              <a:ext uri="{FF2B5EF4-FFF2-40B4-BE49-F238E27FC236}">
                <a16:creationId xmlns:a16="http://schemas.microsoft.com/office/drawing/2014/main" id="{0DF201D1-0524-4479-920A-48F86D2EE323}"/>
              </a:ext>
            </a:extLst>
          </p:cNvPr>
          <p:cNvSpPr txBox="1"/>
          <p:nvPr/>
        </p:nvSpPr>
        <p:spPr>
          <a:xfrm>
            <a:off x="965200" y="883920"/>
            <a:ext cx="8135560" cy="707886"/>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zh-CN" altLang="en-US" sz="2000">
                <a:ln w="0"/>
                <a:solidFill>
                  <a:schemeClr val="tx1"/>
                </a:solidFill>
                <a:effectLst>
                  <a:outerShdw blurRad="38100" dist="19050" dir="2700000" algn="tl" rotWithShape="0">
                    <a:schemeClr val="dk1">
                      <a:alpha val="40000"/>
                    </a:schemeClr>
                  </a:outerShdw>
                </a:effectLst>
              </a:rPr>
              <a:t>需求：我们需要改变物体的位置（例如：三维动画）。</a:t>
            </a:r>
            <a:endParaRPr lang="en-US" altLang="zh-CN" sz="2000">
              <a:ln w="0"/>
              <a:solidFill>
                <a:schemeClr val="tx1"/>
              </a:solidFill>
              <a:effectLst>
                <a:outerShdw blurRad="38100" dist="19050" dir="2700000" algn="tl" rotWithShape="0">
                  <a:schemeClr val="dk1">
                    <a:alpha val="40000"/>
                  </a:schemeClr>
                </a:outerShdw>
              </a:effectLst>
            </a:endParaRPr>
          </a:p>
          <a:p>
            <a:r>
              <a:rPr lang="zh-CN" altLang="en-US" sz="2000">
                <a:ln w="0"/>
                <a:solidFill>
                  <a:schemeClr val="tx1"/>
                </a:solidFill>
                <a:effectLst>
                  <a:outerShdw blurRad="38100" dist="19050" dir="2700000" algn="tl" rotWithShape="0">
                    <a:schemeClr val="dk1">
                      <a:alpha val="40000"/>
                    </a:schemeClr>
                  </a:outerShdw>
                </a:effectLst>
              </a:rPr>
              <a:t>现有解决办法：每一帧，改变顶点的值（这里是所有的顶点哦！！！）</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6" name="文本框 5">
            <a:extLst>
              <a:ext uri="{FF2B5EF4-FFF2-40B4-BE49-F238E27FC236}">
                <a16:creationId xmlns:a16="http://schemas.microsoft.com/office/drawing/2014/main" id="{2B498500-E495-46BD-A79D-26301DF4BD0E}"/>
              </a:ext>
            </a:extLst>
          </p:cNvPr>
          <p:cNvSpPr txBox="1"/>
          <p:nvPr/>
        </p:nvSpPr>
        <p:spPr>
          <a:xfrm>
            <a:off x="965200" y="1646250"/>
            <a:ext cx="8341359"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000">
                <a:ln w="0"/>
                <a:solidFill>
                  <a:schemeClr val="tx1"/>
                </a:solidFill>
                <a:effectLst>
                  <a:outerShdw blurRad="38100" dist="19050" dir="2700000" algn="tl" rotWithShape="0">
                    <a:schemeClr val="dk1">
                      <a:alpha val="40000"/>
                    </a:schemeClr>
                  </a:outerShdw>
                </a:effectLst>
              </a:rPr>
              <a:t>剧透：每一个顶点用向量值表示，使用位移矩阵、缩放矩阵、旋转矩阵对所有顶点进行操作。（这部分内容需要一些</a:t>
            </a:r>
            <a:r>
              <a:rPr lang="zh-CN" altLang="en-US" sz="2000">
                <a:ln w="0"/>
                <a:solidFill>
                  <a:schemeClr val="tx1"/>
                </a:solidFill>
                <a:effectLst>
                  <a:outerShdw blurRad="38100" dist="19050" dir="2700000" algn="tl" rotWithShape="0">
                    <a:schemeClr val="dk1">
                      <a:alpha val="40000"/>
                    </a:schemeClr>
                  </a:outerShdw>
                </a:effectLst>
                <a:highlight>
                  <a:srgbClr val="FFFF00"/>
                </a:highlight>
              </a:rPr>
              <a:t>线性代数</a:t>
            </a:r>
            <a:r>
              <a:rPr lang="zh-CN" altLang="en-US" sz="2000">
                <a:ln w="0"/>
                <a:solidFill>
                  <a:schemeClr val="tx1"/>
                </a:solidFill>
                <a:effectLst>
                  <a:outerShdw blurRad="38100" dist="19050" dir="2700000" algn="tl" rotWithShape="0">
                    <a:schemeClr val="dk1">
                      <a:alpha val="40000"/>
                    </a:schemeClr>
                  </a:outerShdw>
                </a:effectLst>
              </a:rPr>
              <a:t>基础知识）</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20" name="文本框 19">
            <a:extLst>
              <a:ext uri="{FF2B5EF4-FFF2-40B4-BE49-F238E27FC236}">
                <a16:creationId xmlns:a16="http://schemas.microsoft.com/office/drawing/2014/main" id="{DC3B5227-2251-44DA-8BAB-262D0F602E12}"/>
              </a:ext>
            </a:extLst>
          </p:cNvPr>
          <p:cNvSpPr txBox="1"/>
          <p:nvPr/>
        </p:nvSpPr>
        <p:spPr>
          <a:xfrm>
            <a:off x="882809" y="2497848"/>
            <a:ext cx="5313680" cy="369332"/>
          </a:xfrm>
          <a:prstGeom prst="rect">
            <a:avLst/>
          </a:prstGeom>
          <a:noFill/>
        </p:spPr>
        <p:txBody>
          <a:bodyPr wrap="square">
            <a:spAutoFit/>
          </a:bodyPr>
          <a:lstStyle/>
          <a:p>
            <a:pPr algn="l"/>
            <a:r>
              <a:rPr lang="zh-CN" altLang="en-US" b="0" i="0">
                <a:solidFill>
                  <a:schemeClr val="accent3"/>
                </a:solidFill>
                <a:effectLst/>
                <a:latin typeface="Open Sans" panose="020B0606030504020204" pitchFamily="34" charset="0"/>
              </a:rPr>
              <a:t>向量</a:t>
            </a:r>
          </a:p>
        </p:txBody>
      </p:sp>
      <p:grpSp>
        <p:nvGrpSpPr>
          <p:cNvPr id="12" name="组合 11">
            <a:extLst>
              <a:ext uri="{FF2B5EF4-FFF2-40B4-BE49-F238E27FC236}">
                <a16:creationId xmlns:a16="http://schemas.microsoft.com/office/drawing/2014/main" id="{7E0499ED-E542-4C29-986E-662382FA70C2}"/>
              </a:ext>
            </a:extLst>
          </p:cNvPr>
          <p:cNvGrpSpPr/>
          <p:nvPr/>
        </p:nvGrpSpPr>
        <p:grpSpPr>
          <a:xfrm>
            <a:off x="1632665" y="2354136"/>
            <a:ext cx="2857500" cy="2857500"/>
            <a:chOff x="3278585" y="2682514"/>
            <a:chExt cx="2857500" cy="2857500"/>
          </a:xfrm>
        </p:grpSpPr>
        <p:sp>
          <p:nvSpPr>
            <p:cNvPr id="10" name="矩形 9">
              <a:extLst>
                <a:ext uri="{FF2B5EF4-FFF2-40B4-BE49-F238E27FC236}">
                  <a16:creationId xmlns:a16="http://schemas.microsoft.com/office/drawing/2014/main" id="{04C7F773-418D-44AD-BDFB-5C4C85CE2539}"/>
                </a:ext>
              </a:extLst>
            </p:cNvPr>
            <p:cNvSpPr/>
            <p:nvPr/>
          </p:nvSpPr>
          <p:spPr>
            <a:xfrm>
              <a:off x="3338989" y="2997200"/>
              <a:ext cx="2736692" cy="23469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8" name="Picture 2">
              <a:extLst>
                <a:ext uri="{FF2B5EF4-FFF2-40B4-BE49-F238E27FC236}">
                  <a16:creationId xmlns:a16="http://schemas.microsoft.com/office/drawing/2014/main" id="{D54A0887-6DB3-4CA2-B2D2-727C96F5C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8585" y="2682514"/>
              <a:ext cx="2857500" cy="2857500"/>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文本框 25">
            <a:extLst>
              <a:ext uri="{FF2B5EF4-FFF2-40B4-BE49-F238E27FC236}">
                <a16:creationId xmlns:a16="http://schemas.microsoft.com/office/drawing/2014/main" id="{EDECAAB2-D8F1-4C6F-B7C4-CE8C8A369B0D}"/>
              </a:ext>
            </a:extLst>
          </p:cNvPr>
          <p:cNvSpPr txBox="1"/>
          <p:nvPr/>
        </p:nvSpPr>
        <p:spPr>
          <a:xfrm>
            <a:off x="4550569" y="2814449"/>
            <a:ext cx="5091271" cy="646331"/>
          </a:xfrm>
          <a:prstGeom prst="rect">
            <a:avLst/>
          </a:prstGeom>
          <a:noFill/>
        </p:spPr>
        <p:txBody>
          <a:bodyPr wrap="square">
            <a:spAutoFit/>
          </a:bodyPr>
          <a:lstStyle/>
          <a:p>
            <a:r>
              <a:rPr lang="zh-CN" altLang="en-US" b="0" i="0">
                <a:solidFill>
                  <a:schemeClr val="bg1"/>
                </a:solidFill>
                <a:effectLst/>
                <a:latin typeface="Microsoft Yahei" panose="020B0503020204020204" pitchFamily="34" charset="-122"/>
                <a:ea typeface="Microsoft Yahei" panose="020B0503020204020204" pitchFamily="34" charset="-122"/>
              </a:rPr>
              <a:t>向量有一个</a:t>
            </a:r>
            <a:r>
              <a:rPr lang="zh-CN" altLang="en-US">
                <a:solidFill>
                  <a:schemeClr val="bg1"/>
                </a:solidFill>
              </a:rPr>
              <a:t>方向</a:t>
            </a:r>
            <a:r>
              <a:rPr lang="en-US" altLang="zh-CN" b="0" i="0">
                <a:solidFill>
                  <a:schemeClr val="bg1"/>
                </a:solidFill>
                <a:effectLst/>
                <a:latin typeface="Microsoft Yahei" panose="020B0503020204020204" pitchFamily="34" charset="-122"/>
                <a:ea typeface="Microsoft Yahei" panose="020B0503020204020204" pitchFamily="34" charset="-122"/>
              </a:rPr>
              <a:t>(Direction)</a:t>
            </a:r>
            <a:r>
              <a:rPr lang="zh-CN" altLang="en-US" b="0" i="0">
                <a:solidFill>
                  <a:schemeClr val="bg1"/>
                </a:solidFill>
                <a:effectLst/>
                <a:latin typeface="Microsoft Yahei" panose="020B0503020204020204" pitchFamily="34" charset="-122"/>
                <a:ea typeface="Microsoft Yahei" panose="020B0503020204020204" pitchFamily="34" charset="-122"/>
              </a:rPr>
              <a:t>和</a:t>
            </a:r>
            <a:r>
              <a:rPr lang="zh-CN" altLang="en-US">
                <a:solidFill>
                  <a:schemeClr val="bg1"/>
                </a:solidFill>
              </a:rPr>
              <a:t>大小</a:t>
            </a:r>
            <a:r>
              <a:rPr lang="en-US" altLang="zh-CN" b="0" i="0">
                <a:solidFill>
                  <a:schemeClr val="bg1"/>
                </a:solidFill>
                <a:effectLst/>
                <a:latin typeface="Microsoft Yahei" panose="020B0503020204020204" pitchFamily="34" charset="-122"/>
                <a:ea typeface="Microsoft Yahei" panose="020B0503020204020204" pitchFamily="34" charset="-122"/>
              </a:rPr>
              <a:t>(Magnitude</a:t>
            </a:r>
            <a:r>
              <a:rPr lang="zh-CN" altLang="en-US" b="0" i="0">
                <a:solidFill>
                  <a:schemeClr val="bg1"/>
                </a:solidFill>
                <a:effectLst/>
                <a:latin typeface="Microsoft Yahei" panose="020B0503020204020204" pitchFamily="34" charset="-122"/>
                <a:ea typeface="Microsoft Yahei" panose="020B0503020204020204" pitchFamily="34" charset="-122"/>
              </a:rPr>
              <a:t>，也叫做强度或长度</a:t>
            </a:r>
            <a:r>
              <a:rPr lang="en-US" altLang="zh-CN" b="0" i="0">
                <a:solidFill>
                  <a:schemeClr val="bg1"/>
                </a:solidFill>
                <a:effectLst/>
                <a:latin typeface="Microsoft Yahei" panose="020B0503020204020204" pitchFamily="34" charset="-122"/>
                <a:ea typeface="Microsoft Yahei" panose="020B0503020204020204" pitchFamily="34" charset="-122"/>
              </a:rPr>
              <a:t>)</a:t>
            </a:r>
            <a:r>
              <a:rPr lang="zh-CN" altLang="en-US" b="0" i="0">
                <a:solidFill>
                  <a:schemeClr val="bg1"/>
                </a:solidFill>
                <a:effectLst/>
                <a:latin typeface="Microsoft Yahei" panose="020B0503020204020204" pitchFamily="34" charset="-122"/>
                <a:ea typeface="Microsoft Yahei" panose="020B0503020204020204" pitchFamily="34" charset="-122"/>
              </a:rPr>
              <a:t>。</a:t>
            </a:r>
            <a:endParaRPr lang="zh-CN" altLang="en-US">
              <a:solidFill>
                <a:schemeClr val="bg1"/>
              </a:solidFill>
            </a:endParaRPr>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4E5DF4FB-7B59-4989-BEA5-8726F03C0872}"/>
                  </a:ext>
                </a:extLst>
              </p:cNvPr>
              <p:cNvSpPr txBox="1"/>
              <p:nvPr/>
            </p:nvSpPr>
            <p:spPr>
              <a:xfrm>
                <a:off x="4550569" y="3519799"/>
                <a:ext cx="5313680" cy="1400961"/>
              </a:xfrm>
              <a:prstGeom prst="rect">
                <a:avLst/>
              </a:prstGeom>
              <a:noFill/>
            </p:spPr>
            <p:txBody>
              <a:bodyPr wrap="square">
                <a:spAutoFit/>
              </a:bodyPr>
              <a:lstStyle/>
              <a:p>
                <a:r>
                  <a:rPr lang="zh-CN" altLang="en-US" b="0" i="0">
                    <a:solidFill>
                      <a:schemeClr val="bg1"/>
                    </a:solidFill>
                    <a:effectLst/>
                    <a:latin typeface="Microsoft Yahei" panose="020B0503020204020204" pitchFamily="34" charset="-122"/>
                    <a:ea typeface="Microsoft Yahei" panose="020B0503020204020204" pitchFamily="34" charset="-122"/>
                  </a:rPr>
                  <a:t>数学家喜欢在字母上面加一横表示向量，比如说</a:t>
                </a:r>
                <a14:m>
                  <m:oMath xmlns:m="http://schemas.openxmlformats.org/officeDocument/2006/math">
                    <m:acc>
                      <m:accPr>
                        <m:chr m:val="̅"/>
                        <m:ctrlPr>
                          <a:rPr lang="zh-CN" altLang="en-US" b="0" i="1" smtClean="0">
                            <a:solidFill>
                              <a:srgbClr val="FFC000"/>
                            </a:solidFill>
                            <a:effectLst/>
                            <a:latin typeface="Cambria Math" panose="02040503050406030204" pitchFamily="18" charset="0"/>
                            <a:ea typeface="Microsoft Yahei" panose="020B0503020204020204" pitchFamily="34" charset="-122"/>
                          </a:rPr>
                        </m:ctrlPr>
                      </m:accPr>
                      <m:e>
                        <m:r>
                          <a:rPr lang="en-US" altLang="zh-CN" b="0" i="1" smtClean="0">
                            <a:solidFill>
                              <a:srgbClr val="FFC000"/>
                            </a:solidFill>
                            <a:effectLst/>
                            <a:latin typeface="Cambria Math" panose="02040503050406030204" pitchFamily="18" charset="0"/>
                            <a:ea typeface="Microsoft Yahei" panose="020B0503020204020204" pitchFamily="34" charset="-122"/>
                          </a:rPr>
                          <m:t>𝑣</m:t>
                        </m:r>
                      </m:e>
                    </m:acc>
                  </m:oMath>
                </a14:m>
                <a:r>
                  <a:rPr lang="zh-CN" altLang="en-US" b="0" i="0">
                    <a:solidFill>
                      <a:schemeClr val="bg1"/>
                    </a:solidFill>
                    <a:effectLst/>
                    <a:latin typeface="Microsoft Yahei" panose="020B0503020204020204" pitchFamily="34" charset="-122"/>
                    <a:ea typeface="Microsoft Yahei" panose="020B0503020204020204" pitchFamily="34" charset="-122"/>
                  </a:rPr>
                  <a:t>。当用在公式中时它们通常是这样的：</a:t>
                </a:r>
                <a:endParaRPr lang="en-US" altLang="zh-CN" b="0" i="0">
                  <a:solidFill>
                    <a:schemeClr val="bg1"/>
                  </a:solidFill>
                  <a:effectLst/>
                  <a:latin typeface="Microsoft Yahei" panose="020B0503020204020204" pitchFamily="34" charset="-122"/>
                  <a:ea typeface="Microsoft Yahei" panose="020B0503020204020204" pitchFamily="34" charset="-122"/>
                </a:endParaRPr>
              </a:p>
              <a:p>
                <a:pPr/>
                <a14:m>
                  <m:oMathPara xmlns:m="http://schemas.openxmlformats.org/officeDocument/2006/math">
                    <m:oMathParaPr>
                      <m:jc m:val="centerGroup"/>
                    </m:oMathParaPr>
                    <m:oMath xmlns:m="http://schemas.openxmlformats.org/officeDocument/2006/math">
                      <m:acc>
                        <m:accPr>
                          <m:chr m:val="̅"/>
                          <m:ctrlPr>
                            <a:rPr lang="zh-CN" altLang="en-US" b="0" i="1" smtClean="0">
                              <a:solidFill>
                                <a:srgbClr val="FFC000"/>
                              </a:solidFill>
                              <a:effectLst/>
                              <a:latin typeface="Cambria Math" panose="02040503050406030204" pitchFamily="18" charset="0"/>
                              <a:ea typeface="Microsoft Yahei" panose="020B0503020204020204" pitchFamily="34" charset="-122"/>
                            </a:rPr>
                          </m:ctrlPr>
                        </m:accPr>
                        <m:e>
                          <m:r>
                            <a:rPr lang="en-US" altLang="zh-CN" b="0" i="1" smtClean="0">
                              <a:solidFill>
                                <a:srgbClr val="FFC000"/>
                              </a:solidFill>
                              <a:effectLst/>
                              <a:latin typeface="Cambria Math" panose="02040503050406030204" pitchFamily="18" charset="0"/>
                              <a:ea typeface="Microsoft Yahei" panose="020B0503020204020204" pitchFamily="34" charset="-122"/>
                            </a:rPr>
                            <m:t>𝑣</m:t>
                          </m:r>
                        </m:e>
                      </m:acc>
                      <m:r>
                        <a:rPr lang="en-US" altLang="zh-CN" i="1" smtClean="0">
                          <a:solidFill>
                            <a:schemeClr val="bg1"/>
                          </a:solidFill>
                          <a:latin typeface="Cambria Math" panose="02040503050406030204" pitchFamily="18" charset="0"/>
                          <a:ea typeface="Microsoft Yahei" panose="020B0503020204020204" pitchFamily="34" charset="-122"/>
                        </a:rPr>
                        <m:t>=</m:t>
                      </m:r>
                      <m:d>
                        <m:dPr>
                          <m:ctrlPr>
                            <a:rPr lang="en-US" altLang="zh-CN" i="1" smtClean="0">
                              <a:solidFill>
                                <a:schemeClr val="bg1"/>
                              </a:solidFill>
                              <a:latin typeface="Cambria Math" panose="02040503050406030204" pitchFamily="18" charset="0"/>
                              <a:ea typeface="Microsoft Yahei" panose="020B0503020204020204" pitchFamily="34" charset="-122"/>
                            </a:rPr>
                          </m:ctrlPr>
                        </m:dPr>
                        <m:e>
                          <m:m>
                            <m:mPr>
                              <m:mcs>
                                <m:mc>
                                  <m:mcPr>
                                    <m:count m:val="1"/>
                                    <m:mcJc m:val="center"/>
                                  </m:mcPr>
                                </m:mc>
                              </m:mcs>
                              <m:ctrlPr>
                                <a:rPr lang="en-US" altLang="zh-CN" i="1" smtClean="0">
                                  <a:solidFill>
                                    <a:schemeClr val="bg1"/>
                                  </a:solidFill>
                                  <a:latin typeface="Cambria Math" panose="02040503050406030204" pitchFamily="18" charset="0"/>
                                  <a:ea typeface="Microsoft Yahei" panose="020B0503020204020204" pitchFamily="34" charset="-122"/>
                                </a:rPr>
                              </m:ctrlPr>
                            </m:mPr>
                            <m:mr>
                              <m:e>
                                <m:r>
                                  <m:rPr>
                                    <m:brk m:alnAt="7"/>
                                  </m:rPr>
                                  <a:rPr lang="en-US" altLang="zh-CN" b="0" i="1" smtClean="0">
                                    <a:solidFill>
                                      <a:schemeClr val="bg1"/>
                                    </a:solidFill>
                                    <a:latin typeface="Cambria Math" panose="02040503050406030204" pitchFamily="18" charset="0"/>
                                    <a:ea typeface="Microsoft Yahei" panose="020B0503020204020204" pitchFamily="34" charset="-122"/>
                                  </a:rPr>
                                  <m:t>𝑥</m:t>
                                </m:r>
                              </m:e>
                            </m:mr>
                            <m:mr>
                              <m:e>
                                <m:r>
                                  <a:rPr lang="en-US" altLang="zh-CN" b="0" i="1" smtClean="0">
                                    <a:solidFill>
                                      <a:schemeClr val="bg1"/>
                                    </a:solidFill>
                                    <a:latin typeface="Cambria Math" panose="02040503050406030204" pitchFamily="18" charset="0"/>
                                    <a:ea typeface="Microsoft Yahei" panose="020B0503020204020204" pitchFamily="34" charset="-122"/>
                                  </a:rPr>
                                  <m:t>𝑦</m:t>
                                </m:r>
                              </m:e>
                            </m:mr>
                            <m:mr>
                              <m:e>
                                <m:r>
                                  <a:rPr lang="en-US" altLang="zh-CN" b="0" i="1" smtClean="0">
                                    <a:solidFill>
                                      <a:schemeClr val="bg1"/>
                                    </a:solidFill>
                                    <a:latin typeface="Cambria Math" panose="02040503050406030204" pitchFamily="18" charset="0"/>
                                    <a:ea typeface="Microsoft Yahei" panose="020B0503020204020204" pitchFamily="34" charset="-122"/>
                                  </a:rPr>
                                  <m:t>𝑧</m:t>
                                </m:r>
                              </m:e>
                            </m:mr>
                          </m:m>
                        </m:e>
                      </m:d>
                    </m:oMath>
                  </m:oMathPara>
                </a14:m>
                <a:endParaRPr lang="zh-CN" altLang="en-US">
                  <a:solidFill>
                    <a:schemeClr val="bg1"/>
                  </a:solidFill>
                </a:endParaRPr>
              </a:p>
            </p:txBody>
          </p:sp>
        </mc:Choice>
        <mc:Fallback xmlns="">
          <p:sp>
            <p:nvSpPr>
              <p:cNvPr id="28" name="文本框 27">
                <a:extLst>
                  <a:ext uri="{FF2B5EF4-FFF2-40B4-BE49-F238E27FC236}">
                    <a16:creationId xmlns:a16="http://schemas.microsoft.com/office/drawing/2014/main" id="{4E5DF4FB-7B59-4989-BEA5-8726F03C0872}"/>
                  </a:ext>
                </a:extLst>
              </p:cNvPr>
              <p:cNvSpPr txBox="1">
                <a:spLocks noRot="1" noChangeAspect="1" noMove="1" noResize="1" noEditPoints="1" noAdjustHandles="1" noChangeArrowheads="1" noChangeShapeType="1" noTextEdit="1"/>
              </p:cNvSpPr>
              <p:nvPr/>
            </p:nvSpPr>
            <p:spPr>
              <a:xfrm>
                <a:off x="4550569" y="3519799"/>
                <a:ext cx="5313680" cy="1400961"/>
              </a:xfrm>
              <a:prstGeom prst="rect">
                <a:avLst/>
              </a:prstGeom>
              <a:blipFill>
                <a:blip r:embed="rId3"/>
                <a:stretch>
                  <a:fillRect l="-917" t="-2174" r="-5275"/>
                </a:stretch>
              </a:blipFill>
            </p:spPr>
            <p:txBody>
              <a:bodyPr/>
              <a:lstStyle/>
              <a:p>
                <a:r>
                  <a:rPr lang="zh-CN" altLang="en-US">
                    <a:noFill/>
                  </a:rPr>
                  <a:t> </a:t>
                </a:r>
              </a:p>
            </p:txBody>
          </p:sp>
        </mc:Fallback>
      </mc:AlternateContent>
      <p:grpSp>
        <p:nvGrpSpPr>
          <p:cNvPr id="21" name="组合 20">
            <a:extLst>
              <a:ext uri="{FF2B5EF4-FFF2-40B4-BE49-F238E27FC236}">
                <a16:creationId xmlns:a16="http://schemas.microsoft.com/office/drawing/2014/main" id="{B1C13E3E-2CE1-427D-AF75-A10BA002E8FB}"/>
              </a:ext>
            </a:extLst>
          </p:cNvPr>
          <p:cNvGrpSpPr/>
          <p:nvPr/>
        </p:nvGrpSpPr>
        <p:grpSpPr>
          <a:xfrm>
            <a:off x="1632665" y="4920760"/>
            <a:ext cx="2857500" cy="2857500"/>
            <a:chOff x="3883025" y="5770563"/>
            <a:chExt cx="2857500" cy="2857500"/>
          </a:xfrm>
        </p:grpSpPr>
        <p:sp>
          <p:nvSpPr>
            <p:cNvPr id="18" name="矩形 17">
              <a:extLst>
                <a:ext uri="{FF2B5EF4-FFF2-40B4-BE49-F238E27FC236}">
                  <a16:creationId xmlns:a16="http://schemas.microsoft.com/office/drawing/2014/main" id="{61387B36-E3D4-4B62-9A5B-B9FFB4A329A6}"/>
                </a:ext>
              </a:extLst>
            </p:cNvPr>
            <p:cNvSpPr/>
            <p:nvPr/>
          </p:nvSpPr>
          <p:spPr>
            <a:xfrm>
              <a:off x="3972560" y="6096000"/>
              <a:ext cx="2621280" cy="2336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1028" name="Picture 4">
              <a:extLst>
                <a:ext uri="{FF2B5EF4-FFF2-40B4-BE49-F238E27FC236}">
                  <a16:creationId xmlns:a16="http://schemas.microsoft.com/office/drawing/2014/main" id="{036D1D08-32FD-4DD9-83D8-A316A2859E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3025" y="5770563"/>
              <a:ext cx="2857500" cy="28575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组合 23">
            <a:extLst>
              <a:ext uri="{FF2B5EF4-FFF2-40B4-BE49-F238E27FC236}">
                <a16:creationId xmlns:a16="http://schemas.microsoft.com/office/drawing/2014/main" id="{E335C298-6332-4021-A4AB-16C788877F5C}"/>
              </a:ext>
            </a:extLst>
          </p:cNvPr>
          <p:cNvGrpSpPr/>
          <p:nvPr/>
        </p:nvGrpSpPr>
        <p:grpSpPr>
          <a:xfrm>
            <a:off x="5559425" y="4920760"/>
            <a:ext cx="2857500" cy="2857500"/>
            <a:chOff x="5539105" y="5276723"/>
            <a:chExt cx="2857500" cy="2857500"/>
          </a:xfrm>
        </p:grpSpPr>
        <p:sp>
          <p:nvSpPr>
            <p:cNvPr id="23" name="矩形 22">
              <a:extLst>
                <a:ext uri="{FF2B5EF4-FFF2-40B4-BE49-F238E27FC236}">
                  <a16:creationId xmlns:a16="http://schemas.microsoft.com/office/drawing/2014/main" id="{0C26CF1C-04AB-404A-90E6-4FE375CE6AD3}"/>
                </a:ext>
              </a:extLst>
            </p:cNvPr>
            <p:cNvSpPr/>
            <p:nvPr/>
          </p:nvSpPr>
          <p:spPr>
            <a:xfrm>
              <a:off x="5618479" y="5587872"/>
              <a:ext cx="2621281" cy="23978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030" name="Picture 6">
              <a:extLst>
                <a:ext uri="{FF2B5EF4-FFF2-40B4-BE49-F238E27FC236}">
                  <a16:creationId xmlns:a16="http://schemas.microsoft.com/office/drawing/2014/main" id="{CD962B97-34A0-496C-93CC-F0B9BB27E5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9105" y="5276723"/>
              <a:ext cx="2857500" cy="2857500"/>
            </a:xfrm>
            <a:prstGeom prst="rect">
              <a:avLst/>
            </a:prstGeom>
            <a:noFill/>
            <a:extLst>
              <a:ext uri="{909E8E84-426E-40DD-AFC4-6F175D3DCCD1}">
                <a14:hiddenFill xmlns:a14="http://schemas.microsoft.com/office/drawing/2010/main">
                  <a:solidFill>
                    <a:srgbClr val="FFFFFF"/>
                  </a:solidFill>
                </a14:hiddenFill>
              </a:ext>
            </a:extLst>
          </p:spPr>
        </p:pic>
      </p:grpSp>
      <p:pic>
        <p:nvPicPr>
          <p:cNvPr id="29" name="图片 28">
            <a:extLst>
              <a:ext uri="{FF2B5EF4-FFF2-40B4-BE49-F238E27FC236}">
                <a16:creationId xmlns:a16="http://schemas.microsoft.com/office/drawing/2014/main" id="{40B438D2-DDA5-49F5-9ACF-7B2A43B36F9A}"/>
              </a:ext>
            </a:extLst>
          </p:cNvPr>
          <p:cNvPicPr>
            <a:picLocks noChangeAspect="1"/>
          </p:cNvPicPr>
          <p:nvPr/>
        </p:nvPicPr>
        <p:blipFill>
          <a:blip r:embed="rId6">
            <a:duotone>
              <a:schemeClr val="accent1">
                <a:shade val="45000"/>
                <a:satMod val="135000"/>
              </a:schemeClr>
              <a:prstClr val="white"/>
            </a:duotone>
          </a:blip>
          <a:stretch>
            <a:fillRect/>
          </a:stretch>
        </p:blipFill>
        <p:spPr>
          <a:xfrm>
            <a:off x="1311885" y="8690570"/>
            <a:ext cx="3823994" cy="22825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3" name="图片 32">
            <a:extLst>
              <a:ext uri="{FF2B5EF4-FFF2-40B4-BE49-F238E27FC236}">
                <a16:creationId xmlns:a16="http://schemas.microsoft.com/office/drawing/2014/main" id="{F4346A2A-84BF-4D9B-9441-98E0578BE83F}"/>
              </a:ext>
            </a:extLst>
          </p:cNvPr>
          <p:cNvPicPr>
            <a:picLocks noChangeAspect="1"/>
          </p:cNvPicPr>
          <p:nvPr/>
        </p:nvPicPr>
        <p:blipFill>
          <a:blip r:embed="rId7">
            <a:duotone>
              <a:schemeClr val="accent1">
                <a:shade val="45000"/>
                <a:satMod val="135000"/>
              </a:schemeClr>
              <a:prstClr val="white"/>
            </a:duotone>
          </a:blip>
          <a:stretch>
            <a:fillRect/>
          </a:stretch>
        </p:blipFill>
        <p:spPr>
          <a:xfrm>
            <a:off x="6196489" y="8223376"/>
            <a:ext cx="2419350" cy="3009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53AD8AD-0F25-425A-B728-388E325AE750}"/>
                  </a:ext>
                </a:extLst>
              </p:cNvPr>
              <p:cNvSpPr txBox="1"/>
              <p:nvPr/>
            </p:nvSpPr>
            <p:spPr>
              <a:xfrm>
                <a:off x="946436" y="841123"/>
                <a:ext cx="6153644" cy="651152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l"/>
                <a:r>
                  <a:rPr lang="zh-CN" altLang="en-US" b="1" i="0">
                    <a:solidFill>
                      <a:srgbClr val="222222"/>
                    </a:solidFill>
                    <a:effectLst/>
                    <a:latin typeface="+mn-ea"/>
                  </a:rPr>
                  <a:t>向量相乘</a:t>
                </a:r>
                <a:endParaRPr lang="en-US" altLang="zh-CN" b="1" i="0">
                  <a:solidFill>
                    <a:srgbClr val="222222"/>
                  </a:solidFill>
                  <a:effectLst/>
                  <a:latin typeface="+mn-ea"/>
                </a:endParaRPr>
              </a:p>
              <a:p>
                <a:pPr algn="l"/>
                <a:r>
                  <a:rPr lang="zh-CN" altLang="en-US" b="0" i="0">
                    <a:solidFill>
                      <a:srgbClr val="222222"/>
                    </a:solidFill>
                    <a:effectLst/>
                    <a:latin typeface="+mn-ea"/>
                  </a:rPr>
                  <a:t>有两种特定情况可以选择：</a:t>
                </a:r>
                <a:endParaRPr lang="en-US" altLang="zh-CN" b="0" i="0">
                  <a:solidFill>
                    <a:srgbClr val="222222"/>
                  </a:solidFill>
                  <a:effectLst/>
                  <a:latin typeface="+mn-ea"/>
                </a:endParaRPr>
              </a:p>
              <a:p>
                <a:pPr marL="285750" indent="-285750">
                  <a:buFont typeface="Arial" panose="020B0604020202020204" pitchFamily="34" charset="0"/>
                  <a:buChar char="•"/>
                </a:pPr>
                <a:r>
                  <a:rPr lang="zh-CN" altLang="en-US" b="1">
                    <a:latin typeface="+mn-ea"/>
                  </a:rPr>
                  <a:t>点乘</a:t>
                </a:r>
                <a:r>
                  <a:rPr lang="en-US" altLang="zh-CN" b="0" i="0">
                    <a:solidFill>
                      <a:srgbClr val="222222"/>
                    </a:solidFill>
                    <a:effectLst/>
                    <a:latin typeface="+mn-ea"/>
                  </a:rPr>
                  <a:t>(Dot Product)</a:t>
                </a:r>
                <a:r>
                  <a:rPr lang="zh-CN" altLang="en-US" b="0" i="0">
                    <a:solidFill>
                      <a:srgbClr val="222222"/>
                    </a:solidFill>
                    <a:effectLst/>
                    <a:latin typeface="+mn-ea"/>
                  </a:rPr>
                  <a:t>：记作</a:t>
                </a:r>
                <a14:m>
                  <m:oMath xmlns:m="http://schemas.openxmlformats.org/officeDocument/2006/math">
                    <m:acc>
                      <m:accPr>
                        <m:chr m:val="̅"/>
                        <m:ctrlPr>
                          <a:rPr lang="zh-CN" altLang="en-US" b="1" i="1" smtClean="0">
                            <a:solidFill>
                              <a:schemeClr val="tx1"/>
                            </a:solidFill>
                            <a:effectLst/>
                            <a:latin typeface="Cambria Math" panose="02040503050406030204" pitchFamily="18" charset="0"/>
                          </a:rPr>
                        </m:ctrlPr>
                      </m:accPr>
                      <m:e>
                        <m:r>
                          <a:rPr lang="en-US" altLang="zh-CN" b="1" i="1" smtClean="0">
                            <a:solidFill>
                              <a:schemeClr val="tx1"/>
                            </a:solidFill>
                            <a:effectLst/>
                            <a:latin typeface="Cambria Math" panose="02040503050406030204" pitchFamily="18" charset="0"/>
                          </a:rPr>
                          <m:t>𝒗</m:t>
                        </m:r>
                      </m:e>
                    </m:acc>
                    <m:r>
                      <a:rPr lang="en-US" altLang="zh-CN" b="0" i="1" smtClean="0">
                        <a:effectLst/>
                        <a:latin typeface="Cambria Math" panose="02040503050406030204" pitchFamily="18" charset="0"/>
                      </a:rPr>
                      <m:t>∙</m:t>
                    </m:r>
                    <m:acc>
                      <m:accPr>
                        <m:chr m:val="̅"/>
                        <m:ctrlPr>
                          <a:rPr lang="zh-CN" altLang="en-US" b="1" i="1">
                            <a:solidFill>
                              <a:schemeClr val="tx1"/>
                            </a:solidFill>
                            <a:latin typeface="Cambria Math" panose="02040503050406030204" pitchFamily="18" charset="0"/>
                          </a:rPr>
                        </m:ctrlPr>
                      </m:accPr>
                      <m:e>
                        <m:r>
                          <a:rPr lang="en-US" altLang="zh-CN" b="1" i="1" smtClean="0">
                            <a:solidFill>
                              <a:schemeClr val="tx1"/>
                            </a:solidFill>
                            <a:latin typeface="Cambria Math" panose="02040503050406030204" pitchFamily="18" charset="0"/>
                          </a:rPr>
                          <m:t>𝒌</m:t>
                        </m:r>
                      </m:e>
                    </m:acc>
                  </m:oMath>
                </a14:m>
                <a:endParaRPr lang="en-US" altLang="zh-CN" b="0" i="0">
                  <a:solidFill>
                    <a:srgbClr val="222222"/>
                  </a:solidFill>
                  <a:effectLst/>
                  <a:latin typeface="+mn-ea"/>
                </a:endParaRPr>
              </a:p>
              <a:p>
                <a:pPr marL="742950" lvl="1" indent="-285750">
                  <a:buFont typeface="Arial" panose="020B0604020202020204" pitchFamily="34" charset="0"/>
                  <a:buChar char="•"/>
                </a:pPr>
                <a14:m>
                  <m:oMath xmlns:m="http://schemas.openxmlformats.org/officeDocument/2006/math">
                    <m:acc>
                      <m:accPr>
                        <m:chr m:val="̅"/>
                        <m:ctrlPr>
                          <a:rPr lang="zh-CN" altLang="en-US" b="1" i="1" smtClean="0">
                            <a:solidFill>
                              <a:schemeClr val="tx1"/>
                            </a:solidFill>
                            <a:effectLst/>
                            <a:latin typeface="Cambria Math" panose="02040503050406030204" pitchFamily="18" charset="0"/>
                          </a:rPr>
                        </m:ctrlPr>
                      </m:accPr>
                      <m:e>
                        <m:r>
                          <a:rPr lang="en-US" altLang="zh-CN" b="1" i="1" smtClean="0">
                            <a:solidFill>
                              <a:schemeClr val="tx1"/>
                            </a:solidFill>
                            <a:effectLst/>
                            <a:latin typeface="Cambria Math" panose="02040503050406030204" pitchFamily="18" charset="0"/>
                          </a:rPr>
                          <m:t>𝒗</m:t>
                        </m:r>
                      </m:e>
                    </m:acc>
                    <m:r>
                      <a:rPr lang="en-US" altLang="zh-CN" b="0" i="1" smtClean="0">
                        <a:effectLst/>
                        <a:latin typeface="Cambria Math" panose="02040503050406030204" pitchFamily="18" charset="0"/>
                      </a:rPr>
                      <m:t>∙</m:t>
                    </m:r>
                    <m:acc>
                      <m:accPr>
                        <m:chr m:val="̅"/>
                        <m:ctrlPr>
                          <a:rPr lang="zh-CN" altLang="en-US" b="1" i="1">
                            <a:solidFill>
                              <a:schemeClr val="tx1"/>
                            </a:solidFill>
                            <a:latin typeface="Cambria Math" panose="02040503050406030204" pitchFamily="18" charset="0"/>
                          </a:rPr>
                        </m:ctrlPr>
                      </m:accPr>
                      <m:e>
                        <m:r>
                          <a:rPr lang="en-US" altLang="zh-CN" b="1" i="1" smtClean="0">
                            <a:solidFill>
                              <a:schemeClr val="tx1"/>
                            </a:solidFill>
                            <a:latin typeface="Cambria Math" panose="02040503050406030204" pitchFamily="18" charset="0"/>
                          </a:rPr>
                          <m:t>𝒌</m:t>
                        </m:r>
                      </m:e>
                    </m:acc>
                    <m:r>
                      <a:rPr lang="en-US" altLang="zh-CN" b="1" i="1">
                        <a:solidFill>
                          <a:schemeClr val="tx1"/>
                        </a:solidFill>
                        <a:latin typeface="Cambria Math" panose="02040503050406030204" pitchFamily="18" charset="0"/>
                      </a:rPr>
                      <m:t>=</m:t>
                    </m:r>
                    <m:d>
                      <m:dPr>
                        <m:begChr m:val="‖"/>
                        <m:endChr m:val="‖"/>
                        <m:ctrlPr>
                          <a:rPr lang="en-US" altLang="zh-CN" b="1" i="1" smtClean="0">
                            <a:solidFill>
                              <a:schemeClr val="tx1"/>
                            </a:solidFill>
                            <a:latin typeface="Cambria Math" panose="02040503050406030204" pitchFamily="18" charset="0"/>
                          </a:rPr>
                        </m:ctrlPr>
                      </m:dPr>
                      <m:e>
                        <m:acc>
                          <m:accPr>
                            <m:chr m:val="̅"/>
                            <m:ctrlPr>
                              <a:rPr lang="zh-CN" altLang="en-US" b="1" i="1">
                                <a:solidFill>
                                  <a:schemeClr val="tx1"/>
                                </a:solidFill>
                                <a:latin typeface="Cambria Math" panose="02040503050406030204" pitchFamily="18" charset="0"/>
                              </a:rPr>
                            </m:ctrlPr>
                          </m:accPr>
                          <m:e>
                            <m:r>
                              <a:rPr lang="en-US" altLang="zh-CN" b="1" i="1">
                                <a:solidFill>
                                  <a:schemeClr val="tx1"/>
                                </a:solidFill>
                                <a:latin typeface="Cambria Math" panose="02040503050406030204" pitchFamily="18" charset="0"/>
                              </a:rPr>
                              <m:t>𝒗</m:t>
                            </m:r>
                          </m:e>
                        </m:acc>
                      </m:e>
                    </m:d>
                    <m:r>
                      <a:rPr lang="en-US" altLang="zh-CN" i="1">
                        <a:latin typeface="Cambria Math" panose="02040503050406030204" pitchFamily="18" charset="0"/>
                      </a:rPr>
                      <m:t>∙</m:t>
                    </m:r>
                    <m:d>
                      <m:dPr>
                        <m:begChr m:val="‖"/>
                        <m:endChr m:val="‖"/>
                        <m:ctrlPr>
                          <a:rPr lang="en-US" altLang="zh-CN" b="1" i="1">
                            <a:solidFill>
                              <a:schemeClr val="tx1"/>
                            </a:solidFill>
                            <a:latin typeface="Cambria Math" panose="02040503050406030204" pitchFamily="18" charset="0"/>
                          </a:rPr>
                        </m:ctrlPr>
                      </m:dPr>
                      <m:e>
                        <m:acc>
                          <m:accPr>
                            <m:chr m:val="̅"/>
                            <m:ctrlPr>
                              <a:rPr lang="zh-CN" altLang="en-US" b="1" i="1">
                                <a:solidFill>
                                  <a:schemeClr val="tx1"/>
                                </a:solidFill>
                                <a:latin typeface="Cambria Math" panose="02040503050406030204" pitchFamily="18" charset="0"/>
                              </a:rPr>
                            </m:ctrlPr>
                          </m:accPr>
                          <m:e>
                            <m:r>
                              <a:rPr lang="en-US" altLang="zh-CN" b="1" i="1">
                                <a:solidFill>
                                  <a:schemeClr val="tx1"/>
                                </a:solidFill>
                                <a:latin typeface="Cambria Math" panose="02040503050406030204" pitchFamily="18" charset="0"/>
                              </a:rPr>
                              <m:t>𝒌</m:t>
                            </m:r>
                          </m:e>
                        </m:acc>
                      </m:e>
                    </m:d>
                    <m:func>
                      <m:funcPr>
                        <m:ctrlPr>
                          <a:rPr lang="en-US" altLang="zh-CN" b="1" i="1" smtClean="0">
                            <a:solidFill>
                              <a:schemeClr val="tx1"/>
                            </a:solidFill>
                            <a:latin typeface="Cambria Math" panose="02040503050406030204" pitchFamily="18" charset="0"/>
                          </a:rPr>
                        </m:ctrlPr>
                      </m:funcPr>
                      <m:fName>
                        <m:r>
                          <m:rPr>
                            <m:sty m:val="p"/>
                          </m:rPr>
                          <a:rPr lang="en-US" altLang="zh-CN" b="0" i="0" smtClean="0">
                            <a:solidFill>
                              <a:schemeClr val="tx1"/>
                            </a:solidFill>
                            <a:latin typeface="Cambria Math" panose="02040503050406030204" pitchFamily="18" charset="0"/>
                          </a:rPr>
                          <m:t>cos</m:t>
                        </m:r>
                      </m:fName>
                      <m:e>
                        <m:r>
                          <a:rPr lang="zh-CN" altLang="en-US" b="0" i="1" smtClean="0">
                            <a:solidFill>
                              <a:schemeClr val="tx1"/>
                            </a:solidFill>
                            <a:latin typeface="Cambria Math" panose="02040503050406030204" pitchFamily="18" charset="0"/>
                          </a:rPr>
                          <m:t>𝜽</m:t>
                        </m:r>
                      </m:e>
                    </m:func>
                    <m:r>
                      <a:rPr lang="en-US" altLang="zh-CN" b="1" i="1" smtClean="0">
                        <a:solidFill>
                          <a:schemeClr val="tx1"/>
                        </a:solidFill>
                        <a:latin typeface="Cambria Math" panose="02040503050406030204" pitchFamily="18" charset="0"/>
                      </a:rPr>
                      <m:t> </m:t>
                    </m:r>
                    <m:r>
                      <a:rPr lang="zh-CN" altLang="en-US" b="1" i="1" smtClean="0">
                        <a:solidFill>
                          <a:srgbClr val="FF0000"/>
                        </a:solidFill>
                        <a:latin typeface="Cambria Math" panose="02040503050406030204" pitchFamily="18" charset="0"/>
                      </a:rPr>
                      <m:t>（结果是</m:t>
                    </m:r>
                    <m:r>
                      <a:rPr lang="zh-CN" altLang="en-US" b="1" i="1">
                        <a:solidFill>
                          <a:srgbClr val="FF0000"/>
                        </a:solidFill>
                        <a:latin typeface="Cambria Math" panose="02040503050406030204" pitchFamily="18" charset="0"/>
                      </a:rPr>
                      <m:t>一个</m:t>
                    </m:r>
                    <m:r>
                      <a:rPr lang="zh-CN" altLang="en-US" b="1" i="1" smtClean="0">
                        <a:solidFill>
                          <a:srgbClr val="FF0000"/>
                        </a:solidFill>
                        <a:latin typeface="Cambria Math" panose="02040503050406030204" pitchFamily="18" charset="0"/>
                      </a:rPr>
                      <m:t>数值</m:t>
                    </m:r>
                    <m:r>
                      <a:rPr lang="zh-CN" altLang="en-US" b="1" i="1">
                        <a:solidFill>
                          <a:srgbClr val="FF0000"/>
                        </a:solidFill>
                        <a:latin typeface="Cambria Math" panose="02040503050406030204" pitchFamily="18" charset="0"/>
                      </a:rPr>
                      <m:t>）</m:t>
                    </m:r>
                  </m:oMath>
                </a14:m>
                <a:endParaRPr lang="en-US" altLang="zh-CN" b="0" i="0">
                  <a:solidFill>
                    <a:srgbClr val="FF0000"/>
                  </a:solidFill>
                  <a:effectLst/>
                  <a:latin typeface="+mn-ea"/>
                </a:endParaRPr>
              </a:p>
              <a:p>
                <a:pPr marL="742950" lvl="1" indent="-285750">
                  <a:buFont typeface="Arial" panose="020B0604020202020204" pitchFamily="34" charset="0"/>
                  <a:buChar char="•"/>
                </a:pPr>
                <a:r>
                  <a:rPr lang="zh-CN" altLang="en-US" b="0" i="0">
                    <a:solidFill>
                      <a:srgbClr val="222222"/>
                    </a:solidFill>
                    <a:effectLst/>
                    <a:latin typeface="+mn-ea"/>
                  </a:rPr>
                  <a:t>如果两个都是单位向量，那么就可以通过计算结果推断出两个向量是否垂直或平行（</a:t>
                </a:r>
                <a:r>
                  <a:rPr lang="en-US" altLang="zh-CN" b="0" i="0">
                    <a:solidFill>
                      <a:srgbClr val="222222"/>
                    </a:solidFill>
                    <a:effectLst/>
                    <a:latin typeface="+mn-ea"/>
                  </a:rPr>
                  <a:t>90</a:t>
                </a:r>
                <a:r>
                  <a:rPr lang="zh-CN" altLang="en-US" b="0" i="0">
                    <a:solidFill>
                      <a:srgbClr val="222222"/>
                    </a:solidFill>
                    <a:effectLst/>
                    <a:latin typeface="+mn-ea"/>
                  </a:rPr>
                  <a:t>度的余弦值是</a:t>
                </a:r>
                <a:r>
                  <a:rPr lang="en-US" altLang="zh-CN" b="0" i="0">
                    <a:solidFill>
                      <a:srgbClr val="222222"/>
                    </a:solidFill>
                    <a:effectLst/>
                    <a:latin typeface="+mn-ea"/>
                  </a:rPr>
                  <a:t>0</a:t>
                </a:r>
                <a:r>
                  <a:rPr lang="zh-CN" altLang="en-US" b="0" i="0">
                    <a:solidFill>
                      <a:srgbClr val="222222"/>
                    </a:solidFill>
                    <a:effectLst/>
                    <a:latin typeface="+mn-ea"/>
                  </a:rPr>
                  <a:t>，</a:t>
                </a:r>
                <a:r>
                  <a:rPr lang="en-US" altLang="zh-CN" b="0" i="0">
                    <a:solidFill>
                      <a:srgbClr val="222222"/>
                    </a:solidFill>
                    <a:effectLst/>
                    <a:latin typeface="+mn-ea"/>
                  </a:rPr>
                  <a:t>0</a:t>
                </a:r>
                <a:r>
                  <a:rPr lang="zh-CN" altLang="en-US" b="0" i="0">
                    <a:solidFill>
                      <a:srgbClr val="222222"/>
                    </a:solidFill>
                    <a:effectLst/>
                    <a:latin typeface="+mn-ea"/>
                  </a:rPr>
                  <a:t>度的余弦值是</a:t>
                </a:r>
                <a:r>
                  <a:rPr lang="en-US" altLang="zh-CN" b="0" i="0">
                    <a:solidFill>
                      <a:srgbClr val="222222"/>
                    </a:solidFill>
                    <a:effectLst/>
                    <a:latin typeface="+mn-ea"/>
                  </a:rPr>
                  <a:t>1</a:t>
                </a:r>
                <a:r>
                  <a:rPr lang="zh-CN" altLang="en-US" b="0" i="0">
                    <a:solidFill>
                      <a:srgbClr val="222222"/>
                    </a:solidFill>
                    <a:effectLst/>
                    <a:latin typeface="+mn-ea"/>
                  </a:rPr>
                  <a:t>）</a:t>
                </a:r>
                <a:endParaRPr lang="en-US" altLang="zh-CN" b="0" i="0">
                  <a:solidFill>
                    <a:srgbClr val="222222"/>
                  </a:solidFill>
                  <a:effectLst/>
                  <a:latin typeface="+mn-ea"/>
                </a:endParaRPr>
              </a:p>
              <a:p>
                <a:pPr marL="742950" lvl="1" indent="-285750">
                  <a:buFont typeface="Arial" panose="020B0604020202020204" pitchFamily="34" charset="0"/>
                  <a:buChar char="•"/>
                </a:pPr>
                <a:r>
                  <a:rPr lang="zh-CN" altLang="en-US" b="0" i="0">
                    <a:solidFill>
                      <a:srgbClr val="222222"/>
                    </a:solidFill>
                    <a:effectLst/>
                    <a:latin typeface="+mn-ea"/>
                  </a:rPr>
                  <a:t>将对应分量逐个相乘，然后再把所得积相加来</a:t>
                </a:r>
                <a:endParaRPr lang="en-US" altLang="zh-CN" b="0" i="0">
                  <a:solidFill>
                    <a:srgbClr val="222222"/>
                  </a:solidFill>
                  <a:effectLst/>
                  <a:latin typeface="+mn-ea"/>
                </a:endParaRPr>
              </a:p>
              <a:p>
                <a:pPr marL="742950" lvl="1" indent="-285750">
                  <a:buFont typeface="Arial" panose="020B0604020202020204" pitchFamily="34" charset="0"/>
                  <a:buChar char="•"/>
                </a:pPr>
                <a:endParaRPr lang="en-US" altLang="zh-CN">
                  <a:solidFill>
                    <a:srgbClr val="222222"/>
                  </a:solidFill>
                  <a:latin typeface="+mn-ea"/>
                </a:endParaRPr>
              </a:p>
              <a:p>
                <a:pPr marL="742950" lvl="1" indent="-285750">
                  <a:buFont typeface="Arial" panose="020B0604020202020204" pitchFamily="34" charset="0"/>
                  <a:buChar char="•"/>
                </a:pPr>
                <a:endParaRPr lang="en-US" altLang="zh-CN">
                  <a:solidFill>
                    <a:srgbClr val="222222"/>
                  </a:solidFill>
                  <a:latin typeface="+mn-ea"/>
                </a:endParaRPr>
              </a:p>
              <a:p>
                <a:pPr marL="742950" lvl="1" indent="-285750">
                  <a:buFont typeface="Arial" panose="020B0604020202020204" pitchFamily="34" charset="0"/>
                  <a:buChar char="•"/>
                </a:pPr>
                <a:endParaRPr lang="en-US" altLang="zh-CN">
                  <a:solidFill>
                    <a:srgbClr val="222222"/>
                  </a:solidFill>
                  <a:latin typeface="+mn-ea"/>
                </a:endParaRPr>
              </a:p>
              <a:p>
                <a:pPr marL="742950" lvl="1" indent="-285750">
                  <a:buFont typeface="Arial" panose="020B0604020202020204" pitchFamily="34" charset="0"/>
                  <a:buChar char="•"/>
                </a:pPr>
                <a:endParaRPr lang="en-US" altLang="zh-CN">
                  <a:solidFill>
                    <a:srgbClr val="222222"/>
                  </a:solidFill>
                  <a:latin typeface="+mn-ea"/>
                </a:endParaRPr>
              </a:p>
              <a:p>
                <a:pPr marL="742950" lvl="1" indent="-285750">
                  <a:buFont typeface="Arial" panose="020B0604020202020204" pitchFamily="34" charset="0"/>
                  <a:buChar char="•"/>
                </a:pPr>
                <a:endParaRPr lang="en-US" altLang="zh-CN" b="0" i="0">
                  <a:solidFill>
                    <a:srgbClr val="222222"/>
                  </a:solidFill>
                  <a:effectLst/>
                  <a:latin typeface="+mn-ea"/>
                </a:endParaRPr>
              </a:p>
              <a:p>
                <a:pPr marL="285750" indent="-285750" algn="l">
                  <a:buFont typeface="Arial" panose="020B0604020202020204" pitchFamily="34" charset="0"/>
                  <a:buChar char="•"/>
                </a:pPr>
                <a:r>
                  <a:rPr lang="zh-CN" altLang="en-US" b="1">
                    <a:latin typeface="+mn-ea"/>
                  </a:rPr>
                  <a:t>叉乘</a:t>
                </a:r>
                <a:r>
                  <a:rPr lang="en-US" altLang="zh-CN" b="0" i="0">
                    <a:solidFill>
                      <a:srgbClr val="222222"/>
                    </a:solidFill>
                    <a:effectLst/>
                    <a:latin typeface="+mn-ea"/>
                  </a:rPr>
                  <a:t>(Cross Product)</a:t>
                </a:r>
                <a:r>
                  <a:rPr lang="zh-CN" altLang="en-US" b="0" i="0">
                    <a:solidFill>
                      <a:srgbClr val="222222"/>
                    </a:solidFill>
                    <a:effectLst/>
                    <a:latin typeface="+mn-ea"/>
                  </a:rPr>
                  <a:t>：记作</a:t>
                </a:r>
                <a14:m>
                  <m:oMath xmlns:m="http://schemas.openxmlformats.org/officeDocument/2006/math">
                    <m:acc>
                      <m:accPr>
                        <m:chr m:val="̅"/>
                        <m:ctrlPr>
                          <a:rPr lang="zh-CN" altLang="en-US" b="1" i="1" smtClean="0">
                            <a:solidFill>
                              <a:schemeClr val="tx1"/>
                            </a:solidFill>
                            <a:effectLst/>
                            <a:latin typeface="Cambria Math" panose="02040503050406030204" pitchFamily="18" charset="0"/>
                          </a:rPr>
                        </m:ctrlPr>
                      </m:accPr>
                      <m:e>
                        <m:r>
                          <a:rPr lang="en-US" altLang="zh-CN" b="1" i="1" smtClean="0">
                            <a:solidFill>
                              <a:schemeClr val="tx1"/>
                            </a:solidFill>
                            <a:effectLst/>
                            <a:latin typeface="Cambria Math" panose="02040503050406030204" pitchFamily="18" charset="0"/>
                          </a:rPr>
                          <m:t>𝒗</m:t>
                        </m:r>
                      </m:e>
                    </m:acc>
                    <m:r>
                      <a:rPr lang="en-US" altLang="zh-CN" b="1" i="1" smtClean="0">
                        <a:solidFill>
                          <a:schemeClr val="tx1"/>
                        </a:solidFill>
                        <a:effectLst/>
                        <a:latin typeface="Cambria Math" panose="02040503050406030204" pitchFamily="18" charset="0"/>
                      </a:rPr>
                      <m:t>×</m:t>
                    </m:r>
                    <m:acc>
                      <m:accPr>
                        <m:chr m:val="̅"/>
                        <m:ctrlPr>
                          <a:rPr lang="zh-CN" altLang="en-US" b="1" i="1" smtClean="0">
                            <a:solidFill>
                              <a:schemeClr val="tx1"/>
                            </a:solidFill>
                            <a:latin typeface="Cambria Math" panose="02040503050406030204" pitchFamily="18" charset="0"/>
                          </a:rPr>
                        </m:ctrlPr>
                      </m:accPr>
                      <m:e>
                        <m:r>
                          <a:rPr lang="en-US" altLang="zh-CN" b="1" i="1" smtClean="0">
                            <a:solidFill>
                              <a:schemeClr val="tx1"/>
                            </a:solidFill>
                            <a:latin typeface="Cambria Math" panose="02040503050406030204" pitchFamily="18" charset="0"/>
                          </a:rPr>
                          <m:t>𝒌</m:t>
                        </m:r>
                      </m:e>
                    </m:acc>
                  </m:oMath>
                </a14:m>
                <a:endParaRPr lang="en-US" altLang="zh-CN" b="0" i="0">
                  <a:solidFill>
                    <a:srgbClr val="222222"/>
                  </a:solidFill>
                  <a:effectLst/>
                  <a:latin typeface="+mn-ea"/>
                </a:endParaRPr>
              </a:p>
              <a:p>
                <a:pPr marL="742950" lvl="1" indent="-285750">
                  <a:buFont typeface="Arial" panose="020B0604020202020204" pitchFamily="34" charset="0"/>
                  <a:buChar char="•"/>
                </a:pPr>
                <a:r>
                  <a:rPr lang="zh-CN" altLang="en-US" b="0" i="0">
                    <a:solidFill>
                      <a:srgbClr val="222222"/>
                    </a:solidFill>
                    <a:effectLst/>
                    <a:latin typeface="+mn-ea"/>
                  </a:rPr>
                  <a:t>两个不平行向量作为输入，生成一个正交于两个输入向量的第三个向量</a:t>
                </a:r>
                <a:r>
                  <a:rPr lang="zh-CN" altLang="en-US" b="0" i="0">
                    <a:solidFill>
                      <a:srgbClr val="FF0000"/>
                    </a:solidFill>
                    <a:effectLst/>
                    <a:latin typeface="+mn-ea"/>
                  </a:rPr>
                  <a:t>（结果是一个向量）</a:t>
                </a:r>
                <a:endParaRPr lang="en-US" altLang="zh-CN" b="0" i="0">
                  <a:solidFill>
                    <a:srgbClr val="FF0000"/>
                  </a:solidFill>
                  <a:effectLst/>
                  <a:latin typeface="+mn-ea"/>
                </a:endParaRPr>
              </a:p>
              <a:p>
                <a:pPr marL="742950" lvl="1" indent="-285750">
                  <a:buFont typeface="Arial" panose="020B0604020202020204" pitchFamily="34" charset="0"/>
                  <a:buChar char="•"/>
                </a:pPr>
                <a:r>
                  <a:rPr lang="zh-CN" altLang="en-US" b="0" i="0">
                    <a:solidFill>
                      <a:srgbClr val="222222"/>
                    </a:solidFill>
                    <a:effectLst/>
                    <a:latin typeface="+mn-ea"/>
                  </a:rPr>
                  <a:t>如果输入的两个向量也是正交的，那么叉乘之后将会产生</a:t>
                </a:r>
                <a:r>
                  <a:rPr lang="en-US" altLang="zh-CN" b="0" i="0">
                    <a:solidFill>
                      <a:srgbClr val="222222"/>
                    </a:solidFill>
                    <a:effectLst/>
                    <a:latin typeface="+mn-ea"/>
                  </a:rPr>
                  <a:t>3</a:t>
                </a:r>
                <a:r>
                  <a:rPr lang="zh-CN" altLang="en-US" b="0" i="0">
                    <a:solidFill>
                      <a:srgbClr val="222222"/>
                    </a:solidFill>
                    <a:effectLst/>
                    <a:latin typeface="+mn-ea"/>
                  </a:rPr>
                  <a:t>个互相正交的向量</a:t>
                </a:r>
                <a:endParaRPr lang="en-US" altLang="zh-CN" b="0" i="0">
                  <a:solidFill>
                    <a:srgbClr val="222222"/>
                  </a:solidFill>
                  <a:effectLst/>
                  <a:latin typeface="+mn-ea"/>
                </a:endParaRPr>
              </a:p>
              <a:p>
                <a:pPr marL="742950" lvl="1" indent="-285750">
                  <a:buFont typeface="Arial" panose="020B0604020202020204" pitchFamily="34" charset="0"/>
                  <a:buChar char="•"/>
                </a:pPr>
                <a:endParaRPr lang="en-US" altLang="zh-CN">
                  <a:solidFill>
                    <a:srgbClr val="222222"/>
                  </a:solidFill>
                  <a:latin typeface="+mn-ea"/>
                </a:endParaRPr>
              </a:p>
              <a:p>
                <a:pPr marL="742950" lvl="1" indent="-285750">
                  <a:buFont typeface="Arial" panose="020B0604020202020204" pitchFamily="34" charset="0"/>
                  <a:buChar char="•"/>
                </a:pPr>
                <a:endParaRPr lang="en-US" altLang="zh-CN" b="0" i="0">
                  <a:solidFill>
                    <a:srgbClr val="222222"/>
                  </a:solidFill>
                  <a:effectLst/>
                  <a:latin typeface="+mn-ea"/>
                </a:endParaRPr>
              </a:p>
              <a:p>
                <a:pPr marL="742950" lvl="1" indent="-285750">
                  <a:buFont typeface="Arial" panose="020B0604020202020204" pitchFamily="34" charset="0"/>
                  <a:buChar char="•"/>
                </a:pPr>
                <a:endParaRPr lang="en-US" altLang="zh-CN">
                  <a:solidFill>
                    <a:srgbClr val="222222"/>
                  </a:solidFill>
                  <a:latin typeface="+mn-ea"/>
                </a:endParaRPr>
              </a:p>
              <a:p>
                <a:pPr marL="742950" lvl="1" indent="-285750">
                  <a:buFont typeface="Arial" panose="020B0604020202020204" pitchFamily="34" charset="0"/>
                  <a:buChar char="•"/>
                </a:pPr>
                <a:endParaRPr lang="en-US" altLang="zh-CN" b="0" i="0">
                  <a:solidFill>
                    <a:srgbClr val="222222"/>
                  </a:solidFill>
                  <a:effectLst/>
                  <a:latin typeface="+mn-ea"/>
                </a:endParaRPr>
              </a:p>
              <a:p>
                <a:pPr marL="742950" lvl="1" indent="-285750">
                  <a:buFont typeface="Arial" panose="020B0604020202020204" pitchFamily="34" charset="0"/>
                  <a:buChar char="•"/>
                </a:pPr>
                <a:endParaRPr lang="en-US" altLang="zh-CN">
                  <a:solidFill>
                    <a:srgbClr val="222222"/>
                  </a:solidFill>
                  <a:latin typeface="+mn-ea"/>
                </a:endParaRPr>
              </a:p>
            </p:txBody>
          </p:sp>
        </mc:Choice>
        <mc:Fallback xmlns="">
          <p:sp>
            <p:nvSpPr>
              <p:cNvPr id="4" name="文本框 3">
                <a:extLst>
                  <a:ext uri="{FF2B5EF4-FFF2-40B4-BE49-F238E27FC236}">
                    <a16:creationId xmlns:a16="http://schemas.microsoft.com/office/drawing/2014/main" id="{D53AD8AD-0F25-425A-B728-388E325AE750}"/>
                  </a:ext>
                </a:extLst>
              </p:cNvPr>
              <p:cNvSpPr txBox="1">
                <a:spLocks noRot="1" noChangeAspect="1" noMove="1" noResize="1" noEditPoints="1" noAdjustHandles="1" noChangeArrowheads="1" noChangeShapeType="1" noTextEdit="1"/>
              </p:cNvSpPr>
              <p:nvPr/>
            </p:nvSpPr>
            <p:spPr>
              <a:xfrm>
                <a:off x="946436" y="841123"/>
                <a:ext cx="6153644" cy="6511526"/>
              </a:xfrm>
              <a:prstGeom prst="rect">
                <a:avLst/>
              </a:prstGeom>
              <a:blipFill>
                <a:blip r:embed="rId2"/>
                <a:stretch>
                  <a:fillRect/>
                </a:stretch>
              </a:blipFill>
            </p:spPr>
            <p:txBody>
              <a:bodyPr/>
              <a:lstStyle/>
              <a:p>
                <a:r>
                  <a:rPr lang="zh-CN" altLang="en-US">
                    <a:noFill/>
                  </a:rPr>
                  <a:t> </a:t>
                </a:r>
              </a:p>
            </p:txBody>
          </p:sp>
        </mc:Fallback>
      </mc:AlternateContent>
      <p:grpSp>
        <p:nvGrpSpPr>
          <p:cNvPr id="17" name="组合 16">
            <a:extLst>
              <a:ext uri="{FF2B5EF4-FFF2-40B4-BE49-F238E27FC236}">
                <a16:creationId xmlns:a16="http://schemas.microsoft.com/office/drawing/2014/main" id="{9A538D4C-DEB4-440C-BA18-253D2CE43765}"/>
              </a:ext>
            </a:extLst>
          </p:cNvPr>
          <p:cNvGrpSpPr/>
          <p:nvPr/>
        </p:nvGrpSpPr>
        <p:grpSpPr>
          <a:xfrm>
            <a:off x="7105564" y="950746"/>
            <a:ext cx="2939970" cy="2033151"/>
            <a:chOff x="5684303" y="412392"/>
            <a:chExt cx="2939970" cy="2033151"/>
          </a:xfrm>
        </p:grpSpPr>
        <p:sp>
          <p:nvSpPr>
            <p:cNvPr id="16" name="矩形 15">
              <a:extLst>
                <a:ext uri="{FF2B5EF4-FFF2-40B4-BE49-F238E27FC236}">
                  <a16:creationId xmlns:a16="http://schemas.microsoft.com/office/drawing/2014/main" id="{16528F7E-40BD-4A89-B761-BC27DD739DDA}"/>
                </a:ext>
              </a:extLst>
            </p:cNvPr>
            <p:cNvSpPr/>
            <p:nvPr/>
          </p:nvSpPr>
          <p:spPr>
            <a:xfrm>
              <a:off x="5684303" y="412392"/>
              <a:ext cx="2939970" cy="20331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C614DEF4-D87F-4660-A0E4-CBD39FEA4B1B}"/>
                </a:ext>
              </a:extLst>
            </p:cNvPr>
            <p:cNvCxnSpPr/>
            <p:nvPr/>
          </p:nvCxnSpPr>
          <p:spPr>
            <a:xfrm>
              <a:off x="6054693" y="2160170"/>
              <a:ext cx="2106593"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0" name="直接箭头连接符 9">
              <a:extLst>
                <a:ext uri="{FF2B5EF4-FFF2-40B4-BE49-F238E27FC236}">
                  <a16:creationId xmlns:a16="http://schemas.microsoft.com/office/drawing/2014/main" id="{D83BA788-BD09-4140-9A08-EAA7969F8D4F}"/>
                </a:ext>
              </a:extLst>
            </p:cNvPr>
            <p:cNvCxnSpPr/>
            <p:nvPr/>
          </p:nvCxnSpPr>
          <p:spPr>
            <a:xfrm flipV="1">
              <a:off x="6054693" y="667035"/>
              <a:ext cx="821803" cy="149313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1" name="弧形 10">
              <a:extLst>
                <a:ext uri="{FF2B5EF4-FFF2-40B4-BE49-F238E27FC236}">
                  <a16:creationId xmlns:a16="http://schemas.microsoft.com/office/drawing/2014/main" id="{5759CEC3-C6C2-4B78-890E-245873C43F7A}"/>
                </a:ext>
              </a:extLst>
            </p:cNvPr>
            <p:cNvSpPr/>
            <p:nvPr/>
          </p:nvSpPr>
          <p:spPr>
            <a:xfrm>
              <a:off x="6147291" y="1824504"/>
              <a:ext cx="324091" cy="621039"/>
            </a:xfrm>
            <a:prstGeom prst="arc">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6CE9407-E1D6-4545-93D7-FF2B9AEADF62}"/>
                    </a:ext>
                  </a:extLst>
                </p:cNvPr>
                <p:cNvSpPr txBox="1"/>
                <p:nvPr/>
              </p:nvSpPr>
              <p:spPr>
                <a:xfrm>
                  <a:off x="6476866" y="1674740"/>
                  <a:ext cx="39414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000" i="1" smtClean="0">
                            <a:solidFill>
                              <a:schemeClr val="bg1"/>
                            </a:solidFill>
                            <a:latin typeface="Cambria Math" panose="02040503050406030204" pitchFamily="18" charset="0"/>
                          </a:rPr>
                          <m:t>𝜃</m:t>
                        </m:r>
                      </m:oMath>
                    </m:oMathPara>
                  </a14:m>
                  <a:endParaRPr lang="zh-CN" altLang="en-US" sz="2000" dirty="0">
                    <a:solidFill>
                      <a:schemeClr val="bg1"/>
                    </a:solidFill>
                  </a:endParaRPr>
                </a:p>
              </p:txBody>
            </p:sp>
          </mc:Choice>
          <mc:Fallback xmlns="">
            <p:sp>
              <p:nvSpPr>
                <p:cNvPr id="12" name="文本框 11">
                  <a:extLst>
                    <a:ext uri="{FF2B5EF4-FFF2-40B4-BE49-F238E27FC236}">
                      <a16:creationId xmlns:a16="http://schemas.microsoft.com/office/drawing/2014/main" id="{B6CE9407-E1D6-4545-93D7-FF2B9AEADF62}"/>
                    </a:ext>
                  </a:extLst>
                </p:cNvPr>
                <p:cNvSpPr txBox="1">
                  <a:spLocks noRot="1" noChangeAspect="1" noMove="1" noResize="1" noEditPoints="1" noAdjustHandles="1" noChangeArrowheads="1" noChangeShapeType="1" noTextEdit="1"/>
                </p:cNvSpPr>
                <p:nvPr/>
              </p:nvSpPr>
              <p:spPr>
                <a:xfrm>
                  <a:off x="6476866" y="1674740"/>
                  <a:ext cx="394146" cy="40011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C61612CE-C16A-4B90-9042-36ACB524C192}"/>
                    </a:ext>
                  </a:extLst>
                </p:cNvPr>
                <p:cNvSpPr txBox="1"/>
                <p:nvPr/>
              </p:nvSpPr>
              <p:spPr>
                <a:xfrm>
                  <a:off x="6871012" y="532660"/>
                  <a:ext cx="526648" cy="3756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b="1" i="1" smtClean="0">
                                <a:solidFill>
                                  <a:schemeClr val="bg1"/>
                                </a:solidFill>
                                <a:effectLst/>
                                <a:latin typeface="Cambria Math" panose="02040503050406030204" pitchFamily="18" charset="0"/>
                                <a:ea typeface="Microsoft Yahei" panose="020B0503020204020204" pitchFamily="34" charset="-122"/>
                              </a:rPr>
                            </m:ctrlPr>
                          </m:accPr>
                          <m:e>
                            <m:r>
                              <a:rPr lang="en-US" altLang="zh-CN" b="1" i="1" smtClean="0">
                                <a:solidFill>
                                  <a:schemeClr val="bg1"/>
                                </a:solidFill>
                                <a:effectLst/>
                                <a:latin typeface="Cambria Math" panose="02040503050406030204" pitchFamily="18" charset="0"/>
                                <a:ea typeface="Microsoft Yahei" panose="020B0503020204020204" pitchFamily="34" charset="-122"/>
                              </a:rPr>
                              <m:t>𝒌</m:t>
                            </m:r>
                          </m:e>
                        </m:acc>
                      </m:oMath>
                    </m:oMathPara>
                  </a14:m>
                  <a:endParaRPr lang="zh-CN" altLang="en-US">
                    <a:solidFill>
                      <a:schemeClr val="bg1"/>
                    </a:solidFill>
                  </a:endParaRPr>
                </a:p>
              </p:txBody>
            </p:sp>
          </mc:Choice>
          <mc:Fallback xmlns="">
            <p:sp>
              <p:nvSpPr>
                <p:cNvPr id="14" name="文本框 13">
                  <a:extLst>
                    <a:ext uri="{FF2B5EF4-FFF2-40B4-BE49-F238E27FC236}">
                      <a16:creationId xmlns:a16="http://schemas.microsoft.com/office/drawing/2014/main" id="{C61612CE-C16A-4B90-9042-36ACB524C192}"/>
                    </a:ext>
                  </a:extLst>
                </p:cNvPr>
                <p:cNvSpPr txBox="1">
                  <a:spLocks noRot="1" noChangeAspect="1" noMove="1" noResize="1" noEditPoints="1" noAdjustHandles="1" noChangeArrowheads="1" noChangeShapeType="1" noTextEdit="1"/>
                </p:cNvSpPr>
                <p:nvPr/>
              </p:nvSpPr>
              <p:spPr>
                <a:xfrm>
                  <a:off x="6871012" y="532660"/>
                  <a:ext cx="526648" cy="375616"/>
                </a:xfrm>
                <a:prstGeom prst="rect">
                  <a:avLst/>
                </a:prstGeom>
                <a:blipFill>
                  <a:blip r:embed="rId4"/>
                  <a:stretch>
                    <a:fillRect r="-68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2092524-97C8-4CB3-B98C-CEA521CF14C9}"/>
                    </a:ext>
                  </a:extLst>
                </p:cNvPr>
                <p:cNvSpPr txBox="1"/>
                <p:nvPr/>
              </p:nvSpPr>
              <p:spPr>
                <a:xfrm>
                  <a:off x="7786242" y="1765691"/>
                  <a:ext cx="5266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b="1" i="1" smtClean="0">
                                <a:solidFill>
                                  <a:schemeClr val="bg1"/>
                                </a:solidFill>
                                <a:effectLst/>
                                <a:latin typeface="Cambria Math" panose="02040503050406030204" pitchFamily="18" charset="0"/>
                                <a:ea typeface="Microsoft Yahei" panose="020B0503020204020204" pitchFamily="34" charset="-122"/>
                              </a:rPr>
                            </m:ctrlPr>
                          </m:accPr>
                          <m:e>
                            <m:r>
                              <a:rPr lang="en-US" altLang="zh-CN" b="1" i="1" smtClean="0">
                                <a:solidFill>
                                  <a:schemeClr val="bg1"/>
                                </a:solidFill>
                                <a:effectLst/>
                                <a:latin typeface="Cambria Math" panose="02040503050406030204" pitchFamily="18" charset="0"/>
                                <a:ea typeface="Microsoft Yahei" panose="020B0503020204020204" pitchFamily="34" charset="-122"/>
                              </a:rPr>
                              <m:t>𝒗</m:t>
                            </m:r>
                          </m:e>
                        </m:acc>
                      </m:oMath>
                    </m:oMathPara>
                  </a14:m>
                  <a:endParaRPr lang="zh-CN" altLang="en-US">
                    <a:solidFill>
                      <a:schemeClr val="bg1"/>
                    </a:solidFill>
                  </a:endParaRPr>
                </a:p>
              </p:txBody>
            </p:sp>
          </mc:Choice>
          <mc:Fallback xmlns="">
            <p:sp>
              <p:nvSpPr>
                <p:cNvPr id="15" name="文本框 14">
                  <a:extLst>
                    <a:ext uri="{FF2B5EF4-FFF2-40B4-BE49-F238E27FC236}">
                      <a16:creationId xmlns:a16="http://schemas.microsoft.com/office/drawing/2014/main" id="{E2092524-97C8-4CB3-B98C-CEA521CF14C9}"/>
                    </a:ext>
                  </a:extLst>
                </p:cNvPr>
                <p:cNvSpPr txBox="1">
                  <a:spLocks noRot="1" noChangeAspect="1" noMove="1" noResize="1" noEditPoints="1" noAdjustHandles="1" noChangeArrowheads="1" noChangeShapeType="1" noTextEdit="1"/>
                </p:cNvSpPr>
                <p:nvPr/>
              </p:nvSpPr>
              <p:spPr>
                <a:xfrm>
                  <a:off x="7786242" y="1765691"/>
                  <a:ext cx="526648" cy="369332"/>
                </a:xfrm>
                <a:prstGeom prst="rect">
                  <a:avLst/>
                </a:prstGeom>
                <a:blipFill>
                  <a:blip r:embed="rId5"/>
                  <a:stretch>
                    <a:fillRect r="-6897"/>
                  </a:stretch>
                </a:blipFill>
              </p:spPr>
              <p:txBody>
                <a:bodyPr/>
                <a:lstStyle/>
                <a:p>
                  <a:r>
                    <a:rPr lang="zh-CN" altLang="en-US">
                      <a:noFill/>
                    </a:rPr>
                    <a:t> </a:t>
                  </a:r>
                </a:p>
              </p:txBody>
            </p:sp>
          </mc:Fallback>
        </mc:AlternateContent>
      </p:grpSp>
      <p:grpSp>
        <p:nvGrpSpPr>
          <p:cNvPr id="24" name="组合 23">
            <a:extLst>
              <a:ext uri="{FF2B5EF4-FFF2-40B4-BE49-F238E27FC236}">
                <a16:creationId xmlns:a16="http://schemas.microsoft.com/office/drawing/2014/main" id="{BA1852F6-EF67-486E-BA42-AA4D7EEB3741}"/>
              </a:ext>
            </a:extLst>
          </p:cNvPr>
          <p:cNvGrpSpPr/>
          <p:nvPr/>
        </p:nvGrpSpPr>
        <p:grpSpPr>
          <a:xfrm>
            <a:off x="7478426" y="4731675"/>
            <a:ext cx="2200276" cy="2318178"/>
            <a:chOff x="7217323" y="3997178"/>
            <a:chExt cx="2200276" cy="2318178"/>
          </a:xfrm>
        </p:grpSpPr>
        <p:sp>
          <p:nvSpPr>
            <p:cNvPr id="23" name="矩形 22">
              <a:extLst>
                <a:ext uri="{FF2B5EF4-FFF2-40B4-BE49-F238E27FC236}">
                  <a16:creationId xmlns:a16="http://schemas.microsoft.com/office/drawing/2014/main" id="{4E20586A-45A5-4549-81D3-419DFD5A244C}"/>
                </a:ext>
              </a:extLst>
            </p:cNvPr>
            <p:cNvSpPr/>
            <p:nvPr/>
          </p:nvSpPr>
          <p:spPr>
            <a:xfrm>
              <a:off x="7217324" y="3997178"/>
              <a:ext cx="2200275" cy="21952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052" name="Picture 4">
              <a:extLst>
                <a:ext uri="{FF2B5EF4-FFF2-40B4-BE49-F238E27FC236}">
                  <a16:creationId xmlns:a16="http://schemas.microsoft.com/office/drawing/2014/main" id="{7B9E503C-8B25-4D58-AB47-AB0087B7E2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7323" y="4010306"/>
              <a:ext cx="2200275" cy="2305050"/>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图片 27">
            <a:extLst>
              <a:ext uri="{FF2B5EF4-FFF2-40B4-BE49-F238E27FC236}">
                <a16:creationId xmlns:a16="http://schemas.microsoft.com/office/drawing/2014/main" id="{64B46808-43DC-4744-9BDB-6DB3EABD2045}"/>
              </a:ext>
            </a:extLst>
          </p:cNvPr>
          <p:cNvPicPr>
            <a:picLocks noChangeAspect="1"/>
          </p:cNvPicPr>
          <p:nvPr/>
        </p:nvPicPr>
        <p:blipFill>
          <a:blip r:embed="rId7"/>
          <a:stretch>
            <a:fillRect/>
          </a:stretch>
        </p:blipFill>
        <p:spPr>
          <a:xfrm>
            <a:off x="1667509" y="6032525"/>
            <a:ext cx="4601211" cy="1148573"/>
          </a:xfrm>
          <a:prstGeom prst="rect">
            <a:avLst/>
          </a:prstGeom>
        </p:spPr>
      </p:pic>
      <p:pic>
        <p:nvPicPr>
          <p:cNvPr id="2048" name="图片 2047">
            <a:extLst>
              <a:ext uri="{FF2B5EF4-FFF2-40B4-BE49-F238E27FC236}">
                <a16:creationId xmlns:a16="http://schemas.microsoft.com/office/drawing/2014/main" id="{EAF033C4-F271-488E-8A96-20CFB4E6BAE1}"/>
              </a:ext>
            </a:extLst>
          </p:cNvPr>
          <p:cNvPicPr>
            <a:picLocks noChangeAspect="1"/>
          </p:cNvPicPr>
          <p:nvPr/>
        </p:nvPicPr>
        <p:blipFill>
          <a:blip r:embed="rId8"/>
          <a:stretch>
            <a:fillRect/>
          </a:stretch>
        </p:blipFill>
        <p:spPr>
          <a:xfrm>
            <a:off x="1423747" y="3221216"/>
            <a:ext cx="5399246" cy="1005503"/>
          </a:xfrm>
          <a:prstGeom prst="rect">
            <a:avLst/>
          </a:prstGeom>
        </p:spPr>
      </p:pic>
    </p:spTree>
    <p:extLst>
      <p:ext uri="{BB962C8B-B14F-4D97-AF65-F5344CB8AC3E}">
        <p14:creationId xmlns:p14="http://schemas.microsoft.com/office/powerpoint/2010/main" val="3988654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55053" y="262189"/>
            <a:ext cx="1120628" cy="40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a:ln>
                  <a:noFill/>
                </a:ln>
                <a:solidFill>
                  <a:schemeClr val="accent3"/>
                </a:solidFill>
                <a:effectLst/>
                <a:latin typeface="Consolas" panose="020B0609020204030204" pitchFamily="49" charset="0"/>
              </a:rPr>
              <a:t>矩阵</a:t>
            </a:r>
            <a:endParaRPr kumimoji="0" lang="zh-CN" altLang="zh-CN" sz="4400" b="0" i="0" u="none" strike="noStrike" cap="none" normalizeH="0" baseline="0">
              <a:ln>
                <a:noFill/>
              </a:ln>
              <a:solidFill>
                <a:schemeClr val="accent3"/>
              </a:solidFill>
              <a:effectLst/>
              <a:latin typeface="Arial" panose="020B0604020202020204" pitchFamily="34" charset="0"/>
            </a:endParaRPr>
          </a:p>
        </p:txBody>
      </p:sp>
      <p:sp>
        <p:nvSpPr>
          <p:cNvPr id="22" name="文本框 21">
            <a:extLst>
              <a:ext uri="{FF2B5EF4-FFF2-40B4-BE49-F238E27FC236}">
                <a16:creationId xmlns:a16="http://schemas.microsoft.com/office/drawing/2014/main" id="{514E01DE-3709-4275-8D99-5625BA9EF6CA}"/>
              </a:ext>
            </a:extLst>
          </p:cNvPr>
          <p:cNvSpPr txBox="1"/>
          <p:nvPr/>
        </p:nvSpPr>
        <p:spPr>
          <a:xfrm>
            <a:off x="990600" y="819835"/>
            <a:ext cx="832612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b="0" i="0">
                <a:solidFill>
                  <a:srgbClr val="222222"/>
                </a:solidFill>
                <a:effectLst/>
                <a:latin typeface="+mn-ea"/>
              </a:rPr>
              <a:t>一个矩形的数字、符号或表达式数组。矩阵中每一项叫做矩阵的</a:t>
            </a:r>
            <a:r>
              <a:rPr lang="zh-CN" altLang="en-US">
                <a:latin typeface="+mn-ea"/>
              </a:rPr>
              <a:t>元素</a:t>
            </a:r>
            <a:r>
              <a:rPr lang="en-US" altLang="zh-CN" b="0" i="0">
                <a:solidFill>
                  <a:srgbClr val="222222"/>
                </a:solidFill>
                <a:effectLst/>
                <a:latin typeface="+mn-ea"/>
              </a:rPr>
              <a:t>(Element)</a:t>
            </a:r>
            <a:endParaRPr lang="zh-CN" altLang="en-US">
              <a:latin typeface="+mn-ea"/>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C1239F-6B76-47AE-B46F-E068037107A5}"/>
                  </a:ext>
                </a:extLst>
              </p:cNvPr>
              <p:cNvSpPr txBox="1"/>
              <p:nvPr/>
            </p:nvSpPr>
            <p:spPr>
              <a:xfrm>
                <a:off x="4325324" y="1346703"/>
                <a:ext cx="1370696" cy="6055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i="1" smtClean="0">
                              <a:solidFill>
                                <a:schemeClr val="bg1"/>
                              </a:solidFill>
                              <a:latin typeface="Cambria Math" panose="02040503050406030204" pitchFamily="18" charset="0"/>
                            </a:rPr>
                          </m:ctrlPr>
                        </m:dPr>
                        <m:e>
                          <m:m>
                            <m:mPr>
                              <m:mcs>
                                <m:mc>
                                  <m:mcPr>
                                    <m:count m:val="3"/>
                                    <m:mcJc m:val="center"/>
                                  </m:mcPr>
                                </m:mc>
                              </m:mcs>
                              <m:ctrlPr>
                                <a:rPr lang="en-US" altLang="zh-CN" sz="2000" i="1" smtClean="0">
                                  <a:solidFill>
                                    <a:schemeClr val="bg1"/>
                                  </a:solidFill>
                                  <a:latin typeface="Cambria Math" panose="02040503050406030204" pitchFamily="18" charset="0"/>
                                </a:rPr>
                              </m:ctrlPr>
                            </m:mPr>
                            <m:mr>
                              <m:e>
                                <m:r>
                                  <m:rPr>
                                    <m:brk m:alnAt="7"/>
                                  </m:rPr>
                                  <a:rPr lang="en-US" altLang="zh-CN" sz="2000" b="0" i="1" smtClean="0">
                                    <a:solidFill>
                                      <a:schemeClr val="bg1"/>
                                    </a:solidFill>
                                    <a:latin typeface="Cambria Math" panose="02040503050406030204" pitchFamily="18" charset="0"/>
                                  </a:rPr>
                                  <m:t>1</m:t>
                                </m:r>
                              </m:e>
                              <m:e>
                                <m:r>
                                  <a:rPr lang="en-US" altLang="zh-CN" sz="2000" b="0" i="1" smtClean="0">
                                    <a:solidFill>
                                      <a:schemeClr val="bg1"/>
                                    </a:solidFill>
                                    <a:latin typeface="Cambria Math" panose="02040503050406030204" pitchFamily="18" charset="0"/>
                                  </a:rPr>
                                  <m:t>2</m:t>
                                </m:r>
                              </m:e>
                              <m:e>
                                <m:r>
                                  <a:rPr lang="en-US" altLang="zh-CN" sz="2000" b="0" i="1" smtClean="0">
                                    <a:solidFill>
                                      <a:schemeClr val="bg1"/>
                                    </a:solidFill>
                                    <a:latin typeface="Cambria Math" panose="02040503050406030204" pitchFamily="18" charset="0"/>
                                  </a:rPr>
                                  <m:t>3</m:t>
                                </m:r>
                              </m:e>
                            </m:mr>
                            <m:mr>
                              <m:e>
                                <m:r>
                                  <a:rPr lang="en-US" altLang="zh-CN" sz="2000" b="0" i="1" smtClean="0">
                                    <a:solidFill>
                                      <a:schemeClr val="bg1"/>
                                    </a:solidFill>
                                    <a:latin typeface="Cambria Math" panose="02040503050406030204" pitchFamily="18" charset="0"/>
                                  </a:rPr>
                                  <m:t>4</m:t>
                                </m:r>
                              </m:e>
                              <m:e>
                                <m:r>
                                  <a:rPr lang="en-US" altLang="zh-CN" sz="2000" b="0" i="1" smtClean="0">
                                    <a:solidFill>
                                      <a:schemeClr val="bg1"/>
                                    </a:solidFill>
                                    <a:latin typeface="Cambria Math" panose="02040503050406030204" pitchFamily="18" charset="0"/>
                                  </a:rPr>
                                  <m:t>5</m:t>
                                </m:r>
                              </m:e>
                              <m:e>
                                <m:r>
                                  <a:rPr lang="en-US" altLang="zh-CN" sz="2000" b="0" i="1" smtClean="0">
                                    <a:solidFill>
                                      <a:schemeClr val="bg1"/>
                                    </a:solidFill>
                                    <a:latin typeface="Cambria Math" panose="02040503050406030204" pitchFamily="18" charset="0"/>
                                  </a:rPr>
                                  <m:t>6</m:t>
                                </m:r>
                              </m:e>
                            </m:mr>
                          </m:m>
                        </m:e>
                      </m:d>
                    </m:oMath>
                  </m:oMathPara>
                </a14:m>
                <a:endParaRPr lang="zh-CN" altLang="en-US" sz="2000" dirty="0">
                  <a:solidFill>
                    <a:schemeClr val="bg1"/>
                  </a:solidFill>
                </a:endParaRPr>
              </a:p>
            </p:txBody>
          </p:sp>
        </mc:Choice>
        <mc:Fallback xmlns="">
          <p:sp>
            <p:nvSpPr>
              <p:cNvPr id="5" name="文本框 4">
                <a:extLst>
                  <a:ext uri="{FF2B5EF4-FFF2-40B4-BE49-F238E27FC236}">
                    <a16:creationId xmlns:a16="http://schemas.microsoft.com/office/drawing/2014/main" id="{5BC1239F-6B76-47AE-B46F-E068037107A5}"/>
                  </a:ext>
                </a:extLst>
              </p:cNvPr>
              <p:cNvSpPr txBox="1">
                <a:spLocks noRot="1" noChangeAspect="1" noMove="1" noResize="1" noEditPoints="1" noAdjustHandles="1" noChangeArrowheads="1" noChangeShapeType="1" noTextEdit="1"/>
              </p:cNvSpPr>
              <p:nvPr/>
            </p:nvSpPr>
            <p:spPr>
              <a:xfrm>
                <a:off x="4325324" y="1346703"/>
                <a:ext cx="1370696" cy="605550"/>
              </a:xfrm>
              <a:prstGeom prst="rect">
                <a:avLst/>
              </a:prstGeom>
              <a:blipFill>
                <a:blip r:embed="rId2"/>
                <a:stretch>
                  <a:fillRect/>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735FFD7C-FC56-465F-B3BD-64B6DDD8FC3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1867422" y="2529999"/>
            <a:ext cx="6286500" cy="30003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文本框 10">
            <a:extLst>
              <a:ext uri="{FF2B5EF4-FFF2-40B4-BE49-F238E27FC236}">
                <a16:creationId xmlns:a16="http://schemas.microsoft.com/office/drawing/2014/main" id="{C017B515-1544-48A9-A0F5-ADE3CB1A1707}"/>
              </a:ext>
            </a:extLst>
          </p:cNvPr>
          <p:cNvSpPr txBox="1"/>
          <p:nvPr/>
        </p:nvSpPr>
        <p:spPr>
          <a:xfrm>
            <a:off x="1757680" y="2041071"/>
            <a:ext cx="2749471" cy="400110"/>
          </a:xfrm>
          <a:prstGeom prst="rect">
            <a:avLst/>
          </a:prstGeom>
          <a:noFill/>
        </p:spPr>
        <p:txBody>
          <a:bodyPr wrap="none" rtlCol="0">
            <a:spAutoFit/>
          </a:bodyPr>
          <a:lstStyle/>
          <a:p>
            <a:r>
              <a:rPr lang="zh-CN" altLang="en-US" sz="2000">
                <a:solidFill>
                  <a:schemeClr val="bg1"/>
                </a:solidFill>
              </a:rPr>
              <a:t>矩阵的加、减、数乘：</a:t>
            </a:r>
            <a:endParaRPr lang="zh-CN" altLang="en-US" sz="2000" dirty="0">
              <a:solidFill>
                <a:schemeClr val="bg1"/>
              </a:solidFill>
            </a:endParaRPr>
          </a:p>
        </p:txBody>
      </p:sp>
      <p:sp>
        <p:nvSpPr>
          <p:cNvPr id="25" name="文本框 24">
            <a:extLst>
              <a:ext uri="{FF2B5EF4-FFF2-40B4-BE49-F238E27FC236}">
                <a16:creationId xmlns:a16="http://schemas.microsoft.com/office/drawing/2014/main" id="{65B1833D-F795-473E-B048-514A7A9A641E}"/>
              </a:ext>
            </a:extLst>
          </p:cNvPr>
          <p:cNvSpPr txBox="1"/>
          <p:nvPr/>
        </p:nvSpPr>
        <p:spPr>
          <a:xfrm>
            <a:off x="908832" y="5831865"/>
            <a:ext cx="8059908" cy="120032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a:ln>
                  <a:noFill/>
                </a:ln>
                <a:solidFill>
                  <a:schemeClr val="accent3"/>
                </a:solidFill>
                <a:effectLst/>
                <a:latin typeface="+mn-ea"/>
              </a:rPr>
              <a:t>矩阵相乘</a:t>
            </a:r>
            <a:endParaRPr kumimoji="0" lang="zh-CN" altLang="zh-CN" b="0" i="0" u="none" strike="noStrike" cap="none" normalizeH="0" baseline="0">
              <a:ln>
                <a:noFill/>
              </a:ln>
              <a:solidFill>
                <a:schemeClr val="bg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b="0" i="0" u="none" strike="noStrike" cap="none" normalizeH="0" baseline="0">
                <a:ln>
                  <a:noFill/>
                </a:ln>
                <a:solidFill>
                  <a:schemeClr val="bg1"/>
                </a:solidFill>
                <a:effectLst/>
                <a:latin typeface="+mn-ea"/>
              </a:rPr>
              <a:t>只有当左侧矩阵的列数与右侧矩阵的行数相等，两个矩阵才能相乘</a:t>
            </a:r>
            <a:endParaRPr kumimoji="0" lang="en-US" altLang="zh-CN" b="0" i="0" u="none" strike="noStrike" cap="none" normalizeH="0" baseline="0">
              <a:ln>
                <a:noFill/>
              </a:ln>
              <a:solidFill>
                <a:schemeClr val="bg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zh-CN">
                <a:solidFill>
                  <a:schemeClr val="bg1"/>
                </a:solidFill>
                <a:latin typeface="+mn-ea"/>
              </a:rPr>
              <a:t>M×</a:t>
            </a:r>
            <a:r>
              <a:rPr lang="en-US" altLang="zh-CN">
                <a:solidFill>
                  <a:schemeClr val="bg1"/>
                </a:solidFill>
                <a:highlight>
                  <a:srgbClr val="800000"/>
                </a:highlight>
                <a:latin typeface="+mn-ea"/>
              </a:rPr>
              <a:t>N</a:t>
            </a:r>
            <a:r>
              <a:rPr lang="zh-CN" altLang="en-US">
                <a:solidFill>
                  <a:schemeClr val="bg1"/>
                </a:solidFill>
                <a:latin typeface="+mn-ea"/>
              </a:rPr>
              <a:t>矩阵 乘以 </a:t>
            </a:r>
            <a:r>
              <a:rPr lang="en-US" altLang="zh-CN">
                <a:solidFill>
                  <a:schemeClr val="bg1"/>
                </a:solidFill>
                <a:highlight>
                  <a:srgbClr val="800000"/>
                </a:highlight>
                <a:latin typeface="+mn-ea"/>
              </a:rPr>
              <a:t>N</a:t>
            </a:r>
            <a:r>
              <a:rPr lang="en-US" altLang="zh-CN">
                <a:solidFill>
                  <a:schemeClr val="bg1"/>
                </a:solidFill>
                <a:latin typeface="+mn-ea"/>
              </a:rPr>
              <a:t>×K </a:t>
            </a:r>
            <a:r>
              <a:rPr lang="zh-CN" altLang="en-US">
                <a:solidFill>
                  <a:schemeClr val="bg1"/>
                </a:solidFill>
                <a:latin typeface="+mn-ea"/>
              </a:rPr>
              <a:t>得到一个 </a:t>
            </a:r>
            <a:r>
              <a:rPr lang="en-US" altLang="zh-CN">
                <a:solidFill>
                  <a:schemeClr val="bg1"/>
                </a:solidFill>
                <a:latin typeface="+mn-ea"/>
              </a:rPr>
              <a:t>M×K</a:t>
            </a:r>
            <a:r>
              <a:rPr lang="zh-CN" altLang="en-US">
                <a:solidFill>
                  <a:schemeClr val="bg1"/>
                </a:solidFill>
                <a:latin typeface="+mn-ea"/>
              </a:rPr>
              <a:t>的矩阵</a:t>
            </a:r>
            <a:endParaRPr lang="en-US" altLang="zh-CN">
              <a:solidFill>
                <a:schemeClr val="bg1"/>
              </a:solidFill>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b="0" i="0" u="none" strike="noStrike" cap="none" normalizeH="0" baseline="0">
                <a:ln>
                  <a:noFill/>
                </a:ln>
                <a:solidFill>
                  <a:schemeClr val="bg1"/>
                </a:solidFill>
                <a:effectLst/>
                <a:latin typeface="+mn-ea"/>
              </a:rPr>
              <a:t>矩阵相乘不遵守交换律(Commutative)，也就是说A⋅B≠B</a:t>
            </a:r>
          </a:p>
        </p:txBody>
      </p:sp>
      <p:pic>
        <p:nvPicPr>
          <p:cNvPr id="17" name="图片 16">
            <a:extLst>
              <a:ext uri="{FF2B5EF4-FFF2-40B4-BE49-F238E27FC236}">
                <a16:creationId xmlns:a16="http://schemas.microsoft.com/office/drawing/2014/main" id="{0A53BE62-85BB-4503-980B-1E5D74574155}"/>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Lst>
          </a:blip>
          <a:stretch>
            <a:fillRect/>
          </a:stretch>
        </p:blipFill>
        <p:spPr>
          <a:xfrm>
            <a:off x="1224597" y="7333685"/>
            <a:ext cx="7858125" cy="21240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7" name="图片 26">
            <a:extLst>
              <a:ext uri="{FF2B5EF4-FFF2-40B4-BE49-F238E27FC236}">
                <a16:creationId xmlns:a16="http://schemas.microsoft.com/office/drawing/2014/main" id="{6248DBB2-9684-499C-B53D-BFC9E0B2B329}"/>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20000" contrast="40000"/>
                    </a14:imgEffect>
                  </a14:imgLayer>
                </a14:imgProps>
              </a:ext>
            </a:extLst>
          </a:blip>
          <a:stretch>
            <a:fillRect/>
          </a:stretch>
        </p:blipFill>
        <p:spPr>
          <a:xfrm>
            <a:off x="796407" y="9752003"/>
            <a:ext cx="8879924" cy="20354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4" name="文本框 33">
            <a:extLst>
              <a:ext uri="{FF2B5EF4-FFF2-40B4-BE49-F238E27FC236}">
                <a16:creationId xmlns:a16="http://schemas.microsoft.com/office/drawing/2014/main" id="{140FDEE8-61F8-4A1E-B59D-F0845BD7D7A4}"/>
              </a:ext>
            </a:extLst>
          </p:cNvPr>
          <p:cNvSpPr txBox="1"/>
          <p:nvPr/>
        </p:nvSpPr>
        <p:spPr>
          <a:xfrm>
            <a:off x="704850" y="11949669"/>
            <a:ext cx="5311140" cy="369332"/>
          </a:xfrm>
          <a:prstGeom prst="rect">
            <a:avLst/>
          </a:prstGeom>
          <a:noFill/>
        </p:spPr>
        <p:txBody>
          <a:bodyPr wrap="square">
            <a:spAutoFit/>
          </a:bodyPr>
          <a:lstStyle/>
          <a:p>
            <a:pPr algn="l"/>
            <a:r>
              <a:rPr lang="zh-CN" altLang="en-US" b="0" i="0">
                <a:solidFill>
                  <a:srgbClr val="FFC000"/>
                </a:solidFill>
                <a:effectLst/>
                <a:latin typeface="Open Sans" panose="020B0606030504020204" pitchFamily="34" charset="0"/>
              </a:rPr>
              <a:t>矩阵与向量相乘</a:t>
            </a:r>
          </a:p>
        </p:txBody>
      </p:sp>
      <p:sp>
        <p:nvSpPr>
          <p:cNvPr id="36" name="文本框 35">
            <a:extLst>
              <a:ext uri="{FF2B5EF4-FFF2-40B4-BE49-F238E27FC236}">
                <a16:creationId xmlns:a16="http://schemas.microsoft.com/office/drawing/2014/main" id="{1BB32D9D-3ABB-4E07-A6D3-C5219EE1B904}"/>
              </a:ext>
            </a:extLst>
          </p:cNvPr>
          <p:cNvSpPr txBox="1"/>
          <p:nvPr/>
        </p:nvSpPr>
        <p:spPr>
          <a:xfrm>
            <a:off x="732884" y="12434535"/>
            <a:ext cx="3039021"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b="0" i="0">
                <a:solidFill>
                  <a:srgbClr val="222222"/>
                </a:solidFill>
                <a:effectLst/>
                <a:latin typeface="仿宋" panose="02010609060101010101" pitchFamily="49" charset="-122"/>
                <a:ea typeface="仿宋" panose="02010609060101010101" pitchFamily="49" charset="-122"/>
              </a:rPr>
              <a:t>向量其实就是一个</a:t>
            </a:r>
            <a:r>
              <a:rPr lang="en-US" altLang="zh-CN" b="1" i="0">
                <a:solidFill>
                  <a:srgbClr val="222222"/>
                </a:solidFill>
                <a:effectLst/>
                <a:latin typeface="仿宋" panose="02010609060101010101" pitchFamily="49" charset="-122"/>
                <a:ea typeface="仿宋" panose="02010609060101010101" pitchFamily="49" charset="-122"/>
              </a:rPr>
              <a:t>N×1</a:t>
            </a:r>
            <a:r>
              <a:rPr lang="zh-CN" altLang="en-US" b="0" i="0">
                <a:solidFill>
                  <a:srgbClr val="222222"/>
                </a:solidFill>
                <a:effectLst/>
                <a:latin typeface="仿宋" panose="02010609060101010101" pitchFamily="49" charset="-122"/>
                <a:ea typeface="仿宋" panose="02010609060101010101" pitchFamily="49" charset="-122"/>
              </a:rPr>
              <a:t>矩阵</a:t>
            </a:r>
            <a:endParaRPr lang="zh-CN" altLang="en-US">
              <a:latin typeface="仿宋" panose="02010609060101010101" pitchFamily="49" charset="-122"/>
              <a:ea typeface="仿宋" panose="02010609060101010101" pitchFamily="49" charset="-122"/>
            </a:endParaRPr>
          </a:p>
        </p:txBody>
      </p:sp>
      <p:sp>
        <p:nvSpPr>
          <p:cNvPr id="37" name="文本框 36">
            <a:extLst>
              <a:ext uri="{FF2B5EF4-FFF2-40B4-BE49-F238E27FC236}">
                <a16:creationId xmlns:a16="http://schemas.microsoft.com/office/drawing/2014/main" id="{B4B9AE68-9E76-468A-B92F-3C6A2E1A682C}"/>
              </a:ext>
            </a:extLst>
          </p:cNvPr>
          <p:cNvSpPr txBox="1"/>
          <p:nvPr/>
        </p:nvSpPr>
        <p:spPr>
          <a:xfrm>
            <a:off x="732884" y="12966065"/>
            <a:ext cx="3039021"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b="0" i="0">
                <a:solidFill>
                  <a:srgbClr val="222222"/>
                </a:solidFill>
                <a:effectLst/>
                <a:latin typeface="仿宋" panose="02010609060101010101" pitchFamily="49" charset="-122"/>
                <a:ea typeface="仿宋" panose="02010609060101010101" pitchFamily="49" charset="-122"/>
              </a:rPr>
              <a:t>单位矩阵是一个除了对角线以外都是</a:t>
            </a:r>
            <a:r>
              <a:rPr lang="en-US" altLang="zh-CN" b="0" i="0">
                <a:solidFill>
                  <a:srgbClr val="222222"/>
                </a:solidFill>
                <a:effectLst/>
                <a:latin typeface="仿宋" panose="02010609060101010101" pitchFamily="49" charset="-122"/>
                <a:ea typeface="仿宋" panose="02010609060101010101" pitchFamily="49" charset="-122"/>
              </a:rPr>
              <a:t>0</a:t>
            </a:r>
            <a:r>
              <a:rPr lang="zh-CN" altLang="en-US" b="0" i="0">
                <a:solidFill>
                  <a:srgbClr val="222222"/>
                </a:solidFill>
                <a:effectLst/>
                <a:latin typeface="仿宋" panose="02010609060101010101" pitchFamily="49" charset="-122"/>
                <a:ea typeface="仿宋" panose="02010609060101010101" pitchFamily="49" charset="-122"/>
              </a:rPr>
              <a:t>的</a:t>
            </a:r>
            <a:r>
              <a:rPr lang="en-US" altLang="zh-CN" b="1" i="0">
                <a:solidFill>
                  <a:srgbClr val="222222"/>
                </a:solidFill>
                <a:effectLst/>
                <a:latin typeface="仿宋" panose="02010609060101010101" pitchFamily="49" charset="-122"/>
                <a:ea typeface="仿宋" panose="02010609060101010101" pitchFamily="49" charset="-122"/>
              </a:rPr>
              <a:t>N×N</a:t>
            </a:r>
            <a:r>
              <a:rPr lang="zh-CN" altLang="en-US" b="0" i="0">
                <a:solidFill>
                  <a:srgbClr val="222222"/>
                </a:solidFill>
                <a:effectLst/>
                <a:latin typeface="仿宋" panose="02010609060101010101" pitchFamily="49" charset="-122"/>
                <a:ea typeface="仿宋" panose="02010609060101010101" pitchFamily="49" charset="-122"/>
              </a:rPr>
              <a:t>矩阵</a:t>
            </a:r>
            <a:endParaRPr lang="zh-CN" altLang="en-US">
              <a:latin typeface="仿宋" panose="02010609060101010101" pitchFamily="49" charset="-122"/>
              <a:ea typeface="仿宋" panose="02010609060101010101" pitchFamily="49" charset="-122"/>
            </a:endParaRPr>
          </a:p>
        </p:txBody>
      </p:sp>
      <p:pic>
        <p:nvPicPr>
          <p:cNvPr id="35" name="图片 34">
            <a:extLst>
              <a:ext uri="{FF2B5EF4-FFF2-40B4-BE49-F238E27FC236}">
                <a16:creationId xmlns:a16="http://schemas.microsoft.com/office/drawing/2014/main" id="{2D69B491-21ED-415A-B364-E305C11A4B5D}"/>
              </a:ext>
            </a:extLst>
          </p:cNvPr>
          <p:cNvPicPr>
            <a:picLocks noChangeAspect="1"/>
          </p:cNvPicPr>
          <p:nvPr/>
        </p:nvPicPr>
        <p:blipFill>
          <a:blip r:embed="rId9"/>
          <a:stretch>
            <a:fillRect/>
          </a:stretch>
        </p:blipFill>
        <p:spPr>
          <a:xfrm>
            <a:off x="4211320" y="12072789"/>
            <a:ext cx="5105400" cy="16668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46316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30862" y="380204"/>
            <a:ext cx="2616174" cy="40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a:ln>
                  <a:noFill/>
                </a:ln>
                <a:solidFill>
                  <a:schemeClr val="accent3"/>
                </a:solidFill>
                <a:effectLst/>
                <a:latin typeface="Consolas" panose="020B0609020204030204" pitchFamily="49" charset="0"/>
              </a:rPr>
              <a:t>缩放、位移、旋转</a:t>
            </a:r>
            <a:endParaRPr kumimoji="0" lang="zh-CN" altLang="zh-CN" sz="4400" b="0" i="0" u="none" strike="noStrike" cap="none" normalizeH="0" baseline="0">
              <a:ln>
                <a:noFill/>
              </a:ln>
              <a:solidFill>
                <a:schemeClr val="accent3"/>
              </a:solidFill>
              <a:effectLst/>
              <a:latin typeface="Arial" panose="020B0604020202020204" pitchFamily="34" charset="0"/>
            </a:endParaRPr>
          </a:p>
        </p:txBody>
      </p:sp>
      <p:sp>
        <p:nvSpPr>
          <p:cNvPr id="2" name="AutoShape 2">
            <a:extLst>
              <a:ext uri="{FF2B5EF4-FFF2-40B4-BE49-F238E27FC236}">
                <a16:creationId xmlns:a16="http://schemas.microsoft.com/office/drawing/2014/main" id="{5C73205C-B7ED-4065-9C11-885E1D61045A}"/>
              </a:ext>
            </a:extLst>
          </p:cNvPr>
          <p:cNvSpPr>
            <a:spLocks noChangeAspect="1" noChangeArrowheads="1"/>
          </p:cNvSpPr>
          <p:nvPr/>
        </p:nvSpPr>
        <p:spPr bwMode="auto">
          <a:xfrm>
            <a:off x="5149850" y="6268919"/>
            <a:ext cx="304800" cy="304800"/>
          </a:xfrm>
          <a:prstGeom prst="rect">
            <a:avLst/>
          </a:prstGeom>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BBAFF9B6-1961-4108-B385-2012F662D4D1}"/>
                  </a:ext>
                </a:extLst>
              </p:cNvPr>
              <p:cNvSpPr>
                <a:spLocks noChangeArrowheads="1"/>
              </p:cNvSpPr>
              <p:nvPr/>
            </p:nvSpPr>
            <p:spPr bwMode="auto">
              <a:xfrm>
                <a:off x="1010855" y="996745"/>
                <a:ext cx="2658320" cy="923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zh-CN" altLang="zh-CN"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缩放向量</a:t>
                </a:r>
                <a14:m>
                  <m:oMath xmlns:m="http://schemas.openxmlformats.org/officeDocument/2006/math">
                    <m:acc>
                      <m:accPr>
                        <m:chr m:val="̅"/>
                        <m:ctrlPr>
                          <a:rPr lang="zh-CN" altLang="en-US" b="1" i="1" smtClean="0">
                            <a:solidFill>
                              <a:schemeClr val="bg1"/>
                            </a:solidFill>
                            <a:latin typeface="Cambria Math" panose="02040503050406030204" pitchFamily="18" charset="0"/>
                          </a:rPr>
                        </m:ctrlPr>
                      </m:accPr>
                      <m:e>
                        <m:r>
                          <a:rPr lang="en-US" altLang="zh-CN" b="1" i="1">
                            <a:solidFill>
                              <a:schemeClr val="bg1"/>
                            </a:solidFill>
                            <a:latin typeface="Cambria Math" panose="02040503050406030204" pitchFamily="18" charset="0"/>
                          </a:rPr>
                          <m:t>𝒗</m:t>
                        </m:r>
                      </m:e>
                    </m:acc>
                  </m:oMath>
                </a14:m>
                <a:r>
                  <a:rPr kumimoji="0" lang="zh-CN" altLang="zh-CN" b="0" i="0" u="none" strike="noStrike" cap="none" normalizeH="0" baseline="0">
                    <a:ln>
                      <a:noFill/>
                    </a:ln>
                    <a:solidFill>
                      <a:schemeClr val="bg1"/>
                    </a:solidFill>
                    <a:effectLst/>
                    <a:latin typeface="微软雅黑" panose="020B0503020204020204" pitchFamily="34" charset="-122"/>
                    <a:ea typeface="MathJax_Main"/>
                  </a:rPr>
                  <a:t>=(3,2)</a:t>
                </a:r>
                <a:endParaRPr lang="en-US" altLang="zh-CN">
                  <a:solidFill>
                    <a:schemeClr val="bg1"/>
                  </a:solidFill>
                  <a:latin typeface="微软雅黑" panose="020B0503020204020204" pitchFamily="34" charset="-122"/>
                  <a:ea typeface="微软雅黑" panose="020B0503020204020204" pitchFamily="34" charset="-122"/>
                </a:endParaRPr>
              </a:p>
              <a:p>
                <a:pPr marL="285750" lvl="0" indent="-285750">
                  <a:buFont typeface="Arial" panose="020B0604020202020204" pitchFamily="34" charset="0"/>
                  <a:buChar char="•"/>
                </a:pPr>
                <a:r>
                  <a:rPr kumimoji="0" lang="zh-CN" altLang="zh-CN"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沿着x轴缩放0.5</a:t>
                </a:r>
                <a:endParaRPr lang="en-US" altLang="zh-CN">
                  <a:solidFill>
                    <a:schemeClr val="bg1"/>
                  </a:solidFill>
                  <a:latin typeface="微软雅黑" panose="020B0503020204020204" pitchFamily="34" charset="-122"/>
                  <a:ea typeface="微软雅黑" panose="020B0503020204020204" pitchFamily="34" charset="-122"/>
                </a:endParaRPr>
              </a:p>
              <a:p>
                <a:pPr marL="285750" lvl="0" indent="-285750">
                  <a:buFont typeface="Arial" panose="020B0604020202020204" pitchFamily="34" charset="0"/>
                  <a:buChar char="•"/>
                </a:pPr>
                <a:r>
                  <a:rPr kumimoji="0" lang="zh-CN" altLang="zh-CN"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沿着y轴</a:t>
                </a:r>
                <a:r>
                  <a:rPr lang="zh-CN" altLang="zh-CN">
                    <a:solidFill>
                      <a:schemeClr val="bg1"/>
                    </a:solidFill>
                    <a:latin typeface="微软雅黑" panose="020B0503020204020204" pitchFamily="34" charset="-122"/>
                    <a:ea typeface="微软雅黑" panose="020B0503020204020204" pitchFamily="34" charset="-122"/>
                  </a:rPr>
                  <a:t>缩放</a:t>
                </a:r>
                <a:r>
                  <a:rPr lang="en-US" altLang="zh-CN">
                    <a:solidFill>
                      <a:schemeClr val="bg1"/>
                    </a:solidFill>
                    <a:latin typeface="微软雅黑" panose="020B0503020204020204" pitchFamily="34" charset="-122"/>
                    <a:ea typeface="微软雅黑" panose="020B0503020204020204" pitchFamily="34" charset="-122"/>
                  </a:rPr>
                  <a:t>2.0</a:t>
                </a:r>
                <a:endParaRPr kumimoji="0" lang="zh-CN" altLang="zh-CN" b="0" i="0" u="none" strike="noStrike" cap="none" normalizeH="0" baseline="0">
                  <a:ln>
                    <a:noFill/>
                  </a:ln>
                  <a:solidFill>
                    <a:schemeClr val="bg1"/>
                  </a:solidFill>
                  <a:effectLst/>
                </a:endParaRPr>
              </a:p>
            </p:txBody>
          </p:sp>
        </mc:Choice>
        <mc:Fallback xmlns="">
          <p:sp>
            <p:nvSpPr>
              <p:cNvPr id="3" name="Rectangle 3">
                <a:extLst>
                  <a:ext uri="{FF2B5EF4-FFF2-40B4-BE49-F238E27FC236}">
                    <a16:creationId xmlns:a16="http://schemas.microsoft.com/office/drawing/2014/main" id="{BBAFF9B6-1961-4108-B385-2012F662D4D1}"/>
                  </a:ext>
                </a:extLst>
              </p:cNvPr>
              <p:cNvSpPr>
                <a:spLocks noRot="1" noChangeAspect="1" noMove="1" noResize="1" noEditPoints="1" noAdjustHandles="1" noChangeArrowheads="1" noChangeShapeType="1" noTextEdit="1"/>
              </p:cNvSpPr>
              <p:nvPr/>
            </p:nvSpPr>
            <p:spPr bwMode="auto">
              <a:xfrm>
                <a:off x="1010855" y="996745"/>
                <a:ext cx="2658320" cy="923330"/>
              </a:xfrm>
              <a:prstGeom prst="rect">
                <a:avLst/>
              </a:prstGeom>
              <a:blipFill>
                <a:blip r:embed="rId2"/>
                <a:stretch>
                  <a:fillRect l="-2064" t="-3311" b="-993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CF1FA062-1C28-4E13-9FE4-767E8F92F0E1}"/>
              </a:ext>
            </a:extLst>
          </p:cNvPr>
          <p:cNvSpPr txBox="1"/>
          <p:nvPr/>
        </p:nvSpPr>
        <p:spPr>
          <a:xfrm>
            <a:off x="3525373" y="1135244"/>
            <a:ext cx="608891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285750" indent="-285750">
              <a:buFont typeface="Arial" panose="020B0604020202020204" pitchFamily="34" charset="0"/>
              <a:buChar char="•"/>
            </a:pPr>
            <a:r>
              <a:rPr lang="en-US" altLang="zh-CN" b="0" i="0">
                <a:solidFill>
                  <a:srgbClr val="222222"/>
                </a:solidFill>
                <a:effectLst/>
                <a:latin typeface="Microsoft Yahei" panose="020B0503020204020204" pitchFamily="34" charset="-122"/>
                <a:ea typeface="Microsoft Yahei" panose="020B0503020204020204" pitchFamily="34" charset="-122"/>
              </a:rPr>
              <a:t>3D</a:t>
            </a:r>
            <a:r>
              <a:rPr lang="zh-CN" altLang="en-US" b="0" i="0">
                <a:solidFill>
                  <a:srgbClr val="222222"/>
                </a:solidFill>
                <a:effectLst/>
                <a:latin typeface="Microsoft Yahei" panose="020B0503020204020204" pitchFamily="34" charset="-122"/>
                <a:ea typeface="Microsoft Yahei" panose="020B0503020204020204" pitchFamily="34" charset="-122"/>
              </a:rPr>
              <a:t>空间的操作，对于</a:t>
            </a:r>
            <a:r>
              <a:rPr lang="en-US" altLang="zh-CN" b="0" i="0">
                <a:solidFill>
                  <a:srgbClr val="222222"/>
                </a:solidFill>
                <a:effectLst/>
                <a:latin typeface="Microsoft Yahei" panose="020B0503020204020204" pitchFamily="34" charset="-122"/>
                <a:ea typeface="Microsoft Yahei" panose="020B0503020204020204" pitchFamily="34" charset="-122"/>
              </a:rPr>
              <a:t>2D</a:t>
            </a:r>
            <a:r>
              <a:rPr lang="zh-CN" altLang="en-US" b="0" i="0">
                <a:solidFill>
                  <a:srgbClr val="222222"/>
                </a:solidFill>
                <a:effectLst/>
                <a:latin typeface="Microsoft Yahei" panose="020B0503020204020204" pitchFamily="34" charset="-122"/>
                <a:ea typeface="Microsoft Yahei" panose="020B0503020204020204" pitchFamily="34" charset="-122"/>
              </a:rPr>
              <a:t>的情况我们可以把</a:t>
            </a:r>
            <a:r>
              <a:rPr lang="en-US" altLang="zh-CN" b="0" i="0">
                <a:solidFill>
                  <a:srgbClr val="222222"/>
                </a:solidFill>
                <a:effectLst/>
                <a:latin typeface="Microsoft Yahei" panose="020B0503020204020204" pitchFamily="34" charset="-122"/>
                <a:ea typeface="Microsoft Yahei" panose="020B0503020204020204" pitchFamily="34" charset="-122"/>
              </a:rPr>
              <a:t>z</a:t>
            </a:r>
            <a:r>
              <a:rPr lang="zh-CN" altLang="en-US" b="0" i="0">
                <a:solidFill>
                  <a:srgbClr val="222222"/>
                </a:solidFill>
                <a:effectLst/>
                <a:latin typeface="Microsoft Yahei" panose="020B0503020204020204" pitchFamily="34" charset="-122"/>
                <a:ea typeface="Microsoft Yahei" panose="020B0503020204020204" pitchFamily="34" charset="-122"/>
              </a:rPr>
              <a:t>轴缩放</a:t>
            </a:r>
            <a:r>
              <a:rPr lang="en-US" altLang="zh-CN" b="0" i="0">
                <a:solidFill>
                  <a:srgbClr val="222222"/>
                </a:solidFill>
                <a:effectLst/>
                <a:latin typeface="Microsoft Yahei" panose="020B0503020204020204" pitchFamily="34" charset="-122"/>
                <a:ea typeface="Microsoft Yahei" panose="020B0503020204020204" pitchFamily="34" charset="-122"/>
              </a:rPr>
              <a:t>1</a:t>
            </a:r>
            <a:r>
              <a:rPr lang="zh-CN" altLang="en-US" b="0" i="0">
                <a:solidFill>
                  <a:srgbClr val="222222"/>
                </a:solidFill>
                <a:effectLst/>
                <a:latin typeface="Microsoft Yahei" panose="020B0503020204020204" pitchFamily="34" charset="-122"/>
                <a:ea typeface="Microsoft Yahei" panose="020B0503020204020204" pitchFamily="34" charset="-122"/>
              </a:rPr>
              <a:t>倍</a:t>
            </a:r>
            <a:endParaRPr lang="en-US" altLang="zh-CN" b="0" i="0">
              <a:solidFill>
                <a:srgbClr val="222222"/>
              </a:solidFill>
              <a:effectLst/>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b="0" i="0">
                <a:solidFill>
                  <a:srgbClr val="222222"/>
                </a:solidFill>
                <a:effectLst/>
                <a:latin typeface="Microsoft Yahei" panose="020B0503020204020204" pitchFamily="34" charset="-122"/>
                <a:ea typeface="Microsoft Yahei" panose="020B0503020204020204" pitchFamily="34" charset="-122"/>
              </a:rPr>
              <a:t>每个轴的缩放因子</a:t>
            </a:r>
            <a:r>
              <a:rPr lang="en-US" altLang="zh-CN" b="0" i="0">
                <a:solidFill>
                  <a:srgbClr val="222222"/>
                </a:solidFill>
                <a:effectLst/>
                <a:latin typeface="Microsoft Yahei" panose="020B0503020204020204" pitchFamily="34" charset="-122"/>
                <a:ea typeface="Microsoft Yahei" panose="020B0503020204020204" pitchFamily="34" charset="-122"/>
              </a:rPr>
              <a:t>(Scaling Factor)</a:t>
            </a:r>
            <a:r>
              <a:rPr lang="zh-CN" altLang="en-US">
                <a:solidFill>
                  <a:srgbClr val="222222"/>
                </a:solidFill>
                <a:latin typeface="Microsoft Yahei" panose="020B0503020204020204" pitchFamily="34" charset="-122"/>
                <a:ea typeface="Microsoft Yahei" panose="020B0503020204020204" pitchFamily="34" charset="-122"/>
              </a:rPr>
              <a:t>可以</a:t>
            </a:r>
            <a:r>
              <a:rPr lang="zh-CN" altLang="en-US" b="0" i="0">
                <a:solidFill>
                  <a:srgbClr val="222222"/>
                </a:solidFill>
                <a:effectLst/>
                <a:latin typeface="Microsoft Yahei" panose="020B0503020204020204" pitchFamily="34" charset="-122"/>
                <a:ea typeface="Microsoft Yahei" panose="020B0503020204020204" pitchFamily="34" charset="-122"/>
              </a:rPr>
              <a:t>不一样</a:t>
            </a:r>
            <a:endParaRPr lang="zh-CN" altLang="en-US"/>
          </a:p>
        </p:txBody>
      </p:sp>
      <p:pic>
        <p:nvPicPr>
          <p:cNvPr id="8" name="图片 7">
            <a:extLst>
              <a:ext uri="{FF2B5EF4-FFF2-40B4-BE49-F238E27FC236}">
                <a16:creationId xmlns:a16="http://schemas.microsoft.com/office/drawing/2014/main" id="{C0D96C5C-E4AA-48EE-9BEB-4512A4638F6A}"/>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4004482" y="2871959"/>
            <a:ext cx="4829175" cy="1647825"/>
          </a:xfrm>
          <a:prstGeom prst="rect">
            <a:avLst/>
          </a:prstGeom>
        </p:spPr>
      </p:pic>
      <p:sp>
        <p:nvSpPr>
          <p:cNvPr id="23" name="文本框 22">
            <a:extLst>
              <a:ext uri="{FF2B5EF4-FFF2-40B4-BE49-F238E27FC236}">
                <a16:creationId xmlns:a16="http://schemas.microsoft.com/office/drawing/2014/main" id="{9C054992-B147-4C5D-B430-0341945F4585}"/>
              </a:ext>
            </a:extLst>
          </p:cNvPr>
          <p:cNvSpPr txBox="1"/>
          <p:nvPr/>
        </p:nvSpPr>
        <p:spPr>
          <a:xfrm>
            <a:off x="3518376" y="2176777"/>
            <a:ext cx="608891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zh-CN" altLang="en-US" b="0" i="0">
                <a:solidFill>
                  <a:srgbClr val="222222"/>
                </a:solidFill>
                <a:effectLst/>
                <a:latin typeface="Microsoft Yahei" panose="020B0503020204020204" pitchFamily="34" charset="-122"/>
                <a:ea typeface="Microsoft Yahei" panose="020B0503020204020204" pitchFamily="34" charset="-122"/>
              </a:rPr>
              <a:t>注意，第四个缩放向量仍然是</a:t>
            </a:r>
            <a:r>
              <a:rPr lang="en-US" altLang="zh-CN" b="0" i="0">
                <a:solidFill>
                  <a:srgbClr val="222222"/>
                </a:solidFill>
                <a:effectLst/>
                <a:latin typeface="Microsoft Yahei" panose="020B0503020204020204" pitchFamily="34" charset="-122"/>
                <a:ea typeface="Microsoft Yahei" panose="020B0503020204020204" pitchFamily="34" charset="-122"/>
              </a:rPr>
              <a:t>1</a:t>
            </a:r>
            <a:r>
              <a:rPr lang="zh-CN" altLang="en-US" b="0" i="0">
                <a:solidFill>
                  <a:srgbClr val="222222"/>
                </a:solidFill>
                <a:effectLst/>
                <a:latin typeface="Microsoft Yahei" panose="020B0503020204020204" pitchFamily="34" charset="-122"/>
                <a:ea typeface="Microsoft Yahei" panose="020B0503020204020204" pitchFamily="34" charset="-122"/>
              </a:rPr>
              <a:t>，因为在</a:t>
            </a:r>
            <a:r>
              <a:rPr lang="en-US" altLang="zh-CN" b="0" i="0">
                <a:solidFill>
                  <a:srgbClr val="222222"/>
                </a:solidFill>
                <a:effectLst/>
                <a:latin typeface="Microsoft Yahei" panose="020B0503020204020204" pitchFamily="34" charset="-122"/>
                <a:ea typeface="Microsoft Yahei" panose="020B0503020204020204" pitchFamily="34" charset="-122"/>
              </a:rPr>
              <a:t>3D</a:t>
            </a:r>
            <a:r>
              <a:rPr lang="zh-CN" altLang="en-US" b="0" i="0">
                <a:solidFill>
                  <a:srgbClr val="222222"/>
                </a:solidFill>
                <a:effectLst/>
                <a:latin typeface="Microsoft Yahei" panose="020B0503020204020204" pitchFamily="34" charset="-122"/>
                <a:ea typeface="Microsoft Yahei" panose="020B0503020204020204" pitchFamily="34" charset="-122"/>
              </a:rPr>
              <a:t>空间中缩放</a:t>
            </a:r>
            <a:r>
              <a:rPr lang="en-US" altLang="zh-CN" b="0" i="0">
                <a:solidFill>
                  <a:srgbClr val="222222"/>
                </a:solidFill>
                <a:effectLst/>
                <a:latin typeface="Microsoft Yahei" panose="020B0503020204020204" pitchFamily="34" charset="-122"/>
                <a:ea typeface="Microsoft Yahei" panose="020B0503020204020204" pitchFamily="34" charset="-122"/>
              </a:rPr>
              <a:t>w</a:t>
            </a:r>
            <a:r>
              <a:rPr lang="zh-CN" altLang="en-US" b="0" i="0">
                <a:solidFill>
                  <a:srgbClr val="222222"/>
                </a:solidFill>
                <a:effectLst/>
                <a:latin typeface="Microsoft Yahei" panose="020B0503020204020204" pitchFamily="34" charset="-122"/>
                <a:ea typeface="Microsoft Yahei" panose="020B0503020204020204" pitchFamily="34" charset="-122"/>
              </a:rPr>
              <a:t>分量是无意义的。</a:t>
            </a:r>
            <a:r>
              <a:rPr lang="en-US" altLang="zh-CN" b="0" i="0">
                <a:solidFill>
                  <a:srgbClr val="222222"/>
                </a:solidFill>
                <a:effectLst/>
                <a:latin typeface="Microsoft Yahei" panose="020B0503020204020204" pitchFamily="34" charset="-122"/>
                <a:ea typeface="Microsoft Yahei" panose="020B0503020204020204" pitchFamily="34" charset="-122"/>
              </a:rPr>
              <a:t>w</a:t>
            </a:r>
            <a:r>
              <a:rPr lang="zh-CN" altLang="en-US" b="0" i="0">
                <a:solidFill>
                  <a:srgbClr val="222222"/>
                </a:solidFill>
                <a:effectLst/>
                <a:latin typeface="Microsoft Yahei" panose="020B0503020204020204" pitchFamily="34" charset="-122"/>
                <a:ea typeface="Microsoft Yahei" panose="020B0503020204020204" pitchFamily="34" charset="-122"/>
              </a:rPr>
              <a:t>分量另有其他用途，在后面我们会看到</a:t>
            </a:r>
            <a:endParaRPr lang="zh-CN" altLang="en-US"/>
          </a:p>
        </p:txBody>
      </p:sp>
      <p:grpSp>
        <p:nvGrpSpPr>
          <p:cNvPr id="73" name="组合 72">
            <a:extLst>
              <a:ext uri="{FF2B5EF4-FFF2-40B4-BE49-F238E27FC236}">
                <a16:creationId xmlns:a16="http://schemas.microsoft.com/office/drawing/2014/main" id="{CF5E061A-7815-4C9C-9842-C321B5A690D4}"/>
              </a:ext>
            </a:extLst>
          </p:cNvPr>
          <p:cNvGrpSpPr/>
          <p:nvPr/>
        </p:nvGrpSpPr>
        <p:grpSpPr>
          <a:xfrm>
            <a:off x="560628" y="1879941"/>
            <a:ext cx="2857500" cy="2857500"/>
            <a:chOff x="3291134" y="3548224"/>
            <a:chExt cx="2857500" cy="2857500"/>
          </a:xfrm>
        </p:grpSpPr>
        <p:sp>
          <p:nvSpPr>
            <p:cNvPr id="72" name="矩形 71">
              <a:extLst>
                <a:ext uri="{FF2B5EF4-FFF2-40B4-BE49-F238E27FC236}">
                  <a16:creationId xmlns:a16="http://schemas.microsoft.com/office/drawing/2014/main" id="{0238EB56-A0BD-4CD4-AB93-8EA864F3EA6E}"/>
                </a:ext>
              </a:extLst>
            </p:cNvPr>
            <p:cNvSpPr/>
            <p:nvPr/>
          </p:nvSpPr>
          <p:spPr>
            <a:xfrm>
              <a:off x="3391382" y="3946967"/>
              <a:ext cx="2534856" cy="22454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4101" name="Picture 5">
              <a:extLst>
                <a:ext uri="{FF2B5EF4-FFF2-40B4-BE49-F238E27FC236}">
                  <a16:creationId xmlns:a16="http://schemas.microsoft.com/office/drawing/2014/main" id="{5CB871FD-F978-449D-86CD-CCF514892B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1134" y="3548224"/>
              <a:ext cx="2857500" cy="285750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3" name="直接连接符 82">
            <a:extLst>
              <a:ext uri="{FF2B5EF4-FFF2-40B4-BE49-F238E27FC236}">
                <a16:creationId xmlns:a16="http://schemas.microsoft.com/office/drawing/2014/main" id="{EE719704-37FE-482D-A2A4-34E40B208D61}"/>
              </a:ext>
            </a:extLst>
          </p:cNvPr>
          <p:cNvCxnSpPr>
            <a:cxnSpLocks/>
          </p:cNvCxnSpPr>
          <p:nvPr/>
        </p:nvCxnSpPr>
        <p:spPr>
          <a:xfrm flipV="1">
            <a:off x="581587" y="4914375"/>
            <a:ext cx="9155575" cy="1"/>
          </a:xfrm>
          <a:prstGeom prst="line">
            <a:avLst/>
          </a:prstGeom>
        </p:spPr>
        <p:style>
          <a:lnRef idx="1">
            <a:schemeClr val="accent3"/>
          </a:lnRef>
          <a:fillRef idx="0">
            <a:schemeClr val="accent3"/>
          </a:fillRef>
          <a:effectRef idx="0">
            <a:schemeClr val="accent3"/>
          </a:effectRef>
          <a:fontRef idx="minor">
            <a:schemeClr val="tx1"/>
          </a:fontRef>
        </p:style>
      </p:cxnSp>
      <p:sp>
        <p:nvSpPr>
          <p:cNvPr id="87" name="文本框 86">
            <a:extLst>
              <a:ext uri="{FF2B5EF4-FFF2-40B4-BE49-F238E27FC236}">
                <a16:creationId xmlns:a16="http://schemas.microsoft.com/office/drawing/2014/main" id="{35D91768-5E5A-4168-B966-9846035875F3}"/>
              </a:ext>
            </a:extLst>
          </p:cNvPr>
          <p:cNvSpPr txBox="1"/>
          <p:nvPr/>
        </p:nvSpPr>
        <p:spPr>
          <a:xfrm>
            <a:off x="616452" y="5413877"/>
            <a:ext cx="3839942" cy="1710084"/>
          </a:xfrm>
          <a:prstGeom prst="rect">
            <a:avLst/>
          </a:prstGeom>
          <a:noFill/>
        </p:spPr>
        <p:txBody>
          <a:bodyPr wrap="square">
            <a:spAutoFit/>
          </a:bodyPr>
          <a:lstStyle/>
          <a:p>
            <a:pPr>
              <a:lnSpc>
                <a:spcPct val="150000"/>
              </a:lnSpc>
            </a:pPr>
            <a:r>
              <a:rPr lang="zh-CN" altLang="en-US">
                <a:solidFill>
                  <a:schemeClr val="bg1"/>
                </a:solidFill>
              </a:rPr>
              <a:t>位移</a:t>
            </a:r>
            <a:r>
              <a:rPr lang="en-US" altLang="zh-CN" b="0" i="0">
                <a:solidFill>
                  <a:schemeClr val="bg1"/>
                </a:solidFill>
                <a:effectLst/>
                <a:latin typeface="Microsoft Yahei" panose="020B0503020204020204" pitchFamily="34" charset="-122"/>
                <a:ea typeface="Microsoft Yahei" panose="020B0503020204020204" pitchFamily="34" charset="-122"/>
              </a:rPr>
              <a:t>(Translation)</a:t>
            </a:r>
            <a:r>
              <a:rPr lang="zh-CN" altLang="en-US" b="0" i="0">
                <a:solidFill>
                  <a:schemeClr val="bg1"/>
                </a:solidFill>
                <a:effectLst/>
                <a:latin typeface="Microsoft Yahei" panose="020B0503020204020204" pitchFamily="34" charset="-122"/>
                <a:ea typeface="Microsoft Yahei" panose="020B0503020204020204" pitchFamily="34" charset="-122"/>
              </a:rPr>
              <a:t>是在原始向量的基础上加上另一个向量从而获得一个在不同位置的新向量的过程，从而在位移向量基础上</a:t>
            </a:r>
            <a:r>
              <a:rPr lang="zh-CN" altLang="en-US" b="1" i="0">
                <a:solidFill>
                  <a:schemeClr val="bg1"/>
                </a:solidFill>
                <a:effectLst/>
                <a:latin typeface="Microsoft Yahei" panose="020B0503020204020204" pitchFamily="34" charset="-122"/>
                <a:ea typeface="Microsoft Yahei" panose="020B0503020204020204" pitchFamily="34" charset="-122"/>
              </a:rPr>
              <a:t>移动</a:t>
            </a:r>
            <a:r>
              <a:rPr lang="zh-CN" altLang="en-US" b="0" i="0">
                <a:solidFill>
                  <a:schemeClr val="bg1"/>
                </a:solidFill>
                <a:effectLst/>
                <a:latin typeface="Microsoft Yahei" panose="020B0503020204020204" pitchFamily="34" charset="-122"/>
                <a:ea typeface="Microsoft Yahei" panose="020B0503020204020204" pitchFamily="34" charset="-122"/>
              </a:rPr>
              <a:t>了原始向量。</a:t>
            </a:r>
            <a:endParaRPr lang="zh-CN" altLang="en-US">
              <a:solidFill>
                <a:schemeClr val="bg1"/>
              </a:solidFill>
            </a:endParaRPr>
          </a:p>
        </p:txBody>
      </p:sp>
      <p:pic>
        <p:nvPicPr>
          <p:cNvPr id="88" name="图片 87">
            <a:extLst>
              <a:ext uri="{FF2B5EF4-FFF2-40B4-BE49-F238E27FC236}">
                <a16:creationId xmlns:a16="http://schemas.microsoft.com/office/drawing/2014/main" id="{53813100-B077-4AFA-A7A8-753573991F1D}"/>
              </a:ext>
            </a:extLst>
          </p:cNvPr>
          <p:cNvPicPr>
            <a:picLocks noChangeAspect="1"/>
          </p:cNvPicPr>
          <p:nvPr/>
        </p:nvPicPr>
        <p:blipFill>
          <a:blip r:embed="rId6"/>
          <a:stretch>
            <a:fillRect/>
          </a:stretch>
        </p:blipFill>
        <p:spPr>
          <a:xfrm>
            <a:off x="4686449" y="5624236"/>
            <a:ext cx="4819650" cy="1685925"/>
          </a:xfrm>
          <a:prstGeom prst="rect">
            <a:avLst/>
          </a:prstGeom>
        </p:spPr>
      </p:pic>
      <p:sp>
        <p:nvSpPr>
          <p:cNvPr id="89" name="矩形 88">
            <a:extLst>
              <a:ext uri="{FF2B5EF4-FFF2-40B4-BE49-F238E27FC236}">
                <a16:creationId xmlns:a16="http://schemas.microsoft.com/office/drawing/2014/main" id="{EC0101A1-D6EB-4853-8E68-88FE484B252B}"/>
              </a:ext>
            </a:extLst>
          </p:cNvPr>
          <p:cNvSpPr/>
          <p:nvPr/>
        </p:nvSpPr>
        <p:spPr>
          <a:xfrm>
            <a:off x="6194505" y="5659997"/>
            <a:ext cx="416626" cy="122444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a:noFill/>
            </a:endParaRPr>
          </a:p>
        </p:txBody>
      </p:sp>
      <p:sp>
        <p:nvSpPr>
          <p:cNvPr id="90" name="文本框 89">
            <a:extLst>
              <a:ext uri="{FF2B5EF4-FFF2-40B4-BE49-F238E27FC236}">
                <a16:creationId xmlns:a16="http://schemas.microsoft.com/office/drawing/2014/main" id="{5F286971-F89C-4060-BD13-5B29BDF7EAEF}"/>
              </a:ext>
            </a:extLst>
          </p:cNvPr>
          <p:cNvSpPr txBox="1"/>
          <p:nvPr/>
        </p:nvSpPr>
        <p:spPr>
          <a:xfrm>
            <a:off x="6402818" y="5069251"/>
            <a:ext cx="1386913" cy="40011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zh-CN" altLang="en-US" sz="2000" b="0" i="0">
                <a:solidFill>
                  <a:schemeClr val="bg1"/>
                </a:solidFill>
                <a:effectLst/>
                <a:latin typeface="Microsoft Yahei" panose="020B0503020204020204" pitchFamily="34" charset="-122"/>
                <a:ea typeface="Microsoft Yahei" panose="020B0503020204020204" pitchFamily="34" charset="-122"/>
              </a:rPr>
              <a:t>位移向量</a:t>
            </a:r>
            <a:endParaRPr lang="zh-CN" altLang="en-US" sz="2000" dirty="0">
              <a:solidFill>
                <a:schemeClr val="bg1"/>
              </a:solidFill>
            </a:endParaRPr>
          </a:p>
        </p:txBody>
      </p:sp>
      <p:cxnSp>
        <p:nvCxnSpPr>
          <p:cNvPr id="92" name="直接连接符 91">
            <a:extLst>
              <a:ext uri="{FF2B5EF4-FFF2-40B4-BE49-F238E27FC236}">
                <a16:creationId xmlns:a16="http://schemas.microsoft.com/office/drawing/2014/main" id="{D5C85749-BA23-4DB5-8C53-E3538C08BDFD}"/>
              </a:ext>
            </a:extLst>
          </p:cNvPr>
          <p:cNvCxnSpPr>
            <a:stCxn id="89" idx="0"/>
            <a:endCxn id="90" idx="2"/>
          </p:cNvCxnSpPr>
          <p:nvPr/>
        </p:nvCxnSpPr>
        <p:spPr>
          <a:xfrm flipV="1">
            <a:off x="6402818" y="5469361"/>
            <a:ext cx="693457" cy="190636"/>
          </a:xfrm>
          <a:prstGeom prst="line">
            <a:avLst/>
          </a:prstGeom>
        </p:spPr>
        <p:style>
          <a:lnRef idx="2">
            <a:schemeClr val="accent3"/>
          </a:lnRef>
          <a:fillRef idx="0">
            <a:schemeClr val="accent3"/>
          </a:fillRef>
          <a:effectRef idx="1">
            <a:schemeClr val="accent3"/>
          </a:effectRef>
          <a:fontRef idx="minor">
            <a:schemeClr val="tx1"/>
          </a:fontRef>
        </p:style>
      </p:cxnSp>
      <p:sp>
        <p:nvSpPr>
          <p:cNvPr id="95" name="文本框 94">
            <a:extLst>
              <a:ext uri="{FF2B5EF4-FFF2-40B4-BE49-F238E27FC236}">
                <a16:creationId xmlns:a16="http://schemas.microsoft.com/office/drawing/2014/main" id="{E033AB92-888F-45D2-9719-67C601A5F892}"/>
              </a:ext>
            </a:extLst>
          </p:cNvPr>
          <p:cNvSpPr txBox="1"/>
          <p:nvPr/>
        </p:nvSpPr>
        <p:spPr>
          <a:xfrm>
            <a:off x="581587" y="7564772"/>
            <a:ext cx="9326260" cy="212090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l">
              <a:lnSpc>
                <a:spcPct val="150000"/>
              </a:lnSpc>
            </a:pPr>
            <a:r>
              <a:rPr lang="zh-CN" altLang="en-US" b="1" i="0">
                <a:solidFill>
                  <a:srgbClr val="444444"/>
                </a:solidFill>
                <a:effectLst/>
                <a:latin typeface="Microsoft Yahei" panose="020B0503020204020204" pitchFamily="34" charset="-122"/>
                <a:ea typeface="Microsoft Yahei" panose="020B0503020204020204" pitchFamily="34" charset="-122"/>
              </a:rPr>
              <a:t>齐次坐标</a:t>
            </a:r>
            <a:r>
              <a:rPr lang="en-US" altLang="zh-CN" b="1" i="0">
                <a:solidFill>
                  <a:srgbClr val="444444"/>
                </a:solidFill>
                <a:effectLst/>
                <a:latin typeface="Microsoft Yahei" panose="020B0503020204020204" pitchFamily="34" charset="-122"/>
                <a:ea typeface="Microsoft Yahei" panose="020B0503020204020204" pitchFamily="34" charset="-122"/>
              </a:rPr>
              <a:t>(Homogeneous Coordinates)</a:t>
            </a:r>
            <a:endParaRPr lang="zh-CN" altLang="en-US" b="0" i="0">
              <a:solidFill>
                <a:srgbClr val="444444"/>
              </a:solidFill>
              <a:effectLst/>
              <a:latin typeface="Microsoft Yahei" panose="020B0503020204020204" pitchFamily="34" charset="-122"/>
              <a:ea typeface="Microsoft Yahei" panose="020B0503020204020204" pitchFamily="34" charset="-122"/>
            </a:endParaRPr>
          </a:p>
          <a:p>
            <a:pPr algn="l">
              <a:lnSpc>
                <a:spcPct val="150000"/>
              </a:lnSpc>
            </a:pPr>
            <a:r>
              <a:rPr lang="zh-CN" altLang="en-US" b="0" i="0">
                <a:solidFill>
                  <a:srgbClr val="444444"/>
                </a:solidFill>
                <a:effectLst/>
                <a:latin typeface="Microsoft Yahei" panose="020B0503020204020204" pitchFamily="34" charset="-122"/>
                <a:ea typeface="Microsoft Yahei" panose="020B0503020204020204" pitchFamily="34" charset="-122"/>
              </a:rPr>
              <a:t>向量的</a:t>
            </a:r>
            <a:r>
              <a:rPr lang="en-US" altLang="zh-CN" b="0" i="0">
                <a:solidFill>
                  <a:srgbClr val="444444"/>
                </a:solidFill>
                <a:effectLst/>
                <a:latin typeface="Microsoft Yahei" panose="020B0503020204020204" pitchFamily="34" charset="-122"/>
                <a:ea typeface="Microsoft Yahei" panose="020B0503020204020204" pitchFamily="34" charset="-122"/>
              </a:rPr>
              <a:t>w</a:t>
            </a:r>
            <a:r>
              <a:rPr lang="zh-CN" altLang="en-US" b="0" i="0">
                <a:solidFill>
                  <a:srgbClr val="444444"/>
                </a:solidFill>
                <a:effectLst/>
                <a:latin typeface="Microsoft Yahei" panose="020B0503020204020204" pitchFamily="34" charset="-122"/>
                <a:ea typeface="Microsoft Yahei" panose="020B0503020204020204" pitchFamily="34" charset="-122"/>
              </a:rPr>
              <a:t>分量也叫齐次坐标。想要从齐次向量得到</a:t>
            </a:r>
            <a:r>
              <a:rPr lang="en-US" altLang="zh-CN" b="0" i="0">
                <a:solidFill>
                  <a:srgbClr val="444444"/>
                </a:solidFill>
                <a:effectLst/>
                <a:latin typeface="Microsoft Yahei" panose="020B0503020204020204" pitchFamily="34" charset="-122"/>
                <a:ea typeface="Microsoft Yahei" panose="020B0503020204020204" pitchFamily="34" charset="-122"/>
              </a:rPr>
              <a:t>3D</a:t>
            </a:r>
            <a:r>
              <a:rPr lang="zh-CN" altLang="en-US" b="0" i="0">
                <a:solidFill>
                  <a:srgbClr val="444444"/>
                </a:solidFill>
                <a:effectLst/>
                <a:latin typeface="Microsoft Yahei" panose="020B0503020204020204" pitchFamily="34" charset="-122"/>
                <a:ea typeface="Microsoft Yahei" panose="020B0503020204020204" pitchFamily="34" charset="-122"/>
              </a:rPr>
              <a:t>向量，我们可以把</a:t>
            </a:r>
            <a:r>
              <a:rPr lang="en-US" altLang="zh-CN" b="0" i="0">
                <a:solidFill>
                  <a:srgbClr val="444444"/>
                </a:solidFill>
                <a:effectLst/>
                <a:latin typeface="Microsoft Yahei" panose="020B0503020204020204" pitchFamily="34" charset="-122"/>
                <a:ea typeface="Microsoft Yahei" panose="020B0503020204020204" pitchFamily="34" charset="-122"/>
              </a:rPr>
              <a:t>x</a:t>
            </a:r>
            <a:r>
              <a:rPr lang="zh-CN" altLang="en-US" b="0" i="0">
                <a:solidFill>
                  <a:srgbClr val="444444"/>
                </a:solidFill>
                <a:effectLst/>
                <a:latin typeface="Microsoft Yahei" panose="020B0503020204020204" pitchFamily="34" charset="-122"/>
                <a:ea typeface="Microsoft Yahei" panose="020B0503020204020204" pitchFamily="34" charset="-122"/>
              </a:rPr>
              <a:t>、</a:t>
            </a:r>
            <a:r>
              <a:rPr lang="en-US" altLang="zh-CN" b="0" i="0">
                <a:solidFill>
                  <a:srgbClr val="444444"/>
                </a:solidFill>
                <a:effectLst/>
                <a:latin typeface="Microsoft Yahei" panose="020B0503020204020204" pitchFamily="34" charset="-122"/>
                <a:ea typeface="Microsoft Yahei" panose="020B0503020204020204" pitchFamily="34" charset="-122"/>
              </a:rPr>
              <a:t>y</a:t>
            </a:r>
            <a:r>
              <a:rPr lang="zh-CN" altLang="en-US" b="0" i="0">
                <a:solidFill>
                  <a:srgbClr val="444444"/>
                </a:solidFill>
                <a:effectLst/>
                <a:latin typeface="Microsoft Yahei" panose="020B0503020204020204" pitchFamily="34" charset="-122"/>
                <a:ea typeface="Microsoft Yahei" panose="020B0503020204020204" pitchFamily="34" charset="-122"/>
              </a:rPr>
              <a:t>和</a:t>
            </a:r>
            <a:r>
              <a:rPr lang="en-US" altLang="zh-CN" b="0" i="0">
                <a:solidFill>
                  <a:srgbClr val="444444"/>
                </a:solidFill>
                <a:effectLst/>
                <a:latin typeface="Microsoft Yahei" panose="020B0503020204020204" pitchFamily="34" charset="-122"/>
                <a:ea typeface="Microsoft Yahei" panose="020B0503020204020204" pitchFamily="34" charset="-122"/>
              </a:rPr>
              <a:t>z</a:t>
            </a:r>
            <a:r>
              <a:rPr lang="zh-CN" altLang="en-US" b="0" i="0">
                <a:solidFill>
                  <a:srgbClr val="444444"/>
                </a:solidFill>
                <a:effectLst/>
                <a:latin typeface="Microsoft Yahei" panose="020B0503020204020204" pitchFamily="34" charset="-122"/>
                <a:ea typeface="Microsoft Yahei" panose="020B0503020204020204" pitchFamily="34" charset="-122"/>
              </a:rPr>
              <a:t>坐标分别除以</a:t>
            </a:r>
            <a:r>
              <a:rPr lang="en-US" altLang="zh-CN" b="0" i="0">
                <a:solidFill>
                  <a:srgbClr val="444444"/>
                </a:solidFill>
                <a:effectLst/>
                <a:latin typeface="Microsoft Yahei" panose="020B0503020204020204" pitchFamily="34" charset="-122"/>
                <a:ea typeface="Microsoft Yahei" panose="020B0503020204020204" pitchFamily="34" charset="-122"/>
              </a:rPr>
              <a:t>w</a:t>
            </a:r>
            <a:r>
              <a:rPr lang="zh-CN" altLang="en-US" b="0" i="0">
                <a:solidFill>
                  <a:srgbClr val="444444"/>
                </a:solidFill>
                <a:effectLst/>
                <a:latin typeface="Microsoft Yahei" panose="020B0503020204020204" pitchFamily="34" charset="-122"/>
                <a:ea typeface="Microsoft Yahei" panose="020B0503020204020204" pitchFamily="34" charset="-122"/>
              </a:rPr>
              <a:t>坐标。使用齐次坐标有几点好处：它允许我们在</a:t>
            </a:r>
            <a:r>
              <a:rPr lang="en-US" altLang="zh-CN" b="0" i="0">
                <a:solidFill>
                  <a:srgbClr val="444444"/>
                </a:solidFill>
                <a:effectLst/>
                <a:latin typeface="Microsoft Yahei" panose="020B0503020204020204" pitchFamily="34" charset="-122"/>
                <a:ea typeface="Microsoft Yahei" panose="020B0503020204020204" pitchFamily="34" charset="-122"/>
              </a:rPr>
              <a:t>3D</a:t>
            </a:r>
            <a:r>
              <a:rPr lang="zh-CN" altLang="en-US" b="0" i="0">
                <a:solidFill>
                  <a:srgbClr val="444444"/>
                </a:solidFill>
                <a:effectLst/>
                <a:latin typeface="Microsoft Yahei" panose="020B0503020204020204" pitchFamily="34" charset="-122"/>
                <a:ea typeface="Microsoft Yahei" panose="020B0503020204020204" pitchFamily="34" charset="-122"/>
              </a:rPr>
              <a:t>向量上进行位移（如果没有</a:t>
            </a:r>
            <a:r>
              <a:rPr lang="en-US" altLang="zh-CN" b="0" i="0">
                <a:solidFill>
                  <a:srgbClr val="444444"/>
                </a:solidFill>
                <a:effectLst/>
                <a:latin typeface="Microsoft Yahei" panose="020B0503020204020204" pitchFamily="34" charset="-122"/>
                <a:ea typeface="Microsoft Yahei" panose="020B0503020204020204" pitchFamily="34" charset="-122"/>
              </a:rPr>
              <a:t>w</a:t>
            </a:r>
            <a:r>
              <a:rPr lang="zh-CN" altLang="en-US" b="0" i="0">
                <a:solidFill>
                  <a:srgbClr val="444444"/>
                </a:solidFill>
                <a:effectLst/>
                <a:latin typeface="Microsoft Yahei" panose="020B0503020204020204" pitchFamily="34" charset="-122"/>
                <a:ea typeface="Microsoft Yahei" panose="020B0503020204020204" pitchFamily="34" charset="-122"/>
              </a:rPr>
              <a:t>分量我们是不能位移向量的），而且</a:t>
            </a:r>
            <a:r>
              <a:rPr lang="zh-CN" altLang="en-US" i="0">
                <a:ln w="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rPr>
              <a:t>下一章我们会用</a:t>
            </a:r>
            <a:r>
              <a:rPr lang="en-US" altLang="zh-CN" i="0">
                <a:ln w="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rPr>
              <a:t>w</a:t>
            </a:r>
            <a:r>
              <a:rPr lang="zh-CN" altLang="en-US" i="0">
                <a:ln w="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rPr>
              <a:t>值创建</a:t>
            </a:r>
            <a:r>
              <a:rPr lang="en-US" altLang="zh-CN" i="0">
                <a:ln w="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rPr>
              <a:t>3D</a:t>
            </a:r>
            <a:r>
              <a:rPr lang="zh-CN" altLang="en-US" i="0">
                <a:ln w="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rPr>
              <a:t>视觉效果</a:t>
            </a:r>
            <a:r>
              <a:rPr lang="zh-CN" altLang="en-US" b="0" i="0">
                <a:solidFill>
                  <a:srgbClr val="444444"/>
                </a:solidFill>
                <a:effectLst/>
                <a:latin typeface="Microsoft Yahei" panose="020B0503020204020204" pitchFamily="34" charset="-122"/>
                <a:ea typeface="Microsoft Yahei" panose="020B0503020204020204" pitchFamily="34" charset="-122"/>
              </a:rPr>
              <a:t>。</a:t>
            </a:r>
          </a:p>
          <a:p>
            <a:pPr algn="l">
              <a:lnSpc>
                <a:spcPct val="150000"/>
              </a:lnSpc>
            </a:pPr>
            <a:r>
              <a:rPr lang="zh-CN" altLang="en-US" b="0" i="0">
                <a:solidFill>
                  <a:srgbClr val="444444"/>
                </a:solidFill>
                <a:effectLst/>
                <a:latin typeface="Microsoft Yahei" panose="020B0503020204020204" pitchFamily="34" charset="-122"/>
                <a:ea typeface="Microsoft Yahei" panose="020B0503020204020204" pitchFamily="34" charset="-122"/>
              </a:rPr>
              <a:t>如果一个向量的齐次坐标是</a:t>
            </a:r>
            <a:r>
              <a:rPr lang="en-US" altLang="zh-CN" b="0" i="0">
                <a:solidFill>
                  <a:srgbClr val="444444"/>
                </a:solidFill>
                <a:effectLst/>
                <a:latin typeface="Microsoft Yahei" panose="020B0503020204020204" pitchFamily="34" charset="-122"/>
                <a:ea typeface="Microsoft Yahei" panose="020B0503020204020204" pitchFamily="34" charset="-122"/>
              </a:rPr>
              <a:t>0</a:t>
            </a:r>
            <a:r>
              <a:rPr lang="zh-CN" altLang="en-US" b="0" i="0">
                <a:solidFill>
                  <a:srgbClr val="444444"/>
                </a:solidFill>
                <a:effectLst/>
                <a:latin typeface="Microsoft Yahei" panose="020B0503020204020204" pitchFamily="34" charset="-122"/>
                <a:ea typeface="Microsoft Yahei" panose="020B0503020204020204" pitchFamily="34" charset="-122"/>
              </a:rPr>
              <a:t>，这个坐标就是方向向量，这个向量就不能位移</a:t>
            </a:r>
          </a:p>
        </p:txBody>
      </p:sp>
      <p:cxnSp>
        <p:nvCxnSpPr>
          <p:cNvPr id="96" name="直接连接符 95">
            <a:extLst>
              <a:ext uri="{FF2B5EF4-FFF2-40B4-BE49-F238E27FC236}">
                <a16:creationId xmlns:a16="http://schemas.microsoft.com/office/drawing/2014/main" id="{DB9AF8C4-46BB-4E98-BF2A-D2E740A9B970}"/>
              </a:ext>
            </a:extLst>
          </p:cNvPr>
          <p:cNvCxnSpPr>
            <a:cxnSpLocks/>
          </p:cNvCxnSpPr>
          <p:nvPr/>
        </p:nvCxnSpPr>
        <p:spPr>
          <a:xfrm flipV="1">
            <a:off x="572062" y="9968634"/>
            <a:ext cx="9155575" cy="1"/>
          </a:xfrm>
          <a:prstGeom prst="line">
            <a:avLst/>
          </a:prstGeom>
        </p:spPr>
        <p:style>
          <a:lnRef idx="1">
            <a:schemeClr val="accent3"/>
          </a:lnRef>
          <a:fillRef idx="0">
            <a:schemeClr val="accent3"/>
          </a:fillRef>
          <a:effectRef idx="0">
            <a:schemeClr val="accent3"/>
          </a:effectRef>
          <a:fontRef idx="minor">
            <a:schemeClr val="tx1"/>
          </a:fontRef>
        </p:style>
      </p:cxnSp>
      <p:sp>
        <p:nvSpPr>
          <p:cNvPr id="4098" name="文本框 4097">
            <a:extLst>
              <a:ext uri="{FF2B5EF4-FFF2-40B4-BE49-F238E27FC236}">
                <a16:creationId xmlns:a16="http://schemas.microsoft.com/office/drawing/2014/main" id="{25D031BF-C380-4BB0-B95C-CB31365A6B5D}"/>
              </a:ext>
            </a:extLst>
          </p:cNvPr>
          <p:cNvSpPr txBox="1"/>
          <p:nvPr/>
        </p:nvSpPr>
        <p:spPr>
          <a:xfrm>
            <a:off x="560628" y="10212155"/>
            <a:ext cx="5842190" cy="212391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a:ln>
                  <a:noFill/>
                </a:ln>
                <a:solidFill>
                  <a:srgbClr val="444444"/>
                </a:solidFill>
                <a:effectLst/>
                <a:latin typeface="微软雅黑" panose="020B0503020204020204" pitchFamily="34" charset="-122"/>
                <a:ea typeface="微软雅黑" panose="020B0503020204020204" pitchFamily="34" charset="-122"/>
              </a:rPr>
              <a:t>大多数旋转函数</a:t>
            </a:r>
            <a:r>
              <a:rPr kumimoji="0" lang="zh-CN" altLang="en-US" b="0" i="0" u="none" strike="noStrike" cap="none" normalizeH="0" baseline="0">
                <a:ln>
                  <a:noFill/>
                </a:ln>
                <a:solidFill>
                  <a:srgbClr val="444444"/>
                </a:solidFill>
                <a:effectLst/>
                <a:latin typeface="微软雅黑" panose="020B0503020204020204" pitchFamily="34" charset="-122"/>
                <a:ea typeface="微软雅黑" panose="020B0503020204020204" pitchFamily="34" charset="-122"/>
              </a:rPr>
              <a:t>采用</a:t>
            </a:r>
            <a:r>
              <a:rPr kumimoji="0" lang="zh-CN" altLang="zh-CN" b="0" i="0" u="none" strike="noStrike" cap="none" normalizeH="0" baseline="0">
                <a:ln>
                  <a:noFill/>
                </a:ln>
                <a:solidFill>
                  <a:srgbClr val="444444"/>
                </a:solidFill>
                <a:effectLst/>
                <a:latin typeface="微软雅黑" panose="020B0503020204020204" pitchFamily="34" charset="-122"/>
                <a:ea typeface="微软雅黑" panose="020B0503020204020204" pitchFamily="34" charset="-122"/>
              </a:rPr>
              <a:t>弧度制，但幸运的是角度制的角也可以很容易地转化为弧度制的：</a:t>
            </a:r>
            <a:endParaRPr kumimoji="0" lang="zh-CN" altLang="zh-CN" b="0" i="0" u="none" strike="noStrike" cap="none" normalizeH="0" baseline="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b="0" i="0" u="none" strike="noStrike" cap="none" normalizeH="0" baseline="0">
                <a:ln>
                  <a:noFill/>
                </a:ln>
                <a:solidFill>
                  <a:srgbClr val="444444"/>
                </a:solidFill>
                <a:effectLst/>
                <a:latin typeface="微软雅黑" panose="020B0503020204020204" pitchFamily="34" charset="-122"/>
                <a:ea typeface="微软雅黑" panose="020B0503020204020204" pitchFamily="34" charset="-122"/>
              </a:rPr>
              <a:t>弧度转角度：</a:t>
            </a:r>
            <a:r>
              <a:rPr kumimoji="0" lang="zh-CN" altLang="zh-CN" b="0" i="0" u="none" strike="noStrike" cap="none" normalizeH="0" baseline="0">
                <a:ln>
                  <a:noFill/>
                </a:ln>
                <a:solidFill>
                  <a:srgbClr val="404040"/>
                </a:solidFill>
                <a:effectLst/>
                <a:latin typeface="Consolas" panose="020B0609020204030204" pitchFamily="49" charset="0"/>
                <a:ea typeface="微软雅黑" panose="020B0503020204020204" pitchFamily="34" charset="-122"/>
              </a:rPr>
              <a:t>角度 = 弧度 * (180.0f / PI)</a:t>
            </a:r>
            <a:endParaRPr kumimoji="0" lang="zh-CN" altLang="zh-CN" b="0" i="0" u="none" strike="noStrike" cap="none" normalizeH="0" baseline="0">
              <a:ln>
                <a:noFill/>
              </a:ln>
              <a:solidFill>
                <a:srgbClr val="444444"/>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b="0" i="0" u="none" strike="noStrike" cap="none" normalizeH="0" baseline="0">
                <a:ln>
                  <a:noFill/>
                </a:ln>
                <a:solidFill>
                  <a:srgbClr val="444444"/>
                </a:solidFill>
                <a:effectLst/>
                <a:latin typeface="微软雅黑" panose="020B0503020204020204" pitchFamily="34" charset="-122"/>
                <a:ea typeface="微软雅黑" panose="020B0503020204020204" pitchFamily="34" charset="-122"/>
              </a:rPr>
              <a:t>角度转弧度：</a:t>
            </a:r>
            <a:r>
              <a:rPr kumimoji="0" lang="zh-CN" altLang="zh-CN" b="0" i="0" u="none" strike="noStrike" cap="none" normalizeH="0" baseline="0">
                <a:ln>
                  <a:noFill/>
                </a:ln>
                <a:solidFill>
                  <a:srgbClr val="404040"/>
                </a:solidFill>
                <a:effectLst/>
                <a:latin typeface="Consolas" panose="020B0609020204030204" pitchFamily="49" charset="0"/>
                <a:ea typeface="微软雅黑" panose="020B0503020204020204" pitchFamily="34" charset="-122"/>
              </a:rPr>
              <a:t>弧度 = 角度 * (PI / 180.0f)</a:t>
            </a:r>
            <a:endParaRPr kumimoji="0" lang="zh-CN" altLang="zh-CN" b="0" i="0" u="none" strike="noStrike" cap="none" normalizeH="0" baseline="0">
              <a:ln>
                <a:noFill/>
              </a:ln>
              <a:solidFill>
                <a:srgbClr val="444444"/>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a:ln>
                  <a:noFill/>
                </a:ln>
                <a:solidFill>
                  <a:srgbClr val="404040"/>
                </a:solidFill>
                <a:effectLst/>
                <a:latin typeface="Consolas" panose="020B0609020204030204" pitchFamily="49" charset="0"/>
                <a:ea typeface="微软雅黑" panose="020B0503020204020204" pitchFamily="34" charset="-122"/>
              </a:rPr>
              <a:t>PI</a:t>
            </a:r>
            <a:r>
              <a:rPr kumimoji="0" lang="zh-CN" altLang="zh-CN" b="0" i="0" u="none" strike="noStrike" cap="none" normalizeH="0" baseline="0">
                <a:ln>
                  <a:noFill/>
                </a:ln>
                <a:solidFill>
                  <a:srgbClr val="444444"/>
                </a:solidFill>
                <a:effectLst/>
                <a:latin typeface="微软雅黑" panose="020B0503020204020204" pitchFamily="34" charset="-122"/>
                <a:ea typeface="微软雅黑" panose="020B0503020204020204" pitchFamily="34" charset="-122"/>
              </a:rPr>
              <a:t>约等于3.14159265359。</a:t>
            </a:r>
            <a:endParaRPr kumimoji="0" lang="zh-CN" altLang="zh-CN" b="0" i="0" u="none" strike="noStrike" cap="none" normalizeH="0" baseline="0">
              <a:ln>
                <a:noFill/>
              </a:ln>
              <a:solidFill>
                <a:schemeClr val="tx1"/>
              </a:solidFill>
              <a:effectLst/>
              <a:latin typeface="Arial" panose="020B0604020202020204" pitchFamily="34" charset="0"/>
            </a:endParaRPr>
          </a:p>
        </p:txBody>
      </p:sp>
      <p:sp>
        <p:nvSpPr>
          <p:cNvPr id="4099" name="AutoShape 8">
            <a:extLst>
              <a:ext uri="{FF2B5EF4-FFF2-40B4-BE49-F238E27FC236}">
                <a16:creationId xmlns:a16="http://schemas.microsoft.com/office/drawing/2014/main" id="{85C62B3A-727D-489D-BEAA-469C0AC7D110}"/>
              </a:ext>
            </a:extLst>
          </p:cNvPr>
          <p:cNvSpPr>
            <a:spLocks noChangeAspect="1" noChangeArrowheads="1"/>
          </p:cNvSpPr>
          <p:nvPr/>
        </p:nvSpPr>
        <p:spPr bwMode="auto">
          <a:xfrm>
            <a:off x="5159375" y="56951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00" name="AutoShape 10">
            <a:extLst>
              <a:ext uri="{FF2B5EF4-FFF2-40B4-BE49-F238E27FC236}">
                <a16:creationId xmlns:a16="http://schemas.microsoft.com/office/drawing/2014/main" id="{3B3240F7-C05C-43D2-8698-2A1D89490168}"/>
              </a:ext>
            </a:extLst>
          </p:cNvPr>
          <p:cNvSpPr>
            <a:spLocks noChangeAspect="1" noChangeArrowheads="1"/>
          </p:cNvSpPr>
          <p:nvPr/>
        </p:nvSpPr>
        <p:spPr bwMode="auto">
          <a:xfrm>
            <a:off x="5311775" y="58475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104" name="图片 4103">
            <a:extLst>
              <a:ext uri="{FF2B5EF4-FFF2-40B4-BE49-F238E27FC236}">
                <a16:creationId xmlns:a16="http://schemas.microsoft.com/office/drawing/2014/main" id="{2E7CBF17-E429-4351-ACC1-1E177408388C}"/>
              </a:ext>
            </a:extLst>
          </p:cNvPr>
          <p:cNvPicPr>
            <a:picLocks noChangeAspect="1"/>
          </p:cNvPicPr>
          <p:nvPr/>
        </p:nvPicPr>
        <p:blipFill>
          <a:blip r:embed="rId7"/>
          <a:stretch>
            <a:fillRect/>
          </a:stretch>
        </p:blipFill>
        <p:spPr>
          <a:xfrm>
            <a:off x="6761090" y="10126485"/>
            <a:ext cx="2162543" cy="2364022"/>
          </a:xfrm>
          <a:prstGeom prst="rect">
            <a:avLst/>
          </a:prstGeom>
        </p:spPr>
      </p:pic>
      <mc:AlternateContent xmlns:mc="http://schemas.openxmlformats.org/markup-compatibility/2006">
        <mc:Choice xmlns:p14="http://schemas.microsoft.com/office/powerpoint/2010/main" Requires="p14">
          <p:contentPart p14:bwMode="auto" r:id="rId8">
            <p14:nvContentPartPr>
              <p14:cNvPr id="4245" name="墨迹 4244">
                <a:extLst>
                  <a:ext uri="{FF2B5EF4-FFF2-40B4-BE49-F238E27FC236}">
                    <a16:creationId xmlns:a16="http://schemas.microsoft.com/office/drawing/2014/main" id="{CAFE7C77-C41B-4B85-B50C-64EAF37CB76A}"/>
                  </a:ext>
                </a:extLst>
              </p14:cNvPr>
              <p14:cNvContentPartPr/>
              <p14:nvPr/>
            </p14:nvContentPartPr>
            <p14:xfrm>
              <a:off x="1812960" y="3017520"/>
              <a:ext cx="156960" cy="3240"/>
            </p14:xfrm>
          </p:contentPart>
        </mc:Choice>
        <mc:Fallback>
          <p:pic>
            <p:nvPicPr>
              <p:cNvPr id="4245" name="墨迹 4244">
                <a:extLst>
                  <a:ext uri="{FF2B5EF4-FFF2-40B4-BE49-F238E27FC236}">
                    <a16:creationId xmlns:a16="http://schemas.microsoft.com/office/drawing/2014/main" id="{CAFE7C77-C41B-4B85-B50C-64EAF37CB76A}"/>
                  </a:ext>
                </a:extLst>
              </p:cNvPr>
              <p:cNvPicPr/>
              <p:nvPr/>
            </p:nvPicPr>
            <p:blipFill>
              <a:blip r:embed="rId9"/>
              <a:stretch>
                <a:fillRect/>
              </a:stretch>
            </p:blipFill>
            <p:spPr>
              <a:xfrm>
                <a:off x="1804320" y="3008520"/>
                <a:ext cx="17460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252" name="墨迹 4251">
                <a:extLst>
                  <a:ext uri="{FF2B5EF4-FFF2-40B4-BE49-F238E27FC236}">
                    <a16:creationId xmlns:a16="http://schemas.microsoft.com/office/drawing/2014/main" id="{B78ED9E9-E0B8-40DB-BFA7-AE0A5F93FEE0}"/>
                  </a:ext>
                </a:extLst>
              </p14:cNvPr>
              <p14:cNvContentPartPr/>
              <p14:nvPr/>
            </p14:nvContentPartPr>
            <p14:xfrm>
              <a:off x="2216880" y="3017520"/>
              <a:ext cx="209160" cy="360"/>
            </p14:xfrm>
          </p:contentPart>
        </mc:Choice>
        <mc:Fallback>
          <p:pic>
            <p:nvPicPr>
              <p:cNvPr id="4252" name="墨迹 4251">
                <a:extLst>
                  <a:ext uri="{FF2B5EF4-FFF2-40B4-BE49-F238E27FC236}">
                    <a16:creationId xmlns:a16="http://schemas.microsoft.com/office/drawing/2014/main" id="{B78ED9E9-E0B8-40DB-BFA7-AE0A5F93FEE0}"/>
                  </a:ext>
                </a:extLst>
              </p:cNvPr>
              <p:cNvPicPr/>
              <p:nvPr/>
            </p:nvPicPr>
            <p:blipFill>
              <a:blip r:embed="rId11"/>
              <a:stretch>
                <a:fillRect/>
              </a:stretch>
            </p:blipFill>
            <p:spPr>
              <a:xfrm>
                <a:off x="2208240" y="3008520"/>
                <a:ext cx="226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253" name="墨迹 4252">
                <a:extLst>
                  <a:ext uri="{FF2B5EF4-FFF2-40B4-BE49-F238E27FC236}">
                    <a16:creationId xmlns:a16="http://schemas.microsoft.com/office/drawing/2014/main" id="{289C836C-D49C-4D7A-9AB7-FD27699BB201}"/>
                  </a:ext>
                </a:extLst>
              </p14:cNvPr>
              <p14:cNvContentPartPr/>
              <p14:nvPr/>
            </p14:nvContentPartPr>
            <p14:xfrm>
              <a:off x="2796120" y="2926080"/>
              <a:ext cx="360" cy="360"/>
            </p14:xfrm>
          </p:contentPart>
        </mc:Choice>
        <mc:Fallback>
          <p:pic>
            <p:nvPicPr>
              <p:cNvPr id="4253" name="墨迹 4252">
                <a:extLst>
                  <a:ext uri="{FF2B5EF4-FFF2-40B4-BE49-F238E27FC236}">
                    <a16:creationId xmlns:a16="http://schemas.microsoft.com/office/drawing/2014/main" id="{289C836C-D49C-4D7A-9AB7-FD27699BB201}"/>
                  </a:ext>
                </a:extLst>
              </p:cNvPr>
              <p:cNvPicPr/>
              <p:nvPr/>
            </p:nvPicPr>
            <p:blipFill>
              <a:blip r:embed="rId13"/>
              <a:stretch>
                <a:fillRect/>
              </a:stretch>
            </p:blipFill>
            <p:spPr>
              <a:xfrm>
                <a:off x="2787480" y="29170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381" name="墨迹 4380">
                <a:extLst>
                  <a:ext uri="{FF2B5EF4-FFF2-40B4-BE49-F238E27FC236}">
                    <a16:creationId xmlns:a16="http://schemas.microsoft.com/office/drawing/2014/main" id="{82C757F0-F5AB-4E93-BED2-485B3DFEBE71}"/>
                  </a:ext>
                </a:extLst>
              </p14:cNvPr>
              <p14:cNvContentPartPr/>
              <p14:nvPr/>
            </p14:nvContentPartPr>
            <p14:xfrm>
              <a:off x="9146880" y="13868280"/>
              <a:ext cx="27360" cy="3240"/>
            </p14:xfrm>
          </p:contentPart>
        </mc:Choice>
        <mc:Fallback>
          <p:pic>
            <p:nvPicPr>
              <p:cNvPr id="4381" name="墨迹 4380">
                <a:extLst>
                  <a:ext uri="{FF2B5EF4-FFF2-40B4-BE49-F238E27FC236}">
                    <a16:creationId xmlns:a16="http://schemas.microsoft.com/office/drawing/2014/main" id="{82C757F0-F5AB-4E93-BED2-485B3DFEBE71}"/>
                  </a:ext>
                </a:extLst>
              </p:cNvPr>
              <p:cNvPicPr/>
              <p:nvPr/>
            </p:nvPicPr>
            <p:blipFill>
              <a:blip r:embed="rId15"/>
              <a:stretch>
                <a:fillRect/>
              </a:stretch>
            </p:blipFill>
            <p:spPr>
              <a:xfrm>
                <a:off x="9138240" y="13859280"/>
                <a:ext cx="4500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459" name="墨迹 4458">
                <a:extLst>
                  <a:ext uri="{FF2B5EF4-FFF2-40B4-BE49-F238E27FC236}">
                    <a16:creationId xmlns:a16="http://schemas.microsoft.com/office/drawing/2014/main" id="{BC1EDEDC-1BDE-45BF-80EF-DB4B3A7B98AF}"/>
                  </a:ext>
                </a:extLst>
              </p14:cNvPr>
              <p14:cNvContentPartPr/>
              <p14:nvPr/>
            </p14:nvContentPartPr>
            <p14:xfrm>
              <a:off x="5370480" y="12207240"/>
              <a:ext cx="24480" cy="15480"/>
            </p14:xfrm>
          </p:contentPart>
        </mc:Choice>
        <mc:Fallback>
          <p:pic>
            <p:nvPicPr>
              <p:cNvPr id="4459" name="墨迹 4458">
                <a:extLst>
                  <a:ext uri="{FF2B5EF4-FFF2-40B4-BE49-F238E27FC236}">
                    <a16:creationId xmlns:a16="http://schemas.microsoft.com/office/drawing/2014/main" id="{BC1EDEDC-1BDE-45BF-80EF-DB4B3A7B98AF}"/>
                  </a:ext>
                </a:extLst>
              </p:cNvPr>
              <p:cNvPicPr/>
              <p:nvPr/>
            </p:nvPicPr>
            <p:blipFill>
              <a:blip r:embed="rId17"/>
              <a:stretch>
                <a:fillRect/>
              </a:stretch>
            </p:blipFill>
            <p:spPr>
              <a:xfrm>
                <a:off x="5361480" y="12198240"/>
                <a:ext cx="42120" cy="33120"/>
              </a:xfrm>
              <a:prstGeom prst="rect">
                <a:avLst/>
              </a:prstGeom>
            </p:spPr>
          </p:pic>
        </mc:Fallback>
      </mc:AlternateContent>
    </p:spTree>
    <p:extLst>
      <p:ext uri="{BB962C8B-B14F-4D97-AF65-F5344CB8AC3E}">
        <p14:creationId xmlns:p14="http://schemas.microsoft.com/office/powerpoint/2010/main" val="930337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073567E-02DA-4A22-8E3A-78A950AE24B9}"/>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460737" y="928245"/>
            <a:ext cx="5841002" cy="3913399"/>
          </a:xfrm>
          <a:prstGeom prst="rect">
            <a:avLst/>
          </a:prstGeom>
        </p:spPr>
      </p:pic>
      <p:pic>
        <p:nvPicPr>
          <p:cNvPr id="9" name="图片 8">
            <a:extLst>
              <a:ext uri="{FF2B5EF4-FFF2-40B4-BE49-F238E27FC236}">
                <a16:creationId xmlns:a16="http://schemas.microsoft.com/office/drawing/2014/main" id="{2665D675-AA81-47FD-BC96-66FC1F4B0944}"/>
              </a:ext>
            </a:extLst>
          </p:cNvPr>
          <p:cNvPicPr>
            <a:picLocks noChangeAspect="1"/>
          </p:cNvPicPr>
          <p:nvPr/>
        </p:nvPicPr>
        <p:blipFill>
          <a:blip r:embed="rId5"/>
          <a:stretch>
            <a:fillRect/>
          </a:stretch>
        </p:blipFill>
        <p:spPr>
          <a:xfrm>
            <a:off x="748380" y="4958473"/>
            <a:ext cx="8993529" cy="1448308"/>
          </a:xfrm>
          <a:prstGeom prst="rect">
            <a:avLst/>
          </a:prstGeom>
        </p:spPr>
      </p:pic>
      <p:sp>
        <p:nvSpPr>
          <p:cNvPr id="11" name="文本框 10">
            <a:extLst>
              <a:ext uri="{FF2B5EF4-FFF2-40B4-BE49-F238E27FC236}">
                <a16:creationId xmlns:a16="http://schemas.microsoft.com/office/drawing/2014/main" id="{E9107FA4-6474-4932-A047-A7FA10CFAE3C}"/>
              </a:ext>
            </a:extLst>
          </p:cNvPr>
          <p:cNvSpPr txBox="1"/>
          <p:nvPr/>
        </p:nvSpPr>
        <p:spPr>
          <a:xfrm>
            <a:off x="816960" y="6579982"/>
            <a:ext cx="8524874" cy="878126"/>
          </a:xfrm>
          <a:prstGeom prst="rect">
            <a:avLst/>
          </a:prstGeom>
          <a:noFill/>
        </p:spPr>
        <p:txBody>
          <a:bodyPr wrap="square">
            <a:spAutoFit/>
          </a:bodyPr>
          <a:lstStyle/>
          <a:p>
            <a:pPr algn="l">
              <a:lnSpc>
                <a:spcPct val="150000"/>
              </a:lnSpc>
            </a:pPr>
            <a:r>
              <a:rPr lang="zh-CN" altLang="en-US" b="0" i="0">
                <a:solidFill>
                  <a:srgbClr val="FFC000"/>
                </a:solidFill>
                <a:effectLst/>
                <a:latin typeface="Open Sans" panose="020B0606030504020204" pitchFamily="34" charset="0"/>
              </a:rPr>
              <a:t>矩阵的组合</a:t>
            </a:r>
            <a:endParaRPr lang="en-US" altLang="zh-CN" b="0" i="0">
              <a:solidFill>
                <a:srgbClr val="FFC000"/>
              </a:solidFill>
              <a:effectLst/>
              <a:latin typeface="Open Sans" panose="020B0606030504020204" pitchFamily="34" charset="0"/>
            </a:endParaRPr>
          </a:p>
          <a:p>
            <a:pPr algn="l">
              <a:lnSpc>
                <a:spcPct val="150000"/>
              </a:lnSpc>
            </a:pPr>
            <a:r>
              <a:rPr lang="zh-CN" altLang="en-US" b="0" i="0">
                <a:solidFill>
                  <a:schemeClr val="bg1"/>
                </a:solidFill>
                <a:effectLst/>
                <a:latin typeface="Microsoft Yahei" panose="020B0503020204020204" pitchFamily="34" charset="-122"/>
                <a:ea typeface="Microsoft Yahei" panose="020B0503020204020204" pitchFamily="34" charset="-122"/>
              </a:rPr>
              <a:t>假设我们有一个顶点</a:t>
            </a:r>
            <a:r>
              <a:rPr lang="en-US" altLang="zh-CN" b="0" i="0">
                <a:solidFill>
                  <a:schemeClr val="bg1"/>
                </a:solidFill>
                <a:effectLst/>
                <a:latin typeface="Microsoft Yahei" panose="020B0503020204020204" pitchFamily="34" charset="-122"/>
                <a:ea typeface="Microsoft Yahei" panose="020B0503020204020204" pitchFamily="34" charset="-122"/>
              </a:rPr>
              <a:t>(x, y, z)</a:t>
            </a:r>
            <a:r>
              <a:rPr lang="zh-CN" altLang="en-US" b="0" i="0">
                <a:solidFill>
                  <a:schemeClr val="bg1"/>
                </a:solidFill>
                <a:effectLst/>
                <a:latin typeface="Microsoft Yahei" panose="020B0503020204020204" pitchFamily="34" charset="-122"/>
                <a:ea typeface="Microsoft Yahei" panose="020B0503020204020204" pitchFamily="34" charset="-122"/>
              </a:rPr>
              <a:t>，我们希望将其缩放</a:t>
            </a:r>
            <a:r>
              <a:rPr lang="en-US" altLang="zh-CN" b="0" i="0">
                <a:solidFill>
                  <a:schemeClr val="bg1"/>
                </a:solidFill>
                <a:effectLst/>
                <a:latin typeface="Microsoft Yahei" panose="020B0503020204020204" pitchFamily="34" charset="-122"/>
                <a:ea typeface="Microsoft Yahei" panose="020B0503020204020204" pitchFamily="34" charset="-122"/>
              </a:rPr>
              <a:t>2</a:t>
            </a:r>
            <a:r>
              <a:rPr lang="zh-CN" altLang="en-US" b="0" i="0">
                <a:solidFill>
                  <a:schemeClr val="bg1"/>
                </a:solidFill>
                <a:effectLst/>
                <a:latin typeface="Microsoft Yahei" panose="020B0503020204020204" pitchFamily="34" charset="-122"/>
                <a:ea typeface="Microsoft Yahei" panose="020B0503020204020204" pitchFamily="34" charset="-122"/>
              </a:rPr>
              <a:t>倍，然后位移</a:t>
            </a:r>
            <a:r>
              <a:rPr lang="en-US" altLang="zh-CN" b="0" i="0">
                <a:solidFill>
                  <a:schemeClr val="bg1"/>
                </a:solidFill>
                <a:effectLst/>
                <a:latin typeface="Microsoft Yahei" panose="020B0503020204020204" pitchFamily="34" charset="-122"/>
                <a:ea typeface="Microsoft Yahei" panose="020B0503020204020204" pitchFamily="34" charset="-122"/>
              </a:rPr>
              <a:t>(1, 2, 3)</a:t>
            </a:r>
            <a:r>
              <a:rPr lang="zh-CN" altLang="en-US" b="0" i="0">
                <a:solidFill>
                  <a:schemeClr val="bg1"/>
                </a:solidFill>
                <a:effectLst/>
                <a:latin typeface="Microsoft Yahei" panose="020B0503020204020204" pitchFamily="34" charset="-122"/>
                <a:ea typeface="Microsoft Yahei" panose="020B0503020204020204" pitchFamily="34" charset="-122"/>
              </a:rPr>
              <a:t>个单位</a:t>
            </a:r>
            <a:endParaRPr lang="zh-CN" altLang="en-US" b="0" i="0">
              <a:solidFill>
                <a:schemeClr val="bg1"/>
              </a:solidFill>
              <a:effectLst/>
              <a:latin typeface="Open Sans" panose="020B0606030504020204" pitchFamily="34" charset="0"/>
            </a:endParaRPr>
          </a:p>
        </p:txBody>
      </p:sp>
      <p:pic>
        <p:nvPicPr>
          <p:cNvPr id="13" name="图片 12">
            <a:extLst>
              <a:ext uri="{FF2B5EF4-FFF2-40B4-BE49-F238E27FC236}">
                <a16:creationId xmlns:a16="http://schemas.microsoft.com/office/drawing/2014/main" id="{FC5E083C-E122-4316-A4AA-447B62979C53}"/>
              </a:ext>
            </a:extLst>
          </p:cNvPr>
          <p:cNvPicPr>
            <a:picLocks noChangeAspect="1"/>
          </p:cNvPicPr>
          <p:nvPr/>
        </p:nvPicPr>
        <p:blipFill>
          <a:blip r:embed="rId6"/>
          <a:stretch>
            <a:fillRect/>
          </a:stretch>
        </p:blipFill>
        <p:spPr>
          <a:xfrm>
            <a:off x="816959" y="7631728"/>
            <a:ext cx="8524875" cy="3790950"/>
          </a:xfrm>
          <a:prstGeom prst="rect">
            <a:avLst/>
          </a:prstGeom>
        </p:spPr>
      </p:pic>
      <p:grpSp>
        <p:nvGrpSpPr>
          <p:cNvPr id="751" name="组合 750">
            <a:extLst>
              <a:ext uri="{FF2B5EF4-FFF2-40B4-BE49-F238E27FC236}">
                <a16:creationId xmlns:a16="http://schemas.microsoft.com/office/drawing/2014/main" id="{7F47AB8C-5E4C-428E-9BA3-A147F0A51253}"/>
              </a:ext>
            </a:extLst>
          </p:cNvPr>
          <p:cNvGrpSpPr/>
          <p:nvPr/>
        </p:nvGrpSpPr>
        <p:grpSpPr>
          <a:xfrm>
            <a:off x="7474407" y="1104897"/>
            <a:ext cx="2095500" cy="1872635"/>
            <a:chOff x="7459980" y="1104900"/>
            <a:chExt cx="2095500" cy="1872635"/>
          </a:xfrm>
        </p:grpSpPr>
        <p:cxnSp>
          <p:nvCxnSpPr>
            <p:cNvPr id="4" name="直接箭头连接符 3">
              <a:extLst>
                <a:ext uri="{FF2B5EF4-FFF2-40B4-BE49-F238E27FC236}">
                  <a16:creationId xmlns:a16="http://schemas.microsoft.com/office/drawing/2014/main" id="{113F3490-8CA1-4489-BA7B-0601785A8FF0}"/>
                </a:ext>
              </a:extLst>
            </p:cNvPr>
            <p:cNvCxnSpPr/>
            <p:nvPr/>
          </p:nvCxnSpPr>
          <p:spPr>
            <a:xfrm flipV="1">
              <a:off x="7459980" y="1104900"/>
              <a:ext cx="0" cy="1872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E1069A18-A04A-4E66-8720-1CCC0E655628}"/>
                </a:ext>
              </a:extLst>
            </p:cNvPr>
            <p:cNvCxnSpPr/>
            <p:nvPr/>
          </p:nvCxnSpPr>
          <p:spPr>
            <a:xfrm>
              <a:off x="7459980" y="2977535"/>
              <a:ext cx="2095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0" name="直接箭头连接符 9">
            <a:extLst>
              <a:ext uri="{FF2B5EF4-FFF2-40B4-BE49-F238E27FC236}">
                <a16:creationId xmlns:a16="http://schemas.microsoft.com/office/drawing/2014/main" id="{D97F62EC-7A3B-491F-AE67-7E7767B8BD07}"/>
              </a:ext>
            </a:extLst>
          </p:cNvPr>
          <p:cNvCxnSpPr/>
          <p:nvPr/>
        </p:nvCxnSpPr>
        <p:spPr>
          <a:xfrm flipH="1">
            <a:off x="6781800" y="2977535"/>
            <a:ext cx="678180" cy="1251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87D1DEC-05DB-4557-90E1-DC7976941D50}"/>
              </a:ext>
            </a:extLst>
          </p:cNvPr>
          <p:cNvCxnSpPr/>
          <p:nvPr/>
        </p:nvCxnSpPr>
        <p:spPr>
          <a:xfrm flipV="1">
            <a:off x="7459980" y="2202180"/>
            <a:ext cx="1165860" cy="77535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6" name="直接连接符 15">
            <a:extLst>
              <a:ext uri="{FF2B5EF4-FFF2-40B4-BE49-F238E27FC236}">
                <a16:creationId xmlns:a16="http://schemas.microsoft.com/office/drawing/2014/main" id="{B218A3A3-A758-433E-B44B-54B1ECC5FFBB}"/>
              </a:ext>
            </a:extLst>
          </p:cNvPr>
          <p:cNvCxnSpPr/>
          <p:nvPr/>
        </p:nvCxnSpPr>
        <p:spPr>
          <a:xfrm>
            <a:off x="8625840" y="2202180"/>
            <a:ext cx="0" cy="1318260"/>
          </a:xfrm>
          <a:prstGeom prst="line">
            <a:avLst/>
          </a:prstGeom>
          <a:ln>
            <a:prstDash val="sysDash"/>
          </a:ln>
        </p:spPr>
        <p:style>
          <a:lnRef idx="1">
            <a:schemeClr val="accent2"/>
          </a:lnRef>
          <a:fillRef idx="0">
            <a:schemeClr val="accent2"/>
          </a:fillRef>
          <a:effectRef idx="0">
            <a:schemeClr val="accent2"/>
          </a:effectRef>
          <a:fontRef idx="minor">
            <a:schemeClr val="tx1"/>
          </a:fontRef>
        </p:style>
      </p:cxnSp>
      <p:sp>
        <p:nvSpPr>
          <p:cNvPr id="22" name="文本框 21">
            <a:extLst>
              <a:ext uri="{FF2B5EF4-FFF2-40B4-BE49-F238E27FC236}">
                <a16:creationId xmlns:a16="http://schemas.microsoft.com/office/drawing/2014/main" id="{125CEB60-1B4A-4350-94B7-8844869FC91F}"/>
              </a:ext>
            </a:extLst>
          </p:cNvPr>
          <p:cNvSpPr txBox="1"/>
          <p:nvPr/>
        </p:nvSpPr>
        <p:spPr>
          <a:xfrm>
            <a:off x="8507730" y="1844555"/>
            <a:ext cx="837089" cy="400110"/>
          </a:xfrm>
          <a:prstGeom prst="rect">
            <a:avLst/>
          </a:prstGeom>
          <a:noFill/>
        </p:spPr>
        <p:txBody>
          <a:bodyPr wrap="none" rtlCol="0">
            <a:spAutoFit/>
          </a:bodyPr>
          <a:lstStyle/>
          <a:p>
            <a:r>
              <a:rPr lang="en-US" altLang="zh-CN" sz="2000">
                <a:solidFill>
                  <a:schemeClr val="bg1"/>
                </a:solidFill>
              </a:rPr>
              <a:t>(a,b,c)</a:t>
            </a:r>
            <a:endParaRPr lang="zh-CN" altLang="en-US" sz="2000" dirty="0">
              <a:solidFill>
                <a:schemeClr val="bg1"/>
              </a:solidFill>
            </a:endParaRPr>
          </a:p>
        </p:txBody>
      </p:sp>
      <p:sp>
        <p:nvSpPr>
          <p:cNvPr id="62" name="文本框 61">
            <a:extLst>
              <a:ext uri="{FF2B5EF4-FFF2-40B4-BE49-F238E27FC236}">
                <a16:creationId xmlns:a16="http://schemas.microsoft.com/office/drawing/2014/main" id="{BD1F49E5-BAB7-4F1B-AB1D-3BEEF4F846E8}"/>
              </a:ext>
            </a:extLst>
          </p:cNvPr>
          <p:cNvSpPr txBox="1"/>
          <p:nvPr/>
        </p:nvSpPr>
        <p:spPr>
          <a:xfrm>
            <a:off x="7120890" y="982980"/>
            <a:ext cx="300082" cy="400110"/>
          </a:xfrm>
          <a:prstGeom prst="rect">
            <a:avLst/>
          </a:prstGeom>
          <a:noFill/>
        </p:spPr>
        <p:txBody>
          <a:bodyPr wrap="none" rtlCol="0">
            <a:spAutoFit/>
          </a:bodyPr>
          <a:lstStyle/>
          <a:p>
            <a:r>
              <a:rPr lang="en-US" altLang="zh-CN" sz="2000">
                <a:solidFill>
                  <a:schemeClr val="bg1"/>
                </a:solidFill>
              </a:rPr>
              <a:t>y</a:t>
            </a:r>
            <a:endParaRPr lang="zh-CN" altLang="en-US" sz="2000" dirty="0">
              <a:solidFill>
                <a:schemeClr val="bg1"/>
              </a:solidFill>
            </a:endParaRPr>
          </a:p>
        </p:txBody>
      </p:sp>
      <p:sp>
        <p:nvSpPr>
          <p:cNvPr id="63" name="文本框 62">
            <a:extLst>
              <a:ext uri="{FF2B5EF4-FFF2-40B4-BE49-F238E27FC236}">
                <a16:creationId xmlns:a16="http://schemas.microsoft.com/office/drawing/2014/main" id="{284B2910-1181-435D-8D32-B742EFF91804}"/>
              </a:ext>
            </a:extLst>
          </p:cNvPr>
          <p:cNvSpPr txBox="1"/>
          <p:nvPr/>
        </p:nvSpPr>
        <p:spPr>
          <a:xfrm>
            <a:off x="9591868" y="2777480"/>
            <a:ext cx="300082" cy="400110"/>
          </a:xfrm>
          <a:prstGeom prst="rect">
            <a:avLst/>
          </a:prstGeom>
          <a:noFill/>
        </p:spPr>
        <p:txBody>
          <a:bodyPr wrap="none" rtlCol="0">
            <a:spAutoFit/>
          </a:bodyPr>
          <a:lstStyle/>
          <a:p>
            <a:r>
              <a:rPr lang="en-US" altLang="zh-CN" sz="2000">
                <a:solidFill>
                  <a:schemeClr val="bg1"/>
                </a:solidFill>
              </a:rPr>
              <a:t>x</a:t>
            </a:r>
            <a:endParaRPr lang="zh-CN" altLang="en-US" sz="2000" dirty="0">
              <a:solidFill>
                <a:schemeClr val="bg1"/>
              </a:solidFill>
            </a:endParaRPr>
          </a:p>
        </p:txBody>
      </p:sp>
      <p:sp>
        <p:nvSpPr>
          <p:cNvPr id="64" name="文本框 63">
            <a:extLst>
              <a:ext uri="{FF2B5EF4-FFF2-40B4-BE49-F238E27FC236}">
                <a16:creationId xmlns:a16="http://schemas.microsoft.com/office/drawing/2014/main" id="{6A5F4CAB-C411-4813-A6A2-3F990D9F5675}"/>
              </a:ext>
            </a:extLst>
          </p:cNvPr>
          <p:cNvSpPr txBox="1"/>
          <p:nvPr/>
        </p:nvSpPr>
        <p:spPr>
          <a:xfrm>
            <a:off x="6481717" y="3945890"/>
            <a:ext cx="285656" cy="400110"/>
          </a:xfrm>
          <a:prstGeom prst="rect">
            <a:avLst/>
          </a:prstGeom>
          <a:noFill/>
        </p:spPr>
        <p:txBody>
          <a:bodyPr wrap="none" rtlCol="0">
            <a:spAutoFit/>
          </a:bodyPr>
          <a:lstStyle/>
          <a:p>
            <a:r>
              <a:rPr lang="en-US" altLang="zh-CN" sz="2000">
                <a:solidFill>
                  <a:schemeClr val="bg1"/>
                </a:solidFill>
              </a:rPr>
              <a:t>z</a:t>
            </a:r>
            <a:endParaRPr lang="zh-CN" altLang="en-US" sz="2000" dirty="0">
              <a:solidFill>
                <a:schemeClr val="bg1"/>
              </a:solidFill>
            </a:endParaRPr>
          </a:p>
        </p:txBody>
      </p:sp>
      <p:cxnSp>
        <p:nvCxnSpPr>
          <p:cNvPr id="693" name="直接箭头连接符 692">
            <a:extLst>
              <a:ext uri="{FF2B5EF4-FFF2-40B4-BE49-F238E27FC236}">
                <a16:creationId xmlns:a16="http://schemas.microsoft.com/office/drawing/2014/main" id="{2B8383AE-7C56-4EB5-A6E1-AF6E06209367}"/>
              </a:ext>
            </a:extLst>
          </p:cNvPr>
          <p:cNvCxnSpPr>
            <a:cxnSpLocks/>
            <a:endCxn id="696" idx="1"/>
          </p:cNvCxnSpPr>
          <p:nvPr/>
        </p:nvCxnSpPr>
        <p:spPr>
          <a:xfrm flipV="1">
            <a:off x="7459980" y="1686984"/>
            <a:ext cx="487680" cy="12905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96" name="文本框 695">
            <a:extLst>
              <a:ext uri="{FF2B5EF4-FFF2-40B4-BE49-F238E27FC236}">
                <a16:creationId xmlns:a16="http://schemas.microsoft.com/office/drawing/2014/main" id="{D1F4B8A4-E7D6-43E9-A9C1-597D4AAB56E8}"/>
              </a:ext>
            </a:extLst>
          </p:cNvPr>
          <p:cNvSpPr txBox="1"/>
          <p:nvPr/>
        </p:nvSpPr>
        <p:spPr>
          <a:xfrm>
            <a:off x="7947660" y="1486929"/>
            <a:ext cx="971804" cy="400110"/>
          </a:xfrm>
          <a:prstGeom prst="rect">
            <a:avLst/>
          </a:prstGeom>
          <a:noFill/>
        </p:spPr>
        <p:txBody>
          <a:bodyPr wrap="none" rtlCol="0">
            <a:spAutoFit/>
          </a:bodyPr>
          <a:lstStyle/>
          <a:p>
            <a:r>
              <a:rPr lang="en-US" altLang="zh-CN" sz="2000">
                <a:solidFill>
                  <a:schemeClr val="bg1"/>
                </a:solidFill>
              </a:rPr>
              <a:t>(a’,b’,c’)</a:t>
            </a:r>
            <a:endParaRPr lang="zh-CN" altLang="en-US" sz="2000" dirty="0">
              <a:solidFill>
                <a:schemeClr val="bg1"/>
              </a:solidFill>
            </a:endParaRPr>
          </a:p>
        </p:txBody>
      </p:sp>
      <p:grpSp>
        <p:nvGrpSpPr>
          <p:cNvPr id="919" name="组合 918">
            <a:extLst>
              <a:ext uri="{FF2B5EF4-FFF2-40B4-BE49-F238E27FC236}">
                <a16:creationId xmlns:a16="http://schemas.microsoft.com/office/drawing/2014/main" id="{54AFAA13-4FA9-4417-A16A-588C97B73879}"/>
              </a:ext>
            </a:extLst>
          </p:cNvPr>
          <p:cNvGrpSpPr/>
          <p:nvPr/>
        </p:nvGrpSpPr>
        <p:grpSpPr>
          <a:xfrm rot="20151231">
            <a:off x="6975930" y="752310"/>
            <a:ext cx="2095500" cy="1872635"/>
            <a:chOff x="7459980" y="1104900"/>
            <a:chExt cx="2095500" cy="1872635"/>
          </a:xfrm>
        </p:grpSpPr>
        <p:cxnSp>
          <p:nvCxnSpPr>
            <p:cNvPr id="920" name="直接箭头连接符 919">
              <a:extLst>
                <a:ext uri="{FF2B5EF4-FFF2-40B4-BE49-F238E27FC236}">
                  <a16:creationId xmlns:a16="http://schemas.microsoft.com/office/drawing/2014/main" id="{0D5CAFFA-B57D-4CE4-A644-3AC6B96F8605}"/>
                </a:ext>
              </a:extLst>
            </p:cNvPr>
            <p:cNvCxnSpPr/>
            <p:nvPr/>
          </p:nvCxnSpPr>
          <p:spPr>
            <a:xfrm flipV="1">
              <a:off x="7459980" y="1104900"/>
              <a:ext cx="0" cy="187263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921" name="直接箭头连接符 920">
              <a:extLst>
                <a:ext uri="{FF2B5EF4-FFF2-40B4-BE49-F238E27FC236}">
                  <a16:creationId xmlns:a16="http://schemas.microsoft.com/office/drawing/2014/main" id="{129F3EB4-2F11-42EF-A781-FDC1F6A87CD0}"/>
                </a:ext>
              </a:extLst>
            </p:cNvPr>
            <p:cNvCxnSpPr/>
            <p:nvPr/>
          </p:nvCxnSpPr>
          <p:spPr>
            <a:xfrm>
              <a:off x="7459980" y="2977535"/>
              <a:ext cx="2095500"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mc:AlternateContent xmlns:mc="http://schemas.openxmlformats.org/markup-compatibility/2006">
        <mc:Choice xmlns:p14="http://schemas.microsoft.com/office/powerpoint/2010/main" xmlns:aink="http://schemas.microsoft.com/office/drawing/2016/ink" Requires="p14 aink">
          <p:contentPart p14:bwMode="auto" r:id="rId7">
            <p14:nvContentPartPr>
              <p14:cNvPr id="1573" name="墨迹 1572">
                <a:extLst>
                  <a:ext uri="{FF2B5EF4-FFF2-40B4-BE49-F238E27FC236}">
                    <a16:creationId xmlns:a16="http://schemas.microsoft.com/office/drawing/2014/main" id="{8DE8559D-679D-4B80-8A97-82BE3DC5E6D0}"/>
                  </a:ext>
                </a:extLst>
              </p14:cNvPr>
              <p14:cNvContentPartPr/>
              <p14:nvPr/>
            </p14:nvContentPartPr>
            <p14:xfrm>
              <a:off x="9302040" y="11220480"/>
              <a:ext cx="18720" cy="11160"/>
            </p14:xfrm>
          </p:contentPart>
        </mc:Choice>
        <mc:Fallback>
          <p:pic>
            <p:nvPicPr>
              <p:cNvPr id="1573" name="墨迹 1572">
                <a:extLst>
                  <a:ext uri="{FF2B5EF4-FFF2-40B4-BE49-F238E27FC236}">
                    <a16:creationId xmlns:a16="http://schemas.microsoft.com/office/drawing/2014/main" id="{8DE8559D-679D-4B80-8A97-82BE3DC5E6D0}"/>
                  </a:ext>
                </a:extLst>
              </p:cNvPr>
              <p:cNvPicPr/>
              <p:nvPr/>
            </p:nvPicPr>
            <p:blipFill>
              <a:blip r:embed="rId8"/>
              <a:stretch>
                <a:fillRect/>
              </a:stretch>
            </p:blipFill>
            <p:spPr>
              <a:xfrm>
                <a:off x="9293040" y="11211840"/>
                <a:ext cx="36360" cy="28800"/>
              </a:xfrm>
              <a:prstGeom prst="rect">
                <a:avLst/>
              </a:prstGeom>
            </p:spPr>
          </p:pic>
        </mc:Fallback>
      </mc:AlternateContent>
    </p:spTree>
    <p:extLst>
      <p:ext uri="{BB962C8B-B14F-4D97-AF65-F5344CB8AC3E}">
        <p14:creationId xmlns:p14="http://schemas.microsoft.com/office/powerpoint/2010/main" val="150496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908836A-A19D-42FB-8DC7-F78B44F953EB}"/>
              </a:ext>
            </a:extLst>
          </p:cNvPr>
          <p:cNvSpPr txBox="1"/>
          <p:nvPr/>
        </p:nvSpPr>
        <p:spPr>
          <a:xfrm>
            <a:off x="4004482" y="341703"/>
            <a:ext cx="2616174" cy="40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a:ln>
                  <a:noFill/>
                </a:ln>
                <a:solidFill>
                  <a:schemeClr val="accent3"/>
                </a:solidFill>
                <a:effectLst/>
                <a:latin typeface="Consolas" panose="020B0609020204030204" pitchFamily="49" charset="0"/>
              </a:rPr>
              <a:t>实现</a:t>
            </a:r>
            <a:endParaRPr kumimoji="0" lang="zh-CN" altLang="zh-CN" sz="4400" b="0" i="0" u="none" strike="noStrike" cap="none" normalizeH="0" baseline="0">
              <a:ln>
                <a:noFill/>
              </a:ln>
              <a:solidFill>
                <a:schemeClr val="accent3"/>
              </a:solidFill>
              <a:effectLst/>
              <a:latin typeface="Arial" panose="020B0604020202020204" pitchFamily="34" charset="0"/>
            </a:endParaRPr>
          </a:p>
        </p:txBody>
      </p:sp>
      <p:sp>
        <p:nvSpPr>
          <p:cNvPr id="6" name="矩形 5">
            <a:extLst>
              <a:ext uri="{FF2B5EF4-FFF2-40B4-BE49-F238E27FC236}">
                <a16:creationId xmlns:a16="http://schemas.microsoft.com/office/drawing/2014/main" id="{20EF41E2-0918-4432-BF12-AF8050D4215C}"/>
              </a:ext>
            </a:extLst>
          </p:cNvPr>
          <p:cNvSpPr/>
          <p:nvPr/>
        </p:nvSpPr>
        <p:spPr>
          <a:xfrm>
            <a:off x="798653" y="1099595"/>
            <a:ext cx="9225023" cy="12963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0" lang="zh-CN" altLang="zh-CN" b="0" i="0" u="none" strike="noStrike" cap="none" normalizeH="0" baseline="0">
                <a:ln>
                  <a:noFill/>
                </a:ln>
                <a:solidFill>
                  <a:srgbClr val="800080"/>
                </a:solidFill>
                <a:effectLst/>
              </a:rPr>
              <a:t>QMatrix4x4</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matrix; </a:t>
            </a:r>
            <a:endParaRPr kumimoji="0" lang="en-US" altLang="zh-CN" b="0" i="0" u="none" strike="noStrike" cap="none" normalizeH="0" baseline="0">
              <a:ln>
                <a:noFill/>
              </a:ln>
              <a:solidFill>
                <a:schemeClr val="tx1"/>
              </a:solidFill>
              <a:effectLst/>
            </a:endParaRPr>
          </a:p>
          <a:p>
            <a:r>
              <a:rPr lang="en-US" altLang="zh-CN">
                <a:solidFill>
                  <a:srgbClr val="808000"/>
                </a:solidFill>
                <a:effectLst/>
              </a:rPr>
              <a:t>unsigned</a:t>
            </a:r>
            <a:r>
              <a:rPr lang="en-US" altLang="zh-CN">
                <a:solidFill>
                  <a:srgbClr val="C0C0C0"/>
                </a:solidFill>
                <a:effectLst/>
              </a:rPr>
              <a:t> </a:t>
            </a:r>
            <a:r>
              <a:rPr lang="en-US" altLang="zh-CN">
                <a:solidFill>
                  <a:srgbClr val="808000"/>
                </a:solidFill>
                <a:effectLst/>
              </a:rPr>
              <a:t>int</a:t>
            </a:r>
            <a:r>
              <a:rPr lang="en-US" altLang="zh-CN">
                <a:solidFill>
                  <a:srgbClr val="C0C0C0"/>
                </a:solidFill>
                <a:effectLst/>
              </a:rPr>
              <a:t> </a:t>
            </a:r>
            <a:r>
              <a:rPr lang="en-US" altLang="zh-CN"/>
              <a:t>time=</a:t>
            </a:r>
            <a:r>
              <a:rPr lang="en-US" altLang="zh-CN">
                <a:solidFill>
                  <a:srgbClr val="800080"/>
                </a:solidFill>
                <a:effectLst/>
              </a:rPr>
              <a:t>QTime</a:t>
            </a:r>
            <a:r>
              <a:rPr lang="en-US" altLang="zh-CN"/>
              <a:t>::currentTime().msec();</a:t>
            </a:r>
            <a:endParaRPr kumimoji="0" lang="en-US" altLang="zh-CN" b="0" i="0" u="none" strike="noStrike" cap="none" normalizeH="0" baseline="0">
              <a:ln>
                <a:noFill/>
              </a:ln>
              <a:solidFill>
                <a:srgbClr val="008000"/>
              </a:solidFill>
              <a:effectLst/>
            </a:endParaRPr>
          </a:p>
          <a:p>
            <a:r>
              <a:rPr kumimoji="0" lang="zh-CN" altLang="zh-CN" b="0" i="0" u="none" strike="noStrike" cap="none" normalizeH="0" baseline="0">
                <a:ln>
                  <a:noFill/>
                </a:ln>
                <a:solidFill>
                  <a:schemeClr val="tx1"/>
                </a:solidFill>
                <a:effectLst/>
              </a:rPr>
              <a:t>matrix.rotate(time,</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0080"/>
                </a:solidFill>
                <a:effectLst/>
              </a:rPr>
              <a:t>0.0f</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0080"/>
                </a:solidFill>
                <a:effectLst/>
              </a:rPr>
              <a:t>0.0f</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0080"/>
                </a:solidFill>
                <a:effectLst/>
              </a:rPr>
              <a:t>1.0f</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r>
              <a:rPr kumimoji="0" lang="zh-CN" altLang="zh-CN" b="0" i="0" u="none" strike="noStrike" cap="none" normalizeH="0" baseline="0">
                <a:ln>
                  <a:noFill/>
                </a:ln>
                <a:solidFill>
                  <a:srgbClr val="800000"/>
                </a:solidFill>
                <a:effectLst/>
                <a:highlight>
                  <a:srgbClr val="00FF00"/>
                </a:highlight>
              </a:rPr>
              <a:t>shaderProgram</a:t>
            </a:r>
            <a:r>
              <a:rPr kumimoji="0" lang="zh-CN" altLang="zh-CN" b="0" i="0" u="none" strike="noStrike" cap="none" normalizeH="0" baseline="0">
                <a:ln>
                  <a:noFill/>
                </a:ln>
                <a:solidFill>
                  <a:schemeClr val="tx1"/>
                </a:solidFill>
                <a:effectLst/>
                <a:highlight>
                  <a:srgbClr val="00FF00"/>
                </a:highlight>
              </a:rPr>
              <a:t>.setUniformValue(</a:t>
            </a:r>
            <a:r>
              <a:rPr kumimoji="0" lang="zh-CN" altLang="zh-CN" b="0" i="0" u="none" strike="noStrike" cap="none" normalizeH="0" baseline="0">
                <a:ln>
                  <a:noFill/>
                </a:ln>
                <a:solidFill>
                  <a:srgbClr val="008000"/>
                </a:solidFill>
                <a:effectLst/>
                <a:highlight>
                  <a:srgbClr val="00FF00"/>
                </a:highlight>
              </a:rPr>
              <a:t>"RotationMatrix"</a:t>
            </a:r>
            <a:r>
              <a:rPr kumimoji="0" lang="zh-CN" altLang="zh-CN" b="0" i="0" u="none" strike="noStrike" cap="none" normalizeH="0" baseline="0">
                <a:ln>
                  <a:noFill/>
                </a:ln>
                <a:solidFill>
                  <a:schemeClr val="tx1"/>
                </a:solidFill>
                <a:effectLst/>
                <a:highlight>
                  <a:srgbClr val="00FF00"/>
                </a:highlight>
              </a:rPr>
              <a:t>,</a:t>
            </a:r>
            <a:r>
              <a:rPr kumimoji="0" lang="zh-CN" altLang="zh-CN" b="0" i="0" u="none" strike="noStrike" cap="none" normalizeH="0" baseline="0">
                <a:ln>
                  <a:noFill/>
                </a:ln>
                <a:solidFill>
                  <a:srgbClr val="C0C0C0"/>
                </a:solidFill>
                <a:effectLst/>
                <a:highlight>
                  <a:srgbClr val="00FF00"/>
                </a:highlight>
              </a:rPr>
              <a:t> </a:t>
            </a:r>
            <a:r>
              <a:rPr kumimoji="0" lang="zh-CN" altLang="zh-CN" b="0" i="0" u="none" strike="noStrike" cap="none" normalizeH="0" baseline="0">
                <a:ln>
                  <a:noFill/>
                </a:ln>
                <a:solidFill>
                  <a:schemeClr val="tx1"/>
                </a:solidFill>
                <a:effectLst/>
                <a:highlight>
                  <a:srgbClr val="00FF00"/>
                </a:highlight>
              </a:rPr>
              <a:t>matrix);</a:t>
            </a:r>
          </a:p>
        </p:txBody>
      </p:sp>
      <p:sp>
        <p:nvSpPr>
          <p:cNvPr id="9" name="文本框 8">
            <a:extLst>
              <a:ext uri="{FF2B5EF4-FFF2-40B4-BE49-F238E27FC236}">
                <a16:creationId xmlns:a16="http://schemas.microsoft.com/office/drawing/2014/main" id="{D7F74AE9-C667-4142-962F-1AD45BA0C577}"/>
              </a:ext>
            </a:extLst>
          </p:cNvPr>
          <p:cNvSpPr txBox="1"/>
          <p:nvPr/>
        </p:nvSpPr>
        <p:spPr>
          <a:xfrm>
            <a:off x="798652" y="2753741"/>
            <a:ext cx="9225023"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0C0C0"/>
                </a:solidFill>
                <a:effectLst/>
              </a:rPr>
              <a:t>#version 330 core</a:t>
            </a:r>
            <a:endParaRPr kumimoji="0" lang="en-US" altLang="zh-CN" b="0" i="0" u="none" strike="noStrike" cap="none" normalizeH="0" baseline="0">
              <a:ln>
                <a:noFill/>
              </a:ln>
              <a:solidFill>
                <a:srgbClr val="C0C0C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FF0000"/>
                </a:solidFill>
                <a:effectLst/>
              </a:rPr>
              <a:t>layout</a:t>
            </a:r>
            <a:r>
              <a:rPr kumimoji="0" lang="zh-CN" altLang="zh-CN" b="0" i="0" u="none" strike="noStrike" cap="none" normalizeH="0" baseline="0">
                <a:ln>
                  <a:noFill/>
                </a:ln>
                <a:solidFill>
                  <a:schemeClr val="tx1"/>
                </a:solidFill>
                <a:effectLst/>
              </a:rPr>
              <a:t>(location</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0080"/>
                </a:solidFill>
                <a:effectLst/>
              </a:rPr>
              <a:t>0</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8000"/>
                </a:solidFill>
                <a:effectLst/>
              </a:rPr>
              <a:t>in</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8000"/>
                </a:solidFill>
                <a:effectLst/>
              </a:rPr>
              <a:t>vec3</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aPos; </a:t>
            </a:r>
            <a:endParaRPr kumimoji="0" lang="en-US"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FF0000"/>
                </a:solidFill>
                <a:effectLst/>
              </a:rPr>
              <a:t>layout</a:t>
            </a:r>
            <a:r>
              <a:rPr kumimoji="0" lang="zh-CN" altLang="zh-CN" b="0" i="0" u="none" strike="noStrike" cap="none" normalizeH="0" baseline="0">
                <a:ln>
                  <a:noFill/>
                </a:ln>
                <a:solidFill>
                  <a:schemeClr val="tx1"/>
                </a:solidFill>
                <a:effectLst/>
              </a:rPr>
              <a:t>(location</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0080"/>
                </a:solidFill>
                <a:effectLst/>
              </a:rPr>
              <a:t>1</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8000"/>
                </a:solidFill>
                <a:effectLst/>
              </a:rPr>
              <a:t>in</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8000"/>
                </a:solidFill>
                <a:effectLst/>
              </a:rPr>
              <a:t>vec3</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aColor; </a:t>
            </a:r>
            <a:endParaRPr kumimoji="0" lang="en-US"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FF0000"/>
                </a:solidFill>
                <a:effectLst/>
              </a:rPr>
              <a:t>layout</a:t>
            </a:r>
            <a:r>
              <a:rPr kumimoji="0" lang="zh-CN" altLang="zh-CN" b="0" i="0" u="none" strike="noStrike" cap="none" normalizeH="0" baseline="0">
                <a:ln>
                  <a:noFill/>
                </a:ln>
                <a:solidFill>
                  <a:schemeClr val="tx1"/>
                </a:solidFill>
                <a:effectLst/>
              </a:rPr>
              <a:t>(location</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0080"/>
                </a:solidFill>
                <a:effectLst/>
              </a:rPr>
              <a:t>2</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8000"/>
                </a:solidFill>
                <a:effectLst/>
              </a:rPr>
              <a:t>in</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8000"/>
                </a:solidFill>
                <a:effectLst/>
              </a:rPr>
              <a:t>vec2</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aTexCoord; </a:t>
            </a:r>
            <a:endParaRPr kumimoji="0" lang="en-US"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808000"/>
                </a:solidFill>
                <a:effectLst/>
              </a:rPr>
              <a:t>out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8000"/>
                </a:solidFill>
                <a:effectLst/>
              </a:rPr>
              <a:t>vec3</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ourColor; </a:t>
            </a:r>
            <a:r>
              <a:rPr kumimoji="0" lang="zh-CN" altLang="zh-CN" b="0" i="0" u="none" strike="noStrike" cap="none" normalizeH="0" baseline="0">
                <a:ln>
                  <a:noFill/>
                </a:ln>
                <a:solidFill>
                  <a:srgbClr val="808000"/>
                </a:solidFill>
                <a:effectLst/>
              </a:rPr>
              <a:t>out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8000"/>
                </a:solidFill>
                <a:effectLst/>
              </a:rPr>
              <a:t>vec2</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TexCoord; </a:t>
            </a:r>
            <a:endParaRPr kumimoji="0" lang="en-US"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808000"/>
                </a:solidFill>
                <a:effectLst/>
                <a:highlight>
                  <a:srgbClr val="00FF00"/>
                </a:highlight>
              </a:rPr>
              <a:t>uniform</a:t>
            </a:r>
            <a:r>
              <a:rPr kumimoji="0" lang="zh-CN" altLang="zh-CN" b="0" i="0" u="none" strike="noStrike" cap="none" normalizeH="0" baseline="0">
                <a:ln>
                  <a:noFill/>
                </a:ln>
                <a:solidFill>
                  <a:srgbClr val="C0C0C0"/>
                </a:solidFill>
                <a:effectLst/>
                <a:highlight>
                  <a:srgbClr val="00FF00"/>
                </a:highlight>
              </a:rPr>
              <a:t> </a:t>
            </a:r>
            <a:r>
              <a:rPr kumimoji="0" lang="zh-CN" altLang="zh-CN" b="0" i="0" u="none" strike="noStrike" cap="none" normalizeH="0" baseline="0">
                <a:ln>
                  <a:noFill/>
                </a:ln>
                <a:solidFill>
                  <a:srgbClr val="808000"/>
                </a:solidFill>
                <a:effectLst/>
                <a:highlight>
                  <a:srgbClr val="00FF00"/>
                </a:highlight>
              </a:rPr>
              <a:t>mat4</a:t>
            </a:r>
            <a:r>
              <a:rPr kumimoji="0" lang="zh-CN" altLang="zh-CN" b="0" i="0" u="none" strike="noStrike" cap="none" normalizeH="0" baseline="0">
                <a:ln>
                  <a:noFill/>
                </a:ln>
                <a:solidFill>
                  <a:srgbClr val="C0C0C0"/>
                </a:solidFill>
                <a:effectLst/>
                <a:highlight>
                  <a:srgbClr val="00FF00"/>
                </a:highlight>
              </a:rPr>
              <a:t> </a:t>
            </a:r>
            <a:r>
              <a:rPr kumimoji="0" lang="zh-CN" altLang="zh-CN" b="0" i="0" u="none" strike="noStrike" cap="none" normalizeH="0" baseline="0">
                <a:ln>
                  <a:noFill/>
                </a:ln>
                <a:solidFill>
                  <a:schemeClr val="tx1"/>
                </a:solidFill>
                <a:effectLst/>
                <a:highlight>
                  <a:srgbClr val="00FF00"/>
                </a:highlight>
              </a:rPr>
              <a:t>RotationMatrix; </a:t>
            </a:r>
            <a:endParaRPr kumimoji="0" lang="en-US" altLang="zh-CN" b="0" i="0" u="none" strike="noStrike" cap="none" normalizeH="0" baseline="0">
              <a:ln>
                <a:noFill/>
              </a:ln>
              <a:solidFill>
                <a:schemeClr val="tx1"/>
              </a:solidFill>
              <a:effectLst/>
              <a:highlight>
                <a:srgbClr val="00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808000"/>
                </a:solidFill>
                <a:effectLst/>
              </a:rPr>
              <a:t>void</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main(){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chemeClr val="tx1"/>
                </a:solidFill>
                <a:effectLst/>
              </a:rPr>
              <a:t>gl_Position</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RotationMatrix*</a:t>
            </a:r>
            <a:r>
              <a:rPr kumimoji="0" lang="zh-CN" altLang="zh-CN" b="0" i="0" u="none" strike="noStrike" cap="none" normalizeH="0" baseline="0">
                <a:ln>
                  <a:noFill/>
                </a:ln>
                <a:solidFill>
                  <a:srgbClr val="808000"/>
                </a:solidFill>
                <a:effectLst/>
              </a:rPr>
              <a:t>vec4</a:t>
            </a:r>
            <a:r>
              <a:rPr kumimoji="0" lang="zh-CN" altLang="zh-CN" b="0" i="0" u="none" strike="noStrike" cap="none" normalizeH="0" baseline="0">
                <a:ln>
                  <a:noFill/>
                </a:ln>
                <a:solidFill>
                  <a:schemeClr val="tx1"/>
                </a:solidFill>
                <a:effectLst/>
              </a:rPr>
              <a:t>(aPos.x,</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aPos.y,</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aPos.z,</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0080"/>
                </a:solidFill>
                <a:effectLst/>
              </a:rPr>
              <a:t>1.0f</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chemeClr val="tx1"/>
                </a:solidFill>
                <a:effectLst/>
              </a:rPr>
              <a:t>ourColor=aColor; TexCoord=</a:t>
            </a:r>
            <a:r>
              <a:rPr kumimoji="0" lang="zh-CN" altLang="zh-CN" b="0" i="0" u="none" strike="noStrike" cap="none" normalizeH="0" baseline="0">
                <a:ln>
                  <a:noFill/>
                </a:ln>
                <a:solidFill>
                  <a:srgbClr val="808000"/>
                </a:solidFill>
                <a:effectLst/>
              </a:rPr>
              <a:t>vec2</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000080"/>
                </a:solidFill>
                <a:effectLst/>
              </a:rPr>
              <a:t>1</a:t>
            </a:r>
            <a:r>
              <a:rPr kumimoji="0" lang="zh-CN" altLang="zh-CN" b="0" i="0" u="none" strike="noStrike" cap="none" normalizeH="0" baseline="0">
                <a:ln>
                  <a:noFill/>
                </a:ln>
                <a:solidFill>
                  <a:schemeClr val="tx1"/>
                </a:solidFill>
                <a:effectLst/>
              </a:rPr>
              <a:t>-aTexCoord.s,aTexCoord.t); </a:t>
            </a:r>
            <a:endParaRPr kumimoji="0" lang="en-US"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chemeClr val="tx1"/>
                </a:solidFill>
                <a:effectLst/>
              </a:rPr>
              <a:t>} </a:t>
            </a:r>
          </a:p>
        </p:txBody>
      </p:sp>
      <p:pic>
        <p:nvPicPr>
          <p:cNvPr id="11" name="图片 10">
            <a:extLst>
              <a:ext uri="{FF2B5EF4-FFF2-40B4-BE49-F238E27FC236}">
                <a16:creationId xmlns:a16="http://schemas.microsoft.com/office/drawing/2014/main" id="{1DB672B9-6C5E-433D-8AA1-E6F9890D40EE}"/>
              </a:ext>
            </a:extLst>
          </p:cNvPr>
          <p:cNvPicPr>
            <a:picLocks noChangeAspect="1"/>
          </p:cNvPicPr>
          <p:nvPr/>
        </p:nvPicPr>
        <p:blipFill>
          <a:blip r:embed="rId2"/>
          <a:stretch>
            <a:fillRect/>
          </a:stretch>
        </p:blipFill>
        <p:spPr>
          <a:xfrm>
            <a:off x="6479533" y="1042048"/>
            <a:ext cx="3717763" cy="3423385"/>
          </a:xfrm>
          <a:prstGeom prst="rect">
            <a:avLst/>
          </a:prstGeom>
        </p:spPr>
      </p:pic>
    </p:spTree>
    <p:extLst>
      <p:ext uri="{BB962C8B-B14F-4D97-AF65-F5344CB8AC3E}">
        <p14:creationId xmlns:p14="http://schemas.microsoft.com/office/powerpoint/2010/main" val="1069115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C3EF1CC-2FEF-4269-8F7C-9F7E433D1168}"/>
              </a:ext>
            </a:extLst>
          </p:cNvPr>
          <p:cNvSpPr txBox="1"/>
          <p:nvPr/>
        </p:nvSpPr>
        <p:spPr>
          <a:xfrm>
            <a:off x="826770" y="835581"/>
            <a:ext cx="9170670" cy="2124364"/>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使用应用在箱子上的最后一个变换，尝试将其改变为先旋转，后位移。看看发生了什么，试着想想为什么会发生这样的事情：</a:t>
            </a:r>
            <a:r>
              <a:rPr kumimoji="0" lang="zh-CN" altLang="zh-CN"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hlinkClick r:id="rId2">
                  <a:extLst>
                    <a:ext uri="{A12FA001-AC4F-418D-AE19-62706E023703}">
                      <ahyp:hlinkClr xmlns:ahyp="http://schemas.microsoft.com/office/drawing/2018/hyperlinkcolor" val="tx"/>
                    </a:ext>
                  </a:extLst>
                </a:hlinkClick>
              </a:rPr>
              <a:t>参考解答</a:t>
            </a:r>
            <a:endParaRPr kumimoji="0" lang="zh-CN" altLang="zh-CN"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尝试再次调用glDrawElements画出第二个箱子，</a:t>
            </a:r>
            <a:r>
              <a:rPr kumimoji="0" lang="zh-CN" altLang="zh-CN" b="1"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只</a:t>
            </a:r>
            <a:r>
              <a:rPr kumimoji="0" lang="zh-CN" altLang="zh-CN"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使用变换将其摆放在不同的位置。让这个箱子被摆放在窗口的左上角，并且会不断的缩放（而不是旋转）。（</a:t>
            </a:r>
            <a:r>
              <a:rPr kumimoji="0" lang="zh-CN" altLang="zh-CN" b="0" i="0" u="none" strike="noStrike" cap="none" normalizeH="0" baseline="0">
                <a:ln>
                  <a:noFill/>
                </a:ln>
                <a:solidFill>
                  <a:schemeClr val="bg1"/>
                </a:solidFill>
                <a:effectLst/>
                <a:latin typeface="Consolas" panose="020B0609020204030204" pitchFamily="49" charset="0"/>
                <a:ea typeface="微软雅黑" panose="020B0503020204020204" pitchFamily="34" charset="-122"/>
              </a:rPr>
              <a:t>sin</a:t>
            </a:r>
            <a:r>
              <a:rPr kumimoji="0" lang="zh-CN" altLang="zh-CN"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函数在这里会很有用，不过注意使用</a:t>
            </a:r>
            <a:r>
              <a:rPr kumimoji="0" lang="zh-CN" altLang="zh-CN" b="0" i="0" u="none" strike="noStrike" cap="none" normalizeH="0" baseline="0">
                <a:ln>
                  <a:noFill/>
                </a:ln>
                <a:solidFill>
                  <a:schemeClr val="bg1"/>
                </a:solidFill>
                <a:effectLst/>
                <a:latin typeface="Consolas" panose="020B0609020204030204" pitchFamily="49" charset="0"/>
                <a:ea typeface="微软雅黑" panose="020B0503020204020204" pitchFamily="34" charset="-122"/>
              </a:rPr>
              <a:t>sin</a:t>
            </a:r>
            <a:r>
              <a:rPr kumimoji="0" lang="zh-CN" altLang="zh-CN"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函数时应用负值会导致物体被翻转）：</a:t>
            </a:r>
            <a:r>
              <a:rPr kumimoji="0" lang="zh-CN" altLang="zh-CN"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val="tx"/>
                    </a:ext>
                  </a:extLst>
                </a:hlinkClick>
              </a:rPr>
              <a:t>参考解答</a:t>
            </a:r>
            <a:endParaRPr kumimoji="0" lang="zh-CN" altLang="zh-CN"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94CE2773-E8F2-4A0E-8B06-06C94ADF788E}"/>
              </a:ext>
            </a:extLst>
          </p:cNvPr>
          <p:cNvSpPr txBox="1"/>
          <p:nvPr/>
        </p:nvSpPr>
        <p:spPr>
          <a:xfrm>
            <a:off x="4004482" y="341703"/>
            <a:ext cx="2616174" cy="40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pPr>
            <a:r>
              <a:rPr lang="zh-CN" altLang="en-US" sz="2000">
                <a:solidFill>
                  <a:schemeClr val="accent3"/>
                </a:solidFill>
                <a:latin typeface="Consolas" panose="020B0609020204030204" pitchFamily="49" charset="0"/>
              </a:rPr>
              <a:t>练习</a:t>
            </a:r>
            <a:endParaRPr kumimoji="0" lang="zh-CN" altLang="zh-CN" sz="4400" b="0" i="0" u="none" strike="noStrike" cap="none" normalizeH="0" baseline="0">
              <a:ln>
                <a:noFill/>
              </a:ln>
              <a:solidFill>
                <a:schemeClr val="accent3"/>
              </a:solidFill>
              <a:effectLst/>
              <a:latin typeface="Arial" panose="020B0604020202020204" pitchFamily="34" charset="0"/>
            </a:endParaRPr>
          </a:p>
        </p:txBody>
      </p:sp>
      <p:pic>
        <p:nvPicPr>
          <p:cNvPr id="13" name="图片 12">
            <a:extLst>
              <a:ext uri="{FF2B5EF4-FFF2-40B4-BE49-F238E27FC236}">
                <a16:creationId xmlns:a16="http://schemas.microsoft.com/office/drawing/2014/main" id="{0E0452C8-9FCE-4DD4-9CE2-36197B7E9E77}"/>
              </a:ext>
            </a:extLst>
          </p:cNvPr>
          <p:cNvPicPr>
            <a:picLocks noChangeAspect="1"/>
          </p:cNvPicPr>
          <p:nvPr/>
        </p:nvPicPr>
        <p:blipFill>
          <a:blip r:embed="rId4"/>
          <a:stretch>
            <a:fillRect/>
          </a:stretch>
        </p:blipFill>
        <p:spPr>
          <a:xfrm>
            <a:off x="5882164" y="3238370"/>
            <a:ext cx="3124676" cy="2107210"/>
          </a:xfrm>
          <a:prstGeom prst="rect">
            <a:avLst/>
          </a:prstGeom>
        </p:spPr>
      </p:pic>
    </p:spTree>
    <p:extLst>
      <p:ext uri="{BB962C8B-B14F-4D97-AF65-F5344CB8AC3E}">
        <p14:creationId xmlns:p14="http://schemas.microsoft.com/office/powerpoint/2010/main" val="3441483760"/>
      </p:ext>
    </p:extLst>
  </p:cSld>
  <p:clrMapOvr>
    <a:masterClrMapping/>
  </p:clrMapOvr>
</p:sld>
</file>

<file path=ppt/theme/theme1.xml><?xml version="1.0" encoding="utf-8"?>
<a:theme xmlns:a="http://schemas.openxmlformats.org/drawingml/2006/main" name="4_第一PPT，www.1ppt.com">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000"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第4章：程序流程之循环</Template>
  <TotalTime>4805</TotalTime>
  <Words>996</Words>
  <Application>Microsoft Office PowerPoint</Application>
  <PresentationFormat>自定义</PresentationFormat>
  <Paragraphs>81</Paragraphs>
  <Slides>7</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vt:i4>
      </vt:variant>
    </vt:vector>
  </HeadingPairs>
  <TitlesOfParts>
    <vt:vector size="20" baseType="lpstr">
      <vt:lpstr>等线</vt:lpstr>
      <vt:lpstr>仿宋</vt:lpstr>
      <vt:lpstr>华文琥珀</vt:lpstr>
      <vt:lpstr>宋体</vt:lpstr>
      <vt:lpstr>微软雅黑</vt:lpstr>
      <vt:lpstr>微软雅黑</vt:lpstr>
      <vt:lpstr>Arial</vt:lpstr>
      <vt:lpstr>Calibri</vt:lpstr>
      <vt:lpstr>Cambria</vt:lpstr>
      <vt:lpstr>Cambria Math</vt:lpstr>
      <vt:lpstr>Consolas</vt:lpstr>
      <vt:lpstr>Open Sans</vt:lpstr>
      <vt:lpstr>4_第一PPT，www.1ppt.com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蔡乐</dc:creator>
  <cp:lastModifiedBy>乐</cp:lastModifiedBy>
  <cp:revision>1565</cp:revision>
  <dcterms:created xsi:type="dcterms:W3CDTF">2020-06-26T01:00:00Z</dcterms:created>
  <dcterms:modified xsi:type="dcterms:W3CDTF">2021-09-29T10:06:59Z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35C8A0B9FA4B4BC7B03E97E74C2317FB</vt:lpwstr>
  </property>
</Properties>
</file>