
<file path=[Content_Types].xml><?xml version="1.0" encoding="utf-8"?>
<Types xmlns="http://schemas.openxmlformats.org/package/2006/content-types">
  <Default Extension="png" ContentType="image/png"/>
  <Default Extension="jpeg" ContentType="image/jpeg"/>
  <Default Extension="JPG" ContentType="image/.jp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
  </p:handoutMasterIdLst>
  <p:sldIdLst>
    <p:sldId id="311" r:id="rId3"/>
    <p:sldId id="312" r:id="rId5"/>
    <p:sldId id="313" r:id="rId6"/>
    <p:sldId id="314" r:id="rId7"/>
    <p:sldId id="315" r:id="rId8"/>
  </p:sldIdLst>
  <p:sldSz cx="10624820" cy="1439989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9F54E01-4EF1-4652-AD5E-BDA7E3B94D0E}">
          <p14:sldIdLst>
            <p14:sldId id="311"/>
            <p14:sldId id="312"/>
            <p14:sldId id="313"/>
            <p14:sldId id="314"/>
            <p14:sldId id="31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5244" autoAdjust="0"/>
  </p:normalViewPr>
  <p:slideViewPr>
    <p:cSldViewPr snapToGrid="0" showGuides="1">
      <p:cViewPr>
        <p:scale>
          <a:sx n="100" d="100"/>
          <a:sy n="100" d="100"/>
        </p:scale>
        <p:origin x="605" y="-4838"/>
      </p:cViewPr>
      <p:guideLst>
        <p:guide pos="412"/>
        <p:guide orient="horz" pos="4558"/>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24449D-D9B6-4318-96E7-94981150098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C24301-1F08-4A3D-91B6-592D1EF7B2F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13B3F-2B31-4A61-B985-2117CDAFE2A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290763" y="1143000"/>
            <a:ext cx="22764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0FF05-BDD8-42F0-BA90-04AD6ABB1C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70FF05-BDD8-42F0-BA90-04AD6ABB1C0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28142" y="2356703"/>
            <a:ext cx="7968854" cy="5013407"/>
          </a:xfrm>
        </p:spPr>
        <p:txBody>
          <a:bodyPr anchor="b"/>
          <a:lstStyle>
            <a:lvl1pPr algn="ctr">
              <a:defRPr sz="5230"/>
            </a:lvl1pPr>
          </a:lstStyle>
          <a:p>
            <a:r>
              <a:rPr lang="zh-CN" altLang="en-US"/>
              <a:t>单击此处编辑母版标题样式</a:t>
            </a:r>
            <a:endParaRPr lang="zh-CN" altLang="en-US"/>
          </a:p>
        </p:txBody>
      </p:sp>
      <p:sp>
        <p:nvSpPr>
          <p:cNvPr id="3" name="副标题 2"/>
          <p:cNvSpPr>
            <a:spLocks noGrp="1"/>
          </p:cNvSpPr>
          <p:nvPr>
            <p:ph type="subTitle" idx="1"/>
          </p:nvPr>
        </p:nvSpPr>
        <p:spPr>
          <a:xfrm>
            <a:off x="1328142" y="7563446"/>
            <a:ext cx="7968854" cy="3476717"/>
          </a:xfrm>
        </p:spPr>
        <p:txBody>
          <a:bodyPr/>
          <a:lstStyle>
            <a:lvl1pPr marL="0" indent="0" algn="ctr">
              <a:buNone/>
              <a:defRPr sz="2090"/>
            </a:lvl1pPr>
            <a:lvl2pPr marL="398145" indent="0" algn="ctr">
              <a:buNone/>
              <a:defRPr sz="1745"/>
            </a:lvl2pPr>
            <a:lvl3pPr marL="796925" indent="0" algn="ctr">
              <a:buNone/>
              <a:defRPr sz="1570"/>
            </a:lvl3pPr>
            <a:lvl4pPr marL="1195070" indent="0" algn="ctr">
              <a:buNone/>
              <a:defRPr sz="1395"/>
            </a:lvl4pPr>
            <a:lvl5pPr marL="1593850" indent="0" algn="ctr">
              <a:buNone/>
              <a:defRPr sz="1395"/>
            </a:lvl5pPr>
            <a:lvl6pPr marL="1991995" indent="0" algn="ctr">
              <a:buNone/>
              <a:defRPr sz="1395"/>
            </a:lvl6pPr>
            <a:lvl7pPr marL="2390775" indent="0" algn="ctr">
              <a:buNone/>
              <a:defRPr sz="1395"/>
            </a:lvl7pPr>
            <a:lvl8pPr marL="2788920" indent="0" algn="ctr">
              <a:buNone/>
              <a:defRPr sz="1395"/>
            </a:lvl8pPr>
            <a:lvl9pPr marL="3187700" indent="0" algn="ctr">
              <a:buNone/>
              <a:defRPr sz="1395"/>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7B43034-5666-4088-908E-90BF970F55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7B43034-5666-4088-908E-90BF970F55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03615" y="766678"/>
            <a:ext cx="2291045" cy="1220351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730478" y="766678"/>
            <a:ext cx="6740322" cy="1220351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7B43034-5666-4088-908E-90BF970F55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7B43034-5666-4088-908E-90BF970F55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4944" y="3590055"/>
            <a:ext cx="9164182" cy="5990088"/>
          </a:xfrm>
        </p:spPr>
        <p:txBody>
          <a:bodyPr anchor="b"/>
          <a:lstStyle>
            <a:lvl1pPr>
              <a:defRPr sz="523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4944" y="9636811"/>
            <a:ext cx="9164182" cy="3150046"/>
          </a:xfrm>
        </p:spPr>
        <p:txBody>
          <a:bodyPr/>
          <a:lstStyle>
            <a:lvl1pPr marL="0" indent="0">
              <a:buNone/>
              <a:defRPr sz="2090">
                <a:solidFill>
                  <a:schemeClr val="tx1">
                    <a:tint val="75000"/>
                  </a:schemeClr>
                </a:solidFill>
              </a:defRPr>
            </a:lvl1pPr>
            <a:lvl2pPr marL="398145" indent="0">
              <a:buNone/>
              <a:defRPr sz="1745">
                <a:solidFill>
                  <a:schemeClr val="tx1">
                    <a:tint val="75000"/>
                  </a:schemeClr>
                </a:solidFill>
              </a:defRPr>
            </a:lvl2pPr>
            <a:lvl3pPr marL="796925" indent="0">
              <a:buNone/>
              <a:defRPr sz="1570">
                <a:solidFill>
                  <a:schemeClr val="tx1">
                    <a:tint val="75000"/>
                  </a:schemeClr>
                </a:solidFill>
              </a:defRPr>
            </a:lvl3pPr>
            <a:lvl4pPr marL="1195070" indent="0">
              <a:buNone/>
              <a:defRPr sz="1395">
                <a:solidFill>
                  <a:schemeClr val="tx1">
                    <a:tint val="75000"/>
                  </a:schemeClr>
                </a:solidFill>
              </a:defRPr>
            </a:lvl4pPr>
            <a:lvl5pPr marL="1593850" indent="0">
              <a:buNone/>
              <a:defRPr sz="1395">
                <a:solidFill>
                  <a:schemeClr val="tx1">
                    <a:tint val="75000"/>
                  </a:schemeClr>
                </a:solidFill>
              </a:defRPr>
            </a:lvl5pPr>
            <a:lvl6pPr marL="1991995" indent="0">
              <a:buNone/>
              <a:defRPr sz="1395">
                <a:solidFill>
                  <a:schemeClr val="tx1">
                    <a:tint val="75000"/>
                  </a:schemeClr>
                </a:solidFill>
              </a:defRPr>
            </a:lvl6pPr>
            <a:lvl7pPr marL="2390775" indent="0">
              <a:buNone/>
              <a:defRPr sz="1395">
                <a:solidFill>
                  <a:schemeClr val="tx1">
                    <a:tint val="75000"/>
                  </a:schemeClr>
                </a:solidFill>
              </a:defRPr>
            </a:lvl7pPr>
            <a:lvl8pPr marL="2788920" indent="0">
              <a:buNone/>
              <a:defRPr sz="1395">
                <a:solidFill>
                  <a:schemeClr val="tx1">
                    <a:tint val="75000"/>
                  </a:schemeClr>
                </a:solidFill>
              </a:defRPr>
            </a:lvl8pPr>
            <a:lvl9pPr marL="3187700" indent="0">
              <a:buNone/>
              <a:defRPr sz="139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7B43034-5666-4088-908E-90BF970F55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30478" y="3833390"/>
            <a:ext cx="4515684" cy="913680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5378976" y="3833390"/>
            <a:ext cx="4515684" cy="913680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7B43034-5666-4088-908E-90BF970F55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2" y="766679"/>
            <a:ext cx="9164182" cy="278337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731863" y="3530053"/>
            <a:ext cx="4494931"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731863" y="5260078"/>
            <a:ext cx="4494931" cy="773678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5378976" y="3530053"/>
            <a:ext cx="4517068"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378976" y="5260078"/>
            <a:ext cx="4517068" cy="773678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7B43034-5666-4088-908E-90BF970F551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AA8925-78AA-4D71-A293-67AA713F8EE9}" type="slidenum">
              <a:rPr lang="zh-CN" altLang="en-US" smtClean="0"/>
            </a:fld>
            <a:endParaRPr lang="zh-CN" altLang="en-US"/>
          </a:p>
        </p:txBody>
      </p:sp>
      <p:sp>
        <p:nvSpPr>
          <p:cNvPr id="11" name="矩形 10"/>
          <p:cNvSpPr/>
          <p:nvPr/>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endParaRPr lang="en-US" altLang="zh-CN" sz="100">
              <a:solidFill>
                <a:prstClr val="black"/>
              </a:solidFill>
              <a:latin typeface="Calibri" panose="020F0502020204030204"/>
              <a:ea typeface="宋体" panose="02010600030101010101" pitchFamily="2" charset="-122"/>
            </a:endParaRP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endParaRPr lang="en-US" altLang="zh-CN" sz="100">
              <a:solidFill>
                <a:prstClr val="black"/>
              </a:solidFill>
              <a:latin typeface="Calibri" panose="020F0502020204030204"/>
              <a:ea typeface="宋体" panose="02010600030101010101" pitchFamily="2" charset="-122"/>
            </a:endParaRP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endParaRPr lang="en-US" altLang="zh-CN" sz="100">
              <a:solidFill>
                <a:prstClr val="black"/>
              </a:solidFill>
              <a:latin typeface="Calibri" panose="020F0502020204030204"/>
              <a:ea typeface="宋体" panose="02010600030101010101" pitchFamily="2" charset="-122"/>
            </a:endParaRP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endParaRPr lang="en-US" altLang="zh-CN" sz="100">
              <a:solidFill>
                <a:prstClr val="black"/>
              </a:solidFill>
              <a:latin typeface="Calibri" panose="020F0502020204030204"/>
              <a:ea typeface="宋体" panose="02010600030101010101" pitchFamily="2" charset="-122"/>
            </a:endParaRP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endParaRPr lang="en-US" altLang="zh-CN" sz="100">
              <a:solidFill>
                <a:prstClr val="black"/>
              </a:solidFill>
              <a:latin typeface="Calibri" panose="020F0502020204030204"/>
              <a:ea typeface="宋体" panose="02010600030101010101" pitchFamily="2" charset="-122"/>
            </a:endParaRP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endParaRPr lang="en-US" altLang="zh-CN" sz="100">
              <a:solidFill>
                <a:prstClr val="black"/>
              </a:solidFill>
              <a:latin typeface="Calibri" panose="020F0502020204030204"/>
              <a:ea typeface="宋体" panose="02010600030101010101" pitchFamily="2" charset="-122"/>
            </a:endParaRP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endParaRPr lang="en-US" altLang="zh-CN" sz="100">
              <a:solidFill>
                <a:prstClr val="black"/>
              </a:solidFill>
              <a:latin typeface="Calibri" panose="020F0502020204030204"/>
              <a:ea typeface="宋体" panose="02010600030101010101" pitchFamily="2" charset="-122"/>
            </a:endParaRP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endParaRPr lang="en-US" altLang="zh-CN" sz="100">
              <a:solidFill>
                <a:prstClr val="black"/>
              </a:solidFill>
              <a:latin typeface="Calibri" panose="020F0502020204030204"/>
              <a:ea typeface="宋体" panose="02010600030101010101" pitchFamily="2" charset="-122"/>
            </a:endParaRPr>
          </a:p>
          <a:p>
            <a:r>
              <a:rPr lang="en-US" altLang="zh-CN" sz="100">
                <a:solidFill>
                  <a:prstClr val="black"/>
                </a:solidFill>
                <a:latin typeface="Calibri" panose="020F0502020204030204"/>
                <a:ea typeface="宋体" panose="02010600030101010101" pitchFamily="2" charset="-122"/>
              </a:rPr>
              <a:t> </a:t>
            </a:r>
            <a:endParaRPr lang="en-US" altLang="zh-CN" sz="100">
              <a:solidFill>
                <a:prstClr val="black"/>
              </a:solidFill>
              <a:latin typeface="Calibri" panose="020F0502020204030204"/>
              <a:ea typeface="宋体" panose="02010600030101010101" pitchFamily="2" charset="-122"/>
            </a:endParaRPr>
          </a:p>
        </p:txBody>
      </p:sp>
      <p:sp>
        <p:nvSpPr>
          <p:cNvPr id="12" name="矩形 11"/>
          <p:cNvSpPr/>
          <p:nvPr userDrawn="1"/>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endParaRPr lang="en-US" altLang="zh-CN" sz="100">
              <a:solidFill>
                <a:prstClr val="black"/>
              </a:solidFill>
              <a:latin typeface="Calibri" panose="020F0502020204030204"/>
              <a:ea typeface="宋体" panose="02010600030101010101" pitchFamily="2" charset="-122"/>
            </a:endParaRP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endParaRPr lang="en-US" altLang="zh-CN" sz="100">
              <a:solidFill>
                <a:prstClr val="black"/>
              </a:solidFill>
              <a:latin typeface="Calibri" panose="020F0502020204030204"/>
              <a:ea typeface="宋体" panose="02010600030101010101" pitchFamily="2" charset="-122"/>
            </a:endParaRP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endParaRPr lang="en-US" altLang="zh-CN" sz="100">
              <a:solidFill>
                <a:prstClr val="black"/>
              </a:solidFill>
              <a:latin typeface="Calibri" panose="020F0502020204030204"/>
              <a:ea typeface="宋体" panose="02010600030101010101" pitchFamily="2" charset="-122"/>
            </a:endParaRP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endParaRPr lang="en-US" altLang="zh-CN" sz="100">
              <a:solidFill>
                <a:prstClr val="black"/>
              </a:solidFill>
              <a:latin typeface="Calibri" panose="020F0502020204030204"/>
              <a:ea typeface="宋体" panose="02010600030101010101" pitchFamily="2" charset="-122"/>
            </a:endParaRP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endParaRPr lang="en-US" altLang="zh-CN" sz="100">
              <a:solidFill>
                <a:prstClr val="black"/>
              </a:solidFill>
              <a:latin typeface="Calibri" panose="020F0502020204030204"/>
              <a:ea typeface="宋体" panose="02010600030101010101" pitchFamily="2" charset="-122"/>
            </a:endParaRP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endParaRPr lang="en-US" altLang="zh-CN" sz="100">
              <a:solidFill>
                <a:prstClr val="black"/>
              </a:solidFill>
              <a:latin typeface="Calibri" panose="020F0502020204030204"/>
              <a:ea typeface="宋体" panose="02010600030101010101" pitchFamily="2" charset="-122"/>
            </a:endParaRP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endParaRPr lang="en-US" altLang="zh-CN" sz="100">
              <a:solidFill>
                <a:prstClr val="black"/>
              </a:solidFill>
              <a:latin typeface="Calibri" panose="020F0502020204030204"/>
              <a:ea typeface="宋体" panose="02010600030101010101" pitchFamily="2" charset="-122"/>
            </a:endParaRP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endParaRPr lang="en-US" altLang="zh-CN" sz="100">
              <a:solidFill>
                <a:prstClr val="black"/>
              </a:solidFill>
              <a:latin typeface="Calibri" panose="020F0502020204030204"/>
              <a:ea typeface="宋体" panose="02010600030101010101" pitchFamily="2" charset="-122"/>
            </a:endParaRPr>
          </a:p>
          <a:p>
            <a:r>
              <a:rPr lang="en-US" altLang="zh-CN" sz="100">
                <a:solidFill>
                  <a:prstClr val="black"/>
                </a:solidFill>
                <a:latin typeface="Calibri" panose="020F0502020204030204"/>
                <a:ea typeface="宋体" panose="02010600030101010101" pitchFamily="2" charset="-122"/>
              </a:rPr>
              <a:t> </a:t>
            </a:r>
            <a:endParaRPr lang="en-US" altLang="zh-CN" sz="100">
              <a:solidFill>
                <a:prstClr val="black"/>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7B43034-5666-4088-908E-90BF970F551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AA8925-78AA-4D71-A293-67AA713F8EE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B43034-5666-4088-908E-90BF970F551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AA8925-78AA-4D71-A293-67AA713F8EE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endParaRPr lang="zh-CN" altLang="en-US"/>
          </a:p>
        </p:txBody>
      </p:sp>
      <p:sp>
        <p:nvSpPr>
          <p:cNvPr id="3" name="内容占位符 2"/>
          <p:cNvSpPr>
            <a:spLocks noGrp="1"/>
          </p:cNvSpPr>
          <p:nvPr>
            <p:ph idx="1"/>
          </p:nvPr>
        </p:nvSpPr>
        <p:spPr>
          <a:xfrm>
            <a:off x="4517068" y="2073365"/>
            <a:ext cx="5378976" cy="10233485"/>
          </a:xfrm>
        </p:spPr>
        <p:txBody>
          <a:bodyPr/>
          <a:lstStyle>
            <a:lvl1pPr>
              <a:defRPr sz="2790"/>
            </a:lvl1pPr>
            <a:lvl2pPr>
              <a:defRPr sz="2440"/>
            </a:lvl2pPr>
            <a:lvl3pPr>
              <a:defRPr sz="2090"/>
            </a:lvl3pPr>
            <a:lvl4pPr>
              <a:defRPr sz="1745"/>
            </a:lvl4pPr>
            <a:lvl5pPr>
              <a:defRPr sz="1745"/>
            </a:lvl5pPr>
            <a:lvl6pPr>
              <a:defRPr sz="1745"/>
            </a:lvl6pPr>
            <a:lvl7pPr>
              <a:defRPr sz="1745"/>
            </a:lvl7pPr>
            <a:lvl8pPr>
              <a:defRPr sz="1745"/>
            </a:lvl8pPr>
            <a:lvl9pPr>
              <a:defRPr sz="1745"/>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7B43034-5666-4088-908E-90BF970F55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endParaRPr lang="zh-CN" altLang="en-US"/>
          </a:p>
        </p:txBody>
      </p:sp>
      <p:sp>
        <p:nvSpPr>
          <p:cNvPr id="3" name="图片占位符 2"/>
          <p:cNvSpPr>
            <a:spLocks noGrp="1"/>
          </p:cNvSpPr>
          <p:nvPr>
            <p:ph type="pic" idx="1"/>
          </p:nvPr>
        </p:nvSpPr>
        <p:spPr>
          <a:xfrm>
            <a:off x="4517068" y="2073365"/>
            <a:ext cx="5378976" cy="10233485"/>
          </a:xfrm>
        </p:spPr>
        <p:txBody>
          <a:bodyPr/>
          <a:lstStyle>
            <a:lvl1pPr marL="0" indent="0">
              <a:buNone/>
              <a:defRPr sz="2790"/>
            </a:lvl1pPr>
            <a:lvl2pPr marL="398145" indent="0">
              <a:buNone/>
              <a:defRPr sz="2440"/>
            </a:lvl2pPr>
            <a:lvl3pPr marL="796925" indent="0">
              <a:buNone/>
              <a:defRPr sz="2090"/>
            </a:lvl3pPr>
            <a:lvl4pPr marL="1195070" indent="0">
              <a:buNone/>
              <a:defRPr sz="1745"/>
            </a:lvl4pPr>
            <a:lvl5pPr marL="1593850" indent="0">
              <a:buNone/>
              <a:defRPr sz="1745"/>
            </a:lvl5pPr>
            <a:lvl6pPr marL="1991995" indent="0">
              <a:buNone/>
              <a:defRPr sz="1745"/>
            </a:lvl6pPr>
            <a:lvl7pPr marL="2390775" indent="0">
              <a:buNone/>
              <a:defRPr sz="1745"/>
            </a:lvl7pPr>
            <a:lvl8pPr marL="2788920" indent="0">
              <a:buNone/>
              <a:defRPr sz="1745"/>
            </a:lvl8pPr>
            <a:lvl9pPr marL="3187700" indent="0">
              <a:buNone/>
              <a:defRPr sz="1745"/>
            </a:lvl9pPr>
          </a:lstStyle>
          <a:p>
            <a:r>
              <a:rPr lang="zh-CN" altLang="en-US"/>
              <a:t>单击图标添加图片</a:t>
            </a:r>
            <a:endParaRPr lang="zh-CN" altLang="en-US"/>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7B43034-5666-4088-908E-90BF970F55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microsoft.com/office/2007/relationships/hdphoto" Target="../media/image3.wdp"/><Relationship Id="rId14" Type="http://schemas.openxmlformats.org/officeDocument/2006/relationships/image" Target="../media/image2.png"/><Relationship Id="rId13" Type="http://schemas.openxmlformats.org/officeDocument/2006/relationships/image" Target="../media/image1.sv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extLst>
              <a:ext uri="{96DAC541-7B7A-43D3-8B79-37D633B846F1}">
                <asvg:svgBlip xmlns:asvg="http://schemas.microsoft.com/office/drawing/2016/SVG/main" r:embed="rId1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0478" y="766679"/>
            <a:ext cx="9164182" cy="2783376"/>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30478" y="3833390"/>
            <a:ext cx="9164182" cy="9136803"/>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730478" y="13346865"/>
            <a:ext cx="2390656" cy="766678"/>
          </a:xfrm>
          <a:prstGeom prst="rect">
            <a:avLst/>
          </a:prstGeom>
        </p:spPr>
        <p:txBody>
          <a:bodyPr vert="horz" lIns="91440" tIns="45720" rIns="91440" bIns="45720" rtlCol="0" anchor="ctr"/>
          <a:lstStyle>
            <a:lvl1pPr algn="l">
              <a:defRPr sz="1045">
                <a:solidFill>
                  <a:schemeClr val="tx1">
                    <a:tint val="75000"/>
                  </a:schemeClr>
                </a:solidFill>
              </a:defRPr>
            </a:lvl1pPr>
          </a:lstStyle>
          <a:p>
            <a:fld id="{87B43034-5666-4088-908E-90BF970F5519}" type="datetimeFigureOut">
              <a:rPr lang="zh-CN" altLang="en-US" smtClean="0"/>
            </a:fld>
            <a:endParaRPr lang="zh-CN" altLang="en-US"/>
          </a:p>
        </p:txBody>
      </p:sp>
      <p:sp>
        <p:nvSpPr>
          <p:cNvPr id="5" name="页脚占位符 4"/>
          <p:cNvSpPr>
            <a:spLocks noGrp="1"/>
          </p:cNvSpPr>
          <p:nvPr>
            <p:ph type="ftr" sz="quarter" idx="3"/>
          </p:nvPr>
        </p:nvSpPr>
        <p:spPr>
          <a:xfrm>
            <a:off x="3519577" y="13346865"/>
            <a:ext cx="3585984" cy="766678"/>
          </a:xfrm>
          <a:prstGeom prst="rect">
            <a:avLst/>
          </a:prstGeom>
        </p:spPr>
        <p:txBody>
          <a:bodyPr vert="horz" lIns="91440" tIns="45720" rIns="91440" bIns="45720" rtlCol="0" anchor="ctr"/>
          <a:lstStyle>
            <a:lvl1pPr algn="ctr">
              <a:defRPr sz="104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04004" y="13346865"/>
            <a:ext cx="2390656" cy="766678"/>
          </a:xfrm>
          <a:prstGeom prst="rect">
            <a:avLst/>
          </a:prstGeom>
        </p:spPr>
        <p:txBody>
          <a:bodyPr vert="horz" lIns="91440" tIns="45720" rIns="91440" bIns="45720" rtlCol="0" anchor="ctr"/>
          <a:lstStyle>
            <a:lvl1pPr algn="r">
              <a:defRPr sz="1045">
                <a:solidFill>
                  <a:schemeClr val="tx1">
                    <a:tint val="75000"/>
                  </a:schemeClr>
                </a:solidFill>
              </a:defRPr>
            </a:lvl1pPr>
          </a:lstStyle>
          <a:p>
            <a:fld id="{15AA8925-78AA-4D71-A293-67AA713F8EE9}" type="slidenum">
              <a:rPr lang="zh-CN" altLang="en-US" smtClean="0"/>
            </a:fld>
            <a:endParaRPr lang="zh-CN" altLang="en-US"/>
          </a:p>
        </p:txBody>
      </p:sp>
      <p:pic>
        <p:nvPicPr>
          <p:cNvPr id="9" name="图片 8" descr="图标&#10;&#10;描述已自动生成"/>
          <p:cNvPicPr>
            <a:picLocks noChangeAspect="1"/>
          </p:cNvPicPr>
          <p:nvPr userDrawn="1"/>
        </p:nvPicPr>
        <p:blipFill>
          <a:blip r:embed="rId14" cstate="print">
            <a:duotone>
              <a:schemeClr val="accent1">
                <a:shade val="45000"/>
                <a:satMod val="135000"/>
              </a:schemeClr>
              <a:prstClr val="white"/>
            </a:duotone>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tretch>
            <a:fillRect/>
          </a:stretch>
        </p:blipFill>
        <p:spPr>
          <a:xfrm>
            <a:off x="2308482" y="286670"/>
            <a:ext cx="458896" cy="458896"/>
          </a:xfrm>
          <a:prstGeom prst="rect">
            <a:avLst/>
          </a:prstGeom>
        </p:spPr>
      </p:pic>
      <p:sp>
        <p:nvSpPr>
          <p:cNvPr id="12" name="文本框 11"/>
          <p:cNvSpPr txBox="1"/>
          <p:nvPr userDrawn="1"/>
        </p:nvSpPr>
        <p:spPr>
          <a:xfrm>
            <a:off x="844866" y="339207"/>
            <a:ext cx="1563248" cy="369332"/>
          </a:xfrm>
          <a:prstGeom prst="rect">
            <a:avLst/>
          </a:prstGeom>
          <a:noFill/>
          <a:ln>
            <a:noFill/>
          </a:ln>
        </p:spPr>
        <p:txBody>
          <a:bodyPr wrap="none" rtlCol="0">
            <a:spAutoFit/>
          </a:bodyPr>
          <a:lstStyle/>
          <a:p>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阿西拜</a:t>
            </a:r>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南昌</a:t>
            </a:r>
            <a:endPar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96925" rtl="0" eaLnBrk="1" latinLnBrk="0" hangingPunct="1">
        <a:lnSpc>
          <a:spcPct val="90000"/>
        </a:lnSpc>
        <a:spcBef>
          <a:spcPct val="0"/>
        </a:spcBef>
        <a:buNone/>
        <a:defRPr sz="3835" kern="1200">
          <a:solidFill>
            <a:schemeClr val="tx1"/>
          </a:solidFill>
          <a:latin typeface="+mj-lt"/>
          <a:ea typeface="+mj-ea"/>
          <a:cs typeface="+mj-cs"/>
        </a:defRPr>
      </a:lvl1pPr>
    </p:titleStyle>
    <p:bodyStyle>
      <a:lvl1pPr marL="199390" indent="-199390" algn="l" defTabSz="796925" rtl="0" eaLnBrk="1" latinLnBrk="0" hangingPunct="1">
        <a:lnSpc>
          <a:spcPct val="90000"/>
        </a:lnSpc>
        <a:spcBef>
          <a:spcPts val="870"/>
        </a:spcBef>
        <a:buFont typeface="Arial" panose="020B0604020202020204" pitchFamily="34" charset="0"/>
        <a:buChar char="•"/>
        <a:defRPr sz="2440" kern="1200">
          <a:solidFill>
            <a:schemeClr val="tx1"/>
          </a:solidFill>
          <a:latin typeface="+mn-lt"/>
          <a:ea typeface="+mn-ea"/>
          <a:cs typeface="+mn-cs"/>
        </a:defRPr>
      </a:lvl1pPr>
      <a:lvl2pPr marL="597535" indent="-199390" algn="l" defTabSz="796925" rtl="0" eaLnBrk="1" latinLnBrk="0" hangingPunct="1">
        <a:lnSpc>
          <a:spcPct val="90000"/>
        </a:lnSpc>
        <a:spcBef>
          <a:spcPts val="435"/>
        </a:spcBef>
        <a:buFont typeface="Arial" panose="020B0604020202020204" pitchFamily="34" charset="0"/>
        <a:buChar char="•"/>
        <a:defRPr sz="2090" kern="1200">
          <a:solidFill>
            <a:schemeClr val="tx1"/>
          </a:solidFill>
          <a:latin typeface="+mn-lt"/>
          <a:ea typeface="+mn-ea"/>
          <a:cs typeface="+mn-cs"/>
        </a:defRPr>
      </a:lvl2pPr>
      <a:lvl3pPr marL="996315" indent="-199390" algn="l" defTabSz="796925" rtl="0" eaLnBrk="1" latinLnBrk="0" hangingPunct="1">
        <a:lnSpc>
          <a:spcPct val="90000"/>
        </a:lnSpc>
        <a:spcBef>
          <a:spcPts val="435"/>
        </a:spcBef>
        <a:buFont typeface="Arial" panose="020B0604020202020204" pitchFamily="34" charset="0"/>
        <a:buChar char="•"/>
        <a:defRPr sz="1745" kern="1200">
          <a:solidFill>
            <a:schemeClr val="tx1"/>
          </a:solidFill>
          <a:latin typeface="+mn-lt"/>
          <a:ea typeface="+mn-ea"/>
          <a:cs typeface="+mn-cs"/>
        </a:defRPr>
      </a:lvl3pPr>
      <a:lvl4pPr marL="139446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4pPr>
      <a:lvl5pPr marL="179324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5pPr>
      <a:lvl6pPr marL="219138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6pPr>
      <a:lvl7pPr marL="259016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7pPr>
      <a:lvl8pPr marL="298831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8pPr>
      <a:lvl9pPr marL="338709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9pPr>
    </p:bodyStyle>
    <p:otherStyle>
      <a:defPPr>
        <a:defRPr lang="zh-CN"/>
      </a:defPPr>
      <a:lvl1pPr marL="0" algn="l" defTabSz="796925" rtl="0" eaLnBrk="1" latinLnBrk="0" hangingPunct="1">
        <a:defRPr sz="1570" kern="1200">
          <a:solidFill>
            <a:schemeClr val="tx1"/>
          </a:solidFill>
          <a:latin typeface="+mn-lt"/>
          <a:ea typeface="+mn-ea"/>
          <a:cs typeface="+mn-cs"/>
        </a:defRPr>
      </a:lvl1pPr>
      <a:lvl2pPr marL="398145" algn="l" defTabSz="796925" rtl="0" eaLnBrk="1" latinLnBrk="0" hangingPunct="1">
        <a:defRPr sz="1570" kern="1200">
          <a:solidFill>
            <a:schemeClr val="tx1"/>
          </a:solidFill>
          <a:latin typeface="+mn-lt"/>
          <a:ea typeface="+mn-ea"/>
          <a:cs typeface="+mn-cs"/>
        </a:defRPr>
      </a:lvl2pPr>
      <a:lvl3pPr marL="796925" algn="l" defTabSz="796925" rtl="0" eaLnBrk="1" latinLnBrk="0" hangingPunct="1">
        <a:defRPr sz="1570" kern="1200">
          <a:solidFill>
            <a:schemeClr val="tx1"/>
          </a:solidFill>
          <a:latin typeface="+mn-lt"/>
          <a:ea typeface="+mn-ea"/>
          <a:cs typeface="+mn-cs"/>
        </a:defRPr>
      </a:lvl3pPr>
      <a:lvl4pPr marL="1195070" algn="l" defTabSz="796925" rtl="0" eaLnBrk="1" latinLnBrk="0" hangingPunct="1">
        <a:defRPr sz="1570" kern="1200">
          <a:solidFill>
            <a:schemeClr val="tx1"/>
          </a:solidFill>
          <a:latin typeface="+mn-lt"/>
          <a:ea typeface="+mn-ea"/>
          <a:cs typeface="+mn-cs"/>
        </a:defRPr>
      </a:lvl4pPr>
      <a:lvl5pPr marL="1593850" algn="l" defTabSz="796925" rtl="0" eaLnBrk="1" latinLnBrk="0" hangingPunct="1">
        <a:defRPr sz="1570" kern="1200">
          <a:solidFill>
            <a:schemeClr val="tx1"/>
          </a:solidFill>
          <a:latin typeface="+mn-lt"/>
          <a:ea typeface="+mn-ea"/>
          <a:cs typeface="+mn-cs"/>
        </a:defRPr>
      </a:lvl5pPr>
      <a:lvl6pPr marL="1991995" algn="l" defTabSz="796925" rtl="0" eaLnBrk="1" latinLnBrk="0" hangingPunct="1">
        <a:defRPr sz="1570" kern="1200">
          <a:solidFill>
            <a:schemeClr val="tx1"/>
          </a:solidFill>
          <a:latin typeface="+mn-lt"/>
          <a:ea typeface="+mn-ea"/>
          <a:cs typeface="+mn-cs"/>
        </a:defRPr>
      </a:lvl6pPr>
      <a:lvl7pPr marL="2390775" algn="l" defTabSz="796925" rtl="0" eaLnBrk="1" latinLnBrk="0" hangingPunct="1">
        <a:defRPr sz="1570" kern="1200">
          <a:solidFill>
            <a:schemeClr val="tx1"/>
          </a:solidFill>
          <a:latin typeface="+mn-lt"/>
          <a:ea typeface="+mn-ea"/>
          <a:cs typeface="+mn-cs"/>
        </a:defRPr>
      </a:lvl7pPr>
      <a:lvl8pPr marL="2788920" algn="l" defTabSz="796925" rtl="0" eaLnBrk="1" latinLnBrk="0" hangingPunct="1">
        <a:defRPr sz="1570" kern="1200">
          <a:solidFill>
            <a:schemeClr val="tx1"/>
          </a:solidFill>
          <a:latin typeface="+mn-lt"/>
          <a:ea typeface="+mn-ea"/>
          <a:cs typeface="+mn-cs"/>
        </a:defRPr>
      </a:lvl8pPr>
      <a:lvl9pPr marL="3187700" algn="l" defTabSz="796925" rtl="0" eaLnBrk="1" latinLnBrk="0" hangingPunct="1">
        <a:defRPr sz="1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7.png"/><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hyperlink" Target="https://learnopengl.com/code_viewer.php?code=getting-started/coordinate_systems-exercise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41527" y="308488"/>
            <a:ext cx="3742083"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pPr>
            <a:r>
              <a:rPr lang="zh-CN" altLang="en-US" sz="2000">
                <a:solidFill>
                  <a:schemeClr val="accent3"/>
                </a:solidFill>
                <a:latin typeface="Consolas" panose="020B0609020204030204" pitchFamily="49" charset="0"/>
              </a:rPr>
              <a:t>坐标系统</a:t>
            </a:r>
            <a:endParaRPr kumimoji="0" lang="zh-CN" altLang="zh-CN" sz="4400" b="0" i="0" u="none" strike="noStrike" cap="none" normalizeH="0" baseline="0">
              <a:ln>
                <a:noFill/>
              </a:ln>
              <a:solidFill>
                <a:schemeClr val="accent3"/>
              </a:solidFill>
              <a:effectLst/>
              <a:latin typeface="Arial" panose="020B0604020202020204" pitchFamily="34" charset="0"/>
            </a:endParaRPr>
          </a:p>
        </p:txBody>
      </p:sp>
      <p:grpSp>
        <p:nvGrpSpPr>
          <p:cNvPr id="7" name="组合 6"/>
          <p:cNvGrpSpPr/>
          <p:nvPr/>
        </p:nvGrpSpPr>
        <p:grpSpPr>
          <a:xfrm>
            <a:off x="569553" y="838636"/>
            <a:ext cx="6113187" cy="3097034"/>
            <a:chOff x="1323933" y="1261606"/>
            <a:chExt cx="7812911" cy="3752850"/>
          </a:xfrm>
        </p:grpSpPr>
        <p:sp>
          <p:nvSpPr>
            <p:cNvPr id="3" name="矩形 2"/>
            <p:cNvSpPr/>
            <p:nvPr/>
          </p:nvSpPr>
          <p:spPr>
            <a:xfrm>
              <a:off x="1323933" y="1331937"/>
              <a:ext cx="7812911" cy="35664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1026" name="Picture 2" descr="coordinate_system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5628" y="1261606"/>
              <a:ext cx="7620000" cy="375285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矩形 8"/>
          <p:cNvSpPr/>
          <p:nvPr/>
        </p:nvSpPr>
        <p:spPr>
          <a:xfrm>
            <a:off x="6770135" y="896677"/>
            <a:ext cx="3379705" cy="2943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zh-CN" altLang="en-US" b="0" i="0">
                <a:solidFill>
                  <a:schemeClr val="bg1"/>
                </a:solidFill>
                <a:effectLst/>
              </a:rPr>
              <a:t>顶点坐标</a:t>
            </a:r>
            <a:r>
              <a:rPr lang="zh-CN" altLang="en-US" b="0" i="0">
                <a:solidFill>
                  <a:schemeClr val="bg1"/>
                </a:solidFill>
                <a:effectLst/>
                <a:highlight>
                  <a:srgbClr val="800000"/>
                </a:highlight>
              </a:rPr>
              <a:t>起始于</a:t>
            </a:r>
            <a:r>
              <a:rPr lang="zh-CN" altLang="en-US">
                <a:solidFill>
                  <a:schemeClr val="bg1"/>
                </a:solidFill>
                <a:highlight>
                  <a:srgbClr val="800000"/>
                </a:highlight>
              </a:rPr>
              <a:t>局部空间</a:t>
            </a:r>
            <a:r>
              <a:rPr lang="en-US" altLang="zh-CN" b="0" i="0">
                <a:solidFill>
                  <a:schemeClr val="bg1"/>
                </a:solidFill>
                <a:effectLst/>
              </a:rPr>
              <a:t>(Local Space)</a:t>
            </a:r>
            <a:r>
              <a:rPr lang="zh-CN" altLang="en-US" b="0" i="0">
                <a:solidFill>
                  <a:schemeClr val="bg1"/>
                </a:solidFill>
                <a:effectLst/>
              </a:rPr>
              <a:t>，它在之后会变为</a:t>
            </a:r>
            <a:r>
              <a:rPr lang="zh-CN" altLang="en-US">
                <a:solidFill>
                  <a:schemeClr val="bg1"/>
                </a:solidFill>
                <a:highlight>
                  <a:srgbClr val="800000"/>
                </a:highlight>
              </a:rPr>
              <a:t>世界坐标</a:t>
            </a:r>
            <a:r>
              <a:rPr lang="en-US" altLang="zh-CN" b="0" i="0">
                <a:solidFill>
                  <a:schemeClr val="bg1"/>
                </a:solidFill>
                <a:effectLst/>
              </a:rPr>
              <a:t>(World Coordinate)</a:t>
            </a:r>
            <a:r>
              <a:rPr lang="zh-CN" altLang="en-US" b="0" i="0">
                <a:solidFill>
                  <a:schemeClr val="bg1"/>
                </a:solidFill>
                <a:effectLst/>
              </a:rPr>
              <a:t>，</a:t>
            </a:r>
            <a:r>
              <a:rPr lang="zh-CN" altLang="en-US">
                <a:solidFill>
                  <a:schemeClr val="bg1"/>
                </a:solidFill>
                <a:highlight>
                  <a:srgbClr val="800000"/>
                </a:highlight>
              </a:rPr>
              <a:t>观察坐标</a:t>
            </a:r>
            <a:r>
              <a:rPr lang="en-US" altLang="zh-CN" b="0" i="0">
                <a:solidFill>
                  <a:schemeClr val="bg1"/>
                </a:solidFill>
                <a:effectLst/>
              </a:rPr>
              <a:t>(View Coordinate)</a:t>
            </a:r>
            <a:r>
              <a:rPr lang="zh-CN" altLang="en-US" b="0" i="0">
                <a:solidFill>
                  <a:schemeClr val="bg1"/>
                </a:solidFill>
                <a:effectLst/>
              </a:rPr>
              <a:t>，</a:t>
            </a:r>
            <a:r>
              <a:rPr lang="zh-CN" altLang="en-US">
                <a:solidFill>
                  <a:schemeClr val="bg1"/>
                </a:solidFill>
                <a:highlight>
                  <a:srgbClr val="800000"/>
                </a:highlight>
              </a:rPr>
              <a:t>裁剪坐标</a:t>
            </a:r>
            <a:r>
              <a:rPr lang="en-US" altLang="zh-CN" b="0" i="0">
                <a:solidFill>
                  <a:schemeClr val="bg1"/>
                </a:solidFill>
                <a:effectLst/>
              </a:rPr>
              <a:t>(Clip Coordinate)</a:t>
            </a:r>
            <a:r>
              <a:rPr lang="zh-CN" altLang="en-US" b="0" i="0">
                <a:solidFill>
                  <a:schemeClr val="bg1"/>
                </a:solidFill>
                <a:effectLst/>
              </a:rPr>
              <a:t>，并最后以</a:t>
            </a:r>
            <a:r>
              <a:rPr lang="zh-CN" altLang="en-US">
                <a:solidFill>
                  <a:schemeClr val="bg1"/>
                </a:solidFill>
                <a:highlight>
                  <a:srgbClr val="800000"/>
                </a:highlight>
              </a:rPr>
              <a:t>屏幕坐标</a:t>
            </a:r>
            <a:r>
              <a:rPr lang="en-US" altLang="zh-CN" b="0" i="0">
                <a:solidFill>
                  <a:schemeClr val="bg1"/>
                </a:solidFill>
                <a:effectLst/>
              </a:rPr>
              <a:t>(Screen Coordinate)</a:t>
            </a:r>
            <a:r>
              <a:rPr lang="zh-CN" altLang="en-US" b="0" i="0">
                <a:solidFill>
                  <a:schemeClr val="bg1"/>
                </a:solidFill>
                <a:effectLst/>
              </a:rPr>
              <a:t>的形式结束。</a:t>
            </a:r>
            <a:endParaRPr lang="zh-CN" altLang="en-US">
              <a:solidFill>
                <a:schemeClr val="bg1"/>
              </a:solidFill>
            </a:endParaRPr>
          </a:p>
        </p:txBody>
      </p:sp>
      <p:sp>
        <p:nvSpPr>
          <p:cNvPr id="25" name="文本框 24"/>
          <p:cNvSpPr txBox="1"/>
          <p:nvPr/>
        </p:nvSpPr>
        <p:spPr>
          <a:xfrm>
            <a:off x="785956" y="3935670"/>
            <a:ext cx="886096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i="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最重要的几个分别是</a:t>
            </a:r>
            <a:r>
              <a:rPr lang="zh-CN" altLang="en-US">
                <a:ln w="0"/>
                <a:solidFill>
                  <a:schemeClr val="tx1"/>
                </a:solidFill>
                <a:effectLst>
                  <a:outerShdw blurRad="38100" dist="19050" dir="2700000" algn="tl" rotWithShape="0">
                    <a:schemeClr val="dk1">
                      <a:alpha val="40000"/>
                    </a:schemeClr>
                  </a:outerShdw>
                </a:effectLst>
              </a:rPr>
              <a:t>模型</a:t>
            </a:r>
            <a:r>
              <a:rPr lang="en-US" altLang="zh-CN" i="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(Model)</a:t>
            </a:r>
            <a:r>
              <a:rPr lang="zh-CN" altLang="en-US" i="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a:ln w="0"/>
                <a:solidFill>
                  <a:schemeClr val="tx1"/>
                </a:solidFill>
                <a:effectLst>
                  <a:outerShdw blurRad="38100" dist="19050" dir="2700000" algn="tl" rotWithShape="0">
                    <a:schemeClr val="dk1">
                      <a:alpha val="40000"/>
                    </a:schemeClr>
                  </a:outerShdw>
                </a:effectLst>
              </a:rPr>
              <a:t>观察</a:t>
            </a:r>
            <a:r>
              <a:rPr lang="en-US" altLang="zh-CN" i="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(View)</a:t>
            </a:r>
            <a:r>
              <a:rPr lang="zh-CN" altLang="en-US" i="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a:ln w="0"/>
                <a:solidFill>
                  <a:schemeClr val="tx1"/>
                </a:solidFill>
                <a:effectLst>
                  <a:outerShdw blurRad="38100" dist="19050" dir="2700000" algn="tl" rotWithShape="0">
                    <a:schemeClr val="dk1">
                      <a:alpha val="40000"/>
                    </a:schemeClr>
                  </a:outerShdw>
                </a:effectLst>
              </a:rPr>
              <a:t>投影</a:t>
            </a:r>
            <a:r>
              <a:rPr lang="en-US" altLang="zh-CN" i="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(Projection)</a:t>
            </a:r>
            <a:r>
              <a:rPr lang="zh-CN" altLang="en-US" i="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三个矩阵</a:t>
            </a:r>
            <a:endParaRPr lang="en-US" altLang="zh-CN" i="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22" name="组合 21"/>
          <p:cNvGrpSpPr/>
          <p:nvPr/>
        </p:nvGrpSpPr>
        <p:grpSpPr>
          <a:xfrm>
            <a:off x="4057885" y="6320491"/>
            <a:ext cx="6038615" cy="1257300"/>
            <a:chOff x="2202180" y="5067300"/>
            <a:chExt cx="6038615" cy="1257300"/>
          </a:xfrm>
        </p:grpSpPr>
        <p:cxnSp>
          <p:nvCxnSpPr>
            <p:cNvPr id="14" name="直接连接符 13"/>
            <p:cNvCxnSpPr/>
            <p:nvPr/>
          </p:nvCxnSpPr>
          <p:spPr>
            <a:xfrm flipH="1">
              <a:off x="2202180" y="5067300"/>
              <a:ext cx="1470660" cy="1150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202180" y="6217920"/>
              <a:ext cx="4567955" cy="10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672840" y="5071050"/>
              <a:ext cx="4567955" cy="10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6770135" y="5173980"/>
              <a:ext cx="1470660" cy="115062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377426" y="4320242"/>
            <a:ext cx="3844054" cy="9356408"/>
          </a:xfrm>
          <a:prstGeom prst="rect">
            <a:avLst/>
          </a:prstGeom>
          <a:noFill/>
        </p:spPr>
        <p:txBody>
          <a:bodyPr wrap="square">
            <a:spAutoFit/>
          </a:bodyPr>
          <a:lstStyle/>
          <a:p>
            <a:r>
              <a:rPr lang="en-US" altLang="zh-CN" sz="1400" b="1" i="0">
                <a:solidFill>
                  <a:srgbClr val="93C763"/>
                </a:solidFill>
                <a:effectLst/>
                <a:latin typeface="Courier New" panose="02070309020205020404" pitchFamily="49" charset="0"/>
              </a:rPr>
              <a:t>float</a:t>
            </a:r>
            <a:r>
              <a:rPr lang="en-US" altLang="zh-CN" sz="1400" b="0" i="0">
                <a:solidFill>
                  <a:srgbClr val="E0E2E4"/>
                </a:solidFill>
                <a:effectLst/>
                <a:latin typeface="Courier New" panose="02070309020205020404" pitchFamily="49" charset="0"/>
              </a:rPr>
              <a:t> vertices[] = { </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endParaRPr lang="en-US" altLang="zh-CN" sz="1400" b="0" i="0">
              <a:solidFill>
                <a:srgbClr val="E0E2E4"/>
              </a:solidFill>
              <a:effectLst/>
              <a:latin typeface="Courier New" panose="02070309020205020404" pitchFamily="49" charset="0"/>
            </a:endParaRPr>
          </a:p>
          <a:p>
            <a:r>
              <a:rPr lang="en-US" altLang="zh-CN" sz="1400">
                <a:solidFill>
                  <a:srgbClr val="E0E2E4"/>
                </a:solidFill>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FFCD22"/>
                </a:solidFill>
                <a:effectLst/>
                <a:latin typeface="Courier New" panose="02070309020205020404" pitchFamily="49" charset="0"/>
              </a:rPr>
              <a:t> 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a:solidFill>
                  <a:srgbClr val="E0E2E4"/>
                </a:solidFill>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0.5f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0.0f</a:t>
            </a:r>
            <a:r>
              <a:rPr lang="en-US" altLang="zh-CN" sz="1400" b="0" i="0">
                <a:solidFill>
                  <a:srgbClr val="E0E2E4"/>
                </a:solidFill>
                <a:effectLst/>
                <a:latin typeface="Courier New" panose="02070309020205020404" pitchFamily="49" charset="0"/>
              </a:rPr>
              <a:t>, </a:t>
            </a:r>
            <a:r>
              <a:rPr lang="en-US" altLang="zh-CN" sz="1400" b="0" i="0">
                <a:solidFill>
                  <a:srgbClr val="FFCD22"/>
                </a:solidFill>
                <a:effectLst/>
                <a:latin typeface="Courier New" panose="02070309020205020404" pitchFamily="49" charset="0"/>
              </a:rPr>
              <a:t>1.0f</a:t>
            </a:r>
            <a:r>
              <a:rPr lang="en-US" altLang="zh-CN" sz="1400" b="0" i="0">
                <a:solidFill>
                  <a:srgbClr val="E0E2E4"/>
                </a:solidFill>
                <a:effectLst/>
                <a:latin typeface="Courier New" panose="02070309020205020404" pitchFamily="49" charset="0"/>
              </a:rPr>
              <a:t> </a:t>
            </a:r>
            <a:endParaRPr lang="en-US" altLang="zh-CN" sz="1400" b="0" i="0">
              <a:solidFill>
                <a:srgbClr val="E0E2E4"/>
              </a:solidFill>
              <a:effectLst/>
              <a:latin typeface="Courier New" panose="02070309020205020404" pitchFamily="49" charset="0"/>
            </a:endParaRPr>
          </a:p>
          <a:p>
            <a:r>
              <a:rPr lang="en-US" altLang="zh-CN" sz="1400" b="0" i="0">
                <a:solidFill>
                  <a:srgbClr val="E0E2E4"/>
                </a:solidFill>
                <a:effectLst/>
                <a:latin typeface="Courier New" panose="02070309020205020404" pitchFamily="49" charset="0"/>
              </a:rPr>
              <a:t>};</a:t>
            </a:r>
            <a:endParaRPr lang="zh-CN" altLang="en-US" sz="1400"/>
          </a:p>
        </p:txBody>
      </p:sp>
      <p:cxnSp>
        <p:nvCxnSpPr>
          <p:cNvPr id="49" name="直接箭头连接符 48"/>
          <p:cNvCxnSpPr/>
          <p:nvPr/>
        </p:nvCxnSpPr>
        <p:spPr>
          <a:xfrm flipV="1">
            <a:off x="7040880" y="4942685"/>
            <a:ext cx="53340" cy="1942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7040880" y="6885625"/>
            <a:ext cx="2232660" cy="10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H="1">
            <a:off x="6134100" y="6895801"/>
            <a:ext cx="899160" cy="845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4200208" y="11911064"/>
            <a:ext cx="6000751"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en-US" b="0" i="0">
                <a:solidFill>
                  <a:schemeClr val="tx1"/>
                </a:solidFill>
                <a:effectLst/>
                <a:latin typeface="+mn-ea"/>
              </a:rPr>
              <a:t>如果只是图元</a:t>
            </a:r>
            <a:r>
              <a:rPr lang="en-US" altLang="zh-CN" b="0" i="0">
                <a:solidFill>
                  <a:schemeClr val="tx1"/>
                </a:solidFill>
                <a:effectLst/>
                <a:latin typeface="+mn-ea"/>
              </a:rPr>
              <a:t>(Primitive)</a:t>
            </a:r>
            <a:r>
              <a:rPr lang="zh-CN" altLang="en-US" b="0" i="0">
                <a:solidFill>
                  <a:schemeClr val="tx1"/>
                </a:solidFill>
                <a:effectLst/>
                <a:latin typeface="+mn-ea"/>
              </a:rPr>
              <a:t>，例如三角形，的一部分超出了</a:t>
            </a:r>
            <a:r>
              <a:rPr lang="zh-CN" altLang="en-US">
                <a:solidFill>
                  <a:schemeClr val="tx1"/>
                </a:solidFill>
                <a:latin typeface="+mn-ea"/>
              </a:rPr>
              <a:t>裁剪体积</a:t>
            </a:r>
            <a:r>
              <a:rPr lang="en-US" altLang="zh-CN" b="0" i="0">
                <a:solidFill>
                  <a:schemeClr val="tx1"/>
                </a:solidFill>
                <a:effectLst/>
                <a:latin typeface="+mn-ea"/>
              </a:rPr>
              <a:t>(Clipping Volume)</a:t>
            </a:r>
            <a:r>
              <a:rPr lang="zh-CN" altLang="en-US" b="0" i="0">
                <a:solidFill>
                  <a:schemeClr val="tx1"/>
                </a:solidFill>
                <a:effectLst/>
                <a:latin typeface="+mn-ea"/>
              </a:rPr>
              <a:t>，则</a:t>
            </a:r>
            <a:r>
              <a:rPr lang="en-US" altLang="zh-CN" b="0" i="0">
                <a:solidFill>
                  <a:schemeClr val="tx1"/>
                </a:solidFill>
                <a:effectLst/>
                <a:latin typeface="+mn-ea"/>
              </a:rPr>
              <a:t>OpenGL</a:t>
            </a:r>
            <a:r>
              <a:rPr lang="zh-CN" altLang="en-US" b="0" i="0">
                <a:solidFill>
                  <a:schemeClr val="tx1"/>
                </a:solidFill>
                <a:effectLst/>
                <a:latin typeface="+mn-ea"/>
              </a:rPr>
              <a:t>会重新构建这个三角形为一个或多个三角形让其能够适合这个裁剪范围。</a:t>
            </a:r>
            <a:endParaRPr lang="zh-CN" altLang="en-US">
              <a:solidFill>
                <a:schemeClr val="tx1"/>
              </a:solidFill>
              <a:latin typeface="+mn-ea"/>
            </a:endParaRPr>
          </a:p>
        </p:txBody>
      </p:sp>
      <p:grpSp>
        <p:nvGrpSpPr>
          <p:cNvPr id="69" name="组合 68"/>
          <p:cNvGrpSpPr/>
          <p:nvPr/>
        </p:nvGrpSpPr>
        <p:grpSpPr>
          <a:xfrm>
            <a:off x="4553416" y="8193385"/>
            <a:ext cx="5260388" cy="2467044"/>
            <a:chOff x="4591661" y="9987270"/>
            <a:chExt cx="5260388" cy="2467044"/>
          </a:xfrm>
        </p:grpSpPr>
        <p:sp>
          <p:nvSpPr>
            <p:cNvPr id="74" name="矩形 73"/>
            <p:cNvSpPr/>
            <p:nvPr/>
          </p:nvSpPr>
          <p:spPr>
            <a:xfrm>
              <a:off x="4591661" y="9987270"/>
              <a:ext cx="2404399" cy="20669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5" name="Picture 4" descr="orthographic projection frust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870" y="10070454"/>
              <a:ext cx="2174056" cy="1793250"/>
            </a:xfrm>
            <a:prstGeom prst="rect">
              <a:avLst/>
            </a:prstGeom>
            <a:noFill/>
            <a:extLst>
              <a:ext uri="{909E8E84-426E-40DD-AFC4-6F175D3DCCD1}">
                <a14:hiddenFill xmlns:a14="http://schemas.microsoft.com/office/drawing/2010/main">
                  <a:solidFill>
                    <a:srgbClr val="FFFFFF"/>
                  </a:solidFill>
                </a14:hiddenFill>
              </a:ext>
            </a:extLst>
          </p:spPr>
        </p:pic>
        <p:sp>
          <p:nvSpPr>
            <p:cNvPr id="76" name="文本框 75"/>
            <p:cNvSpPr txBox="1"/>
            <p:nvPr/>
          </p:nvSpPr>
          <p:spPr>
            <a:xfrm>
              <a:off x="5207929" y="12054204"/>
              <a:ext cx="1274934" cy="400110"/>
            </a:xfrm>
            <a:prstGeom prst="rect">
              <a:avLst/>
            </a:prstGeom>
            <a:noFill/>
          </p:spPr>
          <p:txBody>
            <a:bodyPr wrap="square" rtlCol="0">
              <a:spAutoFit/>
            </a:bodyPr>
            <a:lstStyle/>
            <a:p>
              <a:r>
                <a:rPr lang="zh-CN" altLang="en-US" sz="2000">
                  <a:solidFill>
                    <a:schemeClr val="bg1"/>
                  </a:solidFill>
                </a:rPr>
                <a:t>正交投影</a:t>
              </a:r>
              <a:endParaRPr lang="zh-CN" altLang="en-US" sz="2000" dirty="0">
                <a:solidFill>
                  <a:schemeClr val="bg1"/>
                </a:solidFill>
              </a:endParaRPr>
            </a:p>
          </p:txBody>
        </p:sp>
        <p:sp>
          <p:nvSpPr>
            <p:cNvPr id="77" name="矩形 76"/>
            <p:cNvSpPr/>
            <p:nvPr/>
          </p:nvSpPr>
          <p:spPr>
            <a:xfrm>
              <a:off x="7417154" y="9988175"/>
              <a:ext cx="2404399" cy="20660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78" name="Picture 6" descr=" perspective_frust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0571" y="10105523"/>
              <a:ext cx="2361478" cy="1948681"/>
            </a:xfrm>
            <a:prstGeom prst="rect">
              <a:avLst/>
            </a:prstGeom>
            <a:noFill/>
            <a:extLst>
              <a:ext uri="{909E8E84-426E-40DD-AFC4-6F175D3DCCD1}">
                <a14:hiddenFill xmlns:a14="http://schemas.microsoft.com/office/drawing/2010/main">
                  <a:solidFill>
                    <a:srgbClr val="FFFFFF"/>
                  </a:solidFill>
                </a14:hiddenFill>
              </a:ext>
            </a:extLst>
          </p:spPr>
        </p:pic>
        <p:sp>
          <p:nvSpPr>
            <p:cNvPr id="79" name="文本框 78"/>
            <p:cNvSpPr txBox="1"/>
            <p:nvPr/>
          </p:nvSpPr>
          <p:spPr>
            <a:xfrm>
              <a:off x="8048445" y="12014770"/>
              <a:ext cx="1274934" cy="400110"/>
            </a:xfrm>
            <a:prstGeom prst="rect">
              <a:avLst/>
            </a:prstGeom>
            <a:noFill/>
          </p:spPr>
          <p:txBody>
            <a:bodyPr wrap="square" rtlCol="0">
              <a:spAutoFit/>
            </a:bodyPr>
            <a:lstStyle/>
            <a:p>
              <a:r>
                <a:rPr lang="zh-CN" altLang="en-US" sz="2000">
                  <a:solidFill>
                    <a:schemeClr val="bg1"/>
                  </a:solidFill>
                </a:rPr>
                <a:t>透视投影</a:t>
              </a:r>
              <a:endParaRPr lang="zh-CN" altLang="en-US" sz="2000" dirty="0">
                <a:solidFill>
                  <a:schemeClr val="bg1"/>
                </a:solidFill>
              </a:endParaRPr>
            </a:p>
          </p:txBody>
        </p:sp>
      </p:grpSp>
      <p:sp>
        <p:nvSpPr>
          <p:cNvPr id="82" name="文本框 81"/>
          <p:cNvSpPr txBox="1"/>
          <p:nvPr/>
        </p:nvSpPr>
        <p:spPr>
          <a:xfrm>
            <a:off x="4866466" y="10725851"/>
            <a:ext cx="4780453" cy="36933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t>glm::ortho</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800.0f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600.0f</a:t>
            </a:r>
            <a:r>
              <a:rPr lang="en-US" altLang="zh-CN" b="0" i="0">
                <a:solidFill>
                  <a:srgbClr val="E0E2E4"/>
                </a:solidFill>
                <a:effectLst/>
              </a:rPr>
              <a:t>, </a:t>
            </a:r>
            <a:r>
              <a:rPr lang="en-US" altLang="zh-CN" b="0" i="0">
                <a:solidFill>
                  <a:srgbClr val="FFCD22"/>
                </a:solidFill>
                <a:effectLst/>
              </a:rPr>
              <a:t>0.1f</a:t>
            </a:r>
            <a:r>
              <a:rPr lang="en-US" altLang="zh-CN" b="0" i="0">
                <a:solidFill>
                  <a:srgbClr val="E0E2E4"/>
                </a:solidFill>
                <a:effectLst/>
              </a:rPr>
              <a:t>, </a:t>
            </a:r>
            <a:r>
              <a:rPr lang="en-US" altLang="zh-CN" b="0" i="0">
                <a:solidFill>
                  <a:srgbClr val="FFCD22"/>
                </a:solidFill>
                <a:effectLst/>
              </a:rPr>
              <a:t>100.0f</a:t>
            </a:r>
            <a:r>
              <a:rPr lang="en-US" altLang="zh-CN" b="0" i="0">
                <a:solidFill>
                  <a:srgbClr val="E0E2E4"/>
                </a:solidFill>
                <a:effectLst/>
              </a:rPr>
              <a:t>);</a:t>
            </a:r>
            <a:endParaRPr lang="zh-CN" altLang="en-US"/>
          </a:p>
        </p:txBody>
      </p:sp>
      <p:sp>
        <p:nvSpPr>
          <p:cNvPr id="72" name="AutoShape 4" descr="perspective"/>
          <p:cNvSpPr>
            <a:spLocks noChangeAspect="1" noChangeArrowheads="1"/>
          </p:cNvSpPr>
          <p:nvPr/>
        </p:nvSpPr>
        <p:spPr bwMode="auto">
          <a:xfrm>
            <a:off x="5159375" y="804082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84" name="图片 83"/>
          <p:cNvPicPr>
            <a:picLocks noChangeAspect="1"/>
          </p:cNvPicPr>
          <p:nvPr/>
        </p:nvPicPr>
        <p:blipFill>
          <a:blip r:embed="rId4"/>
          <a:stretch>
            <a:fillRect/>
          </a:stretch>
        </p:blipFill>
        <p:spPr>
          <a:xfrm>
            <a:off x="4164954" y="4320771"/>
            <a:ext cx="5466453" cy="540478"/>
          </a:xfrm>
          <a:prstGeom prst="rect">
            <a:avLst/>
          </a:prstGeom>
        </p:spPr>
      </p:pic>
      <p:grpSp>
        <p:nvGrpSpPr>
          <p:cNvPr id="278" name="组合 277"/>
          <p:cNvGrpSpPr/>
          <p:nvPr/>
        </p:nvGrpSpPr>
        <p:grpSpPr>
          <a:xfrm rot="2860476">
            <a:off x="7378909" y="5439464"/>
            <a:ext cx="1428985" cy="1066006"/>
            <a:chOff x="4598075" y="4411698"/>
            <a:chExt cx="1428985" cy="1066006"/>
          </a:xfrm>
        </p:grpSpPr>
        <p:grpSp>
          <p:nvGrpSpPr>
            <p:cNvPr id="279" name="组合 278"/>
            <p:cNvGrpSpPr/>
            <p:nvPr/>
          </p:nvGrpSpPr>
          <p:grpSpPr>
            <a:xfrm>
              <a:off x="4598075" y="4411698"/>
              <a:ext cx="1428985" cy="1066006"/>
              <a:chOff x="4160520" y="4876800"/>
              <a:chExt cx="1428985" cy="1066006"/>
            </a:xfrm>
          </p:grpSpPr>
          <p:sp>
            <p:nvSpPr>
              <p:cNvPr id="281" name="立方体 280"/>
              <p:cNvSpPr/>
              <p:nvPr/>
            </p:nvSpPr>
            <p:spPr>
              <a:xfrm>
                <a:off x="4399599" y="5188922"/>
                <a:ext cx="594360" cy="533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2" name="直接箭头连接符 281"/>
              <p:cNvCxnSpPr/>
              <p:nvPr/>
            </p:nvCxnSpPr>
            <p:spPr>
              <a:xfrm>
                <a:off x="4640580" y="5517162"/>
                <a:ext cx="948925"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83" name="直接箭头连接符 282"/>
              <p:cNvCxnSpPr/>
              <p:nvPr/>
            </p:nvCxnSpPr>
            <p:spPr>
              <a:xfrm flipV="1">
                <a:off x="4640580" y="4876800"/>
                <a:ext cx="0" cy="64036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84" name="直接箭头连接符 283"/>
              <p:cNvCxnSpPr/>
              <p:nvPr/>
            </p:nvCxnSpPr>
            <p:spPr>
              <a:xfrm flipH="1">
                <a:off x="4160520" y="5517162"/>
                <a:ext cx="480060" cy="42564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sp>
          <p:nvSpPr>
            <p:cNvPr id="280" name="文本框 279"/>
            <p:cNvSpPr txBox="1"/>
            <p:nvPr/>
          </p:nvSpPr>
          <p:spPr>
            <a:xfrm>
              <a:off x="4994261" y="4990520"/>
              <a:ext cx="184731" cy="338554"/>
            </a:xfrm>
            <a:prstGeom prst="rect">
              <a:avLst/>
            </a:prstGeom>
            <a:noFill/>
          </p:spPr>
          <p:txBody>
            <a:bodyPr wrap="none" rtlCol="0">
              <a:spAutoFit/>
            </a:bodyPr>
            <a:lstStyle/>
            <a:p>
              <a:endParaRPr lang="zh-CN" altLang="en-US" sz="1600" dirty="0">
                <a:solidFill>
                  <a:schemeClr val="bg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矩形 2058"/>
          <p:cNvSpPr/>
          <p:nvPr/>
        </p:nvSpPr>
        <p:spPr>
          <a:xfrm>
            <a:off x="685800" y="8282940"/>
            <a:ext cx="9075420" cy="14118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矩形 19"/>
          <p:cNvSpPr/>
          <p:nvPr/>
        </p:nvSpPr>
        <p:spPr>
          <a:xfrm>
            <a:off x="861177" y="4602480"/>
            <a:ext cx="3718443" cy="34137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矩形 7"/>
          <p:cNvSpPr/>
          <p:nvPr/>
        </p:nvSpPr>
        <p:spPr>
          <a:xfrm>
            <a:off x="890766" y="853441"/>
            <a:ext cx="3193554" cy="27167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 name="文本框 3"/>
          <p:cNvSpPr txBox="1"/>
          <p:nvPr/>
        </p:nvSpPr>
        <p:spPr>
          <a:xfrm>
            <a:off x="3441527" y="308488"/>
            <a:ext cx="4338493"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0"/>
              </a:spcBef>
              <a:spcAft>
                <a:spcPct val="0"/>
              </a:spcAft>
            </a:pPr>
            <a:r>
              <a:rPr lang="zh-CN" altLang="en-US" b="0" i="0">
                <a:solidFill>
                  <a:srgbClr val="FFC000"/>
                </a:solidFill>
                <a:effectLst/>
                <a:latin typeface="Open Sans" panose="020B0606030504020204" pitchFamily="34" charset="0"/>
              </a:rPr>
              <a:t>透视投影</a:t>
            </a:r>
            <a:endParaRPr lang="zh-CN" altLang="en-US" b="0" i="0">
              <a:solidFill>
                <a:srgbClr val="FFC000"/>
              </a:solidFill>
              <a:effectLst/>
              <a:latin typeface="Open Sans" panose="020B0606030504020204" pitchFamily="34" charset="0"/>
            </a:endParaRPr>
          </a:p>
        </p:txBody>
      </p:sp>
      <p:pic>
        <p:nvPicPr>
          <p:cNvPr id="2054" name="Picture 6" descr=" perspective_frust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3146" y="734262"/>
            <a:ext cx="3473644" cy="2866435"/>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1850076" y="3665220"/>
            <a:ext cx="1274934" cy="400110"/>
          </a:xfrm>
          <a:prstGeom prst="rect">
            <a:avLst/>
          </a:prstGeom>
          <a:noFill/>
        </p:spPr>
        <p:txBody>
          <a:bodyPr wrap="square" rtlCol="0">
            <a:spAutoFit/>
          </a:bodyPr>
          <a:lstStyle/>
          <a:p>
            <a:r>
              <a:rPr lang="zh-CN" altLang="en-US" sz="2000">
                <a:solidFill>
                  <a:schemeClr val="bg1"/>
                </a:solidFill>
              </a:rPr>
              <a:t>透视投影</a:t>
            </a:r>
            <a:endParaRPr lang="zh-CN" altLang="en-US" sz="2000" dirty="0">
              <a:solidFill>
                <a:schemeClr val="bg1"/>
              </a:solidFill>
            </a:endParaRPr>
          </a:p>
        </p:txBody>
      </p:sp>
      <p:sp>
        <p:nvSpPr>
          <p:cNvPr id="16" name="文本框 15"/>
          <p:cNvSpPr txBox="1"/>
          <p:nvPr/>
        </p:nvSpPr>
        <p:spPr>
          <a:xfrm>
            <a:off x="4471090" y="743895"/>
            <a:ext cx="5634990" cy="168937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285750" indent="-285750" algn="l">
              <a:lnSpc>
                <a:spcPct val="150000"/>
              </a:lnSpc>
              <a:buFont typeface="Arial" panose="020B0604020202020204" pitchFamily="34" charset="0"/>
              <a:buChar char="•"/>
            </a:pPr>
            <a:r>
              <a:rPr lang="zh-CN" altLang="en-US" b="0" i="0">
                <a:solidFill>
                  <a:srgbClr val="222222"/>
                </a:solidFill>
                <a:effectLst/>
                <a:latin typeface="+mn-ea"/>
              </a:rPr>
              <a:t>由投影矩阵创建的平截头体</a:t>
            </a:r>
            <a:r>
              <a:rPr lang="en-US" altLang="zh-CN" b="0" i="0">
                <a:solidFill>
                  <a:srgbClr val="222222"/>
                </a:solidFill>
                <a:effectLst/>
                <a:latin typeface="+mn-ea"/>
              </a:rPr>
              <a:t>(Frustum)</a:t>
            </a:r>
            <a:endParaRPr lang="en-US" altLang="zh-CN" b="0" i="0">
              <a:solidFill>
                <a:srgbClr val="222222"/>
              </a:solidFill>
              <a:effectLst/>
              <a:latin typeface="+mn-ea"/>
            </a:endParaRPr>
          </a:p>
          <a:p>
            <a:pPr marL="285750" indent="-285750" algn="l">
              <a:lnSpc>
                <a:spcPct val="150000"/>
              </a:lnSpc>
              <a:buFont typeface="Arial" panose="020B0604020202020204" pitchFamily="34" charset="0"/>
              <a:buChar char="•"/>
            </a:pPr>
            <a:r>
              <a:rPr lang="zh-CN" altLang="en-US" b="0" i="0">
                <a:solidFill>
                  <a:srgbClr val="222222"/>
                </a:solidFill>
                <a:effectLst/>
                <a:latin typeface="+mn-ea"/>
              </a:rPr>
              <a:t>透视除法</a:t>
            </a:r>
            <a:r>
              <a:rPr lang="en-US" altLang="zh-CN" b="0" i="0">
                <a:solidFill>
                  <a:srgbClr val="222222"/>
                </a:solidFill>
                <a:effectLst/>
                <a:latin typeface="+mn-ea"/>
              </a:rPr>
              <a:t>(Perspective Division)</a:t>
            </a:r>
            <a:r>
              <a:rPr lang="zh-CN" altLang="en-US" b="0" i="0">
                <a:solidFill>
                  <a:srgbClr val="222222"/>
                </a:solidFill>
                <a:effectLst/>
                <a:latin typeface="+mn-ea"/>
              </a:rPr>
              <a:t>将</a:t>
            </a:r>
            <a:r>
              <a:rPr lang="en-US" altLang="zh-CN" b="0" i="0">
                <a:solidFill>
                  <a:srgbClr val="222222"/>
                </a:solidFill>
                <a:effectLst/>
                <a:latin typeface="+mn-ea"/>
              </a:rPr>
              <a:t>x</a:t>
            </a:r>
            <a:r>
              <a:rPr lang="zh-CN" altLang="en-US" b="0" i="0">
                <a:solidFill>
                  <a:srgbClr val="222222"/>
                </a:solidFill>
                <a:effectLst/>
                <a:latin typeface="+mn-ea"/>
              </a:rPr>
              <a:t>，</a:t>
            </a:r>
            <a:r>
              <a:rPr lang="en-US" altLang="zh-CN" b="0" i="0">
                <a:solidFill>
                  <a:srgbClr val="222222"/>
                </a:solidFill>
                <a:effectLst/>
                <a:latin typeface="+mn-ea"/>
              </a:rPr>
              <a:t>y</a:t>
            </a:r>
            <a:r>
              <a:rPr lang="zh-CN" altLang="en-US" b="0" i="0">
                <a:solidFill>
                  <a:srgbClr val="222222"/>
                </a:solidFill>
                <a:effectLst/>
                <a:latin typeface="+mn-ea"/>
              </a:rPr>
              <a:t>，</a:t>
            </a:r>
            <a:r>
              <a:rPr lang="en-US" altLang="zh-CN" b="0" i="0">
                <a:solidFill>
                  <a:srgbClr val="222222"/>
                </a:solidFill>
                <a:effectLst/>
                <a:latin typeface="+mn-ea"/>
              </a:rPr>
              <a:t>z</a:t>
            </a:r>
            <a:r>
              <a:rPr lang="zh-CN" altLang="en-US" b="0" i="0">
                <a:solidFill>
                  <a:srgbClr val="222222"/>
                </a:solidFill>
                <a:effectLst/>
                <a:latin typeface="+mn-ea"/>
              </a:rPr>
              <a:t>分别除以</a:t>
            </a:r>
            <a:r>
              <a:rPr lang="en-US" altLang="zh-CN" b="0" i="0">
                <a:solidFill>
                  <a:srgbClr val="222222"/>
                </a:solidFill>
                <a:effectLst/>
                <a:latin typeface="+mn-ea"/>
              </a:rPr>
              <a:t>w</a:t>
            </a:r>
            <a:r>
              <a:rPr lang="zh-CN" altLang="en-US" b="0" i="0">
                <a:solidFill>
                  <a:srgbClr val="222222"/>
                </a:solidFill>
                <a:effectLst/>
                <a:latin typeface="+mn-ea"/>
              </a:rPr>
              <a:t>，将</a:t>
            </a:r>
            <a:r>
              <a:rPr lang="en-US" altLang="zh-CN" b="0" i="0">
                <a:solidFill>
                  <a:srgbClr val="222222"/>
                </a:solidFill>
                <a:effectLst/>
                <a:latin typeface="+mn-ea"/>
              </a:rPr>
              <a:t>4D</a:t>
            </a:r>
            <a:r>
              <a:rPr lang="zh-CN" altLang="en-US" b="0" i="0">
                <a:solidFill>
                  <a:srgbClr val="222222"/>
                </a:solidFill>
                <a:effectLst/>
                <a:latin typeface="+mn-ea"/>
              </a:rPr>
              <a:t>裁剪坐标变换为</a:t>
            </a:r>
            <a:r>
              <a:rPr lang="en-US" altLang="zh-CN" b="0" i="0">
                <a:solidFill>
                  <a:srgbClr val="222222"/>
                </a:solidFill>
                <a:effectLst/>
                <a:latin typeface="+mn-ea"/>
              </a:rPr>
              <a:t>3D</a:t>
            </a:r>
            <a:r>
              <a:rPr lang="zh-CN" altLang="en-US" b="0" i="0">
                <a:solidFill>
                  <a:srgbClr val="222222"/>
                </a:solidFill>
                <a:effectLst/>
                <a:latin typeface="+mn-ea"/>
              </a:rPr>
              <a:t>标准化设备坐标。这一步会在每一个顶点着色器运行的最后被自动执行</a:t>
            </a:r>
            <a:endParaRPr lang="zh-CN" altLang="en-US" b="0" i="0">
              <a:solidFill>
                <a:srgbClr val="222222"/>
              </a:solidFill>
              <a:effectLst/>
              <a:latin typeface="+mn-ea"/>
            </a:endParaRPr>
          </a:p>
        </p:txBody>
      </p:sp>
      <p:sp>
        <p:nvSpPr>
          <p:cNvPr id="18" name="文本框 17"/>
          <p:cNvSpPr txBox="1"/>
          <p:nvPr/>
        </p:nvSpPr>
        <p:spPr>
          <a:xfrm>
            <a:off x="883146" y="4129853"/>
            <a:ext cx="9015234" cy="36933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E0E2E4"/>
                </a:solidFill>
                <a:effectLst/>
              </a:rPr>
              <a:t>glm::</a:t>
            </a:r>
            <a:r>
              <a:rPr lang="en-US" altLang="zh-CN" b="0" i="0">
                <a:solidFill>
                  <a:srgbClr val="8CBBAD"/>
                </a:solidFill>
                <a:effectLst/>
              </a:rPr>
              <a:t>mat4</a:t>
            </a:r>
            <a:r>
              <a:rPr lang="en-US" altLang="zh-CN" b="0" i="0">
                <a:solidFill>
                  <a:srgbClr val="E0E2E4"/>
                </a:solidFill>
                <a:effectLst/>
              </a:rPr>
              <a:t> proj = </a:t>
            </a:r>
            <a:r>
              <a:rPr lang="en-US" altLang="zh-CN"/>
              <a:t>glm::perspective</a:t>
            </a:r>
            <a:r>
              <a:rPr lang="en-US" altLang="zh-CN" b="0" i="0">
                <a:solidFill>
                  <a:srgbClr val="E0E2E4"/>
                </a:solidFill>
                <a:effectLst/>
              </a:rPr>
              <a:t>(</a:t>
            </a:r>
            <a:r>
              <a:rPr lang="en-US" altLang="zh-CN"/>
              <a:t>glm::radians</a:t>
            </a:r>
            <a:r>
              <a:rPr lang="en-US" altLang="zh-CN" b="0" i="0">
                <a:solidFill>
                  <a:srgbClr val="E0E2E4"/>
                </a:solidFill>
                <a:effectLst/>
              </a:rPr>
              <a:t>(</a:t>
            </a:r>
            <a:r>
              <a:rPr lang="en-US" altLang="zh-CN" b="0" i="0">
                <a:solidFill>
                  <a:srgbClr val="FFCD22"/>
                </a:solidFill>
                <a:effectLst/>
              </a:rPr>
              <a:t>45.0f</a:t>
            </a:r>
            <a:r>
              <a:rPr lang="en-US" altLang="zh-CN" b="0" i="0">
                <a:solidFill>
                  <a:srgbClr val="E0E2E4"/>
                </a:solidFill>
                <a:effectLst/>
              </a:rPr>
              <a:t>), (</a:t>
            </a:r>
            <a:r>
              <a:rPr lang="en-US" altLang="zh-CN" b="1" i="0">
                <a:solidFill>
                  <a:srgbClr val="93C763"/>
                </a:solidFill>
                <a:effectLst/>
              </a:rPr>
              <a:t>float</a:t>
            </a:r>
            <a:r>
              <a:rPr lang="en-US" altLang="zh-CN" b="0" i="0">
                <a:solidFill>
                  <a:srgbClr val="E0E2E4"/>
                </a:solidFill>
                <a:effectLst/>
              </a:rPr>
              <a:t>)width/(</a:t>
            </a:r>
            <a:r>
              <a:rPr lang="en-US" altLang="zh-CN" b="1" i="0">
                <a:solidFill>
                  <a:srgbClr val="93C763"/>
                </a:solidFill>
                <a:effectLst/>
              </a:rPr>
              <a:t>float</a:t>
            </a:r>
            <a:r>
              <a:rPr lang="en-US" altLang="zh-CN" b="0" i="0">
                <a:solidFill>
                  <a:srgbClr val="E0E2E4"/>
                </a:solidFill>
                <a:effectLst/>
              </a:rPr>
              <a:t>)height, </a:t>
            </a:r>
            <a:r>
              <a:rPr lang="en-US" altLang="zh-CN" b="0" i="0">
                <a:solidFill>
                  <a:srgbClr val="FFCD22"/>
                </a:solidFill>
                <a:effectLst/>
              </a:rPr>
              <a:t>0.1f</a:t>
            </a:r>
            <a:r>
              <a:rPr lang="en-US" altLang="zh-CN" b="0" i="0">
                <a:solidFill>
                  <a:srgbClr val="E0E2E4"/>
                </a:solidFill>
                <a:effectLst/>
              </a:rPr>
              <a:t>, </a:t>
            </a:r>
            <a:r>
              <a:rPr lang="en-US" altLang="zh-CN" b="0" i="0">
                <a:solidFill>
                  <a:srgbClr val="FFCD22"/>
                </a:solidFill>
                <a:effectLst/>
              </a:rPr>
              <a:t>100.0f</a:t>
            </a:r>
            <a:r>
              <a:rPr lang="en-US" altLang="zh-CN" b="0" i="0">
                <a:solidFill>
                  <a:srgbClr val="E0E2E4"/>
                </a:solidFill>
                <a:effectLst/>
              </a:rPr>
              <a:t>);</a:t>
            </a:r>
            <a:endParaRPr lang="zh-CN" altLang="en-US"/>
          </a:p>
        </p:txBody>
      </p:sp>
      <p:sp>
        <p:nvSpPr>
          <p:cNvPr id="15" name="AutoShape 8" descr="perspective"/>
          <p:cNvSpPr>
            <a:spLocks noChangeAspect="1" noChangeArrowheads="1"/>
          </p:cNvSpPr>
          <p:nvPr/>
        </p:nvSpPr>
        <p:spPr bwMode="auto">
          <a:xfrm>
            <a:off x="3400584" y="6810693"/>
            <a:ext cx="254613" cy="2546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177" y="4346031"/>
            <a:ext cx="3712639" cy="3670209"/>
          </a:xfrm>
          <a:prstGeom prst="rect">
            <a:avLst/>
          </a:prstGeom>
        </p:spPr>
      </p:pic>
      <p:sp>
        <p:nvSpPr>
          <p:cNvPr id="25" name="文本框 24"/>
          <p:cNvSpPr txBox="1"/>
          <p:nvPr/>
        </p:nvSpPr>
        <p:spPr>
          <a:xfrm>
            <a:off x="4794940" y="4602480"/>
            <a:ext cx="531114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en-US" b="0" i="0">
                <a:solidFill>
                  <a:srgbClr val="222222"/>
                </a:solidFill>
                <a:effectLst/>
                <a:latin typeface="+mn-ea"/>
              </a:rPr>
              <a:t>透视投影矩阵将给定的平截头体范围映射到裁剪空间，除此之外还修改了每个顶点坐标的</a:t>
            </a:r>
            <a:r>
              <a:rPr lang="en-US" altLang="zh-CN" b="0" i="0">
                <a:solidFill>
                  <a:srgbClr val="222222"/>
                </a:solidFill>
                <a:effectLst/>
                <a:latin typeface="+mn-ea"/>
              </a:rPr>
              <a:t>w</a:t>
            </a:r>
            <a:r>
              <a:rPr lang="zh-CN" altLang="en-US" b="0" i="0">
                <a:solidFill>
                  <a:srgbClr val="222222"/>
                </a:solidFill>
                <a:effectLst/>
                <a:latin typeface="+mn-ea"/>
              </a:rPr>
              <a:t>值，从而使得离观察者越远的顶点坐标</a:t>
            </a:r>
            <a:r>
              <a:rPr lang="en-US" altLang="zh-CN" b="0" i="0">
                <a:solidFill>
                  <a:srgbClr val="222222"/>
                </a:solidFill>
                <a:effectLst/>
                <a:latin typeface="+mn-ea"/>
              </a:rPr>
              <a:t>w</a:t>
            </a:r>
            <a:r>
              <a:rPr lang="zh-CN" altLang="en-US" b="0" i="0">
                <a:solidFill>
                  <a:srgbClr val="222222"/>
                </a:solidFill>
                <a:effectLst/>
                <a:latin typeface="+mn-ea"/>
              </a:rPr>
              <a:t>分量越大。被变换到裁剪空间的坐标都会在</a:t>
            </a:r>
            <a:r>
              <a:rPr lang="en-US" altLang="zh-CN" b="0" i="0">
                <a:solidFill>
                  <a:srgbClr val="222222"/>
                </a:solidFill>
                <a:effectLst/>
                <a:latin typeface="+mn-ea"/>
              </a:rPr>
              <a:t>-w</a:t>
            </a:r>
            <a:r>
              <a:rPr lang="zh-CN" altLang="en-US" b="0" i="0">
                <a:solidFill>
                  <a:srgbClr val="222222"/>
                </a:solidFill>
                <a:effectLst/>
                <a:latin typeface="+mn-ea"/>
              </a:rPr>
              <a:t>到</a:t>
            </a:r>
            <a:r>
              <a:rPr lang="en-US" altLang="zh-CN" b="0" i="0">
                <a:solidFill>
                  <a:srgbClr val="222222"/>
                </a:solidFill>
                <a:effectLst/>
                <a:latin typeface="+mn-ea"/>
              </a:rPr>
              <a:t>w</a:t>
            </a:r>
            <a:r>
              <a:rPr lang="zh-CN" altLang="en-US" b="0" i="0">
                <a:solidFill>
                  <a:srgbClr val="222222"/>
                </a:solidFill>
                <a:effectLst/>
                <a:latin typeface="+mn-ea"/>
              </a:rPr>
              <a:t>的范围之间（任何大于这个范围的坐标都会被裁剪掉）</a:t>
            </a:r>
            <a:endParaRPr lang="zh-CN" altLang="en-US">
              <a:latin typeface="+mn-ea"/>
            </a:endParaRPr>
          </a:p>
        </p:txBody>
      </p:sp>
      <p:sp>
        <p:nvSpPr>
          <p:cNvPr id="27" name="文本框 26"/>
          <p:cNvSpPr txBox="1"/>
          <p:nvPr/>
        </p:nvSpPr>
        <p:spPr>
          <a:xfrm>
            <a:off x="4965999" y="6326642"/>
            <a:ext cx="4969021"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0" i="0">
                <a:solidFill>
                  <a:srgbClr val="444444"/>
                </a:solidFill>
                <a:effectLst/>
                <a:latin typeface="仿宋" panose="02010609060101010101" pitchFamily="49" charset="-122"/>
                <a:ea typeface="仿宋" panose="02010609060101010101" pitchFamily="49" charset="-122"/>
              </a:rPr>
              <a:t>把透视矩阵的 </a:t>
            </a:r>
            <a:r>
              <a:rPr lang="en-US" altLang="zh-CN" b="0" i="1">
                <a:solidFill>
                  <a:srgbClr val="444444"/>
                </a:solidFill>
                <a:effectLst/>
                <a:latin typeface="仿宋" panose="02010609060101010101" pitchFamily="49" charset="-122"/>
                <a:ea typeface="仿宋" panose="02010609060101010101" pitchFamily="49" charset="-122"/>
              </a:rPr>
              <a:t>near</a:t>
            </a:r>
            <a:r>
              <a:rPr lang="zh-CN" altLang="en-US" b="0" i="0">
                <a:solidFill>
                  <a:srgbClr val="444444"/>
                </a:solidFill>
                <a:effectLst/>
                <a:latin typeface="仿宋" panose="02010609060101010101" pitchFamily="49" charset="-122"/>
                <a:ea typeface="仿宋" panose="02010609060101010101" pitchFamily="49" charset="-122"/>
              </a:rPr>
              <a:t> 值设置太大时（如</a:t>
            </a:r>
            <a:r>
              <a:rPr lang="en-US" altLang="zh-CN" b="0" i="0">
                <a:solidFill>
                  <a:srgbClr val="444444"/>
                </a:solidFill>
                <a:effectLst/>
                <a:latin typeface="仿宋" panose="02010609060101010101" pitchFamily="49" charset="-122"/>
                <a:ea typeface="仿宋" panose="02010609060101010101" pitchFamily="49" charset="-122"/>
              </a:rPr>
              <a:t>10.0f</a:t>
            </a:r>
            <a:r>
              <a:rPr lang="zh-CN" altLang="en-US" b="0" i="0">
                <a:solidFill>
                  <a:srgbClr val="444444"/>
                </a:solidFill>
                <a:effectLst/>
                <a:latin typeface="仿宋" panose="02010609060101010101" pitchFamily="49" charset="-122"/>
                <a:ea typeface="仿宋" panose="02010609060101010101" pitchFamily="49" charset="-122"/>
              </a:rPr>
              <a:t>），</a:t>
            </a:r>
            <a:r>
              <a:rPr lang="en-US" altLang="zh-CN" b="0" i="0">
                <a:solidFill>
                  <a:srgbClr val="444444"/>
                </a:solidFill>
                <a:effectLst/>
                <a:latin typeface="仿宋" panose="02010609060101010101" pitchFamily="49" charset="-122"/>
                <a:ea typeface="仿宋" panose="02010609060101010101" pitchFamily="49" charset="-122"/>
              </a:rPr>
              <a:t>OpenGL</a:t>
            </a:r>
            <a:r>
              <a:rPr lang="zh-CN" altLang="en-US" b="0" i="0">
                <a:solidFill>
                  <a:srgbClr val="444444"/>
                </a:solidFill>
                <a:effectLst/>
                <a:latin typeface="仿宋" panose="02010609060101010101" pitchFamily="49" charset="-122"/>
                <a:ea typeface="仿宋" panose="02010609060101010101" pitchFamily="49" charset="-122"/>
              </a:rPr>
              <a:t>会将靠近摄像机的坐标（在</a:t>
            </a:r>
            <a:r>
              <a:rPr lang="en-US" altLang="zh-CN" b="0" i="0">
                <a:solidFill>
                  <a:srgbClr val="444444"/>
                </a:solidFill>
                <a:effectLst/>
                <a:latin typeface="仿宋" panose="02010609060101010101" pitchFamily="49" charset="-122"/>
                <a:ea typeface="仿宋" panose="02010609060101010101" pitchFamily="49" charset="-122"/>
              </a:rPr>
              <a:t>0.0f</a:t>
            </a:r>
            <a:r>
              <a:rPr lang="zh-CN" altLang="en-US" b="0" i="0">
                <a:solidFill>
                  <a:srgbClr val="444444"/>
                </a:solidFill>
                <a:effectLst/>
                <a:latin typeface="仿宋" panose="02010609060101010101" pitchFamily="49" charset="-122"/>
                <a:ea typeface="仿宋" panose="02010609060101010101" pitchFamily="49" charset="-122"/>
              </a:rPr>
              <a:t>和</a:t>
            </a:r>
            <a:r>
              <a:rPr lang="en-US" altLang="zh-CN" b="0" i="0">
                <a:solidFill>
                  <a:srgbClr val="444444"/>
                </a:solidFill>
                <a:effectLst/>
                <a:latin typeface="仿宋" panose="02010609060101010101" pitchFamily="49" charset="-122"/>
                <a:ea typeface="仿宋" panose="02010609060101010101" pitchFamily="49" charset="-122"/>
              </a:rPr>
              <a:t>10.0f</a:t>
            </a:r>
            <a:r>
              <a:rPr lang="zh-CN" altLang="en-US" b="0" i="0">
                <a:solidFill>
                  <a:srgbClr val="444444"/>
                </a:solidFill>
                <a:effectLst/>
                <a:latin typeface="仿宋" panose="02010609060101010101" pitchFamily="49" charset="-122"/>
                <a:ea typeface="仿宋" panose="02010609060101010101" pitchFamily="49" charset="-122"/>
              </a:rPr>
              <a:t>之间）裁剪掉，这会导致一个在游戏中很熟悉的视觉效果：在太过靠近一个物体的时候你的视线会直接穿过去。</a:t>
            </a:r>
            <a:endParaRPr lang="zh-CN" altLang="en-US">
              <a:latin typeface="仿宋" panose="02010609060101010101" pitchFamily="49" charset="-122"/>
              <a:ea typeface="仿宋" panose="02010609060101010101" pitchFamily="49" charset="-122"/>
            </a:endParaRPr>
          </a:p>
        </p:txBody>
      </p:sp>
      <p:pic>
        <p:nvPicPr>
          <p:cNvPr id="2057" name="图片 20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295" y="8896955"/>
            <a:ext cx="1552575" cy="561975"/>
          </a:xfrm>
          <a:prstGeom prst="rect">
            <a:avLst/>
          </a:prstGeom>
        </p:spPr>
      </p:pic>
      <p:pic>
        <p:nvPicPr>
          <p:cNvPr id="2061" name="图片 20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096" y="8711218"/>
            <a:ext cx="3952875" cy="933450"/>
          </a:xfrm>
          <a:prstGeom prst="rect">
            <a:avLst/>
          </a:prstGeom>
        </p:spPr>
      </p:pic>
      <p:sp>
        <p:nvSpPr>
          <p:cNvPr id="2062" name="文本框 2061"/>
          <p:cNvSpPr txBox="1"/>
          <p:nvPr/>
        </p:nvSpPr>
        <p:spPr>
          <a:xfrm>
            <a:off x="6456283" y="8339308"/>
            <a:ext cx="3240084" cy="400110"/>
          </a:xfrm>
          <a:prstGeom prst="rect">
            <a:avLst/>
          </a:prstGeom>
          <a:noFill/>
        </p:spPr>
        <p:txBody>
          <a:bodyPr wrap="square" rtlCol="0">
            <a:spAutoFit/>
          </a:bodyPr>
          <a:lstStyle/>
          <a:p>
            <a:r>
              <a:rPr lang="zh-CN" altLang="en-US" sz="2000" b="0" i="0">
                <a:solidFill>
                  <a:srgbClr val="121212"/>
                </a:solidFill>
                <a:effectLst/>
                <a:latin typeface="-apple-system"/>
              </a:rPr>
              <a:t>欧氏空间（或笛卡尔空间）                     </a:t>
            </a:r>
            <a:endParaRPr lang="zh-CN" altLang="en-US" sz="2000" dirty="0">
              <a:solidFill>
                <a:schemeClr val="bg1"/>
              </a:solidFill>
              <a:highlight>
                <a:srgbClr val="FFFF00"/>
              </a:highlight>
            </a:endParaRPr>
          </a:p>
        </p:txBody>
      </p:sp>
      <p:pic>
        <p:nvPicPr>
          <p:cNvPr id="2064" name="图片 20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9933" y="8887815"/>
            <a:ext cx="2438400" cy="5334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2065" name="文本框 2064"/>
          <p:cNvSpPr txBox="1"/>
          <p:nvPr/>
        </p:nvSpPr>
        <p:spPr>
          <a:xfrm>
            <a:off x="643530" y="8259031"/>
            <a:ext cx="4801315" cy="707886"/>
          </a:xfrm>
          <a:prstGeom prst="rect">
            <a:avLst/>
          </a:prstGeom>
          <a:noFill/>
        </p:spPr>
        <p:txBody>
          <a:bodyPr wrap="none" rtlCol="0">
            <a:spAutoFit/>
          </a:bodyPr>
          <a:lstStyle/>
          <a:p>
            <a:r>
              <a:rPr lang="zh-CN" altLang="en-US" sz="2000" b="0" i="0">
                <a:solidFill>
                  <a:srgbClr val="121212"/>
                </a:solidFill>
                <a:effectLst/>
                <a:highlight>
                  <a:srgbClr val="FFFF00"/>
                </a:highlight>
                <a:latin typeface="-apple-system"/>
              </a:rPr>
              <a:t>齐次坐标：两条平行线在</a:t>
            </a:r>
            <a:r>
              <a:rPr lang="en-US" altLang="zh-CN" sz="2000" b="0" i="0">
                <a:solidFill>
                  <a:srgbClr val="121212"/>
                </a:solidFill>
                <a:effectLst/>
                <a:highlight>
                  <a:srgbClr val="FFFF00"/>
                </a:highlight>
                <a:latin typeface="-apple-system"/>
              </a:rPr>
              <a:t>(x</a:t>
            </a:r>
            <a:r>
              <a:rPr lang="zh-CN" altLang="en-US" sz="2000" b="0" i="0">
                <a:solidFill>
                  <a:srgbClr val="121212"/>
                </a:solidFill>
                <a:effectLst/>
                <a:highlight>
                  <a:srgbClr val="FFFF00"/>
                </a:highlight>
                <a:latin typeface="-apple-system"/>
              </a:rPr>
              <a:t>，</a:t>
            </a:r>
            <a:r>
              <a:rPr lang="en-US" altLang="zh-CN" sz="2000" b="0" i="0">
                <a:solidFill>
                  <a:srgbClr val="121212"/>
                </a:solidFill>
                <a:effectLst/>
                <a:highlight>
                  <a:srgbClr val="FFFF00"/>
                </a:highlight>
                <a:latin typeface="-apple-system"/>
              </a:rPr>
              <a:t>y</a:t>
            </a:r>
            <a:r>
              <a:rPr lang="zh-CN" altLang="en-US" sz="2000" b="0" i="0">
                <a:solidFill>
                  <a:srgbClr val="121212"/>
                </a:solidFill>
                <a:effectLst/>
                <a:highlight>
                  <a:srgbClr val="FFFF00"/>
                </a:highlight>
                <a:latin typeface="-apple-system"/>
              </a:rPr>
              <a:t>，</a:t>
            </a:r>
            <a:r>
              <a:rPr lang="en-US" altLang="zh-CN" sz="2000" b="0" i="0">
                <a:solidFill>
                  <a:srgbClr val="121212"/>
                </a:solidFill>
                <a:effectLst/>
                <a:highlight>
                  <a:srgbClr val="FFFF00"/>
                </a:highlight>
                <a:latin typeface="-apple-system"/>
              </a:rPr>
              <a:t>0)</a:t>
            </a:r>
            <a:r>
              <a:rPr lang="zh-CN" altLang="en-US" sz="2000" b="0" i="0">
                <a:solidFill>
                  <a:srgbClr val="121212"/>
                </a:solidFill>
                <a:effectLst/>
                <a:highlight>
                  <a:srgbClr val="FFFF00"/>
                </a:highlight>
                <a:latin typeface="-apple-system"/>
              </a:rPr>
              <a:t>处相交</a:t>
            </a:r>
            <a:endParaRPr lang="zh-CN" altLang="en-US" sz="2000"/>
          </a:p>
          <a:p>
            <a:endParaRPr lang="zh-CN" altLang="en-US" sz="2000" dirty="0">
              <a:solidFill>
                <a:schemeClr val="bg1"/>
              </a:solidFill>
            </a:endParaRPr>
          </a:p>
        </p:txBody>
      </p:sp>
      <p:pic>
        <p:nvPicPr>
          <p:cNvPr id="2067" name="图片 206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0082" y="9975223"/>
            <a:ext cx="3554828" cy="3104654"/>
          </a:xfrm>
          <a:prstGeom prst="rect">
            <a:avLst/>
          </a:prstGeom>
        </p:spPr>
      </p:pic>
      <p:sp>
        <p:nvSpPr>
          <p:cNvPr id="2151" name="矩形 2150"/>
          <p:cNvSpPr/>
          <p:nvPr/>
        </p:nvSpPr>
        <p:spPr>
          <a:xfrm>
            <a:off x="5223510" y="9943398"/>
            <a:ext cx="4371534" cy="19008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1" name="矩形 20"/>
          <p:cNvSpPr/>
          <p:nvPr/>
        </p:nvSpPr>
        <p:spPr>
          <a:xfrm>
            <a:off x="6130230" y="10893831"/>
            <a:ext cx="2848486" cy="15698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矩形 21"/>
          <p:cNvSpPr/>
          <p:nvPr/>
        </p:nvSpPr>
        <p:spPr>
          <a:xfrm>
            <a:off x="6729578" y="11858577"/>
            <a:ext cx="1649790" cy="1221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6" name="文本框 135"/>
          <p:cNvSpPr txBox="1"/>
          <p:nvPr/>
        </p:nvSpPr>
        <p:spPr>
          <a:xfrm>
            <a:off x="4573816" y="2505310"/>
            <a:ext cx="5311140" cy="85837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lnSpc>
                <a:spcPct val="150000"/>
              </a:lnSpc>
            </a:pPr>
            <a:r>
              <a:rPr lang="zh-CN" altLang="en-US" b="0" i="0">
                <a:solidFill>
                  <a:srgbClr val="222222"/>
                </a:solidFill>
                <a:effectLst/>
                <a:latin typeface="+mn-ea"/>
              </a:rPr>
              <a:t>将特定范围内的坐标转化到标准化设备坐标系的过程被称之为投影</a:t>
            </a:r>
            <a:r>
              <a:rPr lang="en-US" altLang="zh-CN" b="0" i="0">
                <a:solidFill>
                  <a:srgbClr val="222222"/>
                </a:solidFill>
                <a:effectLst/>
                <a:latin typeface="+mn-ea"/>
              </a:rPr>
              <a:t>(Projection)</a:t>
            </a:r>
            <a:endParaRPr lang="zh-CN" altLang="en-US" b="0" i="0">
              <a:solidFill>
                <a:srgbClr val="222222"/>
              </a:solidFill>
              <a:effectLst/>
              <a:latin typeface="+mn-ea"/>
            </a:endParaRPr>
          </a:p>
        </p:txBody>
      </p:sp>
      <p:pic>
        <p:nvPicPr>
          <p:cNvPr id="192" name="图片 191"/>
          <p:cNvPicPr>
            <a:picLocks noChangeAspect="1"/>
          </p:cNvPicPr>
          <p:nvPr/>
        </p:nvPicPr>
        <p:blipFill>
          <a:blip r:embed="rId7"/>
          <a:stretch>
            <a:fillRect/>
          </a:stretch>
        </p:blipFill>
        <p:spPr>
          <a:xfrm>
            <a:off x="4573816" y="3456546"/>
            <a:ext cx="5466453" cy="54047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67522" y="824763"/>
            <a:ext cx="8950186" cy="3139321"/>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CBBAD"/>
                </a:solidFill>
                <a:effectLst/>
                <a:latin typeface="Courier New" panose="02070309020205020404" pitchFamily="49" charset="0"/>
              </a:rPr>
              <a:t>#version 330 core</a:t>
            </a:r>
            <a:r>
              <a:rPr lang="en-US" altLang="zh-CN" b="0" i="0">
                <a:solidFill>
                  <a:srgbClr val="E0E2E4"/>
                </a:solidFill>
                <a:effectLst/>
                <a:latin typeface="Courier New" panose="02070309020205020404" pitchFamily="49" charset="0"/>
              </a:rPr>
              <a:t> </a:t>
            </a:r>
            <a:endParaRPr lang="en-US" altLang="zh-CN" b="0" i="0">
              <a:solidFill>
                <a:srgbClr val="E0E2E4"/>
              </a:solidFill>
              <a:effectLst/>
              <a:latin typeface="Courier New" panose="02070309020205020404" pitchFamily="49" charset="0"/>
            </a:endParaRPr>
          </a:p>
          <a:p>
            <a:r>
              <a:rPr lang="en-US" altLang="zh-CN" b="1" i="0">
                <a:solidFill>
                  <a:srgbClr val="93C763"/>
                </a:solidFill>
                <a:effectLst/>
                <a:latin typeface="Courier New" panose="02070309020205020404" pitchFamily="49" charset="0"/>
              </a:rPr>
              <a:t>layout</a:t>
            </a:r>
            <a:r>
              <a:rPr lang="en-US" altLang="zh-CN" b="0" i="0">
                <a:solidFill>
                  <a:srgbClr val="E0E2E4"/>
                </a:solidFill>
                <a:effectLst/>
                <a:latin typeface="Courier New" panose="02070309020205020404" pitchFamily="49" charset="0"/>
              </a:rPr>
              <a:t> (location = </a:t>
            </a:r>
            <a:r>
              <a:rPr lang="en-US" altLang="zh-CN" b="0" i="0">
                <a:solidFill>
                  <a:srgbClr val="FFCD22"/>
                </a:solidFill>
                <a:effectLst/>
                <a:latin typeface="Courier New" panose="02070309020205020404" pitchFamily="49" charset="0"/>
              </a:rPr>
              <a:t>0</a:t>
            </a:r>
            <a:r>
              <a:rPr lang="en-US" altLang="zh-CN" b="0" i="0">
                <a:solidFill>
                  <a:srgbClr val="E0E2E4"/>
                </a:solidFill>
                <a:effectLst/>
                <a:latin typeface="Courier New" panose="02070309020205020404" pitchFamily="49" charset="0"/>
              </a:rPr>
              <a:t>) </a:t>
            </a:r>
            <a:r>
              <a:rPr lang="en-US" altLang="zh-CN" b="1" i="0">
                <a:solidFill>
                  <a:srgbClr val="93C763"/>
                </a:solidFill>
                <a:effectLst/>
                <a:latin typeface="Courier New" panose="02070309020205020404" pitchFamily="49" charset="0"/>
              </a:rPr>
              <a:t>in</a:t>
            </a:r>
            <a:r>
              <a:rPr lang="en-US" altLang="zh-CN" b="0" i="0">
                <a:solidFill>
                  <a:srgbClr val="E0E2E4"/>
                </a:solidFill>
                <a:effectLst/>
                <a:latin typeface="Courier New" panose="02070309020205020404" pitchFamily="49" charset="0"/>
              </a:rPr>
              <a:t> </a:t>
            </a:r>
            <a:r>
              <a:rPr lang="en-US" altLang="zh-CN" b="0" i="0">
                <a:solidFill>
                  <a:srgbClr val="8CBBAD"/>
                </a:solidFill>
                <a:effectLst/>
                <a:latin typeface="Courier New" panose="02070309020205020404" pitchFamily="49" charset="0"/>
              </a:rPr>
              <a:t>vec3</a:t>
            </a:r>
            <a:r>
              <a:rPr lang="en-US" altLang="zh-CN" b="0" i="0">
                <a:solidFill>
                  <a:srgbClr val="E0E2E4"/>
                </a:solidFill>
                <a:effectLst/>
                <a:latin typeface="Courier New" panose="02070309020205020404" pitchFamily="49" charset="0"/>
              </a:rPr>
              <a:t> aPos; </a:t>
            </a:r>
            <a:endParaRPr lang="en-US" altLang="zh-CN" b="0" i="0">
              <a:solidFill>
                <a:srgbClr val="E0E2E4"/>
              </a:solidFill>
              <a:effectLst/>
              <a:latin typeface="Courier New" panose="02070309020205020404" pitchFamily="49" charset="0"/>
            </a:endParaRPr>
          </a:p>
          <a:p>
            <a:r>
              <a:rPr lang="en-US" altLang="zh-CN" b="0" i="0">
                <a:solidFill>
                  <a:srgbClr val="E0E2E4"/>
                </a:solidFill>
                <a:effectLst/>
                <a:latin typeface="Courier New" panose="02070309020205020404" pitchFamily="49" charset="0"/>
              </a:rPr>
              <a:t>... </a:t>
            </a:r>
            <a:endParaRPr lang="en-US" altLang="zh-CN" b="0" i="0">
              <a:solidFill>
                <a:srgbClr val="E0E2E4"/>
              </a:solidFill>
              <a:effectLst/>
              <a:latin typeface="Courier New" panose="02070309020205020404" pitchFamily="49" charset="0"/>
            </a:endParaRPr>
          </a:p>
          <a:p>
            <a:r>
              <a:rPr lang="en-US" altLang="zh-CN" b="1" i="0">
                <a:solidFill>
                  <a:srgbClr val="93C763"/>
                </a:solidFill>
                <a:effectLst/>
                <a:latin typeface="Courier New" panose="02070309020205020404" pitchFamily="49" charset="0"/>
              </a:rPr>
              <a:t>uniform</a:t>
            </a:r>
            <a:r>
              <a:rPr lang="en-US" altLang="zh-CN" b="0" i="0">
                <a:solidFill>
                  <a:srgbClr val="E0E2E4"/>
                </a:solidFill>
                <a:effectLst/>
                <a:latin typeface="Courier New" panose="02070309020205020404" pitchFamily="49" charset="0"/>
              </a:rPr>
              <a:t> </a:t>
            </a:r>
            <a:r>
              <a:rPr lang="en-US" altLang="zh-CN" b="0" i="0">
                <a:solidFill>
                  <a:srgbClr val="8CBBAD"/>
                </a:solidFill>
                <a:effectLst/>
                <a:latin typeface="Courier New" panose="02070309020205020404" pitchFamily="49" charset="0"/>
              </a:rPr>
              <a:t>mat4</a:t>
            </a:r>
            <a:r>
              <a:rPr lang="en-US" altLang="zh-CN" b="0" i="0">
                <a:solidFill>
                  <a:srgbClr val="E0E2E4"/>
                </a:solidFill>
                <a:effectLst/>
                <a:latin typeface="Courier New" panose="02070309020205020404" pitchFamily="49" charset="0"/>
              </a:rPr>
              <a:t> model; </a:t>
            </a:r>
            <a:endParaRPr lang="en-US" altLang="zh-CN" b="0" i="0">
              <a:solidFill>
                <a:srgbClr val="E0E2E4"/>
              </a:solidFill>
              <a:effectLst/>
              <a:latin typeface="Courier New" panose="02070309020205020404" pitchFamily="49" charset="0"/>
            </a:endParaRPr>
          </a:p>
          <a:p>
            <a:r>
              <a:rPr lang="en-US" altLang="zh-CN" b="1" i="0">
                <a:solidFill>
                  <a:srgbClr val="93C763"/>
                </a:solidFill>
                <a:effectLst/>
                <a:latin typeface="Courier New" panose="02070309020205020404" pitchFamily="49" charset="0"/>
              </a:rPr>
              <a:t>uniform</a:t>
            </a:r>
            <a:r>
              <a:rPr lang="en-US" altLang="zh-CN" b="0" i="0">
                <a:solidFill>
                  <a:srgbClr val="E0E2E4"/>
                </a:solidFill>
                <a:effectLst/>
                <a:latin typeface="Courier New" panose="02070309020205020404" pitchFamily="49" charset="0"/>
              </a:rPr>
              <a:t> </a:t>
            </a:r>
            <a:r>
              <a:rPr lang="en-US" altLang="zh-CN" b="0" i="0">
                <a:solidFill>
                  <a:srgbClr val="8CBBAD"/>
                </a:solidFill>
                <a:effectLst/>
                <a:latin typeface="Courier New" panose="02070309020205020404" pitchFamily="49" charset="0"/>
              </a:rPr>
              <a:t>mat4</a:t>
            </a:r>
            <a:r>
              <a:rPr lang="en-US" altLang="zh-CN" b="0" i="0">
                <a:solidFill>
                  <a:srgbClr val="E0E2E4"/>
                </a:solidFill>
                <a:effectLst/>
                <a:latin typeface="Courier New" panose="02070309020205020404" pitchFamily="49" charset="0"/>
              </a:rPr>
              <a:t> view; </a:t>
            </a:r>
            <a:endParaRPr lang="en-US" altLang="zh-CN" b="0" i="0">
              <a:solidFill>
                <a:srgbClr val="E0E2E4"/>
              </a:solidFill>
              <a:effectLst/>
              <a:latin typeface="Courier New" panose="02070309020205020404" pitchFamily="49" charset="0"/>
            </a:endParaRPr>
          </a:p>
          <a:p>
            <a:r>
              <a:rPr lang="en-US" altLang="zh-CN" b="1" i="0">
                <a:solidFill>
                  <a:srgbClr val="93C763"/>
                </a:solidFill>
                <a:effectLst/>
                <a:latin typeface="Courier New" panose="02070309020205020404" pitchFamily="49" charset="0"/>
              </a:rPr>
              <a:t>uniform</a:t>
            </a:r>
            <a:r>
              <a:rPr lang="en-US" altLang="zh-CN" b="0" i="0">
                <a:solidFill>
                  <a:srgbClr val="E0E2E4"/>
                </a:solidFill>
                <a:effectLst/>
                <a:latin typeface="Courier New" panose="02070309020205020404" pitchFamily="49" charset="0"/>
              </a:rPr>
              <a:t> </a:t>
            </a:r>
            <a:r>
              <a:rPr lang="en-US" altLang="zh-CN" b="0" i="0">
                <a:solidFill>
                  <a:srgbClr val="8CBBAD"/>
                </a:solidFill>
                <a:effectLst/>
                <a:latin typeface="Courier New" panose="02070309020205020404" pitchFamily="49" charset="0"/>
              </a:rPr>
              <a:t>mat4</a:t>
            </a:r>
            <a:r>
              <a:rPr lang="en-US" altLang="zh-CN" b="0" i="0">
                <a:solidFill>
                  <a:srgbClr val="E0E2E4"/>
                </a:solidFill>
                <a:effectLst/>
                <a:latin typeface="Courier New" panose="02070309020205020404" pitchFamily="49" charset="0"/>
              </a:rPr>
              <a:t> projection; </a:t>
            </a:r>
            <a:endParaRPr lang="en-US" altLang="zh-CN" b="0" i="0">
              <a:solidFill>
                <a:srgbClr val="E0E2E4"/>
              </a:solidFill>
              <a:effectLst/>
              <a:latin typeface="Courier New" panose="02070309020205020404" pitchFamily="49" charset="0"/>
            </a:endParaRPr>
          </a:p>
          <a:p>
            <a:r>
              <a:rPr lang="en-US" altLang="zh-CN" b="1" i="0">
                <a:solidFill>
                  <a:srgbClr val="93C763"/>
                </a:solidFill>
                <a:effectLst/>
                <a:latin typeface="Courier New" panose="02070309020205020404" pitchFamily="49" charset="0"/>
              </a:rPr>
              <a:t>void</a:t>
            </a:r>
            <a:r>
              <a:rPr lang="en-US" altLang="zh-CN" b="0" i="0">
                <a:solidFill>
                  <a:srgbClr val="E0E2E4"/>
                </a:solidFill>
                <a:effectLst/>
                <a:latin typeface="Courier New" panose="02070309020205020404" pitchFamily="49" charset="0"/>
              </a:rPr>
              <a:t> main() { </a:t>
            </a:r>
            <a:endParaRPr lang="en-US" altLang="zh-CN" b="0" i="0">
              <a:solidFill>
                <a:srgbClr val="E0E2E4"/>
              </a:solidFill>
              <a:effectLst/>
              <a:latin typeface="Courier New" panose="02070309020205020404" pitchFamily="49" charset="0"/>
            </a:endParaRPr>
          </a:p>
          <a:p>
            <a:pPr lvl="1"/>
            <a:r>
              <a:rPr lang="en-US" altLang="zh-CN" b="0" i="0">
                <a:solidFill>
                  <a:srgbClr val="818E96"/>
                </a:solidFill>
                <a:effectLst/>
                <a:latin typeface="Courier New" panose="02070309020205020404" pitchFamily="49" charset="0"/>
              </a:rPr>
              <a:t>// note that we read the multiplication from right to left</a:t>
            </a:r>
            <a:r>
              <a:rPr lang="en-US" altLang="zh-CN" b="0" i="0">
                <a:solidFill>
                  <a:srgbClr val="E0E2E4"/>
                </a:solidFill>
                <a:effectLst/>
                <a:latin typeface="Courier New" panose="02070309020205020404" pitchFamily="49" charset="0"/>
              </a:rPr>
              <a:t> gl_Position = projection * view * model * </a:t>
            </a:r>
            <a:r>
              <a:rPr lang="en-US" altLang="zh-CN" b="0" i="0">
                <a:solidFill>
                  <a:srgbClr val="8CBBAD"/>
                </a:solidFill>
                <a:effectLst/>
                <a:latin typeface="Courier New" panose="02070309020205020404" pitchFamily="49" charset="0"/>
              </a:rPr>
              <a:t>vec4</a:t>
            </a:r>
            <a:r>
              <a:rPr lang="en-US" altLang="zh-CN" b="0" i="0">
                <a:solidFill>
                  <a:srgbClr val="E0E2E4"/>
                </a:solidFill>
                <a:effectLst/>
                <a:latin typeface="Courier New" panose="02070309020205020404" pitchFamily="49" charset="0"/>
              </a:rPr>
              <a:t>(aPos, </a:t>
            </a:r>
            <a:r>
              <a:rPr lang="en-US" altLang="zh-CN" b="0" i="0">
                <a:solidFill>
                  <a:srgbClr val="FFCD22"/>
                </a:solidFill>
                <a:effectLst/>
                <a:latin typeface="Courier New" panose="02070309020205020404" pitchFamily="49" charset="0"/>
              </a:rPr>
              <a:t>1.0</a:t>
            </a:r>
            <a:r>
              <a:rPr lang="en-US" altLang="zh-CN" b="0" i="0">
                <a:solidFill>
                  <a:srgbClr val="E0E2E4"/>
                </a:solidFill>
                <a:effectLst/>
                <a:latin typeface="Courier New" panose="02070309020205020404" pitchFamily="49" charset="0"/>
              </a:rPr>
              <a:t>); </a:t>
            </a:r>
            <a:endParaRPr lang="en-US" altLang="zh-CN" b="0" i="0">
              <a:solidFill>
                <a:srgbClr val="E0E2E4"/>
              </a:solidFill>
              <a:effectLst/>
              <a:latin typeface="Courier New" panose="02070309020205020404" pitchFamily="49" charset="0"/>
            </a:endParaRPr>
          </a:p>
          <a:p>
            <a:pPr lvl="1"/>
            <a:r>
              <a:rPr lang="en-US" altLang="zh-CN" b="0" i="0">
                <a:solidFill>
                  <a:srgbClr val="E0E2E4"/>
                </a:solidFill>
                <a:effectLst/>
                <a:latin typeface="Courier New" panose="02070309020205020404" pitchFamily="49" charset="0"/>
              </a:rPr>
              <a:t>... </a:t>
            </a:r>
            <a:endParaRPr lang="en-US" altLang="zh-CN" b="0" i="0">
              <a:solidFill>
                <a:srgbClr val="E0E2E4"/>
              </a:solidFill>
              <a:effectLst/>
              <a:latin typeface="Courier New" panose="02070309020205020404" pitchFamily="49" charset="0"/>
            </a:endParaRPr>
          </a:p>
          <a:p>
            <a:r>
              <a:rPr lang="en-US" altLang="zh-CN" b="0" i="0">
                <a:solidFill>
                  <a:srgbClr val="E0E2E4"/>
                </a:solidFill>
                <a:effectLst/>
                <a:latin typeface="Courier New" panose="02070309020205020404" pitchFamily="49" charset="0"/>
              </a:rPr>
              <a:t>}</a:t>
            </a:r>
            <a:endParaRPr lang="zh-CN" altLang="en-US"/>
          </a:p>
        </p:txBody>
      </p:sp>
      <p:pic>
        <p:nvPicPr>
          <p:cNvPr id="7" name="图片 6"/>
          <p:cNvPicPr>
            <a:picLocks noChangeAspect="1"/>
          </p:cNvPicPr>
          <p:nvPr/>
        </p:nvPicPr>
        <p:blipFill>
          <a:blip r:embed="rId1"/>
          <a:stretch>
            <a:fillRect/>
          </a:stretch>
        </p:blipFill>
        <p:spPr>
          <a:xfrm>
            <a:off x="2074135" y="3431702"/>
            <a:ext cx="5466453" cy="540478"/>
          </a:xfrm>
          <a:prstGeom prst="rect">
            <a:avLst/>
          </a:prstGeom>
        </p:spPr>
      </p:pic>
      <p:sp>
        <p:nvSpPr>
          <p:cNvPr id="9" name="文本框 8"/>
          <p:cNvSpPr txBox="1"/>
          <p:nvPr/>
        </p:nvSpPr>
        <p:spPr>
          <a:xfrm>
            <a:off x="667523" y="4177564"/>
            <a:ext cx="8950185"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a:ln>
                  <a:noFill/>
                </a:ln>
                <a:solidFill>
                  <a:srgbClr val="800080"/>
                </a:solidFill>
                <a:effectLst/>
              </a:rPr>
              <a:t>QMatrix4x4</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model; </a:t>
            </a:r>
            <a:r>
              <a:rPr kumimoji="0" lang="zh-CN" altLang="zh-CN" b="0" i="0" u="none" strike="noStrike" cap="none" normalizeH="0" baseline="0">
                <a:ln>
                  <a:noFill/>
                </a:ln>
                <a:solidFill>
                  <a:srgbClr val="800080"/>
                </a:solidFill>
                <a:effectLst/>
              </a:rPr>
              <a:t>QMatrix4x4</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view; </a:t>
            </a:r>
            <a:r>
              <a:rPr kumimoji="0" lang="zh-CN" altLang="zh-CN" b="0" i="0" u="none" strike="noStrike" cap="none" normalizeH="0" baseline="0">
                <a:ln>
                  <a:noFill/>
                </a:ln>
                <a:solidFill>
                  <a:srgbClr val="800080"/>
                </a:solidFill>
                <a:effectLst/>
              </a:rPr>
              <a:t>QMatrix4x4</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projection;</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a:ln>
                  <a:noFill/>
                </a:ln>
                <a:solidFill>
                  <a:srgbClr val="808000"/>
                </a:solidFill>
                <a:effectLst/>
              </a:rPr>
              <a:t>unsigned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8000"/>
                </a:solidFill>
                <a:effectLst/>
              </a:rPr>
              <a:t>int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time=</a:t>
            </a:r>
            <a:r>
              <a:rPr kumimoji="0" lang="zh-CN" altLang="zh-CN" b="0" i="0" u="none" strike="noStrike" cap="none" normalizeH="0" baseline="0">
                <a:ln>
                  <a:noFill/>
                </a:ln>
                <a:solidFill>
                  <a:srgbClr val="800080"/>
                </a:solidFill>
                <a:effectLst/>
              </a:rPr>
              <a:t>QTime</a:t>
            </a:r>
            <a:r>
              <a:rPr kumimoji="0" lang="zh-CN" altLang="zh-CN" b="0" i="0" u="none" strike="noStrike" cap="none" normalizeH="0" baseline="0">
                <a:ln>
                  <a:noFill/>
                </a:ln>
                <a:solidFill>
                  <a:schemeClr val="tx1"/>
                </a:solidFill>
                <a:effectLst/>
              </a:rPr>
              <a:t>::currentTime().msec(); </a:t>
            </a:r>
            <a:br>
              <a:rPr kumimoji="0" lang="zh-CN" altLang="zh-CN" b="0" i="0" u="none" strike="noStrike" cap="none" normalizeH="0" baseline="0">
                <a:ln>
                  <a:noFill/>
                </a:ln>
                <a:solidFill>
                  <a:schemeClr val="tx1"/>
                </a:solidFill>
                <a:effectLst/>
              </a:rPr>
            </a:br>
            <a:r>
              <a:rPr kumimoji="0" lang="zh-CN" altLang="zh-CN" b="0" i="0" u="none" strike="noStrike" cap="none" normalizeH="0" baseline="0">
                <a:ln>
                  <a:noFill/>
                </a:ln>
                <a:solidFill>
                  <a:schemeClr val="tx1"/>
                </a:solidFill>
                <a:effectLst/>
              </a:rPr>
              <a:t>model.rotate(time,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1.0f</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0.0f</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0.0f</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a:ln>
                  <a:noFill/>
                </a:ln>
                <a:solidFill>
                  <a:schemeClr val="tx1"/>
                </a:solidFill>
                <a:effectLst/>
              </a:rPr>
              <a:t>view.translate(</a:t>
            </a:r>
            <a:r>
              <a:rPr kumimoji="0" lang="zh-CN" altLang="zh-CN" b="0" i="0" u="none" strike="noStrike" cap="none" normalizeH="0" baseline="0">
                <a:ln>
                  <a:noFill/>
                </a:ln>
                <a:solidFill>
                  <a:srgbClr val="000080"/>
                </a:solidFill>
                <a:effectLst/>
              </a:rPr>
              <a:t>0.0</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000080"/>
                </a:solidFill>
                <a:effectLst/>
              </a:rPr>
              <a:t>0.0</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000080"/>
                </a:solidFill>
                <a:effectLst/>
              </a:rPr>
              <a:t>3.0</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a:ln>
                  <a:noFill/>
                </a:ln>
                <a:solidFill>
                  <a:schemeClr val="tx1"/>
                </a:solidFill>
                <a:effectLst/>
              </a:rPr>
              <a:t>projection.perspective(</a:t>
            </a:r>
            <a:r>
              <a:rPr kumimoji="0" lang="zh-CN" altLang="zh-CN" b="0" i="0" u="none" strike="noStrike" cap="none" normalizeH="0" baseline="0">
                <a:ln>
                  <a:noFill/>
                </a:ln>
                <a:solidFill>
                  <a:srgbClr val="000080"/>
                </a:solidFill>
                <a:effectLst/>
              </a:rPr>
              <a:t>45</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808000"/>
                </a:solidFill>
                <a:effectLst/>
              </a:rPr>
              <a:t>float</a:t>
            </a:r>
            <a:r>
              <a:rPr kumimoji="0" lang="zh-CN" altLang="zh-CN" b="0" i="0" u="none" strike="noStrike" cap="none" normalizeH="0" baseline="0">
                <a:ln>
                  <a:noFill/>
                </a:ln>
                <a:solidFill>
                  <a:schemeClr val="tx1"/>
                </a:solidFill>
                <a:effectLst/>
              </a:rPr>
              <a:t>)width()/height(),</a:t>
            </a:r>
            <a:r>
              <a:rPr kumimoji="0" lang="zh-CN" altLang="zh-CN" b="0" i="0" u="none" strike="noStrike" cap="none" normalizeH="0" baseline="0">
                <a:ln>
                  <a:noFill/>
                </a:ln>
                <a:solidFill>
                  <a:srgbClr val="000080"/>
                </a:solidFill>
                <a:effectLst/>
              </a:rPr>
              <a:t>0.1</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000080"/>
                </a:solidFill>
                <a:effectLst/>
              </a:rPr>
              <a:t>100</a:t>
            </a:r>
            <a:r>
              <a:rPr kumimoji="0" lang="zh-CN" altLang="zh-CN" b="0" i="0" u="none" strike="noStrike" cap="none" normalizeH="0" baseline="0">
                <a:ln>
                  <a:noFill/>
                </a:ln>
                <a:solidFill>
                  <a:schemeClr val="tx1"/>
                </a:solidFill>
                <a:effectLst/>
              </a:rPr>
              <a:t>);</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a:ln>
                  <a:noFill/>
                </a:ln>
                <a:solidFill>
                  <a:srgbClr val="800000"/>
                </a:solidFill>
                <a:effectLst/>
              </a:rPr>
              <a:t>shaderProgram</a:t>
            </a:r>
            <a:r>
              <a:rPr kumimoji="0" lang="zh-CN" altLang="zh-CN" b="0" i="0" u="none" strike="noStrike" cap="none" normalizeH="0" baseline="0">
                <a:ln>
                  <a:noFill/>
                </a:ln>
                <a:solidFill>
                  <a:schemeClr val="tx1"/>
                </a:solidFill>
                <a:effectLst/>
              </a:rPr>
              <a:t>.setUniformValue(</a:t>
            </a:r>
            <a:r>
              <a:rPr kumimoji="0" lang="zh-CN" altLang="zh-CN" b="0" i="0" u="none" strike="noStrike" cap="none" normalizeH="0" baseline="0">
                <a:ln>
                  <a:noFill/>
                </a:ln>
                <a:solidFill>
                  <a:srgbClr val="008000"/>
                </a:solidFill>
                <a:effectLst/>
              </a:rPr>
              <a:t>"model"</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model);</a:t>
            </a:r>
            <a:r>
              <a:rPr kumimoji="0" lang="zh-CN" altLang="zh-CN" b="0" i="0" u="none" strike="noStrike" cap="none" normalizeH="0" baseline="0">
                <a:ln>
                  <a:noFill/>
                </a:ln>
                <a:solidFill>
                  <a:srgbClr val="C0C0C0"/>
                </a:solidFill>
                <a:effectLst/>
              </a:rPr>
              <a:t> </a:t>
            </a:r>
            <a:endParaRPr kumimoji="0" lang="en-US" altLang="zh-CN" b="0" i="0" u="none" strike="noStrike" cap="none" normalizeH="0" baseline="0">
              <a:ln>
                <a:noFill/>
              </a:ln>
              <a:solidFill>
                <a:srgbClr val="C0C0C0"/>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a:ln>
                  <a:noFill/>
                </a:ln>
                <a:solidFill>
                  <a:srgbClr val="800000"/>
                </a:solidFill>
                <a:effectLst/>
              </a:rPr>
              <a:t>shaderProgram</a:t>
            </a:r>
            <a:r>
              <a:rPr kumimoji="0" lang="zh-CN" altLang="zh-CN" b="0" i="0" u="none" strike="noStrike" cap="none" normalizeH="0" baseline="0">
                <a:ln>
                  <a:noFill/>
                </a:ln>
                <a:solidFill>
                  <a:schemeClr val="tx1"/>
                </a:solidFill>
                <a:effectLst/>
              </a:rPr>
              <a:t>.setUniformValue(</a:t>
            </a:r>
            <a:r>
              <a:rPr kumimoji="0" lang="zh-CN" altLang="zh-CN" b="0" i="0" u="none" strike="noStrike" cap="none" normalizeH="0" baseline="0">
                <a:ln>
                  <a:noFill/>
                </a:ln>
                <a:solidFill>
                  <a:srgbClr val="008000"/>
                </a:solidFill>
                <a:effectLst/>
              </a:rPr>
              <a:t>"view"</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view);</a:t>
            </a:r>
            <a:r>
              <a:rPr kumimoji="0" lang="zh-CN" altLang="zh-CN" b="0" i="0" u="none" strike="noStrike" cap="none" normalizeH="0" baseline="0">
                <a:ln>
                  <a:noFill/>
                </a:ln>
                <a:solidFill>
                  <a:srgbClr val="C0C0C0"/>
                </a:solidFill>
                <a:effectLst/>
              </a:rPr>
              <a:t> </a:t>
            </a:r>
            <a:endParaRPr kumimoji="0" lang="en-US" altLang="zh-CN" b="0" i="0" u="none" strike="noStrike" cap="none" normalizeH="0" baseline="0">
              <a:ln>
                <a:noFill/>
              </a:ln>
              <a:solidFill>
                <a:srgbClr val="C0C0C0"/>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a:ln>
                  <a:noFill/>
                </a:ln>
                <a:solidFill>
                  <a:srgbClr val="800000"/>
                </a:solidFill>
                <a:effectLst/>
              </a:rPr>
              <a:t>shaderProgram</a:t>
            </a:r>
            <a:r>
              <a:rPr kumimoji="0" lang="zh-CN" altLang="zh-CN" b="0" i="0" u="none" strike="noStrike" cap="none" normalizeH="0" baseline="0">
                <a:ln>
                  <a:noFill/>
                </a:ln>
                <a:solidFill>
                  <a:schemeClr val="tx1"/>
                </a:solidFill>
                <a:effectLst/>
              </a:rPr>
              <a:t>.setUniformValue(</a:t>
            </a:r>
            <a:r>
              <a:rPr kumimoji="0" lang="zh-CN" altLang="zh-CN" b="0" i="0" u="none" strike="noStrike" cap="none" normalizeH="0" baseline="0">
                <a:ln>
                  <a:noFill/>
                </a:ln>
                <a:solidFill>
                  <a:srgbClr val="008000"/>
                </a:solidFill>
                <a:effectLst/>
              </a:rPr>
              <a:t>"projection"</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projection);</a:t>
            </a:r>
            <a:r>
              <a:rPr kumimoji="0" lang="zh-CN" altLang="zh-CN" b="0" i="0" u="none" strike="noStrike" cap="none" normalizeH="0" baseline="0">
                <a:ln>
                  <a:noFill/>
                </a:ln>
                <a:solidFill>
                  <a:srgbClr val="C0C0C0"/>
                </a:solidFill>
                <a:effectLst/>
              </a:rPr>
              <a:t> </a:t>
            </a:r>
            <a:endParaRPr kumimoji="0" lang="en-US" altLang="zh-CN" b="0" i="0" u="none" strike="noStrike" cap="none" normalizeH="0" baseline="0">
              <a:ln>
                <a:noFill/>
              </a:ln>
              <a:solidFill>
                <a:srgbClr val="C0C0C0"/>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a:t>glDrawArrays(</a:t>
            </a:r>
            <a:r>
              <a:rPr lang="en-US" altLang="zh-CN">
                <a:solidFill>
                  <a:srgbClr val="000080"/>
                </a:solidFill>
                <a:effectLst/>
              </a:rPr>
              <a:t>GL_TRIANGLES</a:t>
            </a:r>
            <a:r>
              <a:rPr lang="en-US" altLang="zh-CN"/>
              <a:t>,</a:t>
            </a:r>
            <a:r>
              <a:rPr lang="en-US" altLang="zh-CN">
                <a:solidFill>
                  <a:srgbClr val="000080"/>
                </a:solidFill>
                <a:effectLst/>
              </a:rPr>
              <a:t>0</a:t>
            </a:r>
            <a:r>
              <a:rPr lang="en-US" altLang="zh-CN"/>
              <a:t>,</a:t>
            </a:r>
            <a:r>
              <a:rPr lang="en-US" altLang="zh-CN">
                <a:solidFill>
                  <a:srgbClr val="000080"/>
                </a:solidFill>
                <a:effectLst/>
              </a:rPr>
              <a:t>36</a:t>
            </a:r>
            <a:r>
              <a:rPr lang="en-US" altLang="zh-CN"/>
              <a:t>);</a:t>
            </a:r>
            <a:endParaRPr kumimoji="0" lang="zh-CN" altLang="zh-CN" b="0" i="0" u="none" strike="noStrike" cap="none" normalizeH="0" baseline="0">
              <a:ln>
                <a:noFill/>
              </a:ln>
              <a:solidFill>
                <a:schemeClr val="tx1"/>
              </a:solidFill>
              <a:effectLst/>
            </a:endParaRPr>
          </a:p>
        </p:txBody>
      </p:sp>
      <p:sp>
        <p:nvSpPr>
          <p:cNvPr id="11" name="文本框 10"/>
          <p:cNvSpPr txBox="1"/>
          <p:nvPr/>
        </p:nvSpPr>
        <p:spPr>
          <a:xfrm>
            <a:off x="667522" y="7738070"/>
            <a:ext cx="9076191" cy="31393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lang="zh-CN" altLang="en-US" b="1" i="0">
                <a:solidFill>
                  <a:srgbClr val="444444"/>
                </a:solidFill>
                <a:effectLst/>
                <a:latin typeface="微软雅黑" panose="020B0503020204020204" pitchFamily="34" charset="-122"/>
                <a:ea typeface="微软雅黑" panose="020B0503020204020204" pitchFamily="34" charset="-122"/>
              </a:rPr>
              <a:t>右手坐标系</a:t>
            </a:r>
            <a:r>
              <a:rPr lang="en-US" altLang="zh-CN" b="1" i="0">
                <a:solidFill>
                  <a:srgbClr val="444444"/>
                </a:solidFill>
                <a:effectLst/>
                <a:latin typeface="微软雅黑" panose="020B0503020204020204" pitchFamily="34" charset="-122"/>
                <a:ea typeface="微软雅黑" panose="020B0503020204020204" pitchFamily="34" charset="-122"/>
              </a:rPr>
              <a:t>(Right-handed System)</a:t>
            </a:r>
            <a:endParaRPr lang="zh-CN" altLang="en-US" b="0" i="0">
              <a:solidFill>
                <a:srgbClr val="444444"/>
              </a:solidFill>
              <a:effectLst/>
              <a:latin typeface="微软雅黑" panose="020B0503020204020204" pitchFamily="34" charset="-122"/>
              <a:ea typeface="微软雅黑" panose="020B0503020204020204" pitchFamily="34" charset="-122"/>
            </a:endParaRPr>
          </a:p>
          <a:p>
            <a:pPr algn="l"/>
            <a:r>
              <a:rPr lang="zh-CN" altLang="en-US" b="0" i="0">
                <a:solidFill>
                  <a:srgbClr val="444444"/>
                </a:solidFill>
                <a:effectLst/>
                <a:latin typeface="+mn-ea"/>
              </a:rPr>
              <a:t>按照惯例，</a:t>
            </a:r>
            <a:r>
              <a:rPr lang="en-US" altLang="zh-CN" b="0" i="0">
                <a:solidFill>
                  <a:srgbClr val="444444"/>
                </a:solidFill>
                <a:effectLst/>
                <a:latin typeface="+mn-ea"/>
              </a:rPr>
              <a:t>OpenGL</a:t>
            </a:r>
            <a:r>
              <a:rPr lang="zh-CN" altLang="en-US" b="0" i="0">
                <a:solidFill>
                  <a:srgbClr val="444444"/>
                </a:solidFill>
                <a:effectLst/>
                <a:latin typeface="+mn-ea"/>
              </a:rPr>
              <a:t>是一个右手坐标系。简单来说，就是正</a:t>
            </a:r>
            <a:r>
              <a:rPr lang="en-US" altLang="zh-CN" b="0" i="0">
                <a:solidFill>
                  <a:srgbClr val="444444"/>
                </a:solidFill>
                <a:effectLst/>
                <a:latin typeface="+mn-ea"/>
              </a:rPr>
              <a:t>x</a:t>
            </a:r>
            <a:r>
              <a:rPr lang="zh-CN" altLang="en-US" b="0" i="0">
                <a:solidFill>
                  <a:srgbClr val="444444"/>
                </a:solidFill>
                <a:effectLst/>
                <a:latin typeface="+mn-ea"/>
              </a:rPr>
              <a:t>轴在你的右手边，正</a:t>
            </a:r>
            <a:r>
              <a:rPr lang="en-US" altLang="zh-CN" b="0" i="0">
                <a:solidFill>
                  <a:srgbClr val="444444"/>
                </a:solidFill>
                <a:effectLst/>
                <a:latin typeface="+mn-ea"/>
              </a:rPr>
              <a:t>y</a:t>
            </a:r>
            <a:r>
              <a:rPr lang="zh-CN" altLang="en-US" b="0" i="0">
                <a:solidFill>
                  <a:srgbClr val="444444"/>
                </a:solidFill>
                <a:effectLst/>
                <a:latin typeface="+mn-ea"/>
              </a:rPr>
              <a:t>轴朝上，而正</a:t>
            </a:r>
            <a:r>
              <a:rPr lang="en-US" altLang="zh-CN" b="0" i="0">
                <a:solidFill>
                  <a:srgbClr val="444444"/>
                </a:solidFill>
                <a:effectLst/>
                <a:latin typeface="+mn-ea"/>
              </a:rPr>
              <a:t>z</a:t>
            </a:r>
            <a:r>
              <a:rPr lang="zh-CN" altLang="en-US" b="0" i="0">
                <a:solidFill>
                  <a:srgbClr val="444444"/>
                </a:solidFill>
                <a:effectLst/>
                <a:latin typeface="+mn-ea"/>
              </a:rPr>
              <a:t>轴是朝向后方的。想象你的屏幕处于三个轴的中心，则正</a:t>
            </a:r>
            <a:r>
              <a:rPr lang="en-US" altLang="zh-CN" b="0" i="0">
                <a:solidFill>
                  <a:srgbClr val="444444"/>
                </a:solidFill>
                <a:effectLst/>
                <a:latin typeface="+mn-ea"/>
              </a:rPr>
              <a:t>z</a:t>
            </a:r>
            <a:r>
              <a:rPr lang="zh-CN" altLang="en-US" b="0" i="0">
                <a:solidFill>
                  <a:srgbClr val="444444"/>
                </a:solidFill>
                <a:effectLst/>
                <a:latin typeface="+mn-ea"/>
              </a:rPr>
              <a:t>轴穿过你的屏幕朝向你。</a:t>
            </a:r>
            <a:endParaRPr lang="en-US" altLang="zh-CN" b="0" i="0">
              <a:solidFill>
                <a:srgbClr val="444444"/>
              </a:solidFill>
              <a:effectLst/>
              <a:latin typeface="+mn-ea"/>
            </a:endParaRPr>
          </a:p>
          <a:p>
            <a:pPr lvl="1">
              <a:buFont typeface="Arial" panose="020B0604020202020204" pitchFamily="34" charset="0"/>
              <a:buChar char="•"/>
            </a:pPr>
            <a:r>
              <a:rPr lang="zh-CN" altLang="en-US" b="0" i="0">
                <a:solidFill>
                  <a:srgbClr val="444444"/>
                </a:solidFill>
                <a:effectLst/>
                <a:latin typeface="+mn-ea"/>
              </a:rPr>
              <a:t>沿着正</a:t>
            </a:r>
            <a:r>
              <a:rPr lang="en-US" altLang="zh-CN" b="0" i="0">
                <a:solidFill>
                  <a:srgbClr val="444444"/>
                </a:solidFill>
                <a:effectLst/>
                <a:latin typeface="+mn-ea"/>
              </a:rPr>
              <a:t>y</a:t>
            </a:r>
            <a:r>
              <a:rPr lang="zh-CN" altLang="en-US" b="0" i="0">
                <a:solidFill>
                  <a:srgbClr val="444444"/>
                </a:solidFill>
                <a:effectLst/>
                <a:latin typeface="+mn-ea"/>
              </a:rPr>
              <a:t>轴方向伸出你的右臂，手指着上方。</a:t>
            </a:r>
            <a:endParaRPr lang="zh-CN" altLang="en-US" b="0" i="0">
              <a:solidFill>
                <a:srgbClr val="444444"/>
              </a:solidFill>
              <a:effectLst/>
              <a:latin typeface="+mn-ea"/>
            </a:endParaRPr>
          </a:p>
          <a:p>
            <a:pPr lvl="1">
              <a:buFont typeface="Arial" panose="020B0604020202020204" pitchFamily="34" charset="0"/>
              <a:buChar char="•"/>
            </a:pPr>
            <a:r>
              <a:rPr lang="zh-CN" altLang="en-US" b="0" i="0">
                <a:solidFill>
                  <a:srgbClr val="444444"/>
                </a:solidFill>
                <a:effectLst/>
                <a:latin typeface="+mn-ea"/>
              </a:rPr>
              <a:t>大拇指指向右方。</a:t>
            </a:r>
            <a:endParaRPr lang="zh-CN" altLang="en-US" b="0" i="0">
              <a:solidFill>
                <a:srgbClr val="444444"/>
              </a:solidFill>
              <a:effectLst/>
              <a:latin typeface="+mn-ea"/>
            </a:endParaRPr>
          </a:p>
          <a:p>
            <a:pPr lvl="1">
              <a:buFont typeface="Arial" panose="020B0604020202020204" pitchFamily="34" charset="0"/>
              <a:buChar char="•"/>
            </a:pPr>
            <a:r>
              <a:rPr lang="zh-CN" altLang="en-US" b="0" i="0">
                <a:solidFill>
                  <a:srgbClr val="444444"/>
                </a:solidFill>
                <a:effectLst/>
                <a:latin typeface="+mn-ea"/>
              </a:rPr>
              <a:t>食指指向上方。</a:t>
            </a:r>
            <a:endParaRPr lang="zh-CN" altLang="en-US" b="0" i="0">
              <a:solidFill>
                <a:srgbClr val="444444"/>
              </a:solidFill>
              <a:effectLst/>
              <a:latin typeface="+mn-ea"/>
            </a:endParaRPr>
          </a:p>
          <a:p>
            <a:pPr lvl="1">
              <a:buFont typeface="Arial" panose="020B0604020202020204" pitchFamily="34" charset="0"/>
              <a:buChar char="•"/>
            </a:pPr>
            <a:r>
              <a:rPr lang="zh-CN" altLang="en-US" b="0" i="0">
                <a:solidFill>
                  <a:srgbClr val="444444"/>
                </a:solidFill>
                <a:effectLst/>
                <a:latin typeface="+mn-ea"/>
              </a:rPr>
              <a:t>中指向下弯曲</a:t>
            </a:r>
            <a:r>
              <a:rPr lang="en-US" altLang="zh-CN" b="0" i="0">
                <a:solidFill>
                  <a:srgbClr val="444444"/>
                </a:solidFill>
                <a:effectLst/>
                <a:latin typeface="+mn-ea"/>
              </a:rPr>
              <a:t>90</a:t>
            </a:r>
            <a:r>
              <a:rPr lang="zh-CN" altLang="en-US" b="0" i="0">
                <a:solidFill>
                  <a:srgbClr val="444444"/>
                </a:solidFill>
                <a:effectLst/>
                <a:latin typeface="+mn-ea"/>
              </a:rPr>
              <a:t>度。</a:t>
            </a:r>
            <a:endParaRPr lang="en-US" altLang="zh-CN" b="0" i="0">
              <a:solidFill>
                <a:srgbClr val="444444"/>
              </a:solidFill>
              <a:effectLst/>
              <a:latin typeface="+mn-ea"/>
            </a:endParaRPr>
          </a:p>
          <a:p>
            <a:pPr lvl="1">
              <a:buFont typeface="Arial" panose="020B0604020202020204" pitchFamily="34" charset="0"/>
              <a:buChar char="•"/>
            </a:pPr>
            <a:endParaRPr lang="en-US" altLang="zh-CN" b="0" i="0">
              <a:solidFill>
                <a:srgbClr val="444444"/>
              </a:solidFill>
              <a:effectLst/>
              <a:latin typeface="微软雅黑" panose="020B0503020204020204" pitchFamily="34" charset="-122"/>
              <a:ea typeface="微软雅黑" panose="020B0503020204020204" pitchFamily="34" charset="-122"/>
            </a:endParaRPr>
          </a:p>
          <a:p>
            <a:pPr lvl="1">
              <a:buFont typeface="Arial" panose="020B0604020202020204" pitchFamily="34" charset="0"/>
              <a:buChar char="•"/>
            </a:pPr>
            <a:endParaRPr lang="en-US" altLang="zh-CN" b="0" i="0">
              <a:solidFill>
                <a:srgbClr val="444444"/>
              </a:solidFill>
              <a:effectLst/>
              <a:latin typeface="微软雅黑" panose="020B0503020204020204" pitchFamily="34" charset="-122"/>
              <a:ea typeface="微软雅黑" panose="020B0503020204020204" pitchFamily="34" charset="-122"/>
            </a:endParaRPr>
          </a:p>
          <a:p>
            <a:pPr algn="l"/>
            <a:endParaRPr lang="en-US" altLang="zh-CN">
              <a:solidFill>
                <a:srgbClr val="444444"/>
              </a:solidFill>
              <a:latin typeface="微软雅黑" panose="020B0503020204020204" pitchFamily="34" charset="-122"/>
              <a:ea typeface="微软雅黑" panose="020B0503020204020204" pitchFamily="34" charset="-122"/>
            </a:endParaRPr>
          </a:p>
          <a:p>
            <a:pPr algn="l"/>
            <a:endParaRPr lang="zh-CN" altLang="en-US" b="0" i="0">
              <a:solidFill>
                <a:srgbClr val="444444"/>
              </a:solidFill>
              <a:effectLst/>
              <a:latin typeface="微软雅黑" panose="020B0503020204020204" pitchFamily="34" charset="-122"/>
              <a:ea typeface="微软雅黑" panose="020B0503020204020204" pitchFamily="34" charset="-122"/>
            </a:endParaRPr>
          </a:p>
        </p:txBody>
      </p:sp>
      <p:pic>
        <p:nvPicPr>
          <p:cNvPr id="1026" name="Picture 2" descr="coordinate_systems_right_h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6528" y="8598058"/>
            <a:ext cx="2771775" cy="2295525"/>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1132888" y="9876786"/>
            <a:ext cx="4908274"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en-US" b="0" i="0">
                <a:solidFill>
                  <a:srgbClr val="444444"/>
                </a:solidFill>
                <a:effectLst/>
                <a:latin typeface="+mn-ea"/>
              </a:rPr>
              <a:t>注意在标准化设备坐标系中</a:t>
            </a:r>
            <a:r>
              <a:rPr lang="en-US" altLang="zh-CN" b="0" i="0">
                <a:solidFill>
                  <a:srgbClr val="444444"/>
                </a:solidFill>
                <a:effectLst/>
                <a:latin typeface="+mn-ea"/>
              </a:rPr>
              <a:t>OpenGL</a:t>
            </a:r>
            <a:r>
              <a:rPr lang="zh-CN" altLang="en-US" b="0" i="0">
                <a:solidFill>
                  <a:srgbClr val="444444"/>
                </a:solidFill>
                <a:effectLst/>
                <a:latin typeface="+mn-ea"/>
              </a:rPr>
              <a:t>实际上使用的是左手坐标系（投影矩阵交换了左右手）</a:t>
            </a:r>
            <a:endParaRPr lang="zh-CN" altLang="en-US">
              <a:latin typeface="+mn-ea"/>
            </a:endParaRPr>
          </a:p>
        </p:txBody>
      </p:sp>
      <p:sp>
        <p:nvSpPr>
          <p:cNvPr id="15" name="文本框 14"/>
          <p:cNvSpPr txBox="1"/>
          <p:nvPr/>
        </p:nvSpPr>
        <p:spPr>
          <a:xfrm>
            <a:off x="3441527" y="308488"/>
            <a:ext cx="4338493"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a:solidFill>
                  <a:srgbClr val="FFC000"/>
                </a:solidFill>
                <a:latin typeface="Open Sans" panose="020B0606030504020204" pitchFamily="34" charset="0"/>
              </a:rPr>
              <a:t>开始</a:t>
            </a:r>
            <a:r>
              <a:rPr lang="en-US" altLang="zh-CN">
                <a:solidFill>
                  <a:srgbClr val="FFC000"/>
                </a:solidFill>
                <a:latin typeface="Open Sans" panose="020B0606030504020204" pitchFamily="34" charset="0"/>
              </a:rPr>
              <a:t>3D</a:t>
            </a:r>
            <a:endParaRPr lang="zh-CN" altLang="en-US" b="0" i="0">
              <a:solidFill>
                <a:srgbClr val="FFC000"/>
              </a:solidFill>
              <a:effectLst/>
              <a:latin typeface="Open Sans" panose="020B0606030504020204" pitchFamily="34" charset="0"/>
            </a:endParaRPr>
          </a:p>
        </p:txBody>
      </p:sp>
      <p:sp>
        <p:nvSpPr>
          <p:cNvPr id="17" name="文本框 16"/>
          <p:cNvSpPr txBox="1"/>
          <p:nvPr/>
        </p:nvSpPr>
        <p:spPr>
          <a:xfrm>
            <a:off x="730526" y="11043465"/>
            <a:ext cx="8153673"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b="0" i="0">
                <a:solidFill>
                  <a:srgbClr val="222222"/>
                </a:solidFill>
                <a:effectLst/>
                <a:latin typeface="微软雅黑" panose="020B0503020204020204" pitchFamily="34" charset="-122"/>
                <a:ea typeface="微软雅黑" panose="020B0503020204020204" pitchFamily="34" charset="-122"/>
              </a:rPr>
              <a:t>OpenGL</a:t>
            </a:r>
            <a:r>
              <a:rPr lang="zh-CN" altLang="en-US" b="0" i="0">
                <a:solidFill>
                  <a:srgbClr val="222222"/>
                </a:solidFill>
                <a:effectLst/>
                <a:latin typeface="微软雅黑" panose="020B0503020204020204" pitchFamily="34" charset="-122"/>
                <a:ea typeface="微软雅黑" panose="020B0503020204020204" pitchFamily="34" charset="-122"/>
              </a:rPr>
              <a:t>存储它的所有深度信息于一个</a:t>
            </a:r>
            <a:r>
              <a:rPr lang="en-US" altLang="zh-CN" b="0" i="0">
                <a:solidFill>
                  <a:srgbClr val="222222"/>
                </a:solidFill>
                <a:effectLst/>
                <a:latin typeface="微软雅黑" panose="020B0503020204020204" pitchFamily="34" charset="-122"/>
                <a:ea typeface="微软雅黑" panose="020B0503020204020204" pitchFamily="34" charset="-122"/>
              </a:rPr>
              <a:t>Z</a:t>
            </a:r>
            <a:r>
              <a:rPr lang="zh-CN" altLang="en-US" b="0" i="0">
                <a:solidFill>
                  <a:srgbClr val="222222"/>
                </a:solidFill>
                <a:effectLst/>
                <a:latin typeface="微软雅黑" panose="020B0503020204020204" pitchFamily="34" charset="-122"/>
                <a:ea typeface="微软雅黑" panose="020B0503020204020204" pitchFamily="34" charset="-122"/>
              </a:rPr>
              <a:t>缓冲</a:t>
            </a:r>
            <a:r>
              <a:rPr lang="en-US" altLang="zh-CN" b="0" i="0">
                <a:solidFill>
                  <a:srgbClr val="222222"/>
                </a:solidFill>
                <a:effectLst/>
                <a:latin typeface="微软雅黑" panose="020B0503020204020204" pitchFamily="34" charset="-122"/>
                <a:ea typeface="微软雅黑" panose="020B0503020204020204" pitchFamily="34" charset="-122"/>
              </a:rPr>
              <a:t>(Z-buffer)</a:t>
            </a:r>
            <a:r>
              <a:rPr lang="zh-CN" altLang="en-US" b="0" i="0">
                <a:solidFill>
                  <a:srgbClr val="222222"/>
                </a:solidFill>
                <a:effectLst/>
                <a:latin typeface="微软雅黑" panose="020B0503020204020204" pitchFamily="34" charset="-122"/>
                <a:ea typeface="微软雅黑" panose="020B0503020204020204" pitchFamily="34" charset="-122"/>
              </a:rPr>
              <a:t>中，也被称为</a:t>
            </a:r>
            <a:r>
              <a:rPr lang="zh-CN" altLang="en-US"/>
              <a:t>深度缓冲</a:t>
            </a:r>
            <a:r>
              <a:rPr lang="en-US" altLang="zh-CN" b="0" i="0">
                <a:solidFill>
                  <a:srgbClr val="222222"/>
                </a:solidFill>
                <a:effectLst/>
                <a:latin typeface="微软雅黑" panose="020B0503020204020204" pitchFamily="34" charset="-122"/>
                <a:ea typeface="微软雅黑" panose="020B0503020204020204" pitchFamily="34" charset="-122"/>
              </a:rPr>
              <a:t>(Depth Buffer)</a:t>
            </a:r>
            <a:r>
              <a:rPr lang="zh-CN" altLang="en-US" b="0" i="0">
                <a:solidFill>
                  <a:srgbClr val="222222"/>
                </a:solidFill>
                <a:effectLst/>
                <a:latin typeface="微软雅黑" panose="020B0503020204020204" pitchFamily="34" charset="-122"/>
                <a:ea typeface="微软雅黑" panose="020B0503020204020204" pitchFamily="34" charset="-122"/>
              </a:rPr>
              <a:t>。</a:t>
            </a:r>
            <a:endParaRPr lang="zh-CN" altLang="en-US"/>
          </a:p>
        </p:txBody>
      </p:sp>
      <p:sp>
        <p:nvSpPr>
          <p:cNvPr id="19" name="文本框 18"/>
          <p:cNvSpPr txBox="1"/>
          <p:nvPr/>
        </p:nvSpPr>
        <p:spPr>
          <a:xfrm>
            <a:off x="730526" y="11758764"/>
            <a:ext cx="8647154" cy="646331"/>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t>glEnable</a:t>
            </a:r>
            <a:r>
              <a:rPr lang="en-US" altLang="zh-CN" b="0" i="0">
                <a:solidFill>
                  <a:srgbClr val="E0E2E4"/>
                </a:solidFill>
                <a:effectLst/>
                <a:latin typeface="Courier New" panose="02070309020205020404" pitchFamily="49" charset="0"/>
              </a:rPr>
              <a:t>(GL_DEPTH_TEST); </a:t>
            </a:r>
            <a:endParaRPr lang="en-US" altLang="zh-CN" b="0" i="0">
              <a:solidFill>
                <a:srgbClr val="E0E2E4"/>
              </a:solidFill>
              <a:effectLst/>
              <a:latin typeface="Courier New" panose="02070309020205020404" pitchFamily="49" charset="0"/>
            </a:endParaRPr>
          </a:p>
          <a:p>
            <a:r>
              <a:rPr lang="en-US" altLang="zh-CN"/>
              <a:t>glClear</a:t>
            </a:r>
            <a:r>
              <a:rPr lang="en-US" altLang="zh-CN" b="0" i="0">
                <a:solidFill>
                  <a:srgbClr val="E0E2E4"/>
                </a:solidFill>
                <a:effectLst/>
                <a:latin typeface="Courier New" panose="02070309020205020404" pitchFamily="49" charset="0"/>
              </a:rPr>
              <a:t>(GL_COLOR_BUFFER_BIT | GL_DEPTH_BUFFER_BIT);</a:t>
            </a:r>
            <a:endParaRPr lang="zh-CN" altLang="en-US"/>
          </a:p>
        </p:txBody>
      </p:sp>
      <p:pic>
        <p:nvPicPr>
          <p:cNvPr id="22" name="图片 21"/>
          <p:cNvPicPr>
            <a:picLocks noChangeAspect="1"/>
          </p:cNvPicPr>
          <p:nvPr/>
        </p:nvPicPr>
        <p:blipFill>
          <a:blip r:embed="rId3"/>
          <a:stretch>
            <a:fillRect/>
          </a:stretch>
        </p:blipFill>
        <p:spPr>
          <a:xfrm>
            <a:off x="6368734" y="4635810"/>
            <a:ext cx="3525182" cy="29130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26165" y="3512884"/>
            <a:ext cx="5132955" cy="341632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solidFill>
                  <a:schemeClr val="accent3"/>
                </a:solidFill>
                <a:effectLst/>
              </a:rPr>
              <a:t>QVector</a:t>
            </a:r>
            <a:r>
              <a:rPr lang="en-US" altLang="zh-CN"/>
              <a:t>&lt;</a:t>
            </a:r>
            <a:r>
              <a:rPr lang="en-US" altLang="zh-CN" b="0" i="0">
                <a:solidFill>
                  <a:schemeClr val="accent1">
                    <a:lumMod val="40000"/>
                    <a:lumOff val="60000"/>
                  </a:schemeClr>
                </a:solidFill>
                <a:effectLst/>
                <a:latin typeface="Courier New" panose="02070309020205020404" pitchFamily="49" charset="0"/>
              </a:rPr>
              <a:t>QVector3D</a:t>
            </a:r>
            <a:r>
              <a:rPr lang="en-US" altLang="zh-CN"/>
              <a:t>&gt;</a:t>
            </a:r>
            <a:r>
              <a:rPr lang="en-US" altLang="zh-CN">
                <a:solidFill>
                  <a:srgbClr val="C0C0C0"/>
                </a:solidFill>
                <a:effectLst/>
              </a:rPr>
              <a:t> </a:t>
            </a:r>
            <a:r>
              <a:rPr lang="en-US" altLang="zh-CN"/>
              <a:t>cubePositions</a:t>
            </a:r>
            <a:r>
              <a:rPr lang="en-US" altLang="zh-CN" b="0" i="0">
                <a:solidFill>
                  <a:srgbClr val="E0E2E4"/>
                </a:solidFill>
                <a:effectLst/>
                <a:latin typeface="Courier New" panose="02070309020205020404" pitchFamily="49" charset="0"/>
              </a:rPr>
              <a:t>= { </a:t>
            </a:r>
            <a:endParaRPr lang="en-US" altLang="zh-CN" b="0" i="0">
              <a:solidFill>
                <a:srgbClr val="E0E2E4"/>
              </a:solidFill>
              <a:effectLst/>
              <a:latin typeface="Courier New" panose="02070309020205020404" pitchFamily="49" charset="0"/>
            </a:endParaRPr>
          </a:p>
          <a:p>
            <a:pPr lvl="1"/>
            <a:r>
              <a:rPr lang="en-US" altLang="zh-CN" b="0" i="0">
                <a:solidFill>
                  <a:schemeClr val="accent1">
                    <a:lumMod val="40000"/>
                    <a:lumOff val="60000"/>
                  </a:schemeClr>
                </a:solidFill>
                <a:effectLst/>
                <a:latin typeface="Courier New" panose="02070309020205020404" pitchFamily="49" charset="0"/>
              </a:rPr>
              <a:t>QVector3D</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0.0f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0.0f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0.0f</a:t>
            </a:r>
            <a:r>
              <a:rPr lang="en-US" altLang="zh-CN" b="0" i="0">
                <a:solidFill>
                  <a:srgbClr val="E0E2E4"/>
                </a:solidFill>
                <a:effectLst/>
                <a:latin typeface="Courier New" panose="02070309020205020404" pitchFamily="49" charset="0"/>
              </a:rPr>
              <a:t>), </a:t>
            </a:r>
            <a:endParaRPr lang="en-US" altLang="zh-CN" b="0" i="0">
              <a:solidFill>
                <a:srgbClr val="E0E2E4"/>
              </a:solidFill>
              <a:effectLst/>
              <a:latin typeface="Courier New" panose="02070309020205020404" pitchFamily="49" charset="0"/>
            </a:endParaRPr>
          </a:p>
          <a:p>
            <a:pPr lvl="1"/>
            <a:r>
              <a:rPr lang="en-US" altLang="zh-CN" b="0" i="0">
                <a:solidFill>
                  <a:schemeClr val="accent1">
                    <a:lumMod val="40000"/>
                    <a:lumOff val="60000"/>
                  </a:schemeClr>
                </a:solidFill>
                <a:effectLst/>
                <a:latin typeface="Courier New" panose="02070309020205020404" pitchFamily="49" charset="0"/>
              </a:rPr>
              <a:t>QVector3D</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2.0f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5.0f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15.0f</a:t>
            </a:r>
            <a:r>
              <a:rPr lang="en-US" altLang="zh-CN" b="0" i="0">
                <a:solidFill>
                  <a:srgbClr val="E0E2E4"/>
                </a:solidFill>
                <a:effectLst/>
                <a:latin typeface="Courier New" panose="02070309020205020404" pitchFamily="49" charset="0"/>
              </a:rPr>
              <a:t>), </a:t>
            </a:r>
            <a:endParaRPr lang="en-US" altLang="zh-CN" b="0" i="0">
              <a:solidFill>
                <a:srgbClr val="E0E2E4"/>
              </a:solidFill>
              <a:effectLst/>
              <a:latin typeface="Courier New" panose="02070309020205020404" pitchFamily="49" charset="0"/>
            </a:endParaRPr>
          </a:p>
          <a:p>
            <a:pPr lvl="1"/>
            <a:r>
              <a:rPr lang="en-US" altLang="zh-CN" b="0" i="0">
                <a:solidFill>
                  <a:schemeClr val="accent1">
                    <a:lumMod val="40000"/>
                    <a:lumOff val="60000"/>
                  </a:schemeClr>
                </a:solidFill>
                <a:effectLst/>
                <a:latin typeface="Courier New" panose="02070309020205020404" pitchFamily="49" charset="0"/>
              </a:rPr>
              <a:t>QVector3D</a:t>
            </a:r>
            <a:r>
              <a:rPr lang="en-US" altLang="zh-CN" b="0" i="0">
                <a:solidFill>
                  <a:srgbClr val="E0E2E4"/>
                </a:solidFill>
                <a:effectLst/>
                <a:latin typeface="Courier New" panose="02070309020205020404" pitchFamily="49" charset="0"/>
              </a:rPr>
              <a:t>(-</a:t>
            </a:r>
            <a:r>
              <a:rPr lang="en-US" altLang="zh-CN" b="0" i="0">
                <a:solidFill>
                  <a:srgbClr val="FFCD22"/>
                </a:solidFill>
                <a:effectLst/>
                <a:latin typeface="Courier New" panose="02070309020205020404" pitchFamily="49" charset="0"/>
              </a:rPr>
              <a:t>1.5f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2.2f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2.5f</a:t>
            </a:r>
            <a:r>
              <a:rPr lang="en-US" altLang="zh-CN" b="0" i="0">
                <a:solidFill>
                  <a:srgbClr val="E0E2E4"/>
                </a:solidFill>
                <a:effectLst/>
                <a:latin typeface="Courier New" panose="02070309020205020404" pitchFamily="49" charset="0"/>
              </a:rPr>
              <a:t>), </a:t>
            </a:r>
            <a:endParaRPr lang="en-US" altLang="zh-CN" b="0" i="0">
              <a:solidFill>
                <a:srgbClr val="E0E2E4"/>
              </a:solidFill>
              <a:effectLst/>
              <a:latin typeface="Courier New" panose="02070309020205020404" pitchFamily="49" charset="0"/>
            </a:endParaRPr>
          </a:p>
          <a:p>
            <a:pPr lvl="1"/>
            <a:r>
              <a:rPr lang="en-US" altLang="zh-CN" b="0" i="0">
                <a:solidFill>
                  <a:schemeClr val="accent1">
                    <a:lumMod val="40000"/>
                    <a:lumOff val="60000"/>
                  </a:schemeClr>
                </a:solidFill>
                <a:effectLst/>
                <a:latin typeface="Courier New" panose="02070309020205020404" pitchFamily="49" charset="0"/>
              </a:rPr>
              <a:t>QVector3D</a:t>
            </a:r>
            <a:r>
              <a:rPr lang="en-US" altLang="zh-CN" b="0" i="0">
                <a:solidFill>
                  <a:srgbClr val="E0E2E4"/>
                </a:solidFill>
                <a:effectLst/>
                <a:latin typeface="Courier New" panose="02070309020205020404" pitchFamily="49" charset="0"/>
              </a:rPr>
              <a:t>(-</a:t>
            </a:r>
            <a:r>
              <a:rPr lang="en-US" altLang="zh-CN" b="0" i="0">
                <a:solidFill>
                  <a:srgbClr val="FFCD22"/>
                </a:solidFill>
                <a:effectLst/>
                <a:latin typeface="Courier New" panose="02070309020205020404" pitchFamily="49" charset="0"/>
              </a:rPr>
              <a:t>3.8f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2.0f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12.3f</a:t>
            </a:r>
            <a:r>
              <a:rPr lang="en-US" altLang="zh-CN" b="0" i="0">
                <a:solidFill>
                  <a:srgbClr val="E0E2E4"/>
                </a:solidFill>
                <a:effectLst/>
                <a:latin typeface="Courier New" panose="02070309020205020404" pitchFamily="49" charset="0"/>
              </a:rPr>
              <a:t>), </a:t>
            </a:r>
            <a:endParaRPr lang="en-US" altLang="zh-CN" b="0" i="0">
              <a:solidFill>
                <a:srgbClr val="E0E2E4"/>
              </a:solidFill>
              <a:effectLst/>
              <a:latin typeface="Courier New" panose="02070309020205020404" pitchFamily="49" charset="0"/>
            </a:endParaRPr>
          </a:p>
          <a:p>
            <a:pPr lvl="1"/>
            <a:r>
              <a:rPr lang="en-US" altLang="zh-CN" b="0" i="0">
                <a:solidFill>
                  <a:schemeClr val="accent1">
                    <a:lumMod val="40000"/>
                    <a:lumOff val="60000"/>
                  </a:schemeClr>
                </a:solidFill>
                <a:effectLst/>
                <a:latin typeface="Courier New" panose="02070309020205020404" pitchFamily="49" charset="0"/>
              </a:rPr>
              <a:t>QVector3D</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2.4f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0.4f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3.5f</a:t>
            </a:r>
            <a:r>
              <a:rPr lang="en-US" altLang="zh-CN" b="0" i="0">
                <a:solidFill>
                  <a:srgbClr val="E0E2E4"/>
                </a:solidFill>
                <a:effectLst/>
                <a:latin typeface="Courier New" panose="02070309020205020404" pitchFamily="49" charset="0"/>
              </a:rPr>
              <a:t>), </a:t>
            </a:r>
            <a:endParaRPr lang="en-US" altLang="zh-CN" b="0" i="0">
              <a:solidFill>
                <a:srgbClr val="E0E2E4"/>
              </a:solidFill>
              <a:effectLst/>
              <a:latin typeface="Courier New" panose="02070309020205020404" pitchFamily="49" charset="0"/>
            </a:endParaRPr>
          </a:p>
          <a:p>
            <a:pPr lvl="1"/>
            <a:r>
              <a:rPr lang="en-US" altLang="zh-CN" b="0" i="0">
                <a:solidFill>
                  <a:schemeClr val="accent1">
                    <a:lumMod val="40000"/>
                    <a:lumOff val="60000"/>
                  </a:schemeClr>
                </a:solidFill>
                <a:effectLst/>
                <a:latin typeface="Courier New" panose="02070309020205020404" pitchFamily="49" charset="0"/>
              </a:rPr>
              <a:t>QVector3D</a:t>
            </a:r>
            <a:r>
              <a:rPr lang="en-US" altLang="zh-CN" b="0" i="0">
                <a:solidFill>
                  <a:srgbClr val="E0E2E4"/>
                </a:solidFill>
                <a:effectLst/>
                <a:latin typeface="Courier New" panose="02070309020205020404" pitchFamily="49" charset="0"/>
              </a:rPr>
              <a:t>(-</a:t>
            </a:r>
            <a:r>
              <a:rPr lang="en-US" altLang="zh-CN" b="0" i="0">
                <a:solidFill>
                  <a:srgbClr val="FFCD22"/>
                </a:solidFill>
                <a:effectLst/>
                <a:latin typeface="Courier New" panose="02070309020205020404" pitchFamily="49" charset="0"/>
              </a:rPr>
              <a:t>1.7f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3.0f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7.5f</a:t>
            </a:r>
            <a:r>
              <a:rPr lang="en-US" altLang="zh-CN" b="0" i="0">
                <a:solidFill>
                  <a:srgbClr val="E0E2E4"/>
                </a:solidFill>
                <a:effectLst/>
                <a:latin typeface="Courier New" panose="02070309020205020404" pitchFamily="49" charset="0"/>
              </a:rPr>
              <a:t>), </a:t>
            </a:r>
            <a:endParaRPr lang="en-US" altLang="zh-CN" b="0" i="0">
              <a:solidFill>
                <a:srgbClr val="E0E2E4"/>
              </a:solidFill>
              <a:effectLst/>
              <a:latin typeface="Courier New" panose="02070309020205020404" pitchFamily="49" charset="0"/>
            </a:endParaRPr>
          </a:p>
          <a:p>
            <a:pPr lvl="1"/>
            <a:r>
              <a:rPr lang="en-US" altLang="zh-CN" b="0" i="0">
                <a:solidFill>
                  <a:schemeClr val="accent1">
                    <a:lumMod val="40000"/>
                    <a:lumOff val="60000"/>
                  </a:schemeClr>
                </a:solidFill>
                <a:effectLst/>
                <a:latin typeface="Courier New" panose="02070309020205020404" pitchFamily="49" charset="0"/>
              </a:rPr>
              <a:t>QVector3D</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1.3f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2.0f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2.5f</a:t>
            </a:r>
            <a:r>
              <a:rPr lang="en-US" altLang="zh-CN" b="0" i="0">
                <a:solidFill>
                  <a:srgbClr val="E0E2E4"/>
                </a:solidFill>
                <a:effectLst/>
                <a:latin typeface="Courier New" panose="02070309020205020404" pitchFamily="49" charset="0"/>
              </a:rPr>
              <a:t>), </a:t>
            </a:r>
            <a:endParaRPr lang="en-US" altLang="zh-CN" b="0" i="0">
              <a:solidFill>
                <a:srgbClr val="E0E2E4"/>
              </a:solidFill>
              <a:effectLst/>
              <a:latin typeface="Courier New" panose="02070309020205020404" pitchFamily="49" charset="0"/>
            </a:endParaRPr>
          </a:p>
          <a:p>
            <a:pPr lvl="1"/>
            <a:r>
              <a:rPr lang="en-US" altLang="zh-CN" b="0" i="0">
                <a:solidFill>
                  <a:schemeClr val="accent1">
                    <a:lumMod val="40000"/>
                    <a:lumOff val="60000"/>
                  </a:schemeClr>
                </a:solidFill>
                <a:effectLst/>
                <a:latin typeface="Courier New" panose="02070309020205020404" pitchFamily="49" charset="0"/>
              </a:rPr>
              <a:t>QVector3D</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1.5f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2.0f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2.5f</a:t>
            </a:r>
            <a:r>
              <a:rPr lang="en-US" altLang="zh-CN" b="0" i="0">
                <a:solidFill>
                  <a:srgbClr val="E0E2E4"/>
                </a:solidFill>
                <a:effectLst/>
                <a:latin typeface="Courier New" panose="02070309020205020404" pitchFamily="49" charset="0"/>
              </a:rPr>
              <a:t>), </a:t>
            </a:r>
            <a:endParaRPr lang="en-US" altLang="zh-CN" b="0" i="0">
              <a:solidFill>
                <a:srgbClr val="E0E2E4"/>
              </a:solidFill>
              <a:effectLst/>
              <a:latin typeface="Courier New" panose="02070309020205020404" pitchFamily="49" charset="0"/>
            </a:endParaRPr>
          </a:p>
          <a:p>
            <a:pPr lvl="1"/>
            <a:r>
              <a:rPr lang="en-US" altLang="zh-CN" b="0" i="0">
                <a:solidFill>
                  <a:schemeClr val="accent1">
                    <a:lumMod val="40000"/>
                    <a:lumOff val="60000"/>
                  </a:schemeClr>
                </a:solidFill>
                <a:effectLst/>
                <a:latin typeface="Courier New" panose="02070309020205020404" pitchFamily="49" charset="0"/>
              </a:rPr>
              <a:t>QVector3D</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1.5f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0.2f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1.5f</a:t>
            </a:r>
            <a:r>
              <a:rPr lang="en-US" altLang="zh-CN" b="0" i="0">
                <a:solidFill>
                  <a:srgbClr val="E0E2E4"/>
                </a:solidFill>
                <a:effectLst/>
                <a:latin typeface="Courier New" panose="02070309020205020404" pitchFamily="49" charset="0"/>
              </a:rPr>
              <a:t>), </a:t>
            </a:r>
            <a:endParaRPr lang="en-US" altLang="zh-CN" b="0" i="0">
              <a:solidFill>
                <a:srgbClr val="E0E2E4"/>
              </a:solidFill>
              <a:effectLst/>
              <a:latin typeface="Courier New" panose="02070309020205020404" pitchFamily="49" charset="0"/>
            </a:endParaRPr>
          </a:p>
          <a:p>
            <a:pPr lvl="1"/>
            <a:r>
              <a:rPr lang="en-US" altLang="zh-CN" b="0" i="0">
                <a:solidFill>
                  <a:schemeClr val="accent1">
                    <a:lumMod val="40000"/>
                    <a:lumOff val="60000"/>
                  </a:schemeClr>
                </a:solidFill>
                <a:effectLst/>
                <a:latin typeface="Courier New" panose="02070309020205020404" pitchFamily="49" charset="0"/>
              </a:rPr>
              <a:t>QVector3D</a:t>
            </a:r>
            <a:r>
              <a:rPr lang="en-US" altLang="zh-CN" b="0" i="0">
                <a:solidFill>
                  <a:srgbClr val="E0E2E4"/>
                </a:solidFill>
                <a:effectLst/>
                <a:latin typeface="Courier New" panose="02070309020205020404" pitchFamily="49" charset="0"/>
              </a:rPr>
              <a:t>(-</a:t>
            </a:r>
            <a:r>
              <a:rPr lang="en-US" altLang="zh-CN" b="0" i="0">
                <a:solidFill>
                  <a:srgbClr val="FFCD22"/>
                </a:solidFill>
                <a:effectLst/>
                <a:latin typeface="Courier New" panose="02070309020205020404" pitchFamily="49" charset="0"/>
              </a:rPr>
              <a:t>1.3f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1.0f</a:t>
            </a:r>
            <a:r>
              <a:rPr lang="en-US" altLang="zh-CN" b="0" i="0">
                <a:solidFill>
                  <a:srgbClr val="E0E2E4"/>
                </a:solidFill>
                <a:effectLst/>
                <a:latin typeface="Courier New" panose="02070309020205020404" pitchFamily="49" charset="0"/>
              </a:rPr>
              <a:t>, -</a:t>
            </a:r>
            <a:r>
              <a:rPr lang="en-US" altLang="zh-CN" b="0" i="0">
                <a:solidFill>
                  <a:srgbClr val="FFCD22"/>
                </a:solidFill>
                <a:effectLst/>
                <a:latin typeface="Courier New" panose="02070309020205020404" pitchFamily="49" charset="0"/>
              </a:rPr>
              <a:t>1.5f</a:t>
            </a:r>
            <a:r>
              <a:rPr lang="en-US" altLang="zh-CN" b="0" i="0">
                <a:solidFill>
                  <a:srgbClr val="E0E2E4"/>
                </a:solidFill>
                <a:effectLst/>
                <a:latin typeface="Courier New" panose="02070309020205020404" pitchFamily="49" charset="0"/>
              </a:rPr>
              <a:t>) </a:t>
            </a:r>
            <a:endParaRPr lang="en-US" altLang="zh-CN" b="0" i="0">
              <a:solidFill>
                <a:srgbClr val="E0E2E4"/>
              </a:solidFill>
              <a:effectLst/>
              <a:latin typeface="Courier New" panose="02070309020205020404" pitchFamily="49" charset="0"/>
            </a:endParaRPr>
          </a:p>
          <a:p>
            <a:r>
              <a:rPr lang="en-US" altLang="zh-CN" b="0" i="0">
                <a:solidFill>
                  <a:srgbClr val="E0E2E4"/>
                </a:solidFill>
                <a:effectLst/>
                <a:latin typeface="Courier New" panose="02070309020205020404" pitchFamily="49" charset="0"/>
              </a:rPr>
              <a:t>};</a:t>
            </a:r>
            <a:endParaRPr lang="zh-CN" altLang="en-US"/>
          </a:p>
        </p:txBody>
      </p:sp>
      <p:sp>
        <p:nvSpPr>
          <p:cNvPr id="13" name="文本框 12"/>
          <p:cNvSpPr txBox="1"/>
          <p:nvPr/>
        </p:nvSpPr>
        <p:spPr>
          <a:xfrm>
            <a:off x="3593927" y="438028"/>
            <a:ext cx="4338493"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0" i="0">
                <a:solidFill>
                  <a:srgbClr val="FFC000"/>
                </a:solidFill>
                <a:effectLst/>
                <a:latin typeface="Open Sans" panose="020B0606030504020204" pitchFamily="34" charset="0"/>
              </a:rPr>
              <a:t>更多的立方体！</a:t>
            </a:r>
            <a:endParaRPr lang="zh-CN" altLang="en-US" b="0" i="0">
              <a:solidFill>
                <a:srgbClr val="FFC000"/>
              </a:solidFill>
              <a:effectLst/>
              <a:latin typeface="Open Sans" panose="020B0606030504020204" pitchFamily="34" charset="0"/>
            </a:endParaRPr>
          </a:p>
        </p:txBody>
      </p:sp>
      <p:sp>
        <p:nvSpPr>
          <p:cNvPr id="16" name="文本框 15"/>
          <p:cNvSpPr txBox="1"/>
          <p:nvPr/>
        </p:nvSpPr>
        <p:spPr>
          <a:xfrm>
            <a:off x="912245" y="1005960"/>
            <a:ext cx="9054715"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a:ln>
                  <a:noFill/>
                </a:ln>
                <a:solidFill>
                  <a:srgbClr val="808000"/>
                </a:solidFill>
                <a:effectLst/>
                <a:latin typeface="Arial" panose="020B0604020202020204" pitchFamily="34" charset="0"/>
              </a:rPr>
              <a:t>foreach</a:t>
            </a:r>
            <a:r>
              <a:rPr kumimoji="0" lang="zh-CN" altLang="zh-CN" b="0" i="0" u="none" strike="noStrike" cap="none" normalizeH="0" baseline="0">
                <a:ln>
                  <a:noFill/>
                </a:ln>
                <a:solidFill>
                  <a:schemeClr val="tx1"/>
                </a:solidFill>
                <a:effectLst/>
                <a:latin typeface="Arial" panose="020B0604020202020204" pitchFamily="34" charset="0"/>
              </a:rPr>
              <a:t>(</a:t>
            </a:r>
            <a:r>
              <a:rPr kumimoji="0" lang="zh-CN" altLang="zh-CN" b="0" i="0" u="none" strike="noStrike" cap="none" normalizeH="0" baseline="0">
                <a:ln>
                  <a:noFill/>
                </a:ln>
                <a:solidFill>
                  <a:srgbClr val="808000"/>
                </a:solidFill>
                <a:effectLst/>
                <a:latin typeface="Arial" panose="020B0604020202020204" pitchFamily="34" charset="0"/>
              </a:rPr>
              <a:t>auto</a:t>
            </a:r>
            <a:r>
              <a:rPr kumimoji="0" lang="zh-CN" altLang="zh-CN" b="0" i="0" u="none" strike="noStrike" cap="none" normalizeH="0" baseline="0">
                <a:ln>
                  <a:noFill/>
                </a:ln>
                <a:solidFill>
                  <a:srgbClr val="C0C0C0"/>
                </a:solidFill>
                <a:effectLst/>
                <a:latin typeface="Arial" panose="020B0604020202020204" pitchFamily="34" charset="0"/>
              </a:rPr>
              <a:t> </a:t>
            </a:r>
            <a:r>
              <a:rPr kumimoji="0" lang="zh-CN" altLang="zh-CN" b="0" i="0" u="none" strike="noStrike" cap="none" normalizeH="0" baseline="0">
                <a:ln>
                  <a:noFill/>
                </a:ln>
                <a:solidFill>
                  <a:schemeClr val="tx1"/>
                </a:solidFill>
                <a:effectLst/>
                <a:latin typeface="Arial" panose="020B0604020202020204" pitchFamily="34" charset="0"/>
              </a:rPr>
              <a:t>item,cubePositions){ </a:t>
            </a:r>
            <a:endParaRPr kumimoji="0" lang="en-US" altLang="zh-CN" b="0" i="0" u="none" strike="noStrike" cap="none" normalizeH="0" baseline="0">
              <a:ln>
                <a:noFill/>
              </a:ln>
              <a:solidFill>
                <a:schemeClr val="tx1"/>
              </a:solidFill>
              <a:effectLst/>
              <a:latin typeface="Arial" panose="020B0604020202020204" pitchFamily="34" charset="0"/>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latin typeface="Arial Unicode MS"/>
              </a:rPr>
              <a:t>model.setToIdentity();</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latin typeface="Arial Unicode MS"/>
              </a:rPr>
              <a:t>model.translate(item);</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latin typeface="Arial Unicode MS"/>
              </a:rPr>
              <a:t>model.rotate(time,</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rgbClr val="000080"/>
                </a:solidFill>
                <a:effectLst/>
                <a:latin typeface="Arial Unicode MS"/>
              </a:rPr>
              <a:t>1.0f</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rgbClr val="000080"/>
                </a:solidFill>
                <a:effectLst/>
                <a:latin typeface="Arial Unicode MS"/>
              </a:rPr>
              <a:t>0.3f</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rgbClr val="000080"/>
                </a:solidFill>
                <a:effectLst/>
                <a:latin typeface="Arial Unicode MS"/>
              </a:rPr>
              <a:t>0.5f</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rgbClr val="800000"/>
                </a:solidFill>
                <a:effectLst/>
                <a:latin typeface="Arial Unicode MS"/>
              </a:rPr>
              <a:t>shaderProgram</a:t>
            </a:r>
            <a:r>
              <a:rPr kumimoji="0" lang="zh-CN" altLang="zh-CN" b="0" i="0" u="none" strike="noStrike" cap="none" normalizeH="0" baseline="0">
                <a:ln>
                  <a:noFill/>
                </a:ln>
                <a:solidFill>
                  <a:schemeClr val="tx1"/>
                </a:solidFill>
                <a:effectLst/>
                <a:latin typeface="Arial Unicode MS"/>
              </a:rPr>
              <a:t>.setUniformValue(</a:t>
            </a:r>
            <a:r>
              <a:rPr kumimoji="0" lang="zh-CN" altLang="zh-CN" b="0" i="0" u="none" strike="noStrike" cap="none" normalizeH="0" baseline="0">
                <a:ln>
                  <a:noFill/>
                </a:ln>
                <a:solidFill>
                  <a:srgbClr val="008000"/>
                </a:solidFill>
                <a:effectLst/>
                <a:latin typeface="Arial Unicode MS"/>
              </a:rPr>
              <a:t>"model"</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model);</a:t>
            </a:r>
            <a:r>
              <a:rPr kumimoji="0" lang="zh-CN" altLang="zh-CN" b="0" i="0" u="none" strike="noStrike" cap="none" normalizeH="0" baseline="0">
                <a:ln>
                  <a:noFill/>
                </a:ln>
                <a:solidFill>
                  <a:schemeClr val="tx1"/>
                </a:solidFill>
                <a:effectLst/>
              </a:rPr>
              <a:t> </a:t>
            </a:r>
            <a:r>
              <a:rPr kumimoji="0" lang="zh-CN" altLang="zh-CN" b="0" i="0" u="none" strike="noStrike" cap="none" normalizeH="0" baseline="0">
                <a:ln>
                  <a:noFill/>
                </a:ln>
                <a:solidFill>
                  <a:schemeClr val="tx1"/>
                </a:solidFill>
                <a:effectLst/>
                <a:latin typeface="Arial Unicode MS"/>
              </a:rPr>
              <a:t>glDrawArrays(</a:t>
            </a:r>
            <a:r>
              <a:rPr kumimoji="0" lang="zh-CN" altLang="zh-CN" b="0" i="0" u="none" strike="noStrike" cap="none" normalizeH="0" baseline="0">
                <a:ln>
                  <a:noFill/>
                </a:ln>
                <a:solidFill>
                  <a:srgbClr val="000080"/>
                </a:solidFill>
                <a:effectLst/>
                <a:latin typeface="Arial Unicode MS"/>
              </a:rPr>
              <a:t>GL_TRIANGLES</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000080"/>
                </a:solidFill>
                <a:effectLst/>
                <a:latin typeface="Arial Unicode MS"/>
              </a:rPr>
              <a:t>0</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000080"/>
                </a:solidFill>
                <a:effectLst/>
                <a:latin typeface="Arial Unicode MS"/>
              </a:rPr>
              <a:t>36</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a:ln>
                  <a:noFill/>
                </a:ln>
                <a:solidFill>
                  <a:schemeClr val="tx1"/>
                </a:solidFill>
                <a:effectLst/>
                <a:latin typeface="Arial Unicode MS"/>
              </a:rPr>
              <a:t>}</a:t>
            </a:r>
            <a:endParaRPr kumimoji="0" lang="zh-CN" altLang="zh-CN" b="0" i="0" u="none" strike="noStrike" cap="none" normalizeH="0" baseline="0">
              <a:ln>
                <a:noFill/>
              </a:ln>
              <a:solidFill>
                <a:schemeClr val="tx1"/>
              </a:solidFill>
              <a:effectLst/>
              <a:latin typeface="Arial" panose="020B0604020202020204" pitchFamily="34" charset="0"/>
            </a:endParaRPr>
          </a:p>
        </p:txBody>
      </p:sp>
      <p:pic>
        <p:nvPicPr>
          <p:cNvPr id="3" name="图片 2"/>
          <p:cNvPicPr>
            <a:picLocks noChangeAspect="1"/>
          </p:cNvPicPr>
          <p:nvPr/>
        </p:nvPicPr>
        <p:blipFill>
          <a:blip r:embed="rId1"/>
          <a:stretch>
            <a:fillRect/>
          </a:stretch>
        </p:blipFill>
        <p:spPr>
          <a:xfrm>
            <a:off x="5659120" y="3427248"/>
            <a:ext cx="4608969" cy="35875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485" y="842890"/>
            <a:ext cx="8771777"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对</a:t>
            </a:r>
            <a:r>
              <a:rPr lang="zh-CN" altLang="en-US">
                <a:solidFill>
                  <a:schemeClr val="bg1"/>
                </a:solidFill>
                <a:latin typeface="Consolas" panose="020B0609020204030204" pitchFamily="49" charset="0"/>
                <a:ea typeface="微软雅黑" panose="020B0503020204020204" pitchFamily="34" charset="-122"/>
              </a:rPr>
              <a:t>透视投影</a:t>
            </a:r>
            <a:r>
              <a:rPr kumimoji="0" lang="zh-CN" altLang="zh-CN" sz="1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中的</a:t>
            </a:r>
            <a:r>
              <a:rPr kumimoji="0" lang="zh-CN" altLang="zh-CN" sz="1800" b="0" i="0" u="none" strike="noStrike" cap="none" normalizeH="0" baseline="0">
                <a:ln>
                  <a:noFill/>
                </a:ln>
                <a:solidFill>
                  <a:schemeClr val="bg1"/>
                </a:solidFill>
                <a:effectLst/>
                <a:latin typeface="Consolas" panose="020B0609020204030204" pitchFamily="49" charset="0"/>
                <a:ea typeface="微软雅黑" panose="020B0503020204020204" pitchFamily="34" charset="-122"/>
              </a:rPr>
              <a:t>Fo</a:t>
            </a:r>
            <a:r>
              <a:rPr kumimoji="0" lang="en-US" altLang="zh-CN" sz="1800" b="0" i="0" u="none" strike="noStrike" cap="none" normalizeH="0" baseline="0">
                <a:ln>
                  <a:noFill/>
                </a:ln>
                <a:solidFill>
                  <a:schemeClr val="bg1"/>
                </a:solidFill>
                <a:effectLst/>
                <a:latin typeface="Consolas" panose="020B0609020204030204" pitchFamily="49" charset="0"/>
                <a:ea typeface="微软雅黑" panose="020B0503020204020204" pitchFamily="34" charset="-122"/>
              </a:rPr>
              <a:t>v</a:t>
            </a:r>
            <a:r>
              <a:rPr kumimoji="0" lang="zh-CN" altLang="zh-CN" sz="1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和</a:t>
            </a:r>
            <a:r>
              <a:rPr kumimoji="0" lang="zh-CN" altLang="zh-CN" sz="1800" b="0" i="0" u="none" strike="noStrike" cap="none" normalizeH="0" baseline="0">
                <a:ln>
                  <a:noFill/>
                </a:ln>
                <a:solidFill>
                  <a:schemeClr val="bg1"/>
                </a:solidFill>
                <a:effectLst/>
                <a:latin typeface="Consolas" panose="020B0609020204030204" pitchFamily="49" charset="0"/>
                <a:ea typeface="微软雅黑" panose="020B0503020204020204" pitchFamily="34" charset="-122"/>
              </a:rPr>
              <a:t>ratio</a:t>
            </a:r>
            <a:r>
              <a:rPr kumimoji="0" lang="zh-CN" altLang="zh-CN" sz="1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参数进行实验。看能否搞懂它们是如何影响透视平截头体的。</a:t>
            </a:r>
            <a:endParaRPr kumimoji="0" lang="zh-CN" altLang="zh-CN" sz="1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将观察矩阵在各个方向上进行位移，来看看场景是如何改变的。注意把观察矩阵当成摄像机对象。</a:t>
            </a:r>
            <a:endParaRPr kumimoji="0" lang="zh-CN" altLang="zh-CN" sz="1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使用模型矩阵只让是3倍数的箱子旋转（以及第1个箱子），而让剩下的箱子保持静止。</a:t>
            </a:r>
            <a:r>
              <a:rPr kumimoji="0" lang="zh-CN" altLang="zh-CN" sz="1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hlinkClick r:id="rId1"/>
              </a:rPr>
              <a:t>参考解答</a:t>
            </a:r>
            <a:r>
              <a:rPr kumimoji="0" lang="zh-CN" altLang="zh-CN" sz="1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a:t>
            </a:r>
            <a:endParaRPr kumimoji="0" lang="zh-CN" altLang="zh-CN" sz="1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2656180" y="313045"/>
            <a:ext cx="5312778"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FFC000"/>
                </a:solidFill>
                <a:effectLst/>
                <a:latin typeface="Open Sans" panose="020B0606030504020204" pitchFamily="34" charset="0"/>
                <a:cs typeface="Open Sans" panose="020B0606030504020204" pitchFamily="34" charset="0"/>
              </a:rPr>
              <a:t>练习</a:t>
            </a:r>
            <a:endParaRPr kumimoji="0" lang="zh-CN" altLang="zh-CN" sz="1800" b="0" i="0" u="none" strike="noStrike" cap="none" normalizeH="0" baseline="0">
              <a:ln>
                <a:noFill/>
              </a:ln>
              <a:solidFill>
                <a:srgbClr val="FFC000"/>
              </a:solidFill>
              <a:effectLst/>
              <a:latin typeface="Open Sans" panose="020B0606030504020204" pitchFamily="34" charset="0"/>
              <a:cs typeface="Open Sans" panose="020B0606030504020204" pitchFamily="34"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2419" y="2536846"/>
            <a:ext cx="1943260" cy="1943260"/>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236" y="2315963"/>
            <a:ext cx="2385026" cy="2385026"/>
          </a:xfrm>
          <a:prstGeom prst="rect">
            <a:avLst/>
          </a:prstGeom>
        </p:spPr>
      </p:pic>
      <p:pic>
        <p:nvPicPr>
          <p:cNvPr id="13" name="Picture 6" descr=" perspective_frust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854" y="2473290"/>
            <a:ext cx="2508948" cy="20703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4_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bg1"/>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第4章：程序流程之循环</Template>
  <TotalTime>0</TotalTime>
  <Words>3700</Words>
  <Application>WPS 演示</Application>
  <PresentationFormat>自定义</PresentationFormat>
  <Paragraphs>146</Paragraphs>
  <Slides>5</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vt:i4>
      </vt:variant>
    </vt:vector>
  </HeadingPairs>
  <TitlesOfParts>
    <vt:vector size="23" baseType="lpstr">
      <vt:lpstr>Arial</vt:lpstr>
      <vt:lpstr>宋体</vt:lpstr>
      <vt:lpstr>Wingdings</vt:lpstr>
      <vt:lpstr>华文琥珀</vt:lpstr>
      <vt:lpstr>Calibri</vt:lpstr>
      <vt:lpstr>Consolas</vt:lpstr>
      <vt:lpstr>微软雅黑</vt:lpstr>
      <vt:lpstr>Courier New</vt:lpstr>
      <vt:lpstr>Open Sans</vt:lpstr>
      <vt:lpstr>Segoe Print</vt:lpstr>
      <vt:lpstr>仿宋</vt:lpstr>
      <vt:lpstr>-apple-system</vt:lpstr>
      <vt:lpstr>Arial Unicode MS</vt:lpstr>
      <vt:lpstr>Arial Unicode MS</vt:lpstr>
      <vt:lpstr>黑体</vt:lpstr>
      <vt:lpstr>Cambria</vt:lpstr>
      <vt:lpstr>等线</vt:lpstr>
      <vt:lpstr>4_第一PPT，www.1ppt.com</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蔡乐</dc:creator>
  <cp:lastModifiedBy>蔡乐</cp:lastModifiedBy>
  <cp:revision>1590</cp:revision>
  <dcterms:created xsi:type="dcterms:W3CDTF">2020-06-26T01:00:00Z</dcterms:created>
  <dcterms:modified xsi:type="dcterms:W3CDTF">2021-10-04T02:50:40Z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35C8A0B9FA4B4BC7B03E97E74C2317FB</vt:lpwstr>
  </property>
</Properties>
</file>