
<file path=[Content_Types].xml><?xml version="1.0" encoding="utf-8"?>
<Types xmlns="http://schemas.openxmlformats.org/package/2006/content-types">
  <Default Extension="bin" ContentType="application/vnd.openxmlformats-officedocument.oleObject"/>
  <Default Extension="jpeg" ContentType="image/jpeg"/>
  <Default Extension="mp4" ContentType="video/mp4"/>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8"/>
  </p:handoutMasterIdLst>
  <p:sldIdLst>
    <p:sldId id="316" r:id="rId2"/>
    <p:sldId id="317" r:id="rId3"/>
    <p:sldId id="318" r:id="rId4"/>
    <p:sldId id="319" r:id="rId5"/>
    <p:sldId id="320" r:id="rId6"/>
  </p:sldIdLst>
  <p:sldSz cx="10625138" cy="1440021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9F54E01-4EF1-4652-AD5E-BDA7E3B94D0E}">
          <p14:sldIdLst>
            <p14:sldId id="316"/>
            <p14:sldId id="317"/>
            <p14:sldId id="318"/>
            <p14:sldId id="319"/>
            <p14:sldId id="320"/>
          </p14:sldIdLst>
        </p14:section>
      </p14:sectionLst>
    </p:ext>
    <p:ext uri="{EFAFB233-063F-42B5-8137-9DF3F51BA10A}">
      <p15:sldGuideLst xmlns:p15="http://schemas.microsoft.com/office/powerpoint/2012/main">
        <p15:guide id="1" pos="412">
          <p15:clr>
            <a:srgbClr val="A4A3A4"/>
          </p15:clr>
        </p15:guide>
        <p15:guide id="2" orient="horz" pos="455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F1F"/>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95244" autoAdjust="0"/>
  </p:normalViewPr>
  <p:slideViewPr>
    <p:cSldViewPr snapToGrid="0" showGuides="1">
      <p:cViewPr>
        <p:scale>
          <a:sx n="100" d="100"/>
          <a:sy n="100" d="100"/>
        </p:scale>
        <p:origin x="605" y="-3461"/>
      </p:cViewPr>
      <p:guideLst>
        <p:guide pos="412"/>
        <p:guide orient="horz" pos="4558"/>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24449D-D9B6-4318-96E7-94981150098A}" type="datetimeFigureOut">
              <a:rPr lang="zh-CN" altLang="en-US" smtClean="0"/>
              <a:t>2021/10/3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C24301-1F08-4A3D-91B6-592D1EF7B2F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13B3F-2B31-4A61-B985-2117CDAFE2AD}" type="datetimeFigureOut">
              <a:rPr lang="zh-CN" altLang="en-US" smtClean="0"/>
              <a:t>2021/10/3</a:t>
            </a:fld>
            <a:endParaRPr lang="zh-CN" altLang="en-US"/>
          </a:p>
        </p:txBody>
      </p:sp>
      <p:sp>
        <p:nvSpPr>
          <p:cNvPr id="4" name="幻灯片图像占位符 3"/>
          <p:cNvSpPr>
            <a:spLocks noGrp="1" noRot="1" noChangeAspect="1"/>
          </p:cNvSpPr>
          <p:nvPr>
            <p:ph type="sldImg" idx="2"/>
          </p:nvPr>
        </p:nvSpPr>
        <p:spPr>
          <a:xfrm>
            <a:off x="2290763" y="1143000"/>
            <a:ext cx="22764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70FF05-BDD8-42F0-BA90-04AD6ABB1C0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28142" y="2356703"/>
            <a:ext cx="7968854" cy="5013407"/>
          </a:xfrm>
        </p:spPr>
        <p:txBody>
          <a:bodyPr anchor="b"/>
          <a:lstStyle>
            <a:lvl1pPr algn="ctr">
              <a:defRPr sz="5230"/>
            </a:lvl1pPr>
          </a:lstStyle>
          <a:p>
            <a:r>
              <a:rPr lang="zh-CN" altLang="en-US"/>
              <a:t>单击此处编辑母版标题样式</a:t>
            </a:r>
          </a:p>
        </p:txBody>
      </p:sp>
      <p:sp>
        <p:nvSpPr>
          <p:cNvPr id="3" name="副标题 2"/>
          <p:cNvSpPr>
            <a:spLocks noGrp="1"/>
          </p:cNvSpPr>
          <p:nvPr>
            <p:ph type="subTitle" idx="1"/>
          </p:nvPr>
        </p:nvSpPr>
        <p:spPr>
          <a:xfrm>
            <a:off x="1328142" y="7563446"/>
            <a:ext cx="7968854" cy="3476717"/>
          </a:xfrm>
        </p:spPr>
        <p:txBody>
          <a:bodyPr/>
          <a:lstStyle>
            <a:lvl1pPr marL="0" indent="0" algn="ctr">
              <a:buNone/>
              <a:defRPr sz="2090"/>
            </a:lvl1pPr>
            <a:lvl2pPr marL="398145" indent="0" algn="ctr">
              <a:buNone/>
              <a:defRPr sz="1745"/>
            </a:lvl2pPr>
            <a:lvl3pPr marL="796925" indent="0" algn="ctr">
              <a:buNone/>
              <a:defRPr sz="1570"/>
            </a:lvl3pPr>
            <a:lvl4pPr marL="1195070" indent="0" algn="ctr">
              <a:buNone/>
              <a:defRPr sz="1395"/>
            </a:lvl4pPr>
            <a:lvl5pPr marL="1593850" indent="0" algn="ctr">
              <a:buNone/>
              <a:defRPr sz="1395"/>
            </a:lvl5pPr>
            <a:lvl6pPr marL="1991995" indent="0" algn="ctr">
              <a:buNone/>
              <a:defRPr sz="1395"/>
            </a:lvl6pPr>
            <a:lvl7pPr marL="2390775" indent="0" algn="ctr">
              <a:buNone/>
              <a:defRPr sz="1395"/>
            </a:lvl7pPr>
            <a:lvl8pPr marL="2788920" indent="0" algn="ctr">
              <a:buNone/>
              <a:defRPr sz="1395"/>
            </a:lvl8pPr>
            <a:lvl9pPr marL="3187700" indent="0" algn="ctr">
              <a:buNone/>
              <a:defRPr sz="1395"/>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2021/10/3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2021/10/3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603615" y="766678"/>
            <a:ext cx="2291045" cy="1220351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30478" y="766678"/>
            <a:ext cx="6740322" cy="1220351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2021/10/3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2021/10/3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4944" y="3590055"/>
            <a:ext cx="9164182" cy="5990088"/>
          </a:xfrm>
        </p:spPr>
        <p:txBody>
          <a:bodyPr anchor="b"/>
          <a:lstStyle>
            <a:lvl1pPr>
              <a:defRPr sz="5230"/>
            </a:lvl1pPr>
          </a:lstStyle>
          <a:p>
            <a:r>
              <a:rPr lang="zh-CN" altLang="en-US"/>
              <a:t>单击此处编辑母版标题样式</a:t>
            </a:r>
          </a:p>
        </p:txBody>
      </p:sp>
      <p:sp>
        <p:nvSpPr>
          <p:cNvPr id="3" name="文本占位符 2"/>
          <p:cNvSpPr>
            <a:spLocks noGrp="1"/>
          </p:cNvSpPr>
          <p:nvPr>
            <p:ph type="body" idx="1"/>
          </p:nvPr>
        </p:nvSpPr>
        <p:spPr>
          <a:xfrm>
            <a:off x="724944" y="9636811"/>
            <a:ext cx="9164182" cy="3150046"/>
          </a:xfrm>
        </p:spPr>
        <p:txBody>
          <a:bodyPr/>
          <a:lstStyle>
            <a:lvl1pPr marL="0" indent="0">
              <a:buNone/>
              <a:defRPr sz="2090">
                <a:solidFill>
                  <a:schemeClr val="tx1">
                    <a:tint val="75000"/>
                  </a:schemeClr>
                </a:solidFill>
              </a:defRPr>
            </a:lvl1pPr>
            <a:lvl2pPr marL="398145" indent="0">
              <a:buNone/>
              <a:defRPr sz="1745">
                <a:solidFill>
                  <a:schemeClr val="tx1">
                    <a:tint val="75000"/>
                  </a:schemeClr>
                </a:solidFill>
              </a:defRPr>
            </a:lvl2pPr>
            <a:lvl3pPr marL="796925" indent="0">
              <a:buNone/>
              <a:defRPr sz="1570">
                <a:solidFill>
                  <a:schemeClr val="tx1">
                    <a:tint val="75000"/>
                  </a:schemeClr>
                </a:solidFill>
              </a:defRPr>
            </a:lvl3pPr>
            <a:lvl4pPr marL="1195070" indent="0">
              <a:buNone/>
              <a:defRPr sz="1395">
                <a:solidFill>
                  <a:schemeClr val="tx1">
                    <a:tint val="75000"/>
                  </a:schemeClr>
                </a:solidFill>
              </a:defRPr>
            </a:lvl4pPr>
            <a:lvl5pPr marL="1593850" indent="0">
              <a:buNone/>
              <a:defRPr sz="1395">
                <a:solidFill>
                  <a:schemeClr val="tx1">
                    <a:tint val="75000"/>
                  </a:schemeClr>
                </a:solidFill>
              </a:defRPr>
            </a:lvl5pPr>
            <a:lvl6pPr marL="1991995" indent="0">
              <a:buNone/>
              <a:defRPr sz="1395">
                <a:solidFill>
                  <a:schemeClr val="tx1">
                    <a:tint val="75000"/>
                  </a:schemeClr>
                </a:solidFill>
              </a:defRPr>
            </a:lvl6pPr>
            <a:lvl7pPr marL="2390775" indent="0">
              <a:buNone/>
              <a:defRPr sz="1395">
                <a:solidFill>
                  <a:schemeClr val="tx1">
                    <a:tint val="75000"/>
                  </a:schemeClr>
                </a:solidFill>
              </a:defRPr>
            </a:lvl7pPr>
            <a:lvl8pPr marL="2788920" indent="0">
              <a:buNone/>
              <a:defRPr sz="1395">
                <a:solidFill>
                  <a:schemeClr val="tx1">
                    <a:tint val="75000"/>
                  </a:schemeClr>
                </a:solidFill>
              </a:defRPr>
            </a:lvl8pPr>
            <a:lvl9pPr marL="3187700" indent="0">
              <a:buNone/>
              <a:defRPr sz="139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2021/10/3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30478" y="3833390"/>
            <a:ext cx="4515684"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378976" y="3833390"/>
            <a:ext cx="4515684"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2021/10/3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2" y="766679"/>
            <a:ext cx="9164182" cy="2783376"/>
          </a:xfrm>
        </p:spPr>
        <p:txBody>
          <a:bodyPr/>
          <a:lstStyle/>
          <a:p>
            <a:r>
              <a:rPr lang="zh-CN" altLang="en-US"/>
              <a:t>单击此处编辑母版标题样式</a:t>
            </a:r>
          </a:p>
        </p:txBody>
      </p:sp>
      <p:sp>
        <p:nvSpPr>
          <p:cNvPr id="3" name="文本占位符 2"/>
          <p:cNvSpPr>
            <a:spLocks noGrp="1"/>
          </p:cNvSpPr>
          <p:nvPr>
            <p:ph type="body" idx="1"/>
          </p:nvPr>
        </p:nvSpPr>
        <p:spPr>
          <a:xfrm>
            <a:off x="731863" y="3530053"/>
            <a:ext cx="4494931" cy="1730025"/>
          </a:xfrm>
        </p:spPr>
        <p:txBody>
          <a:bodyPr anchor="b"/>
          <a:lstStyle>
            <a:lvl1pPr marL="0" indent="0">
              <a:buNone/>
              <a:defRPr sz="2090" b="1"/>
            </a:lvl1pPr>
            <a:lvl2pPr marL="398145" indent="0">
              <a:buNone/>
              <a:defRPr sz="1745" b="1"/>
            </a:lvl2pPr>
            <a:lvl3pPr marL="796925" indent="0">
              <a:buNone/>
              <a:defRPr sz="1570" b="1"/>
            </a:lvl3pPr>
            <a:lvl4pPr marL="1195070" indent="0">
              <a:buNone/>
              <a:defRPr sz="1395" b="1"/>
            </a:lvl4pPr>
            <a:lvl5pPr marL="1593850" indent="0">
              <a:buNone/>
              <a:defRPr sz="1395" b="1"/>
            </a:lvl5pPr>
            <a:lvl6pPr marL="1991995" indent="0">
              <a:buNone/>
              <a:defRPr sz="1395" b="1"/>
            </a:lvl6pPr>
            <a:lvl7pPr marL="2390775" indent="0">
              <a:buNone/>
              <a:defRPr sz="1395" b="1"/>
            </a:lvl7pPr>
            <a:lvl8pPr marL="2788920" indent="0">
              <a:buNone/>
              <a:defRPr sz="1395" b="1"/>
            </a:lvl8pPr>
            <a:lvl9pPr marL="3187700" indent="0">
              <a:buNone/>
              <a:defRPr sz="1395" b="1"/>
            </a:lvl9pPr>
          </a:lstStyle>
          <a:p>
            <a:pPr lvl="0"/>
            <a:r>
              <a:rPr lang="zh-CN" altLang="en-US"/>
              <a:t>单击此处编辑母版文本样式</a:t>
            </a:r>
          </a:p>
        </p:txBody>
      </p:sp>
      <p:sp>
        <p:nvSpPr>
          <p:cNvPr id="4" name="内容占位符 3"/>
          <p:cNvSpPr>
            <a:spLocks noGrp="1"/>
          </p:cNvSpPr>
          <p:nvPr>
            <p:ph sz="half" idx="2"/>
          </p:nvPr>
        </p:nvSpPr>
        <p:spPr>
          <a:xfrm>
            <a:off x="731863" y="5260078"/>
            <a:ext cx="4494931"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5378976" y="3530053"/>
            <a:ext cx="4517068" cy="1730025"/>
          </a:xfrm>
        </p:spPr>
        <p:txBody>
          <a:bodyPr anchor="b"/>
          <a:lstStyle>
            <a:lvl1pPr marL="0" indent="0">
              <a:buNone/>
              <a:defRPr sz="2090" b="1"/>
            </a:lvl1pPr>
            <a:lvl2pPr marL="398145" indent="0">
              <a:buNone/>
              <a:defRPr sz="1745" b="1"/>
            </a:lvl2pPr>
            <a:lvl3pPr marL="796925" indent="0">
              <a:buNone/>
              <a:defRPr sz="1570" b="1"/>
            </a:lvl3pPr>
            <a:lvl4pPr marL="1195070" indent="0">
              <a:buNone/>
              <a:defRPr sz="1395" b="1"/>
            </a:lvl4pPr>
            <a:lvl5pPr marL="1593850" indent="0">
              <a:buNone/>
              <a:defRPr sz="1395" b="1"/>
            </a:lvl5pPr>
            <a:lvl6pPr marL="1991995" indent="0">
              <a:buNone/>
              <a:defRPr sz="1395" b="1"/>
            </a:lvl6pPr>
            <a:lvl7pPr marL="2390775" indent="0">
              <a:buNone/>
              <a:defRPr sz="1395" b="1"/>
            </a:lvl7pPr>
            <a:lvl8pPr marL="2788920" indent="0">
              <a:buNone/>
              <a:defRPr sz="1395" b="1"/>
            </a:lvl8pPr>
            <a:lvl9pPr marL="3187700" indent="0">
              <a:buNone/>
              <a:defRPr sz="1395" b="1"/>
            </a:lvl9pPr>
          </a:lstStyle>
          <a:p>
            <a:pPr lvl="0"/>
            <a:r>
              <a:rPr lang="zh-CN" altLang="en-US"/>
              <a:t>单击此处编辑母版文本样式</a:t>
            </a:r>
          </a:p>
        </p:txBody>
      </p:sp>
      <p:sp>
        <p:nvSpPr>
          <p:cNvPr id="6" name="内容占位符 5"/>
          <p:cNvSpPr>
            <a:spLocks noGrp="1"/>
          </p:cNvSpPr>
          <p:nvPr>
            <p:ph sz="quarter" idx="4"/>
          </p:nvPr>
        </p:nvSpPr>
        <p:spPr>
          <a:xfrm>
            <a:off x="5378976" y="5260078"/>
            <a:ext cx="4517068"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7B43034-5666-4088-908E-90BF970F5519}" type="datetimeFigureOut">
              <a:rPr lang="zh-CN" altLang="en-US" smtClean="0"/>
              <a:t>2021/10/3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AA8925-78AA-4D71-A293-67AA713F8EE9}" type="slidenum">
              <a:rPr lang="zh-CN" altLang="en-US" smtClean="0"/>
              <a:t>‹#›</a:t>
            </a:fld>
            <a:endParaRPr lang="zh-CN" altLang="en-US"/>
          </a:p>
        </p:txBody>
      </p:sp>
      <p:sp>
        <p:nvSpPr>
          <p:cNvPr id="11" name="矩形 10"/>
          <p:cNvSpPr/>
          <p:nvPr/>
        </p:nvSpPr>
        <p:spPr>
          <a:xfrm>
            <a:off x="7230529" y="12153097"/>
            <a:ext cx="675519" cy="246221"/>
          </a:xfrm>
          <a:prstGeom prst="rect">
            <a:avLst/>
          </a:prstGeom>
        </p:spPr>
        <p:txBody>
          <a:bodyPr wrap="square">
            <a:spAutoFit/>
          </a:bodyPr>
          <a:lstStyle/>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模板下载：</a:t>
            </a:r>
            <a:r>
              <a:rPr lang="en-US" altLang="zh-CN" sz="100">
                <a:solidFill>
                  <a:prstClr val="black"/>
                </a:solidFill>
                <a:latin typeface="Calibri" panose="020F0502020204030204"/>
                <a:ea typeface="宋体" panose="02010600030101010101" pitchFamily="2" charset="-122"/>
              </a:rPr>
              <a:t>www.1ppt.com/moban/          </a:t>
            </a:r>
            <a:r>
              <a:rPr lang="zh-CN" altLang="en-US" sz="100">
                <a:solidFill>
                  <a:prstClr val="black"/>
                </a:solidFill>
                <a:latin typeface="Calibri" panose="020F0502020204030204"/>
                <a:ea typeface="宋体" panose="02010600030101010101" pitchFamily="2" charset="-122"/>
              </a:rPr>
              <a:t>行业</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www.1ppt.com/hangye/ </a:t>
            </a:r>
          </a:p>
          <a:p>
            <a:r>
              <a:rPr lang="zh-CN" altLang="en-US" sz="100">
                <a:solidFill>
                  <a:prstClr val="black"/>
                </a:solidFill>
                <a:latin typeface="Calibri" panose="020F0502020204030204"/>
                <a:ea typeface="宋体" panose="02010600030101010101" pitchFamily="2" charset="-122"/>
              </a:rPr>
              <a:t>节日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www.1ppt.com/jieri/          PPT</a:t>
            </a:r>
            <a:r>
              <a:rPr lang="zh-CN" altLang="en-US" sz="100">
                <a:solidFill>
                  <a:prstClr val="black"/>
                </a:solidFill>
                <a:latin typeface="Calibri" panose="020F0502020204030204"/>
                <a:ea typeface="宋体" panose="02010600030101010101" pitchFamily="2" charset="-122"/>
              </a:rPr>
              <a:t>素材：</a:t>
            </a:r>
            <a:r>
              <a:rPr lang="en-US" altLang="zh-CN" sz="100">
                <a:solidFill>
                  <a:prstClr val="black"/>
                </a:solidFill>
                <a:latin typeface="Calibri" panose="020F0502020204030204"/>
                <a:ea typeface="宋体" panose="02010600030101010101" pitchFamily="2" charset="-122"/>
              </a:rPr>
              <a:t>www.1ppt.com/sucai/</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背景图片：</a:t>
            </a:r>
            <a:r>
              <a:rPr lang="en-US" altLang="zh-CN" sz="100">
                <a:solidFill>
                  <a:prstClr val="black"/>
                </a:solidFill>
                <a:latin typeface="Calibri" panose="020F0502020204030204"/>
                <a:ea typeface="宋体" panose="02010600030101010101" pitchFamily="2" charset="-122"/>
              </a:rPr>
              <a:t>www.1ppt.com/beijing/        PPT</a:t>
            </a:r>
            <a:r>
              <a:rPr lang="zh-CN" altLang="en-US" sz="100">
                <a:solidFill>
                  <a:prstClr val="black"/>
                </a:solidFill>
                <a:latin typeface="Calibri" panose="020F0502020204030204"/>
                <a:ea typeface="宋体" panose="02010600030101010101" pitchFamily="2" charset="-122"/>
              </a:rPr>
              <a:t>图表：</a:t>
            </a:r>
            <a:r>
              <a:rPr lang="en-US" altLang="zh-CN" sz="100">
                <a:solidFill>
                  <a:prstClr val="black"/>
                </a:solidFill>
                <a:latin typeface="Calibri" panose="020F0502020204030204"/>
                <a:ea typeface="宋体" panose="02010600030101010101" pitchFamily="2" charset="-122"/>
              </a:rPr>
              <a:t>www.1ppt.com/tubiao/      </a:t>
            </a:r>
          </a:p>
          <a:p>
            <a:r>
              <a:rPr lang="zh-CN" altLang="en-US" sz="100">
                <a:solidFill>
                  <a:prstClr val="black"/>
                </a:solidFill>
                <a:latin typeface="Calibri" panose="020F0502020204030204"/>
                <a:ea typeface="宋体" panose="02010600030101010101" pitchFamily="2" charset="-122"/>
              </a:rPr>
              <a:t>精美</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下载：</a:t>
            </a:r>
            <a:r>
              <a:rPr lang="en-US" altLang="zh-CN" sz="100">
                <a:solidFill>
                  <a:prstClr val="black"/>
                </a:solidFill>
                <a:latin typeface="Calibri" panose="020F0502020204030204"/>
                <a:ea typeface="宋体" panose="02010600030101010101" pitchFamily="2" charset="-122"/>
              </a:rPr>
              <a:t>www.1ppt.com/xiazai/         PPT</a:t>
            </a:r>
            <a:r>
              <a:rPr lang="zh-CN" altLang="en-US" sz="100">
                <a:solidFill>
                  <a:prstClr val="black"/>
                </a:solidFill>
                <a:latin typeface="Calibri" panose="020F0502020204030204"/>
                <a:ea typeface="宋体" panose="02010600030101010101" pitchFamily="2" charset="-122"/>
              </a:rPr>
              <a:t>教程： </a:t>
            </a:r>
            <a:r>
              <a:rPr lang="en-US" altLang="zh-CN" sz="100">
                <a:solidFill>
                  <a:prstClr val="black"/>
                </a:solidFill>
                <a:latin typeface="Calibri" panose="020F0502020204030204"/>
                <a:ea typeface="宋体" panose="02010600030101010101" pitchFamily="2" charset="-122"/>
              </a:rPr>
              <a:t>www.1ppt.com/powerpoint/      </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课件：</a:t>
            </a:r>
            <a:r>
              <a:rPr lang="en-US" altLang="zh-CN" sz="100">
                <a:solidFill>
                  <a:prstClr val="black"/>
                </a:solidFill>
                <a:latin typeface="Calibri" panose="020F0502020204030204"/>
                <a:ea typeface="宋体" panose="02010600030101010101" pitchFamily="2" charset="-122"/>
              </a:rPr>
              <a:t>www.1ppt.com/kejian/             </a:t>
            </a:r>
            <a:r>
              <a:rPr lang="zh-CN" altLang="en-US" sz="100">
                <a:solidFill>
                  <a:prstClr val="black"/>
                </a:solidFill>
                <a:latin typeface="Calibri" panose="020F0502020204030204"/>
                <a:ea typeface="宋体" panose="02010600030101010101" pitchFamily="2" charset="-122"/>
              </a:rPr>
              <a:t>字体下载：</a:t>
            </a:r>
            <a:r>
              <a:rPr lang="en-US" altLang="zh-CN" sz="100">
                <a:solidFill>
                  <a:prstClr val="black"/>
                </a:solidFill>
                <a:latin typeface="Calibri" panose="020F0502020204030204"/>
                <a:ea typeface="宋体" panose="02010600030101010101" pitchFamily="2" charset="-122"/>
              </a:rPr>
              <a:t>www.1ppt.com/ziti/</a:t>
            </a:r>
          </a:p>
          <a:p>
            <a:r>
              <a:rPr lang="zh-CN" altLang="en-US" sz="100">
                <a:solidFill>
                  <a:prstClr val="black"/>
                </a:solidFill>
                <a:latin typeface="Calibri" panose="020F0502020204030204"/>
                <a:ea typeface="宋体" panose="02010600030101010101" pitchFamily="2" charset="-122"/>
              </a:rPr>
              <a:t>工作总结</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www.1ppt.com/xiazai/zongjie/ </a:t>
            </a:r>
            <a:r>
              <a:rPr lang="zh-CN" altLang="en-US" sz="100">
                <a:solidFill>
                  <a:prstClr val="black"/>
                </a:solidFill>
                <a:latin typeface="Calibri" panose="020F0502020204030204"/>
                <a:ea typeface="宋体" panose="02010600030101010101" pitchFamily="2" charset="-122"/>
              </a:rPr>
              <a:t>工作计划：</a:t>
            </a:r>
            <a:r>
              <a:rPr lang="en-US" altLang="zh-CN" sz="100">
                <a:solidFill>
                  <a:prstClr val="black"/>
                </a:solidFill>
                <a:latin typeface="Calibri" panose="020F0502020204030204"/>
                <a:ea typeface="宋体" panose="02010600030101010101" pitchFamily="2" charset="-122"/>
              </a:rPr>
              <a:t>www.1ppt.com/xiazai/jihua/</a:t>
            </a:r>
          </a:p>
          <a:p>
            <a:r>
              <a:rPr lang="zh-CN" altLang="en-US" sz="100">
                <a:solidFill>
                  <a:prstClr val="black"/>
                </a:solidFill>
                <a:latin typeface="Calibri" panose="020F0502020204030204"/>
                <a:ea typeface="宋体" panose="02010600030101010101" pitchFamily="2" charset="-122"/>
              </a:rPr>
              <a:t>商务</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www.1ppt.com/moban/shangwu/  </a:t>
            </a:r>
            <a:r>
              <a:rPr lang="zh-CN" altLang="en-US" sz="100">
                <a:solidFill>
                  <a:prstClr val="black"/>
                </a:solidFill>
                <a:latin typeface="Calibri" panose="020F0502020204030204"/>
                <a:ea typeface="宋体" panose="02010600030101010101" pitchFamily="2" charset="-122"/>
              </a:rPr>
              <a:t>个人简历</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www.1ppt.com/xiazai/jianli/  </a:t>
            </a:r>
          </a:p>
          <a:p>
            <a:r>
              <a:rPr lang="zh-CN" altLang="en-US" sz="100">
                <a:solidFill>
                  <a:prstClr val="black"/>
                </a:solidFill>
                <a:latin typeface="Calibri" panose="020F0502020204030204"/>
                <a:ea typeface="宋体" panose="02010600030101010101" pitchFamily="2" charset="-122"/>
              </a:rPr>
              <a:t>毕业答辩</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www.1ppt.com/xiazai/dabian/  </a:t>
            </a:r>
            <a:r>
              <a:rPr lang="zh-CN" altLang="en-US" sz="100">
                <a:solidFill>
                  <a:prstClr val="black"/>
                </a:solidFill>
                <a:latin typeface="Calibri" panose="020F0502020204030204"/>
                <a:ea typeface="宋体" panose="02010600030101010101" pitchFamily="2" charset="-122"/>
              </a:rPr>
              <a:t>工作汇报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www.1ppt.com/xiazai/huibao/    </a:t>
            </a:r>
          </a:p>
          <a:p>
            <a:r>
              <a:rPr lang="en-US" altLang="zh-CN" sz="100">
                <a:solidFill>
                  <a:prstClr val="black"/>
                </a:solidFill>
                <a:latin typeface="Calibri" panose="020F0502020204030204"/>
                <a:ea typeface="宋体" panose="02010600030101010101" pitchFamily="2" charset="-122"/>
              </a:rPr>
              <a:t> </a:t>
            </a:r>
          </a:p>
        </p:txBody>
      </p:sp>
      <p:sp>
        <p:nvSpPr>
          <p:cNvPr id="12" name="矩形 11"/>
          <p:cNvSpPr/>
          <p:nvPr userDrawn="1"/>
        </p:nvSpPr>
        <p:spPr>
          <a:xfrm>
            <a:off x="7230529" y="12153097"/>
            <a:ext cx="675519" cy="246221"/>
          </a:xfrm>
          <a:prstGeom prst="rect">
            <a:avLst/>
          </a:prstGeom>
        </p:spPr>
        <p:txBody>
          <a:bodyPr wrap="square">
            <a:spAutoFit/>
          </a:bodyPr>
          <a:lstStyle/>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模板下载：</a:t>
            </a:r>
            <a:r>
              <a:rPr lang="en-US" altLang="zh-CN" sz="100">
                <a:solidFill>
                  <a:prstClr val="black"/>
                </a:solidFill>
                <a:latin typeface="Calibri" panose="020F0502020204030204"/>
                <a:ea typeface="宋体" panose="02010600030101010101" pitchFamily="2" charset="-122"/>
              </a:rPr>
              <a:t>www.1ppt.com/moban/          </a:t>
            </a:r>
            <a:r>
              <a:rPr lang="zh-CN" altLang="en-US" sz="100">
                <a:solidFill>
                  <a:prstClr val="black"/>
                </a:solidFill>
                <a:latin typeface="Calibri" panose="020F0502020204030204"/>
                <a:ea typeface="宋体" panose="02010600030101010101" pitchFamily="2" charset="-122"/>
              </a:rPr>
              <a:t>行业</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www.1ppt.com/hangye/ </a:t>
            </a:r>
          </a:p>
          <a:p>
            <a:r>
              <a:rPr lang="zh-CN" altLang="en-US" sz="100">
                <a:solidFill>
                  <a:prstClr val="black"/>
                </a:solidFill>
                <a:latin typeface="Calibri" panose="020F0502020204030204"/>
                <a:ea typeface="宋体" panose="02010600030101010101" pitchFamily="2" charset="-122"/>
              </a:rPr>
              <a:t>节日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www.1ppt.com/jieri/          PPT</a:t>
            </a:r>
            <a:r>
              <a:rPr lang="zh-CN" altLang="en-US" sz="100">
                <a:solidFill>
                  <a:prstClr val="black"/>
                </a:solidFill>
                <a:latin typeface="Calibri" panose="020F0502020204030204"/>
                <a:ea typeface="宋体" panose="02010600030101010101" pitchFamily="2" charset="-122"/>
              </a:rPr>
              <a:t>素材：</a:t>
            </a:r>
            <a:r>
              <a:rPr lang="en-US" altLang="zh-CN" sz="100">
                <a:solidFill>
                  <a:prstClr val="black"/>
                </a:solidFill>
                <a:latin typeface="Calibri" panose="020F0502020204030204"/>
                <a:ea typeface="宋体" panose="02010600030101010101" pitchFamily="2" charset="-122"/>
              </a:rPr>
              <a:t>www.1ppt.com/sucai/</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背景图片：</a:t>
            </a:r>
            <a:r>
              <a:rPr lang="en-US" altLang="zh-CN" sz="100">
                <a:solidFill>
                  <a:prstClr val="black"/>
                </a:solidFill>
                <a:latin typeface="Calibri" panose="020F0502020204030204"/>
                <a:ea typeface="宋体" panose="02010600030101010101" pitchFamily="2" charset="-122"/>
              </a:rPr>
              <a:t>www.1ppt.com/beijing/        PPT</a:t>
            </a:r>
            <a:r>
              <a:rPr lang="zh-CN" altLang="en-US" sz="100">
                <a:solidFill>
                  <a:prstClr val="black"/>
                </a:solidFill>
                <a:latin typeface="Calibri" panose="020F0502020204030204"/>
                <a:ea typeface="宋体" panose="02010600030101010101" pitchFamily="2" charset="-122"/>
              </a:rPr>
              <a:t>图表：</a:t>
            </a:r>
            <a:r>
              <a:rPr lang="en-US" altLang="zh-CN" sz="100">
                <a:solidFill>
                  <a:prstClr val="black"/>
                </a:solidFill>
                <a:latin typeface="Calibri" panose="020F0502020204030204"/>
                <a:ea typeface="宋体" panose="02010600030101010101" pitchFamily="2" charset="-122"/>
              </a:rPr>
              <a:t>www.1ppt.com/tubiao/      </a:t>
            </a:r>
          </a:p>
          <a:p>
            <a:r>
              <a:rPr lang="zh-CN" altLang="en-US" sz="100">
                <a:solidFill>
                  <a:prstClr val="black"/>
                </a:solidFill>
                <a:latin typeface="Calibri" panose="020F0502020204030204"/>
                <a:ea typeface="宋体" panose="02010600030101010101" pitchFamily="2" charset="-122"/>
              </a:rPr>
              <a:t>精美</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下载：</a:t>
            </a:r>
            <a:r>
              <a:rPr lang="en-US" altLang="zh-CN" sz="100">
                <a:solidFill>
                  <a:prstClr val="black"/>
                </a:solidFill>
                <a:latin typeface="Calibri" panose="020F0502020204030204"/>
                <a:ea typeface="宋体" panose="02010600030101010101" pitchFamily="2" charset="-122"/>
              </a:rPr>
              <a:t>www.1ppt.com/xiazai/         PPT</a:t>
            </a:r>
            <a:r>
              <a:rPr lang="zh-CN" altLang="en-US" sz="100">
                <a:solidFill>
                  <a:prstClr val="black"/>
                </a:solidFill>
                <a:latin typeface="Calibri" panose="020F0502020204030204"/>
                <a:ea typeface="宋体" panose="02010600030101010101" pitchFamily="2" charset="-122"/>
              </a:rPr>
              <a:t>教程： </a:t>
            </a:r>
            <a:r>
              <a:rPr lang="en-US" altLang="zh-CN" sz="100">
                <a:solidFill>
                  <a:prstClr val="black"/>
                </a:solidFill>
                <a:latin typeface="Calibri" panose="020F0502020204030204"/>
                <a:ea typeface="宋体" panose="02010600030101010101" pitchFamily="2" charset="-122"/>
              </a:rPr>
              <a:t>www.1ppt.com/powerpoint/      </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课件：</a:t>
            </a:r>
            <a:r>
              <a:rPr lang="en-US" altLang="zh-CN" sz="100">
                <a:solidFill>
                  <a:prstClr val="black"/>
                </a:solidFill>
                <a:latin typeface="Calibri" panose="020F0502020204030204"/>
                <a:ea typeface="宋体" panose="02010600030101010101" pitchFamily="2" charset="-122"/>
              </a:rPr>
              <a:t>www.1ppt.com/kejian/             </a:t>
            </a:r>
            <a:r>
              <a:rPr lang="zh-CN" altLang="en-US" sz="100">
                <a:solidFill>
                  <a:prstClr val="black"/>
                </a:solidFill>
                <a:latin typeface="Calibri" panose="020F0502020204030204"/>
                <a:ea typeface="宋体" panose="02010600030101010101" pitchFamily="2" charset="-122"/>
              </a:rPr>
              <a:t>字体下载：</a:t>
            </a:r>
            <a:r>
              <a:rPr lang="en-US" altLang="zh-CN" sz="100">
                <a:solidFill>
                  <a:prstClr val="black"/>
                </a:solidFill>
                <a:latin typeface="Calibri" panose="020F0502020204030204"/>
                <a:ea typeface="宋体" panose="02010600030101010101" pitchFamily="2" charset="-122"/>
              </a:rPr>
              <a:t>www.1ppt.com/ziti/</a:t>
            </a:r>
          </a:p>
          <a:p>
            <a:r>
              <a:rPr lang="zh-CN" altLang="en-US" sz="100">
                <a:solidFill>
                  <a:prstClr val="black"/>
                </a:solidFill>
                <a:latin typeface="Calibri" panose="020F0502020204030204"/>
                <a:ea typeface="宋体" panose="02010600030101010101" pitchFamily="2" charset="-122"/>
              </a:rPr>
              <a:t>工作总结</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www.1ppt.com/xiazai/zongjie/ </a:t>
            </a:r>
            <a:r>
              <a:rPr lang="zh-CN" altLang="en-US" sz="100">
                <a:solidFill>
                  <a:prstClr val="black"/>
                </a:solidFill>
                <a:latin typeface="Calibri" panose="020F0502020204030204"/>
                <a:ea typeface="宋体" panose="02010600030101010101" pitchFamily="2" charset="-122"/>
              </a:rPr>
              <a:t>工作计划：</a:t>
            </a:r>
            <a:r>
              <a:rPr lang="en-US" altLang="zh-CN" sz="100">
                <a:solidFill>
                  <a:prstClr val="black"/>
                </a:solidFill>
                <a:latin typeface="Calibri" panose="020F0502020204030204"/>
                <a:ea typeface="宋体" panose="02010600030101010101" pitchFamily="2" charset="-122"/>
              </a:rPr>
              <a:t>www.1ppt.com/xiazai/jihua/</a:t>
            </a:r>
          </a:p>
          <a:p>
            <a:r>
              <a:rPr lang="zh-CN" altLang="en-US" sz="100">
                <a:solidFill>
                  <a:prstClr val="black"/>
                </a:solidFill>
                <a:latin typeface="Calibri" panose="020F0502020204030204"/>
                <a:ea typeface="宋体" panose="02010600030101010101" pitchFamily="2" charset="-122"/>
              </a:rPr>
              <a:t>商务</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www.1ppt.com/moban/shangwu/  </a:t>
            </a:r>
            <a:r>
              <a:rPr lang="zh-CN" altLang="en-US" sz="100">
                <a:solidFill>
                  <a:prstClr val="black"/>
                </a:solidFill>
                <a:latin typeface="Calibri" panose="020F0502020204030204"/>
                <a:ea typeface="宋体" panose="02010600030101010101" pitchFamily="2" charset="-122"/>
              </a:rPr>
              <a:t>个人简历</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www.1ppt.com/xiazai/jianli/  </a:t>
            </a:r>
          </a:p>
          <a:p>
            <a:r>
              <a:rPr lang="zh-CN" altLang="en-US" sz="100">
                <a:solidFill>
                  <a:prstClr val="black"/>
                </a:solidFill>
                <a:latin typeface="Calibri" panose="020F0502020204030204"/>
                <a:ea typeface="宋体" panose="02010600030101010101" pitchFamily="2" charset="-122"/>
              </a:rPr>
              <a:t>毕业答辩</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www.1ppt.com/xiazai/dabian/  </a:t>
            </a:r>
            <a:r>
              <a:rPr lang="zh-CN" altLang="en-US" sz="100">
                <a:solidFill>
                  <a:prstClr val="black"/>
                </a:solidFill>
                <a:latin typeface="Calibri" panose="020F0502020204030204"/>
                <a:ea typeface="宋体" panose="02010600030101010101" pitchFamily="2" charset="-122"/>
              </a:rPr>
              <a:t>工作汇报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www.1ppt.com/xiazai/huibao/    </a:t>
            </a:r>
          </a:p>
          <a:p>
            <a:r>
              <a:rPr lang="en-US" altLang="zh-CN" sz="100">
                <a:solidFill>
                  <a:prstClr val="black"/>
                </a:solidFill>
                <a:latin typeface="Calibri" panose="020F0502020204030204"/>
                <a:ea typeface="宋体" panose="02010600030101010101" pitchFamily="2" charset="-122"/>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7B43034-5666-4088-908E-90BF970F5519}" type="datetimeFigureOut">
              <a:rPr lang="zh-CN" altLang="en-US" smtClean="0"/>
              <a:t>2021/10/3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7B43034-5666-4088-908E-90BF970F5519}" type="datetimeFigureOut">
              <a:rPr lang="zh-CN" altLang="en-US" smtClean="0"/>
              <a:t>2021/10/3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3" y="960014"/>
            <a:ext cx="3426883" cy="3360050"/>
          </a:xfrm>
        </p:spPr>
        <p:txBody>
          <a:bodyPr anchor="b"/>
          <a:lstStyle>
            <a:lvl1pPr>
              <a:defRPr sz="2790"/>
            </a:lvl1pPr>
          </a:lstStyle>
          <a:p>
            <a:r>
              <a:rPr lang="zh-CN" altLang="en-US"/>
              <a:t>单击此处编辑母版标题样式</a:t>
            </a:r>
          </a:p>
        </p:txBody>
      </p:sp>
      <p:sp>
        <p:nvSpPr>
          <p:cNvPr id="3" name="内容占位符 2"/>
          <p:cNvSpPr>
            <a:spLocks noGrp="1"/>
          </p:cNvSpPr>
          <p:nvPr>
            <p:ph idx="1"/>
          </p:nvPr>
        </p:nvSpPr>
        <p:spPr>
          <a:xfrm>
            <a:off x="4517068" y="2073365"/>
            <a:ext cx="5378976" cy="10233485"/>
          </a:xfrm>
        </p:spPr>
        <p:txBody>
          <a:bodyPr/>
          <a:lstStyle>
            <a:lvl1pPr>
              <a:defRPr sz="2790"/>
            </a:lvl1pPr>
            <a:lvl2pPr>
              <a:defRPr sz="2440"/>
            </a:lvl2pPr>
            <a:lvl3pPr>
              <a:defRPr sz="2090"/>
            </a:lvl3pPr>
            <a:lvl4pPr>
              <a:defRPr sz="1745"/>
            </a:lvl4pPr>
            <a:lvl5pPr>
              <a:defRPr sz="1745"/>
            </a:lvl5pPr>
            <a:lvl6pPr>
              <a:defRPr sz="1745"/>
            </a:lvl6pPr>
            <a:lvl7pPr>
              <a:defRPr sz="1745"/>
            </a:lvl7pPr>
            <a:lvl8pPr>
              <a:defRPr sz="1745"/>
            </a:lvl8pPr>
            <a:lvl9pPr>
              <a:defRPr sz="174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731863" y="4320064"/>
            <a:ext cx="3426883" cy="8003453"/>
          </a:xfrm>
        </p:spPr>
        <p:txBody>
          <a:bodyPr/>
          <a:lstStyle>
            <a:lvl1pPr marL="0" indent="0">
              <a:buNone/>
              <a:defRPr sz="1395"/>
            </a:lvl1pPr>
            <a:lvl2pPr marL="398145" indent="0">
              <a:buNone/>
              <a:defRPr sz="1220"/>
            </a:lvl2pPr>
            <a:lvl3pPr marL="796925" indent="0">
              <a:buNone/>
              <a:defRPr sz="1045"/>
            </a:lvl3pPr>
            <a:lvl4pPr marL="1195070" indent="0">
              <a:buNone/>
              <a:defRPr sz="870"/>
            </a:lvl4pPr>
            <a:lvl5pPr marL="1593850" indent="0">
              <a:buNone/>
              <a:defRPr sz="870"/>
            </a:lvl5pPr>
            <a:lvl6pPr marL="1991995" indent="0">
              <a:buNone/>
              <a:defRPr sz="870"/>
            </a:lvl6pPr>
            <a:lvl7pPr marL="2390775" indent="0">
              <a:buNone/>
              <a:defRPr sz="870"/>
            </a:lvl7pPr>
            <a:lvl8pPr marL="2788920" indent="0">
              <a:buNone/>
              <a:defRPr sz="870"/>
            </a:lvl8pPr>
            <a:lvl9pPr marL="3187700" indent="0">
              <a:buNone/>
              <a:defRPr sz="87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2021/10/3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3" y="960014"/>
            <a:ext cx="3426883" cy="3360050"/>
          </a:xfrm>
        </p:spPr>
        <p:txBody>
          <a:bodyPr anchor="b"/>
          <a:lstStyle>
            <a:lvl1pPr>
              <a:defRPr sz="2790"/>
            </a:lvl1pPr>
          </a:lstStyle>
          <a:p>
            <a:r>
              <a:rPr lang="zh-CN" altLang="en-US"/>
              <a:t>单击此处编辑母版标题样式</a:t>
            </a:r>
          </a:p>
        </p:txBody>
      </p:sp>
      <p:sp>
        <p:nvSpPr>
          <p:cNvPr id="3" name="图片占位符 2"/>
          <p:cNvSpPr>
            <a:spLocks noGrp="1"/>
          </p:cNvSpPr>
          <p:nvPr>
            <p:ph type="pic" idx="1"/>
          </p:nvPr>
        </p:nvSpPr>
        <p:spPr>
          <a:xfrm>
            <a:off x="4517068" y="2073365"/>
            <a:ext cx="5378976" cy="10233485"/>
          </a:xfrm>
        </p:spPr>
        <p:txBody>
          <a:bodyPr/>
          <a:lstStyle>
            <a:lvl1pPr marL="0" indent="0">
              <a:buNone/>
              <a:defRPr sz="2790"/>
            </a:lvl1pPr>
            <a:lvl2pPr marL="398145" indent="0">
              <a:buNone/>
              <a:defRPr sz="2440"/>
            </a:lvl2pPr>
            <a:lvl3pPr marL="796925" indent="0">
              <a:buNone/>
              <a:defRPr sz="2090"/>
            </a:lvl3pPr>
            <a:lvl4pPr marL="1195070" indent="0">
              <a:buNone/>
              <a:defRPr sz="1745"/>
            </a:lvl4pPr>
            <a:lvl5pPr marL="1593850" indent="0">
              <a:buNone/>
              <a:defRPr sz="1745"/>
            </a:lvl5pPr>
            <a:lvl6pPr marL="1991995" indent="0">
              <a:buNone/>
              <a:defRPr sz="1745"/>
            </a:lvl6pPr>
            <a:lvl7pPr marL="2390775" indent="0">
              <a:buNone/>
              <a:defRPr sz="1745"/>
            </a:lvl7pPr>
            <a:lvl8pPr marL="2788920" indent="0">
              <a:buNone/>
              <a:defRPr sz="1745"/>
            </a:lvl8pPr>
            <a:lvl9pPr marL="3187700" indent="0">
              <a:buNone/>
              <a:defRPr sz="1745"/>
            </a:lvl9pPr>
          </a:lstStyle>
          <a:p>
            <a:r>
              <a:rPr lang="zh-CN" altLang="en-US"/>
              <a:t>单击图标添加图片</a:t>
            </a:r>
          </a:p>
        </p:txBody>
      </p:sp>
      <p:sp>
        <p:nvSpPr>
          <p:cNvPr id="4" name="文本占位符 3"/>
          <p:cNvSpPr>
            <a:spLocks noGrp="1"/>
          </p:cNvSpPr>
          <p:nvPr>
            <p:ph type="body" sz="half" idx="2"/>
          </p:nvPr>
        </p:nvSpPr>
        <p:spPr>
          <a:xfrm>
            <a:off x="731863" y="4320064"/>
            <a:ext cx="3426883" cy="8003453"/>
          </a:xfrm>
        </p:spPr>
        <p:txBody>
          <a:bodyPr/>
          <a:lstStyle>
            <a:lvl1pPr marL="0" indent="0">
              <a:buNone/>
              <a:defRPr sz="1395"/>
            </a:lvl1pPr>
            <a:lvl2pPr marL="398145" indent="0">
              <a:buNone/>
              <a:defRPr sz="1220"/>
            </a:lvl2pPr>
            <a:lvl3pPr marL="796925" indent="0">
              <a:buNone/>
              <a:defRPr sz="1045"/>
            </a:lvl3pPr>
            <a:lvl4pPr marL="1195070" indent="0">
              <a:buNone/>
              <a:defRPr sz="870"/>
            </a:lvl4pPr>
            <a:lvl5pPr marL="1593850" indent="0">
              <a:buNone/>
              <a:defRPr sz="870"/>
            </a:lvl5pPr>
            <a:lvl6pPr marL="1991995" indent="0">
              <a:buNone/>
              <a:defRPr sz="870"/>
            </a:lvl6pPr>
            <a:lvl7pPr marL="2390775" indent="0">
              <a:buNone/>
              <a:defRPr sz="870"/>
            </a:lvl7pPr>
            <a:lvl8pPr marL="2788920" indent="0">
              <a:buNone/>
              <a:defRPr sz="870"/>
            </a:lvl8pPr>
            <a:lvl9pPr marL="3187700" indent="0">
              <a:buNone/>
              <a:defRPr sz="87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2021/10/3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96DAC541-7B7A-43D3-8B79-37D633B846F1}">
                <asvg:svgBlip xmlns:asvg="http://schemas.microsoft.com/office/drawing/2016/SVG/main" r:embed="rId14"/>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30478" y="766679"/>
            <a:ext cx="9164182" cy="2783376"/>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730478" y="3833390"/>
            <a:ext cx="9164182" cy="913680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30478" y="13346865"/>
            <a:ext cx="2390656" cy="766678"/>
          </a:xfrm>
          <a:prstGeom prst="rect">
            <a:avLst/>
          </a:prstGeom>
        </p:spPr>
        <p:txBody>
          <a:bodyPr vert="horz" lIns="91440" tIns="45720" rIns="91440" bIns="45720" rtlCol="0" anchor="ctr"/>
          <a:lstStyle>
            <a:lvl1pPr algn="l">
              <a:defRPr sz="1045">
                <a:solidFill>
                  <a:schemeClr val="tx1">
                    <a:tint val="75000"/>
                  </a:schemeClr>
                </a:solidFill>
              </a:defRPr>
            </a:lvl1pPr>
          </a:lstStyle>
          <a:p>
            <a:fld id="{87B43034-5666-4088-908E-90BF970F5519}" type="datetimeFigureOut">
              <a:rPr lang="zh-CN" altLang="en-US" smtClean="0"/>
              <a:t>2021/10/3</a:t>
            </a:fld>
            <a:endParaRPr lang="zh-CN" altLang="en-US"/>
          </a:p>
        </p:txBody>
      </p:sp>
      <p:sp>
        <p:nvSpPr>
          <p:cNvPr id="5" name="页脚占位符 4"/>
          <p:cNvSpPr>
            <a:spLocks noGrp="1"/>
          </p:cNvSpPr>
          <p:nvPr>
            <p:ph type="ftr" sz="quarter" idx="3"/>
          </p:nvPr>
        </p:nvSpPr>
        <p:spPr>
          <a:xfrm>
            <a:off x="3519577" y="13346865"/>
            <a:ext cx="3585984" cy="766678"/>
          </a:xfrm>
          <a:prstGeom prst="rect">
            <a:avLst/>
          </a:prstGeom>
        </p:spPr>
        <p:txBody>
          <a:bodyPr vert="horz" lIns="91440" tIns="45720" rIns="91440" bIns="45720" rtlCol="0" anchor="ctr"/>
          <a:lstStyle>
            <a:lvl1pPr algn="ctr">
              <a:defRPr sz="104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504004" y="13346865"/>
            <a:ext cx="2390656" cy="766678"/>
          </a:xfrm>
          <a:prstGeom prst="rect">
            <a:avLst/>
          </a:prstGeom>
        </p:spPr>
        <p:txBody>
          <a:bodyPr vert="horz" lIns="91440" tIns="45720" rIns="91440" bIns="45720" rtlCol="0" anchor="ctr"/>
          <a:lstStyle>
            <a:lvl1pPr algn="r">
              <a:defRPr sz="1045">
                <a:solidFill>
                  <a:schemeClr val="tx1">
                    <a:tint val="75000"/>
                  </a:schemeClr>
                </a:solidFill>
              </a:defRPr>
            </a:lvl1pPr>
          </a:lstStyle>
          <a:p>
            <a:fld id="{15AA8925-78AA-4D71-A293-67AA713F8EE9}" type="slidenum">
              <a:rPr lang="zh-CN" altLang="en-US" smtClean="0"/>
              <a:t>‹#›</a:t>
            </a:fld>
            <a:endParaRPr lang="zh-CN" altLang="en-US"/>
          </a:p>
        </p:txBody>
      </p:sp>
      <p:pic>
        <p:nvPicPr>
          <p:cNvPr id="9" name="图片 8" descr="图标&#10;&#10;描述已自动生成"/>
          <p:cNvPicPr>
            <a:picLocks noChangeAspect="1"/>
          </p:cNvPicPr>
          <p:nvPr userDrawn="1"/>
        </p:nvPicPr>
        <p:blipFill>
          <a:blip r:embed="rId15" cstate="print">
            <a:duotone>
              <a:schemeClr val="accent1">
                <a:shade val="45000"/>
                <a:satMod val="135000"/>
              </a:schemeClr>
              <a:prstClr val="white"/>
            </a:duotone>
            <a:extLst>
              <a:ext uri="{BEBA8EAE-BF5A-486C-A8C5-ECC9F3942E4B}">
                <a14:imgProps xmlns:a14="http://schemas.microsoft.com/office/drawing/2010/main">
                  <a14:imgLayer r:embed="rId16">
                    <a14:imgEffect>
                      <a14:saturation sat="0"/>
                    </a14:imgEffect>
                  </a14:imgLayer>
                </a14:imgProps>
              </a:ext>
              <a:ext uri="{28A0092B-C50C-407E-A947-70E740481C1C}">
                <a14:useLocalDpi xmlns:a14="http://schemas.microsoft.com/office/drawing/2010/main" val="0"/>
              </a:ext>
            </a:extLst>
          </a:blip>
          <a:stretch>
            <a:fillRect/>
          </a:stretch>
        </p:blipFill>
        <p:spPr>
          <a:xfrm>
            <a:off x="2308482" y="286670"/>
            <a:ext cx="458896" cy="458896"/>
          </a:xfrm>
          <a:prstGeom prst="rect">
            <a:avLst/>
          </a:prstGeom>
        </p:spPr>
      </p:pic>
      <p:sp>
        <p:nvSpPr>
          <p:cNvPr id="12" name="文本框 11"/>
          <p:cNvSpPr txBox="1"/>
          <p:nvPr userDrawn="1"/>
        </p:nvSpPr>
        <p:spPr>
          <a:xfrm>
            <a:off x="844866" y="339207"/>
            <a:ext cx="1563248" cy="369332"/>
          </a:xfrm>
          <a:prstGeom prst="rect">
            <a:avLst/>
          </a:prstGeom>
          <a:noFill/>
          <a:ln>
            <a:noFill/>
          </a:ln>
        </p:spPr>
        <p:txBody>
          <a:bodyPr wrap="none" rtlCol="0">
            <a:spAutoFit/>
          </a:bodyPr>
          <a:lstStyle/>
          <a:p>
            <a:r>
              <a:rPr lang="en-US" altLang="zh-CN"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a:t>
            </a:r>
            <a:r>
              <a:rPr lang="zh-CN" altLang="en-US"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阿西拜</a:t>
            </a:r>
            <a:r>
              <a:rPr lang="en-US" altLang="zh-CN"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a:t>
            </a:r>
            <a:r>
              <a:rPr lang="zh-CN" altLang="en-US"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南昌</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96925" rtl="0" eaLnBrk="1" latinLnBrk="0" hangingPunct="1">
        <a:lnSpc>
          <a:spcPct val="90000"/>
        </a:lnSpc>
        <a:spcBef>
          <a:spcPct val="0"/>
        </a:spcBef>
        <a:buNone/>
        <a:defRPr sz="3835" kern="1200">
          <a:solidFill>
            <a:schemeClr val="tx1"/>
          </a:solidFill>
          <a:latin typeface="+mj-lt"/>
          <a:ea typeface="+mj-ea"/>
          <a:cs typeface="+mj-cs"/>
        </a:defRPr>
      </a:lvl1pPr>
    </p:titleStyle>
    <p:bodyStyle>
      <a:lvl1pPr marL="199390" indent="-199390" algn="l" defTabSz="796925" rtl="0" eaLnBrk="1" latinLnBrk="0" hangingPunct="1">
        <a:lnSpc>
          <a:spcPct val="90000"/>
        </a:lnSpc>
        <a:spcBef>
          <a:spcPts val="870"/>
        </a:spcBef>
        <a:buFont typeface="Arial" panose="020B0604020202020204" pitchFamily="34" charset="0"/>
        <a:buChar char="•"/>
        <a:defRPr sz="2440" kern="1200">
          <a:solidFill>
            <a:schemeClr val="tx1"/>
          </a:solidFill>
          <a:latin typeface="+mn-lt"/>
          <a:ea typeface="+mn-ea"/>
          <a:cs typeface="+mn-cs"/>
        </a:defRPr>
      </a:lvl1pPr>
      <a:lvl2pPr marL="597535" indent="-199390" algn="l" defTabSz="796925" rtl="0" eaLnBrk="1" latinLnBrk="0" hangingPunct="1">
        <a:lnSpc>
          <a:spcPct val="90000"/>
        </a:lnSpc>
        <a:spcBef>
          <a:spcPts val="435"/>
        </a:spcBef>
        <a:buFont typeface="Arial" panose="020B0604020202020204" pitchFamily="34" charset="0"/>
        <a:buChar char="•"/>
        <a:defRPr sz="2090" kern="1200">
          <a:solidFill>
            <a:schemeClr val="tx1"/>
          </a:solidFill>
          <a:latin typeface="+mn-lt"/>
          <a:ea typeface="+mn-ea"/>
          <a:cs typeface="+mn-cs"/>
        </a:defRPr>
      </a:lvl2pPr>
      <a:lvl3pPr marL="996315" indent="-199390" algn="l" defTabSz="796925" rtl="0" eaLnBrk="1" latinLnBrk="0" hangingPunct="1">
        <a:lnSpc>
          <a:spcPct val="90000"/>
        </a:lnSpc>
        <a:spcBef>
          <a:spcPts val="435"/>
        </a:spcBef>
        <a:buFont typeface="Arial" panose="020B0604020202020204" pitchFamily="34" charset="0"/>
        <a:buChar char="•"/>
        <a:defRPr sz="1745" kern="1200">
          <a:solidFill>
            <a:schemeClr val="tx1"/>
          </a:solidFill>
          <a:latin typeface="+mn-lt"/>
          <a:ea typeface="+mn-ea"/>
          <a:cs typeface="+mn-cs"/>
        </a:defRPr>
      </a:lvl3pPr>
      <a:lvl4pPr marL="139446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4pPr>
      <a:lvl5pPr marL="179324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5pPr>
      <a:lvl6pPr marL="2191385"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6pPr>
      <a:lvl7pPr marL="2590165"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7pPr>
      <a:lvl8pPr marL="298831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8pPr>
      <a:lvl9pPr marL="338709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9pPr>
    </p:bodyStyle>
    <p:otherStyle>
      <a:defPPr>
        <a:defRPr lang="zh-CN"/>
      </a:defPPr>
      <a:lvl1pPr marL="0" algn="l" defTabSz="796925" rtl="0" eaLnBrk="1" latinLnBrk="0" hangingPunct="1">
        <a:defRPr sz="1570" kern="1200">
          <a:solidFill>
            <a:schemeClr val="tx1"/>
          </a:solidFill>
          <a:latin typeface="+mn-lt"/>
          <a:ea typeface="+mn-ea"/>
          <a:cs typeface="+mn-cs"/>
        </a:defRPr>
      </a:lvl1pPr>
      <a:lvl2pPr marL="398145" algn="l" defTabSz="796925" rtl="0" eaLnBrk="1" latinLnBrk="0" hangingPunct="1">
        <a:defRPr sz="1570" kern="1200">
          <a:solidFill>
            <a:schemeClr val="tx1"/>
          </a:solidFill>
          <a:latin typeface="+mn-lt"/>
          <a:ea typeface="+mn-ea"/>
          <a:cs typeface="+mn-cs"/>
        </a:defRPr>
      </a:lvl2pPr>
      <a:lvl3pPr marL="796925" algn="l" defTabSz="796925" rtl="0" eaLnBrk="1" latinLnBrk="0" hangingPunct="1">
        <a:defRPr sz="1570" kern="1200">
          <a:solidFill>
            <a:schemeClr val="tx1"/>
          </a:solidFill>
          <a:latin typeface="+mn-lt"/>
          <a:ea typeface="+mn-ea"/>
          <a:cs typeface="+mn-cs"/>
        </a:defRPr>
      </a:lvl3pPr>
      <a:lvl4pPr marL="1195070" algn="l" defTabSz="796925" rtl="0" eaLnBrk="1" latinLnBrk="0" hangingPunct="1">
        <a:defRPr sz="1570" kern="1200">
          <a:solidFill>
            <a:schemeClr val="tx1"/>
          </a:solidFill>
          <a:latin typeface="+mn-lt"/>
          <a:ea typeface="+mn-ea"/>
          <a:cs typeface="+mn-cs"/>
        </a:defRPr>
      </a:lvl4pPr>
      <a:lvl5pPr marL="1593850" algn="l" defTabSz="796925" rtl="0" eaLnBrk="1" latinLnBrk="0" hangingPunct="1">
        <a:defRPr sz="1570" kern="1200">
          <a:solidFill>
            <a:schemeClr val="tx1"/>
          </a:solidFill>
          <a:latin typeface="+mn-lt"/>
          <a:ea typeface="+mn-ea"/>
          <a:cs typeface="+mn-cs"/>
        </a:defRPr>
      </a:lvl5pPr>
      <a:lvl6pPr marL="1991995" algn="l" defTabSz="796925" rtl="0" eaLnBrk="1" latinLnBrk="0" hangingPunct="1">
        <a:defRPr sz="1570" kern="1200">
          <a:solidFill>
            <a:schemeClr val="tx1"/>
          </a:solidFill>
          <a:latin typeface="+mn-lt"/>
          <a:ea typeface="+mn-ea"/>
          <a:cs typeface="+mn-cs"/>
        </a:defRPr>
      </a:lvl6pPr>
      <a:lvl7pPr marL="2390775" algn="l" defTabSz="796925" rtl="0" eaLnBrk="1" latinLnBrk="0" hangingPunct="1">
        <a:defRPr sz="1570" kern="1200">
          <a:solidFill>
            <a:schemeClr val="tx1"/>
          </a:solidFill>
          <a:latin typeface="+mn-lt"/>
          <a:ea typeface="+mn-ea"/>
          <a:cs typeface="+mn-cs"/>
        </a:defRPr>
      </a:lvl7pPr>
      <a:lvl8pPr marL="2788920" algn="l" defTabSz="796925" rtl="0" eaLnBrk="1" latinLnBrk="0" hangingPunct="1">
        <a:defRPr sz="1570" kern="1200">
          <a:solidFill>
            <a:schemeClr val="tx1"/>
          </a:solidFill>
          <a:latin typeface="+mn-lt"/>
          <a:ea typeface="+mn-ea"/>
          <a:cs typeface="+mn-cs"/>
        </a:defRPr>
      </a:lvl8pPr>
      <a:lvl9pPr marL="3187700" algn="l" defTabSz="796925" rtl="0" eaLnBrk="1" latinLnBrk="0" hangingPunct="1">
        <a:defRPr sz="15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video" Target="../media/media1.mp4"/><Relationship Id="rId1" Type="http://schemas.microsoft.com/office/2007/relationships/media" Target="../media/media1.mp4"/><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earnopengl.com/code_viewer.php?code=getting-started/camera-exercise2" TargetMode="External"/><Relationship Id="rId2" Type="http://schemas.openxmlformats.org/officeDocument/2006/relationships/hyperlink" Target="https://learnopengl.com/code_viewer.php?code=getting-started/camera-exercise1" TargetMode="Externa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656101" y="313092"/>
            <a:ext cx="5312619" cy="36830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pPr>
            <a:r>
              <a:rPr lang="zh-CN" altLang="en-US" b="1" i="0">
                <a:solidFill>
                  <a:srgbClr val="FFC000"/>
                </a:solidFill>
                <a:effectLst/>
                <a:latin typeface="宋体" panose="02010600030101010101" pitchFamily="2" charset="-122"/>
                <a:ea typeface="宋体" panose="02010600030101010101" pitchFamily="2" charset="-122"/>
              </a:rPr>
              <a:t>摄像机</a:t>
            </a:r>
            <a:r>
              <a:rPr lang="en-US" altLang="zh-CN" b="0" i="0">
                <a:solidFill>
                  <a:srgbClr val="FFC000"/>
                </a:solidFill>
                <a:effectLst/>
                <a:latin typeface="宋体" panose="02010600030101010101" pitchFamily="2" charset="-122"/>
                <a:ea typeface="宋体" panose="02010600030101010101" pitchFamily="2" charset="-122"/>
              </a:rPr>
              <a:t>(Camera)</a:t>
            </a:r>
            <a:endParaRPr kumimoji="0" lang="zh-CN" altLang="zh-CN" b="0" i="0" u="none" strike="noStrike" cap="none" normalizeH="0" baseline="0">
              <a:ln>
                <a:noFill/>
              </a:ln>
              <a:solidFill>
                <a:srgbClr val="FFC000"/>
              </a:solidFill>
              <a:effectLst/>
              <a:latin typeface="Open Sans" panose="020B0606030504020204" pitchFamily="34" charset="0"/>
              <a:cs typeface="Open Sans" panose="020B0606030504020204" pitchFamily="34" charset="0"/>
            </a:endParaRPr>
          </a:p>
        </p:txBody>
      </p:sp>
      <p:grpSp>
        <p:nvGrpSpPr>
          <p:cNvPr id="3" name="组合 2"/>
          <p:cNvGrpSpPr/>
          <p:nvPr/>
        </p:nvGrpSpPr>
        <p:grpSpPr>
          <a:xfrm>
            <a:off x="1473950" y="1668151"/>
            <a:ext cx="7831221" cy="1666825"/>
            <a:chOff x="1291114" y="1631315"/>
            <a:chExt cx="7831455" cy="1666875"/>
          </a:xfrm>
        </p:grpSpPr>
        <p:sp>
          <p:nvSpPr>
            <p:cNvPr id="2" name="矩形 1"/>
            <p:cNvSpPr/>
            <p:nvPr/>
          </p:nvSpPr>
          <p:spPr>
            <a:xfrm>
              <a:off x="1291114" y="1631315"/>
              <a:ext cx="7831455" cy="16668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2569" y="1631315"/>
              <a:ext cx="7620000" cy="1666875"/>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文本框 8"/>
          <p:cNvSpPr txBox="1"/>
          <p:nvPr/>
        </p:nvSpPr>
        <p:spPr>
          <a:xfrm>
            <a:off x="980411" y="833711"/>
            <a:ext cx="9037050" cy="64516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b="0" i="0">
                <a:solidFill>
                  <a:srgbClr val="222222"/>
                </a:solidFill>
                <a:effectLst/>
                <a:latin typeface="宋体" panose="02010600030101010101" pitchFamily="2" charset="-122"/>
                <a:ea typeface="宋体" panose="02010600030101010101" pitchFamily="2" charset="-122"/>
              </a:rPr>
              <a:t>OpenGL</a:t>
            </a:r>
            <a:r>
              <a:rPr lang="zh-CN" altLang="en-US" b="0" i="0">
                <a:solidFill>
                  <a:srgbClr val="222222"/>
                </a:solidFill>
                <a:effectLst/>
                <a:latin typeface="宋体" panose="02010600030101010101" pitchFamily="2" charset="-122"/>
                <a:ea typeface="宋体" panose="02010600030101010101" pitchFamily="2" charset="-122"/>
              </a:rPr>
              <a:t>本身没有</a:t>
            </a:r>
            <a:r>
              <a:rPr lang="zh-CN" altLang="en-US" b="1" i="0">
                <a:solidFill>
                  <a:srgbClr val="222222"/>
                </a:solidFill>
                <a:effectLst/>
                <a:latin typeface="宋体" panose="02010600030101010101" pitchFamily="2" charset="-122"/>
                <a:ea typeface="宋体" panose="02010600030101010101" pitchFamily="2" charset="-122"/>
              </a:rPr>
              <a:t>摄像机</a:t>
            </a:r>
            <a:r>
              <a:rPr lang="en-US" altLang="zh-CN" b="0" i="0">
                <a:solidFill>
                  <a:srgbClr val="222222"/>
                </a:solidFill>
                <a:effectLst/>
                <a:latin typeface="宋体" panose="02010600030101010101" pitchFamily="2" charset="-122"/>
                <a:ea typeface="宋体" panose="02010600030101010101" pitchFamily="2" charset="-122"/>
              </a:rPr>
              <a:t>(Camera)</a:t>
            </a:r>
            <a:r>
              <a:rPr lang="zh-CN" altLang="en-US" b="0" i="0">
                <a:solidFill>
                  <a:srgbClr val="222222"/>
                </a:solidFill>
                <a:effectLst/>
                <a:latin typeface="宋体" panose="02010600030101010101" pitchFamily="2" charset="-122"/>
                <a:ea typeface="宋体" panose="02010600030101010101" pitchFamily="2" charset="-122"/>
              </a:rPr>
              <a:t>的定义，但我们可以通过把场景中的所有物体往相反方向移动的方式来模拟出摄像机，产生一种</a:t>
            </a:r>
            <a:r>
              <a:rPr lang="zh-CN" altLang="en-US" b="1" i="0">
                <a:solidFill>
                  <a:srgbClr val="222222"/>
                </a:solidFill>
                <a:effectLst/>
                <a:latin typeface="宋体" panose="02010600030101010101" pitchFamily="2" charset="-122"/>
                <a:ea typeface="宋体" panose="02010600030101010101" pitchFamily="2" charset="-122"/>
              </a:rPr>
              <a:t>我们</a:t>
            </a:r>
            <a:r>
              <a:rPr lang="zh-CN" altLang="en-US" b="0" i="0">
                <a:solidFill>
                  <a:srgbClr val="222222"/>
                </a:solidFill>
                <a:effectLst/>
                <a:latin typeface="宋体" panose="02010600030101010101" pitchFamily="2" charset="-122"/>
                <a:ea typeface="宋体" panose="02010600030101010101" pitchFamily="2" charset="-122"/>
              </a:rPr>
              <a:t>在移动的感觉。</a:t>
            </a:r>
            <a:endParaRPr lang="zh-CN" altLang="en-US">
              <a:latin typeface="宋体" panose="02010600030101010101" pitchFamily="2" charset="-122"/>
              <a:ea typeface="宋体" panose="02010600030101010101" pitchFamily="2" charset="-122"/>
            </a:endParaRPr>
          </a:p>
        </p:txBody>
      </p:sp>
      <p:sp>
        <p:nvSpPr>
          <p:cNvPr id="10" name="文本框 9"/>
          <p:cNvSpPr txBox="1"/>
          <p:nvPr/>
        </p:nvSpPr>
        <p:spPr>
          <a:xfrm>
            <a:off x="580484" y="3899564"/>
            <a:ext cx="9480417" cy="341632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a:solidFill>
                  <a:srgbClr val="92D050"/>
                </a:solidFill>
              </a:rPr>
              <a:t>//</a:t>
            </a:r>
            <a:r>
              <a:rPr lang="en-US" altLang="zh-CN" b="1" i="0">
                <a:solidFill>
                  <a:srgbClr val="92D050"/>
                </a:solidFill>
                <a:effectLst/>
              </a:rPr>
              <a:t>Camera position</a:t>
            </a:r>
            <a:endParaRPr lang="en-US" altLang="zh-CN" b="0" i="0">
              <a:solidFill>
                <a:srgbClr val="92D050"/>
              </a:solidFill>
              <a:effectLst/>
            </a:endParaRPr>
          </a:p>
          <a:p>
            <a:r>
              <a:rPr lang="en-US" altLang="zh-CN">
                <a:solidFill>
                  <a:schemeClr val="accent1">
                    <a:lumMod val="40000"/>
                    <a:lumOff val="60000"/>
                  </a:schemeClr>
                </a:solidFill>
                <a:effectLst/>
              </a:rPr>
              <a:t>QVector3D </a:t>
            </a:r>
            <a:r>
              <a:rPr lang="en-US" altLang="zh-CN" b="0" i="0">
                <a:solidFill>
                  <a:schemeClr val="bg1"/>
                </a:solidFill>
                <a:effectLst/>
                <a:highlight>
                  <a:srgbClr val="800000"/>
                </a:highlight>
              </a:rPr>
              <a:t>cameraPos</a:t>
            </a:r>
            <a:r>
              <a:rPr lang="en-US" altLang="zh-CN" b="0" i="0">
                <a:solidFill>
                  <a:srgbClr val="E0E2E4"/>
                </a:solidFill>
                <a:effectLst/>
              </a:rPr>
              <a:t> = </a:t>
            </a:r>
            <a:r>
              <a:rPr lang="en-US" altLang="zh-CN">
                <a:solidFill>
                  <a:schemeClr val="accent1">
                    <a:lumMod val="40000"/>
                    <a:lumOff val="60000"/>
                  </a:schemeClr>
                </a:solidFill>
                <a:effectLst/>
              </a:rPr>
              <a:t>QVector3D</a:t>
            </a:r>
            <a:r>
              <a:rPr lang="en-US" altLang="zh-CN" b="0" i="0">
                <a:solidFill>
                  <a:srgbClr val="E0E2E4"/>
                </a:solidFill>
                <a:effectLst/>
              </a:rPr>
              <a:t>(</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2.0f</a:t>
            </a:r>
            <a:r>
              <a:rPr lang="en-US" altLang="zh-CN" b="0" i="0">
                <a:solidFill>
                  <a:srgbClr val="E0E2E4"/>
                </a:solidFill>
                <a:effectLst/>
              </a:rPr>
              <a:t>); </a:t>
            </a:r>
          </a:p>
          <a:p>
            <a:pPr algn="l"/>
            <a:r>
              <a:rPr lang="en-US" altLang="zh-CN">
                <a:solidFill>
                  <a:srgbClr val="92D050"/>
                </a:solidFill>
              </a:rPr>
              <a:t>//</a:t>
            </a:r>
            <a:r>
              <a:rPr lang="en-US" altLang="zh-CN" b="1" i="0">
                <a:solidFill>
                  <a:srgbClr val="92D050"/>
                </a:solidFill>
                <a:effectLst/>
              </a:rPr>
              <a:t>Camera direction</a:t>
            </a:r>
          </a:p>
          <a:p>
            <a:r>
              <a:rPr lang="en-US" altLang="zh-CN">
                <a:solidFill>
                  <a:schemeClr val="accent1">
                    <a:lumMod val="40000"/>
                    <a:lumOff val="60000"/>
                  </a:schemeClr>
                </a:solidFill>
                <a:effectLst/>
              </a:rPr>
              <a:t>QVector3D </a:t>
            </a:r>
            <a:r>
              <a:rPr lang="en-US" altLang="zh-CN" b="0" i="0">
                <a:solidFill>
                  <a:srgbClr val="E0E2E4"/>
                </a:solidFill>
                <a:effectLst/>
              </a:rPr>
              <a:t>cameraTarget = </a:t>
            </a:r>
            <a:r>
              <a:rPr lang="en-US" altLang="zh-CN">
                <a:solidFill>
                  <a:schemeClr val="accent1">
                    <a:lumMod val="40000"/>
                    <a:lumOff val="60000"/>
                  </a:schemeClr>
                </a:solidFill>
                <a:effectLst/>
              </a:rPr>
              <a:t>QVector3D</a:t>
            </a:r>
            <a:r>
              <a:rPr lang="en-US" altLang="zh-CN" b="0" i="0">
                <a:solidFill>
                  <a:srgbClr val="E0E2E4"/>
                </a:solidFill>
                <a:effectLst/>
              </a:rPr>
              <a:t>(</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p>
          <a:p>
            <a:r>
              <a:rPr lang="en-US" altLang="zh-CN">
                <a:solidFill>
                  <a:schemeClr val="accent1">
                    <a:lumMod val="40000"/>
                    <a:lumOff val="60000"/>
                  </a:schemeClr>
                </a:solidFill>
                <a:effectLst/>
              </a:rPr>
              <a:t>QVector3D </a:t>
            </a:r>
            <a:r>
              <a:rPr lang="en-US" altLang="zh-CN" b="0" i="0">
                <a:solidFill>
                  <a:srgbClr val="E0E2E4"/>
                </a:solidFill>
                <a:effectLst/>
                <a:highlight>
                  <a:srgbClr val="800000"/>
                </a:highlight>
              </a:rPr>
              <a:t>cameraDirection</a:t>
            </a:r>
            <a:r>
              <a:rPr lang="en-US" altLang="zh-CN" b="0" i="0">
                <a:solidFill>
                  <a:srgbClr val="E0E2E4"/>
                </a:solidFill>
                <a:effectLst/>
              </a:rPr>
              <a:t> = </a:t>
            </a:r>
            <a:r>
              <a:rPr lang="en-US" altLang="zh-CN">
                <a:solidFill>
                  <a:schemeClr val="accent1">
                    <a:lumMod val="40000"/>
                    <a:lumOff val="60000"/>
                  </a:schemeClr>
                </a:solidFill>
                <a:effectLst/>
              </a:rPr>
              <a:t>QVector3D</a:t>
            </a:r>
            <a:r>
              <a:rPr lang="en-US" altLang="zh-CN" b="0" i="0">
                <a:solidFill>
                  <a:srgbClr val="E0E2E4"/>
                </a:solidFill>
                <a:effectLst/>
              </a:rPr>
              <a:t>(cameraPos - cameraTarget);</a:t>
            </a:r>
          </a:p>
          <a:p>
            <a:r>
              <a:rPr lang="en-US" altLang="zh-CN" b="0" i="0">
                <a:solidFill>
                  <a:srgbClr val="E0E2E4"/>
                </a:solidFill>
                <a:effectLst/>
                <a:highlight>
                  <a:srgbClr val="800000"/>
                </a:highlight>
              </a:rPr>
              <a:t>cameraDirection</a:t>
            </a:r>
            <a:r>
              <a:rPr lang="en-US" altLang="zh-CN">
                <a:solidFill>
                  <a:srgbClr val="E0E2E4"/>
                </a:solidFill>
              </a:rPr>
              <a:t>.normalize()</a:t>
            </a:r>
            <a:r>
              <a:rPr lang="en-US" altLang="zh-CN" b="0" i="0">
                <a:solidFill>
                  <a:srgbClr val="E0E2E4"/>
                </a:solidFill>
                <a:effectLst/>
              </a:rPr>
              <a:t>;</a:t>
            </a:r>
          </a:p>
          <a:p>
            <a:pPr algn="l"/>
            <a:r>
              <a:rPr lang="en-US" altLang="zh-CN">
                <a:solidFill>
                  <a:srgbClr val="92D050"/>
                </a:solidFill>
              </a:rPr>
              <a:t>//</a:t>
            </a:r>
            <a:r>
              <a:rPr lang="en-US" altLang="zh-CN" b="1" i="0">
                <a:solidFill>
                  <a:srgbClr val="92D050"/>
                </a:solidFill>
                <a:effectLst/>
              </a:rPr>
              <a:t>Right axis</a:t>
            </a:r>
          </a:p>
          <a:p>
            <a:r>
              <a:rPr lang="en-US" altLang="zh-CN">
                <a:solidFill>
                  <a:schemeClr val="accent1">
                    <a:lumMod val="40000"/>
                    <a:lumOff val="60000"/>
                  </a:schemeClr>
                </a:solidFill>
                <a:effectLst/>
              </a:rPr>
              <a:t>QVector3D </a:t>
            </a:r>
            <a:r>
              <a:rPr lang="en-US" altLang="zh-CN" b="0" i="0">
                <a:solidFill>
                  <a:srgbClr val="E0E2E4"/>
                </a:solidFill>
                <a:effectLst/>
              </a:rPr>
              <a:t>up = </a:t>
            </a:r>
            <a:r>
              <a:rPr lang="en-US" altLang="zh-CN">
                <a:solidFill>
                  <a:schemeClr val="accent1">
                    <a:lumMod val="40000"/>
                    <a:lumOff val="60000"/>
                  </a:schemeClr>
                </a:solidFill>
                <a:effectLst/>
              </a:rPr>
              <a:t>QVector3D</a:t>
            </a:r>
            <a:r>
              <a:rPr lang="en-US" altLang="zh-CN" b="0" i="0">
                <a:solidFill>
                  <a:srgbClr val="E0E2E4"/>
                </a:solidFill>
                <a:effectLst/>
              </a:rPr>
              <a:t>(</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1.0f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p>
          <a:p>
            <a:r>
              <a:rPr lang="en-US" altLang="zh-CN">
                <a:solidFill>
                  <a:schemeClr val="accent1">
                    <a:lumMod val="40000"/>
                    <a:lumOff val="60000"/>
                  </a:schemeClr>
                </a:solidFill>
                <a:effectLst/>
              </a:rPr>
              <a:t>QVector3D </a:t>
            </a:r>
            <a:r>
              <a:rPr lang="en-US" altLang="zh-CN" b="0" i="0">
                <a:solidFill>
                  <a:srgbClr val="E0E2E4"/>
                </a:solidFill>
                <a:effectLst/>
                <a:highlight>
                  <a:srgbClr val="800000"/>
                </a:highlight>
              </a:rPr>
              <a:t>cameraRight</a:t>
            </a:r>
            <a:r>
              <a:rPr lang="en-US" altLang="zh-CN" b="0" i="0">
                <a:solidFill>
                  <a:srgbClr val="E0E2E4"/>
                </a:solidFill>
                <a:effectLst/>
              </a:rPr>
              <a:t> = </a:t>
            </a:r>
            <a:r>
              <a:rPr lang="en-US" altLang="zh-CN">
                <a:solidFill>
                  <a:schemeClr val="accent1">
                    <a:lumMod val="40000"/>
                    <a:lumOff val="60000"/>
                  </a:schemeClr>
                </a:solidFill>
                <a:effectLst/>
              </a:rPr>
              <a:t>QVector3D</a:t>
            </a:r>
            <a:r>
              <a:rPr lang="en-US" altLang="zh-CN"/>
              <a:t>::crossProduct</a:t>
            </a:r>
            <a:r>
              <a:rPr lang="en-US" altLang="zh-CN" b="0" i="0">
                <a:solidFill>
                  <a:srgbClr val="E0E2E4"/>
                </a:solidFill>
                <a:effectLst/>
              </a:rPr>
              <a:t>(up, cameraDirection);</a:t>
            </a:r>
          </a:p>
          <a:p>
            <a:r>
              <a:rPr lang="en-US" altLang="zh-CN" b="0" i="0">
                <a:solidFill>
                  <a:srgbClr val="E0E2E4"/>
                </a:solidFill>
                <a:effectLst/>
                <a:highlight>
                  <a:srgbClr val="800000"/>
                </a:highlight>
              </a:rPr>
              <a:t>cameraRight</a:t>
            </a:r>
            <a:r>
              <a:rPr lang="en-US" altLang="zh-CN">
                <a:solidFill>
                  <a:srgbClr val="E0E2E4"/>
                </a:solidFill>
              </a:rPr>
              <a:t>.normalize()</a:t>
            </a:r>
            <a:r>
              <a:rPr lang="en-US" altLang="zh-CN" b="0" i="0">
                <a:solidFill>
                  <a:srgbClr val="E0E2E4"/>
                </a:solidFill>
                <a:effectLst/>
              </a:rPr>
              <a:t>;</a:t>
            </a:r>
          </a:p>
          <a:p>
            <a:r>
              <a:rPr lang="en-US" altLang="zh-CN">
                <a:solidFill>
                  <a:srgbClr val="92D050"/>
                </a:solidFill>
              </a:rPr>
              <a:t>//</a:t>
            </a:r>
            <a:r>
              <a:rPr lang="en-US" altLang="zh-CN" b="1" i="0">
                <a:solidFill>
                  <a:srgbClr val="92D050"/>
                </a:solidFill>
                <a:effectLst/>
              </a:rPr>
              <a:t>Up axis</a:t>
            </a:r>
            <a:endParaRPr lang="en-US" altLang="zh-CN" b="0" i="0">
              <a:solidFill>
                <a:srgbClr val="E0E2E4"/>
              </a:solidFill>
              <a:effectLst/>
            </a:endParaRPr>
          </a:p>
          <a:p>
            <a:r>
              <a:rPr lang="en-US" altLang="zh-CN">
                <a:solidFill>
                  <a:schemeClr val="accent1">
                    <a:lumMod val="40000"/>
                    <a:lumOff val="60000"/>
                  </a:schemeClr>
                </a:solidFill>
                <a:effectLst/>
              </a:rPr>
              <a:t>QVector3D </a:t>
            </a:r>
            <a:r>
              <a:rPr lang="en-US" altLang="zh-CN" b="0" i="0">
                <a:solidFill>
                  <a:srgbClr val="E0E2E4"/>
                </a:solidFill>
                <a:effectLst/>
                <a:highlight>
                  <a:srgbClr val="800000"/>
                </a:highlight>
              </a:rPr>
              <a:t>cameraUp</a:t>
            </a:r>
            <a:r>
              <a:rPr lang="en-US" altLang="zh-CN" b="0" i="0">
                <a:solidFill>
                  <a:srgbClr val="E0E2E4"/>
                </a:solidFill>
                <a:effectLst/>
              </a:rPr>
              <a:t> = </a:t>
            </a:r>
            <a:r>
              <a:rPr lang="en-US" altLang="zh-CN">
                <a:solidFill>
                  <a:schemeClr val="accent1">
                    <a:lumMod val="40000"/>
                    <a:lumOff val="60000"/>
                  </a:schemeClr>
                </a:solidFill>
                <a:effectLst/>
              </a:rPr>
              <a:t>QVector3D</a:t>
            </a:r>
            <a:r>
              <a:rPr lang="en-US" altLang="zh-CN"/>
              <a:t>::crossProduct</a:t>
            </a:r>
            <a:r>
              <a:rPr lang="en-US" altLang="zh-CN" b="0" i="0">
                <a:solidFill>
                  <a:srgbClr val="E0E2E4"/>
                </a:solidFill>
                <a:effectLst/>
              </a:rPr>
              <a:t>(cameraDirection, cameraRight);</a:t>
            </a:r>
          </a:p>
        </p:txBody>
      </p:sp>
      <p:sp>
        <p:nvSpPr>
          <p:cNvPr id="11" name="文本框 10">
            <a:extLst>
              <a:ext uri="{FF2B5EF4-FFF2-40B4-BE49-F238E27FC236}">
                <a16:creationId xmlns:a16="http://schemas.microsoft.com/office/drawing/2014/main" id="{0F437137-F8E6-43B8-B3CA-02E0370F056C}"/>
              </a:ext>
            </a:extLst>
          </p:cNvPr>
          <p:cNvSpPr txBox="1"/>
          <p:nvPr/>
        </p:nvSpPr>
        <p:spPr>
          <a:xfrm>
            <a:off x="2140319" y="3444653"/>
            <a:ext cx="649848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zh-CN" altLang="en-US" i="0">
                <a:ln w="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方向向量并不是最好的名字，因为它实际上指向相反的方向</a:t>
            </a:r>
            <a:endParaRPr lang="zh-CN" altLang="en-US">
              <a:ln w="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88BC2818-6DFC-4F38-B6C0-F91DE6B316DA}"/>
              </a:ext>
            </a:extLst>
          </p:cNvPr>
          <p:cNvSpPr txBox="1"/>
          <p:nvPr/>
        </p:nvSpPr>
        <p:spPr>
          <a:xfrm>
            <a:off x="1030759" y="10751651"/>
            <a:ext cx="8579865" cy="1754326"/>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1" i="0">
                <a:solidFill>
                  <a:srgbClr val="93C763"/>
                </a:solidFill>
                <a:effectLst/>
              </a:rPr>
              <a:t>const</a:t>
            </a:r>
            <a:r>
              <a:rPr lang="en-US" altLang="zh-CN" b="0" i="0">
                <a:solidFill>
                  <a:srgbClr val="E0E2E4"/>
                </a:solidFill>
                <a:effectLst/>
              </a:rPr>
              <a:t> </a:t>
            </a:r>
            <a:r>
              <a:rPr lang="en-US" altLang="zh-CN" b="1" i="0">
                <a:solidFill>
                  <a:srgbClr val="93C763"/>
                </a:solidFill>
                <a:effectLst/>
              </a:rPr>
              <a:t>float</a:t>
            </a:r>
            <a:r>
              <a:rPr lang="en-US" altLang="zh-CN" b="0" i="0">
                <a:solidFill>
                  <a:srgbClr val="E0E2E4"/>
                </a:solidFill>
                <a:effectLst/>
              </a:rPr>
              <a:t> radius = </a:t>
            </a:r>
            <a:r>
              <a:rPr lang="en-US" altLang="zh-CN" b="0" i="0">
                <a:solidFill>
                  <a:srgbClr val="FFCD22"/>
                </a:solidFill>
                <a:effectLst/>
              </a:rPr>
              <a:t>10.0f</a:t>
            </a:r>
            <a:r>
              <a:rPr lang="en-US" altLang="zh-CN" b="0" i="0">
                <a:solidFill>
                  <a:srgbClr val="E0E2E4"/>
                </a:solidFill>
                <a:effectLst/>
              </a:rPr>
              <a:t>; </a:t>
            </a:r>
          </a:p>
          <a:p>
            <a:r>
              <a:rPr lang="en-US" altLang="zh-CN" b="1" i="0">
                <a:solidFill>
                  <a:srgbClr val="93C763"/>
                </a:solidFill>
                <a:effectLst/>
              </a:rPr>
              <a:t>float</a:t>
            </a:r>
            <a:r>
              <a:rPr lang="en-US" altLang="zh-CN">
                <a:solidFill>
                  <a:schemeClr val="bg1"/>
                </a:solidFill>
                <a:effectLst/>
              </a:rPr>
              <a:t> </a:t>
            </a:r>
            <a:r>
              <a:rPr lang="en-US" altLang="zh-CN">
                <a:solidFill>
                  <a:schemeClr val="bg1"/>
                </a:solidFill>
              </a:rPr>
              <a:t>time=</a:t>
            </a:r>
            <a:r>
              <a:rPr lang="en-US" altLang="zh-CN">
                <a:solidFill>
                  <a:schemeClr val="bg1"/>
                </a:solidFill>
                <a:effectLst/>
              </a:rPr>
              <a:t>m_time</a:t>
            </a:r>
            <a:r>
              <a:rPr lang="en-US" altLang="zh-CN">
                <a:solidFill>
                  <a:schemeClr val="bg1"/>
                </a:solidFill>
              </a:rPr>
              <a:t>.elapsed()/</a:t>
            </a:r>
            <a:r>
              <a:rPr lang="en-US" altLang="zh-CN">
                <a:solidFill>
                  <a:srgbClr val="FFC000"/>
                </a:solidFill>
                <a:effectLst/>
              </a:rPr>
              <a:t>1000.0</a:t>
            </a:r>
            <a:r>
              <a:rPr lang="en-US" altLang="zh-CN">
                <a:solidFill>
                  <a:schemeClr val="bg1"/>
                </a:solidFill>
              </a:rPr>
              <a:t>;</a:t>
            </a:r>
            <a:endParaRPr lang="en-US" altLang="zh-CN" b="0" i="0">
              <a:solidFill>
                <a:schemeClr val="bg1"/>
              </a:solidFill>
              <a:effectLst/>
            </a:endParaRPr>
          </a:p>
          <a:p>
            <a:r>
              <a:rPr lang="en-US" altLang="zh-CN" b="1" i="0">
                <a:solidFill>
                  <a:srgbClr val="93C763"/>
                </a:solidFill>
                <a:effectLst/>
              </a:rPr>
              <a:t>float</a:t>
            </a:r>
            <a:r>
              <a:rPr lang="en-US" altLang="zh-CN" b="0" i="0">
                <a:solidFill>
                  <a:srgbClr val="E0E2E4"/>
                </a:solidFill>
                <a:effectLst/>
              </a:rPr>
              <a:t> camX = </a:t>
            </a:r>
            <a:r>
              <a:rPr lang="en-US" altLang="zh-CN" b="0" i="0">
                <a:solidFill>
                  <a:srgbClr val="8CBBAD"/>
                </a:solidFill>
                <a:effectLst/>
              </a:rPr>
              <a:t>sin</a:t>
            </a:r>
            <a:r>
              <a:rPr lang="en-US" altLang="zh-CN" b="0" i="0">
                <a:solidFill>
                  <a:srgbClr val="E0E2E4"/>
                </a:solidFill>
                <a:effectLst/>
              </a:rPr>
              <a:t>(time) * radius; </a:t>
            </a:r>
          </a:p>
          <a:p>
            <a:r>
              <a:rPr lang="en-US" altLang="zh-CN" b="1" i="0">
                <a:solidFill>
                  <a:srgbClr val="93C763"/>
                </a:solidFill>
                <a:effectLst/>
              </a:rPr>
              <a:t>float</a:t>
            </a:r>
            <a:r>
              <a:rPr lang="en-US" altLang="zh-CN" b="0" i="0">
                <a:solidFill>
                  <a:srgbClr val="E0E2E4"/>
                </a:solidFill>
                <a:effectLst/>
              </a:rPr>
              <a:t> camZ = </a:t>
            </a:r>
            <a:r>
              <a:rPr lang="en-US" altLang="zh-CN" b="0" i="0">
                <a:solidFill>
                  <a:srgbClr val="8CBBAD"/>
                </a:solidFill>
                <a:effectLst/>
              </a:rPr>
              <a:t>cos</a:t>
            </a:r>
            <a:r>
              <a:rPr lang="en-US" altLang="zh-CN" b="0" i="0">
                <a:solidFill>
                  <a:srgbClr val="E0E2E4"/>
                </a:solidFill>
                <a:effectLst/>
              </a:rPr>
              <a:t>(time) * radius; </a:t>
            </a:r>
          </a:p>
          <a:p>
            <a:r>
              <a:rPr lang="en-US" altLang="zh-CN" b="0" i="0">
                <a:solidFill>
                  <a:srgbClr val="E0E2E4"/>
                </a:solidFill>
                <a:effectLst/>
              </a:rPr>
              <a:t>view.</a:t>
            </a:r>
            <a:r>
              <a:rPr lang="en-US" altLang="zh-CN"/>
              <a:t>lookAt</a:t>
            </a:r>
            <a:r>
              <a:rPr lang="en-US" altLang="zh-CN" b="0" i="0">
                <a:solidFill>
                  <a:srgbClr val="E0E2E4"/>
                </a:solidFill>
                <a:effectLst/>
              </a:rPr>
              <a:t>(</a:t>
            </a:r>
            <a:r>
              <a:rPr lang="en-US" altLang="zh-CN">
                <a:solidFill>
                  <a:schemeClr val="accent1">
                    <a:lumMod val="40000"/>
                    <a:lumOff val="60000"/>
                  </a:schemeClr>
                </a:solidFill>
                <a:effectLst/>
              </a:rPr>
              <a:t>QVector3D</a:t>
            </a:r>
            <a:r>
              <a:rPr lang="en-US" altLang="zh-CN" b="0" i="0">
                <a:solidFill>
                  <a:srgbClr val="E0E2E4"/>
                </a:solidFill>
                <a:effectLst/>
              </a:rPr>
              <a:t>(camX, </a:t>
            </a:r>
            <a:r>
              <a:rPr lang="en-US" altLang="zh-CN" b="0" i="0">
                <a:solidFill>
                  <a:srgbClr val="FFCD22"/>
                </a:solidFill>
                <a:effectLst/>
              </a:rPr>
              <a:t>0.0</a:t>
            </a:r>
            <a:r>
              <a:rPr lang="en-US" altLang="zh-CN" b="0" i="0">
                <a:solidFill>
                  <a:srgbClr val="E0E2E4"/>
                </a:solidFill>
                <a:effectLst/>
              </a:rPr>
              <a:t>, camZ), </a:t>
            </a:r>
          </a:p>
          <a:p>
            <a:r>
              <a:rPr lang="en-US" altLang="zh-CN">
                <a:solidFill>
                  <a:srgbClr val="E0E2E4"/>
                </a:solidFill>
              </a:rPr>
              <a:t>		</a:t>
            </a:r>
            <a:r>
              <a:rPr lang="en-US" altLang="zh-CN">
                <a:solidFill>
                  <a:schemeClr val="accent1">
                    <a:lumMod val="40000"/>
                    <a:lumOff val="60000"/>
                  </a:schemeClr>
                </a:solidFill>
                <a:effectLst/>
              </a:rPr>
              <a:t>QVector3D</a:t>
            </a:r>
            <a:r>
              <a:rPr lang="en-US" altLang="zh-CN" b="0" i="0">
                <a:solidFill>
                  <a:srgbClr val="E0E2E4"/>
                </a:solidFill>
                <a:effectLst/>
              </a:rPr>
              <a:t>(</a:t>
            </a:r>
            <a:r>
              <a:rPr lang="en-US" altLang="zh-CN" b="0" i="0">
                <a:solidFill>
                  <a:srgbClr val="FFCD22"/>
                </a:solidFill>
                <a:effectLst/>
              </a:rPr>
              <a:t>0.0</a:t>
            </a:r>
            <a:r>
              <a:rPr lang="en-US" altLang="zh-CN" b="0" i="0">
                <a:solidFill>
                  <a:srgbClr val="E0E2E4"/>
                </a:solidFill>
                <a:effectLst/>
              </a:rPr>
              <a:t>, </a:t>
            </a:r>
            <a:r>
              <a:rPr lang="en-US" altLang="zh-CN" b="0" i="0">
                <a:solidFill>
                  <a:srgbClr val="FFCD22"/>
                </a:solidFill>
                <a:effectLst/>
              </a:rPr>
              <a:t>0.0</a:t>
            </a:r>
            <a:r>
              <a:rPr lang="en-US" altLang="zh-CN" b="0" i="0">
                <a:solidFill>
                  <a:srgbClr val="E0E2E4"/>
                </a:solidFill>
                <a:effectLst/>
              </a:rPr>
              <a:t>, </a:t>
            </a:r>
            <a:r>
              <a:rPr lang="en-US" altLang="zh-CN" b="0" i="0">
                <a:solidFill>
                  <a:srgbClr val="FFCD22"/>
                </a:solidFill>
                <a:effectLst/>
              </a:rPr>
              <a:t>0.0</a:t>
            </a:r>
            <a:r>
              <a:rPr lang="en-US" altLang="zh-CN" b="0" i="0">
                <a:solidFill>
                  <a:srgbClr val="E0E2E4"/>
                </a:solidFill>
                <a:effectLst/>
              </a:rPr>
              <a:t>), </a:t>
            </a:r>
            <a:r>
              <a:rPr lang="en-US" altLang="zh-CN">
                <a:solidFill>
                  <a:schemeClr val="accent1">
                    <a:lumMod val="40000"/>
                    <a:lumOff val="60000"/>
                  </a:schemeClr>
                </a:solidFill>
                <a:effectLst/>
              </a:rPr>
              <a:t>QVector3D</a:t>
            </a:r>
            <a:r>
              <a:rPr lang="en-US" altLang="zh-CN" b="0" i="0">
                <a:solidFill>
                  <a:srgbClr val="E0E2E4"/>
                </a:solidFill>
                <a:effectLst/>
              </a:rPr>
              <a:t>(</a:t>
            </a:r>
            <a:r>
              <a:rPr lang="en-US" altLang="zh-CN" b="0" i="0">
                <a:solidFill>
                  <a:srgbClr val="FFCD22"/>
                </a:solidFill>
                <a:effectLst/>
              </a:rPr>
              <a:t>0.0</a:t>
            </a:r>
            <a:r>
              <a:rPr lang="en-US" altLang="zh-CN" b="0" i="0">
                <a:solidFill>
                  <a:srgbClr val="E0E2E4"/>
                </a:solidFill>
                <a:effectLst/>
              </a:rPr>
              <a:t>, </a:t>
            </a:r>
            <a:r>
              <a:rPr lang="en-US" altLang="zh-CN" b="0" i="0">
                <a:solidFill>
                  <a:srgbClr val="FFCD22"/>
                </a:solidFill>
                <a:effectLst/>
              </a:rPr>
              <a:t>1.0</a:t>
            </a:r>
            <a:r>
              <a:rPr lang="en-US" altLang="zh-CN" b="0" i="0">
                <a:solidFill>
                  <a:srgbClr val="E0E2E4"/>
                </a:solidFill>
                <a:effectLst/>
              </a:rPr>
              <a:t>, </a:t>
            </a:r>
            <a:r>
              <a:rPr lang="en-US" altLang="zh-CN" b="0" i="0">
                <a:solidFill>
                  <a:srgbClr val="FFCD22"/>
                </a:solidFill>
                <a:effectLst/>
              </a:rPr>
              <a:t>0.0</a:t>
            </a:r>
            <a:r>
              <a:rPr lang="en-US" altLang="zh-CN" b="0" i="0">
                <a:solidFill>
                  <a:srgbClr val="E0E2E4"/>
                </a:solidFill>
                <a:effectLst/>
              </a:rPr>
              <a:t>)); </a:t>
            </a:r>
            <a:endParaRPr lang="zh-CN" altLang="en-US"/>
          </a:p>
        </p:txBody>
      </p:sp>
      <p:sp>
        <p:nvSpPr>
          <p:cNvPr id="15" name="文本框 14">
            <a:extLst>
              <a:ext uri="{FF2B5EF4-FFF2-40B4-BE49-F238E27FC236}">
                <a16:creationId xmlns:a16="http://schemas.microsoft.com/office/drawing/2014/main" id="{842C37E3-EFD6-42AC-9024-1EBE059720F9}"/>
              </a:ext>
            </a:extLst>
          </p:cNvPr>
          <p:cNvSpPr txBox="1"/>
          <p:nvPr/>
        </p:nvSpPr>
        <p:spPr>
          <a:xfrm>
            <a:off x="980411" y="8969827"/>
            <a:ext cx="8579865" cy="646331"/>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a:solidFill>
                  <a:schemeClr val="accent1">
                    <a:lumMod val="40000"/>
                    <a:lumOff val="60000"/>
                  </a:schemeClr>
                </a:solidFill>
                <a:effectLst/>
              </a:rPr>
              <a:t>QMatrix4x4</a:t>
            </a:r>
            <a:r>
              <a:rPr lang="en-US" altLang="zh-CN">
                <a:solidFill>
                  <a:srgbClr val="800080"/>
                </a:solidFill>
                <a:effectLst/>
              </a:rPr>
              <a:t> </a:t>
            </a:r>
            <a:r>
              <a:rPr lang="en-US" altLang="zh-CN" b="0" i="0">
                <a:solidFill>
                  <a:srgbClr val="E0E2E4"/>
                </a:solidFill>
                <a:effectLst/>
              </a:rPr>
              <a:t>view; </a:t>
            </a:r>
          </a:p>
          <a:p>
            <a:r>
              <a:rPr lang="en-US" altLang="zh-CN" b="0" i="0">
                <a:solidFill>
                  <a:srgbClr val="E0E2E4"/>
                </a:solidFill>
                <a:effectLst/>
              </a:rPr>
              <a:t>view</a:t>
            </a:r>
            <a:r>
              <a:rPr lang="en-US" altLang="zh-CN">
                <a:solidFill>
                  <a:srgbClr val="E0E2E4"/>
                </a:solidFill>
              </a:rPr>
              <a:t>.</a:t>
            </a:r>
            <a:r>
              <a:rPr lang="en-US" altLang="zh-CN"/>
              <a:t>lookAt</a:t>
            </a:r>
            <a:r>
              <a:rPr lang="en-US" altLang="zh-CN" b="0" i="0">
                <a:solidFill>
                  <a:srgbClr val="E0E2E4"/>
                </a:solidFill>
                <a:effectLst/>
              </a:rPr>
              <a:t>(</a:t>
            </a:r>
            <a:r>
              <a:rPr lang="en-US" altLang="zh-CN" b="0" i="0">
                <a:solidFill>
                  <a:schemeClr val="bg1"/>
                </a:solidFill>
                <a:effectLst/>
                <a:highlight>
                  <a:srgbClr val="800000"/>
                </a:highlight>
              </a:rPr>
              <a:t>cameraPos</a:t>
            </a:r>
            <a:r>
              <a:rPr lang="zh-CN" altLang="en-US" b="0" i="0">
                <a:solidFill>
                  <a:schemeClr val="bg1"/>
                </a:solidFill>
                <a:effectLst/>
              </a:rPr>
              <a:t>，</a:t>
            </a:r>
            <a:r>
              <a:rPr lang="en-US" altLang="zh-CN" b="0" i="0">
                <a:solidFill>
                  <a:srgbClr val="E0E2E4"/>
                </a:solidFill>
                <a:effectLst/>
              </a:rPr>
              <a:t>cameraTarget, </a:t>
            </a:r>
            <a:r>
              <a:rPr lang="en-US" altLang="zh-CN">
                <a:solidFill>
                  <a:schemeClr val="accent1">
                    <a:lumMod val="40000"/>
                    <a:lumOff val="60000"/>
                  </a:schemeClr>
                </a:solidFill>
                <a:effectLst/>
              </a:rPr>
              <a:t>QVector3D</a:t>
            </a:r>
            <a:r>
              <a:rPr lang="en-US" altLang="zh-CN" b="0" i="0">
                <a:solidFill>
                  <a:srgbClr val="E0E2E4"/>
                </a:solidFill>
                <a:effectLst/>
              </a:rPr>
              <a:t>(</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1.0f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endParaRPr lang="zh-CN" altLang="en-US"/>
          </a:p>
        </p:txBody>
      </p:sp>
      <p:pic>
        <p:nvPicPr>
          <p:cNvPr id="6" name="图片 5">
            <a:extLst>
              <a:ext uri="{FF2B5EF4-FFF2-40B4-BE49-F238E27FC236}">
                <a16:creationId xmlns:a16="http://schemas.microsoft.com/office/drawing/2014/main" id="{02A644DE-A04D-44EE-B4C8-EC06E03D8D95}"/>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Lst>
          </a:blip>
          <a:stretch>
            <a:fillRect/>
          </a:stretch>
        </p:blipFill>
        <p:spPr>
          <a:xfrm>
            <a:off x="2236784" y="7376093"/>
            <a:ext cx="6305550" cy="1533525"/>
          </a:xfrm>
          <a:prstGeom prst="rect">
            <a:avLst/>
          </a:prstGeom>
        </p:spPr>
      </p:pic>
      <p:pic>
        <p:nvPicPr>
          <p:cNvPr id="1239" name="camera_circle">
            <a:hlinkClick r:id="" action="ppaction://media"/>
            <a:extLst>
              <a:ext uri="{FF2B5EF4-FFF2-40B4-BE49-F238E27FC236}">
                <a16:creationId xmlns:a16="http://schemas.microsoft.com/office/drawing/2014/main" id="{1B640521-70C1-4336-9F62-94E8DCB79EF9}"/>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6676286" y="9736577"/>
            <a:ext cx="2993390" cy="2245043"/>
          </a:xfrm>
          <a:prstGeom prst="rect">
            <a:avLst/>
          </a:prstGeom>
        </p:spPr>
      </p:pic>
      <p:pic>
        <p:nvPicPr>
          <p:cNvPr id="30" name="图片 29">
            <a:extLst>
              <a:ext uri="{FF2B5EF4-FFF2-40B4-BE49-F238E27FC236}">
                <a16:creationId xmlns:a16="http://schemas.microsoft.com/office/drawing/2014/main" id="{6ABF7A0E-E59A-41A3-9A98-F6511A9A8F71}"/>
              </a:ext>
            </a:extLst>
          </p:cNvPr>
          <p:cNvPicPr>
            <a:picLocks noChangeAspect="1"/>
          </p:cNvPicPr>
          <p:nvPr/>
        </p:nvPicPr>
        <p:blipFill>
          <a:blip r:embed="rId8"/>
          <a:stretch>
            <a:fillRect/>
          </a:stretch>
        </p:blipFill>
        <p:spPr>
          <a:xfrm>
            <a:off x="955462" y="9913665"/>
            <a:ext cx="5466453" cy="540478"/>
          </a:xfrm>
          <a:prstGeom prst="rect">
            <a:avLst/>
          </a:prstGeom>
        </p:spPr>
      </p:pic>
      <p:pic>
        <p:nvPicPr>
          <p:cNvPr id="2050" name="Picture 2">
            <a:extLst>
              <a:ext uri="{FF2B5EF4-FFF2-40B4-BE49-F238E27FC236}">
                <a16:creationId xmlns:a16="http://schemas.microsoft.com/office/drawing/2014/main" id="{B83C1B55-5D2E-4081-8FC0-C0D6C241670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72292" y="4104305"/>
            <a:ext cx="2104615" cy="19109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239" fill="hold"/>
                                        <p:tgtEl>
                                          <p:spTgt spid="123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239"/>
                </p:tgtEl>
              </p:cMediaNode>
            </p:video>
            <p:seq concurrent="1" nextAc="seek">
              <p:cTn id="8" restart="whenNotActive" fill="hold" evtFilter="cancelBubble" nodeType="interactiveSeq">
                <p:stCondLst>
                  <p:cond evt="onClick" delay="0">
                    <p:tgtEl>
                      <p:spTgt spid="123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239"/>
                                        </p:tgtEl>
                                      </p:cBhvr>
                                    </p:cmd>
                                  </p:childTnLst>
                                </p:cTn>
                              </p:par>
                            </p:childTnLst>
                          </p:cTn>
                        </p:par>
                      </p:childTnLst>
                    </p:cTn>
                  </p:par>
                </p:childTnLst>
              </p:cTn>
              <p:nextCondLst>
                <p:cond evt="onClick" delay="0">
                  <p:tgtEl>
                    <p:spTgt spid="1239"/>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FDEB6E7-E9D9-4E59-9BD1-0A8930D03E8C}"/>
              </a:ext>
            </a:extLst>
          </p:cNvPr>
          <p:cNvSpPr txBox="1"/>
          <p:nvPr/>
        </p:nvSpPr>
        <p:spPr>
          <a:xfrm>
            <a:off x="2656101" y="313092"/>
            <a:ext cx="5312619" cy="36830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pPr>
            <a:r>
              <a:rPr lang="zh-CN" altLang="en-US" b="1" i="0">
                <a:solidFill>
                  <a:srgbClr val="FFC000"/>
                </a:solidFill>
                <a:effectLst/>
                <a:latin typeface="宋体" panose="02010600030101010101" pitchFamily="2" charset="-122"/>
                <a:ea typeface="宋体" panose="02010600030101010101" pitchFamily="2" charset="-122"/>
              </a:rPr>
              <a:t>摄像机</a:t>
            </a:r>
            <a:r>
              <a:rPr lang="en-US" altLang="zh-CN" b="0" i="0">
                <a:solidFill>
                  <a:srgbClr val="FFC000"/>
                </a:solidFill>
                <a:effectLst/>
                <a:latin typeface="宋体" panose="02010600030101010101" pitchFamily="2" charset="-122"/>
                <a:ea typeface="宋体" panose="02010600030101010101" pitchFamily="2" charset="-122"/>
              </a:rPr>
              <a:t>(Camera)</a:t>
            </a:r>
            <a:r>
              <a:rPr lang="zh-CN" altLang="en-US" b="0" i="0">
                <a:solidFill>
                  <a:srgbClr val="FFC000"/>
                </a:solidFill>
                <a:effectLst/>
                <a:latin typeface="宋体" panose="02010600030101010101" pitchFamily="2" charset="-122"/>
                <a:ea typeface="宋体" panose="02010600030101010101" pitchFamily="2" charset="-122"/>
              </a:rPr>
              <a:t>自由移动</a:t>
            </a:r>
            <a:endParaRPr kumimoji="0" lang="zh-CN" altLang="zh-CN" b="0" i="0" u="none" strike="noStrike" cap="none" normalizeH="0" baseline="0">
              <a:ln>
                <a:noFill/>
              </a:ln>
              <a:solidFill>
                <a:srgbClr val="FFC000"/>
              </a:solidFill>
              <a:effectLst/>
              <a:latin typeface="Open Sans" panose="020B0606030504020204" pitchFamily="34" charset="0"/>
              <a:cs typeface="Open Sans" panose="020B0606030504020204" pitchFamily="34" charset="0"/>
            </a:endParaRPr>
          </a:p>
        </p:txBody>
      </p:sp>
      <p:sp>
        <p:nvSpPr>
          <p:cNvPr id="6" name="矩形 5">
            <a:extLst>
              <a:ext uri="{FF2B5EF4-FFF2-40B4-BE49-F238E27FC236}">
                <a16:creationId xmlns:a16="http://schemas.microsoft.com/office/drawing/2014/main" id="{ED36366A-5DFF-4E2C-B94A-2CC0C5BB7C82}"/>
              </a:ext>
            </a:extLst>
          </p:cNvPr>
          <p:cNvSpPr/>
          <p:nvPr/>
        </p:nvSpPr>
        <p:spPr>
          <a:xfrm>
            <a:off x="807142" y="3726372"/>
            <a:ext cx="6645217" cy="1574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0" lang="zh-CN" altLang="zh-CN" b="0" i="0" u="none" strike="noStrike" cap="none" normalizeH="0" baseline="0">
                <a:ln>
                  <a:noFill/>
                </a:ln>
                <a:solidFill>
                  <a:srgbClr val="808000"/>
                </a:solidFill>
                <a:effectLst/>
                <a:latin typeface="Arial" panose="020B0604020202020204" pitchFamily="34" charset="0"/>
              </a:rPr>
              <a:t>void</a:t>
            </a:r>
            <a:r>
              <a:rPr kumimoji="0" lang="zh-CN" altLang="zh-CN" b="0" i="0" u="none" strike="noStrike" cap="none" normalizeH="0" baseline="0">
                <a:ln>
                  <a:noFill/>
                </a:ln>
                <a:solidFill>
                  <a:srgbClr val="C0C0C0"/>
                </a:solidFill>
                <a:effectLst/>
                <a:latin typeface="Arial" panose="020B0604020202020204" pitchFamily="34" charset="0"/>
              </a:rPr>
              <a:t> </a:t>
            </a:r>
            <a:r>
              <a:rPr kumimoji="0" lang="zh-CN" altLang="zh-CN" b="0" i="0" u="none" strike="noStrike" cap="none" normalizeH="0" baseline="0">
                <a:ln>
                  <a:noFill/>
                </a:ln>
                <a:solidFill>
                  <a:srgbClr val="800080"/>
                </a:solidFill>
                <a:effectLst/>
                <a:latin typeface="Arial" panose="020B0604020202020204" pitchFamily="34" charset="0"/>
              </a:rPr>
              <a:t>AXBOpenGLWidget</a:t>
            </a:r>
            <a:r>
              <a:rPr kumimoji="0" lang="zh-CN" altLang="zh-CN" b="0" i="0" u="none" strike="noStrike" cap="none" normalizeH="0" baseline="0">
                <a:ln>
                  <a:noFill/>
                </a:ln>
                <a:solidFill>
                  <a:schemeClr val="tx1"/>
                </a:solidFill>
                <a:effectLst/>
                <a:latin typeface="Arial" panose="020B0604020202020204" pitchFamily="34" charset="0"/>
              </a:rPr>
              <a:t>::on_timeout() </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r>
              <a:rPr lang="en-US" altLang="zh-CN">
                <a:solidFill>
                  <a:srgbClr val="00B050"/>
                </a:solidFill>
              </a:rPr>
              <a:t>//</a:t>
            </a:r>
            <a:r>
              <a:rPr lang="zh-CN" altLang="en-US">
                <a:solidFill>
                  <a:srgbClr val="00B050"/>
                </a:solidFill>
              </a:rPr>
              <a:t>因为我们</a:t>
            </a:r>
            <a:r>
              <a:rPr lang="en-US" altLang="zh-CN">
                <a:solidFill>
                  <a:srgbClr val="00B050"/>
                </a:solidFill>
              </a:rPr>
              <a:t>timeout</a:t>
            </a:r>
            <a:r>
              <a:rPr lang="zh-CN" altLang="en-US">
                <a:solidFill>
                  <a:srgbClr val="00B050"/>
                </a:solidFill>
              </a:rPr>
              <a:t>的时间是确定的，所以下面的代码可以不用</a:t>
            </a:r>
            <a:endParaRPr kumimoji="0" lang="en-US" altLang="zh-CN" b="0" i="0" u="none" strike="noStrike" cap="none" normalizeH="0" baseline="0">
              <a:ln>
                <a:noFill/>
              </a:ln>
              <a:solidFill>
                <a:srgbClr val="00B050"/>
              </a:solidFill>
              <a:effectLst/>
            </a:endParaRPr>
          </a:p>
          <a:p>
            <a:pPr lvl="1"/>
            <a:r>
              <a:rPr kumimoji="0" lang="zh-CN" altLang="zh-CN" b="0" i="0" u="none" strike="noStrike" cap="none" normalizeH="0" baseline="0">
                <a:ln>
                  <a:noFill/>
                </a:ln>
                <a:solidFill>
                  <a:srgbClr val="808000"/>
                </a:solidFill>
                <a:effectLst/>
                <a:latin typeface="Arial Unicode MS"/>
              </a:rPr>
              <a:t>float</a:t>
            </a:r>
            <a:r>
              <a:rPr kumimoji="0" lang="zh-CN" altLang="zh-CN" b="0" i="0" u="none" strike="noStrike" cap="none" normalizeH="0" baseline="0">
                <a:ln>
                  <a:noFill/>
                </a:ln>
                <a:solidFill>
                  <a:srgbClr val="C0C0C0"/>
                </a:solidFill>
                <a:effectLst/>
                <a:latin typeface="Arial Unicode MS"/>
              </a:rPr>
              <a:t> </a:t>
            </a:r>
            <a:r>
              <a:rPr kumimoji="0" lang="zh-CN" altLang="zh-CN" b="0" i="0" u="none" strike="noStrike" cap="none" normalizeH="0" baseline="0">
                <a:ln>
                  <a:noFill/>
                </a:ln>
                <a:solidFill>
                  <a:schemeClr val="tx1"/>
                </a:solidFill>
                <a:effectLst/>
                <a:latin typeface="Arial Unicode MS"/>
              </a:rPr>
              <a:t>currentFrame</a:t>
            </a:r>
            <a:r>
              <a:rPr kumimoji="0" lang="zh-CN" altLang="zh-CN" b="0" i="0" u="none" strike="noStrike" cap="none" normalizeH="0" baseline="0">
                <a:ln>
                  <a:noFill/>
                </a:ln>
                <a:solidFill>
                  <a:srgbClr val="C0C0C0"/>
                </a:solidFill>
                <a:effectLst/>
                <a:latin typeface="Arial Unicode MS"/>
              </a:rPr>
              <a:t> </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rgbClr val="C0C0C0"/>
                </a:solidFill>
                <a:effectLst/>
                <a:latin typeface="Arial Unicode MS"/>
              </a:rPr>
              <a:t> </a:t>
            </a:r>
            <a:r>
              <a:rPr kumimoji="0" lang="zh-CN" altLang="zh-CN" b="0" i="0" u="none" strike="noStrike" cap="none" normalizeH="0" baseline="0">
                <a:ln>
                  <a:noFill/>
                </a:ln>
                <a:solidFill>
                  <a:srgbClr val="800000"/>
                </a:solidFill>
                <a:effectLst/>
                <a:latin typeface="Arial Unicode MS"/>
              </a:rPr>
              <a:t>m_time</a:t>
            </a:r>
            <a:r>
              <a:rPr kumimoji="0" lang="zh-CN" altLang="zh-CN" b="0" i="0" u="none" strike="noStrike" cap="none" normalizeH="0" baseline="0">
                <a:ln>
                  <a:noFill/>
                </a:ln>
                <a:solidFill>
                  <a:schemeClr val="tx1"/>
                </a:solidFill>
                <a:effectLst/>
                <a:latin typeface="Arial Unicode MS"/>
              </a:rPr>
              <a:t>.elapsed()/</a:t>
            </a:r>
            <a:r>
              <a:rPr kumimoji="0" lang="zh-CN" altLang="zh-CN" b="0" i="0" u="none" strike="noStrike" cap="none" normalizeH="0" baseline="0">
                <a:ln>
                  <a:noFill/>
                </a:ln>
                <a:solidFill>
                  <a:srgbClr val="000080"/>
                </a:solidFill>
                <a:effectLst/>
                <a:latin typeface="Arial Unicode MS"/>
              </a:rPr>
              <a:t>1000.0</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a:r>
              <a:rPr kumimoji="0" lang="zh-CN" altLang="zh-CN" b="0" i="0" u="none" strike="noStrike" cap="none" normalizeH="0" baseline="0">
                <a:ln>
                  <a:noFill/>
                </a:ln>
                <a:solidFill>
                  <a:schemeClr val="tx1"/>
                </a:solidFill>
                <a:effectLst/>
                <a:latin typeface="Arial Unicode MS"/>
              </a:rPr>
              <a:t>deltaTime</a:t>
            </a:r>
            <a:r>
              <a:rPr kumimoji="0" lang="zh-CN" altLang="zh-CN" b="0" i="0" u="none" strike="noStrike" cap="none" normalizeH="0" baseline="0">
                <a:ln>
                  <a:noFill/>
                </a:ln>
                <a:solidFill>
                  <a:srgbClr val="C0C0C0"/>
                </a:solidFill>
                <a:effectLst/>
                <a:latin typeface="Arial Unicode MS"/>
              </a:rPr>
              <a:t> </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rgbClr val="C0C0C0"/>
                </a:solidFill>
                <a:effectLst/>
                <a:latin typeface="Arial Unicode MS"/>
              </a:rPr>
              <a:t> </a:t>
            </a:r>
            <a:r>
              <a:rPr kumimoji="0" lang="zh-CN" altLang="zh-CN" b="0" i="0" u="none" strike="noStrike" cap="none" normalizeH="0" baseline="0">
                <a:ln>
                  <a:noFill/>
                </a:ln>
                <a:solidFill>
                  <a:schemeClr val="tx1"/>
                </a:solidFill>
                <a:effectLst/>
                <a:latin typeface="Arial Unicode MS"/>
              </a:rPr>
              <a:t>currentFrame</a:t>
            </a:r>
            <a:r>
              <a:rPr kumimoji="0" lang="zh-CN" altLang="zh-CN" b="0" i="0" u="none" strike="noStrike" cap="none" normalizeH="0" baseline="0">
                <a:ln>
                  <a:noFill/>
                </a:ln>
                <a:solidFill>
                  <a:srgbClr val="C0C0C0"/>
                </a:solidFill>
                <a:effectLst/>
                <a:latin typeface="Arial Unicode MS"/>
              </a:rPr>
              <a:t> </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rgbClr val="C0C0C0"/>
                </a:solidFill>
                <a:effectLst/>
                <a:latin typeface="Arial Unicode MS"/>
              </a:rPr>
              <a:t> </a:t>
            </a:r>
            <a:r>
              <a:rPr kumimoji="0" lang="zh-CN" altLang="zh-CN" b="0" i="0" u="none" strike="noStrike" cap="none" normalizeH="0" baseline="0">
                <a:ln>
                  <a:noFill/>
                </a:ln>
                <a:solidFill>
                  <a:schemeClr val="tx1"/>
                </a:solidFill>
                <a:effectLst/>
                <a:latin typeface="Arial Unicode MS"/>
              </a:rPr>
              <a:t>lastFrame;</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a:r>
              <a:rPr kumimoji="0" lang="zh-CN" altLang="zh-CN" b="0" i="0" u="none" strike="noStrike" cap="none" normalizeH="0" baseline="0">
                <a:ln>
                  <a:noFill/>
                </a:ln>
                <a:solidFill>
                  <a:schemeClr val="tx1"/>
                </a:solidFill>
                <a:effectLst/>
                <a:latin typeface="Arial Unicode MS"/>
              </a:rPr>
              <a:t>lastFrame</a:t>
            </a:r>
            <a:r>
              <a:rPr kumimoji="0" lang="zh-CN" altLang="zh-CN" b="0" i="0" u="none" strike="noStrike" cap="none" normalizeH="0" baseline="0">
                <a:ln>
                  <a:noFill/>
                </a:ln>
                <a:solidFill>
                  <a:srgbClr val="C0C0C0"/>
                </a:solidFill>
                <a:effectLst/>
                <a:latin typeface="Arial Unicode MS"/>
              </a:rPr>
              <a:t> </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rgbClr val="C0C0C0"/>
                </a:solidFill>
                <a:effectLst/>
                <a:latin typeface="Arial Unicode MS"/>
              </a:rPr>
              <a:t> </a:t>
            </a:r>
            <a:r>
              <a:rPr kumimoji="0" lang="zh-CN" altLang="zh-CN" b="0" i="0" u="none" strike="noStrike" cap="none" normalizeH="0" baseline="0">
                <a:ln>
                  <a:noFill/>
                </a:ln>
                <a:solidFill>
                  <a:schemeClr val="tx1"/>
                </a:solidFill>
                <a:effectLst/>
                <a:latin typeface="Arial Unicode MS"/>
              </a:rPr>
              <a:t>currentFrame;</a:t>
            </a:r>
            <a:r>
              <a:rPr kumimoji="0" lang="zh-CN" altLang="zh-CN" b="0" i="0" u="none" strike="noStrike" cap="none" normalizeH="0" baseline="0">
                <a:ln>
                  <a:noFill/>
                </a:ln>
                <a:solidFill>
                  <a:schemeClr val="tx1"/>
                </a:solidFill>
                <a:effectLst/>
              </a:rPr>
              <a:t> </a:t>
            </a:r>
            <a:r>
              <a:rPr kumimoji="0" lang="zh-CN" altLang="zh-CN" b="0" i="0" u="none" strike="noStrike" cap="none" normalizeH="0" baseline="0">
                <a:ln>
                  <a:noFill/>
                </a:ln>
                <a:solidFill>
                  <a:schemeClr val="tx1"/>
                </a:solidFill>
                <a:effectLst/>
                <a:latin typeface="Arial Unicode MS"/>
              </a:rPr>
              <a:t>update();</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r>
              <a:rPr kumimoji="0" lang="zh-CN" altLang="zh-CN" b="0" i="0" u="none" strike="noStrike" cap="none" normalizeH="0" baseline="0">
                <a:ln>
                  <a:noFill/>
                </a:ln>
                <a:solidFill>
                  <a:schemeClr val="tx1"/>
                </a:solidFill>
                <a:effectLst/>
                <a:latin typeface="Arial Unicode MS"/>
              </a:rPr>
              <a:t>}</a:t>
            </a:r>
            <a:endParaRPr kumimoji="0" lang="zh-CN" altLang="zh-CN" b="0" i="0" u="none" strike="noStrike" cap="none" normalizeH="0" baseline="0">
              <a:ln>
                <a:noFill/>
              </a:ln>
              <a:solidFill>
                <a:schemeClr val="tx1"/>
              </a:solidFill>
              <a:effectLst/>
              <a:latin typeface="Arial" panose="020B0604020202020204" pitchFamily="34" charset="0"/>
            </a:endParaRPr>
          </a:p>
        </p:txBody>
      </p:sp>
      <p:sp>
        <p:nvSpPr>
          <p:cNvPr id="8" name="矩形 7">
            <a:extLst>
              <a:ext uri="{FF2B5EF4-FFF2-40B4-BE49-F238E27FC236}">
                <a16:creationId xmlns:a16="http://schemas.microsoft.com/office/drawing/2014/main" id="{5D887620-D8D6-4EBD-BAF5-44355B34121E}"/>
              </a:ext>
            </a:extLst>
          </p:cNvPr>
          <p:cNvSpPr/>
          <p:nvPr/>
        </p:nvSpPr>
        <p:spPr>
          <a:xfrm>
            <a:off x="868103" y="1331089"/>
            <a:ext cx="9317619" cy="6250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b="1" i="0">
                <a:solidFill>
                  <a:schemeClr val="tx1"/>
                </a:solidFill>
                <a:effectLst/>
                <a:highlight>
                  <a:srgbClr val="00FF00"/>
                </a:highlight>
                <a:latin typeface="Courier New" panose="02070309020205020404" pitchFamily="49" charset="0"/>
              </a:rPr>
              <a:t>cameraFront</a:t>
            </a:r>
            <a:r>
              <a:rPr lang="en-US" altLang="zh-CN" b="1" i="0">
                <a:solidFill>
                  <a:schemeClr val="tx1"/>
                </a:solidFill>
                <a:effectLst/>
                <a:latin typeface="Courier New" panose="02070309020205020404" pitchFamily="49" charset="0"/>
              </a:rPr>
              <a:t>=</a:t>
            </a:r>
            <a:r>
              <a:rPr kumimoji="0" lang="zh-CN" altLang="zh-CN" b="0" i="0" u="none" strike="noStrike" cap="none" normalizeH="0" baseline="0">
                <a:ln>
                  <a:noFill/>
                </a:ln>
                <a:solidFill>
                  <a:srgbClr val="800080"/>
                </a:solidFill>
                <a:effectLst/>
              </a:rPr>
              <a:t>QVector3D</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000080"/>
                </a:solidFill>
                <a:effectLst/>
              </a:rPr>
              <a:t>0.0</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0080"/>
                </a:solidFill>
                <a:effectLst/>
              </a:rPr>
              <a:t>0.0</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000080"/>
                </a:solidFill>
                <a:effectLst/>
              </a:rPr>
              <a:t>1.0</a:t>
            </a:r>
            <a:r>
              <a:rPr kumimoji="0" lang="zh-CN" altLang="zh-CN" b="0" i="0" u="none" strike="noStrike" cap="none" normalizeH="0" baseline="0">
                <a:ln>
                  <a:noFill/>
                </a:ln>
                <a:solidFill>
                  <a:schemeClr val="tx1"/>
                </a:solidFill>
                <a:effectLst/>
              </a:rPr>
              <a:t>),</a:t>
            </a:r>
            <a:endParaRPr kumimoji="0" lang="en-US"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chemeClr val="tx1"/>
                </a:solidFill>
                <a:effectLst/>
              </a:rPr>
              <a:t>view.lookAt(</a:t>
            </a:r>
            <a:r>
              <a:rPr kumimoji="0" lang="zh-CN" altLang="zh-CN" b="0" i="0" u="none" strike="noStrike" cap="none" normalizeH="0" baseline="0">
                <a:ln>
                  <a:noFill/>
                </a:ln>
                <a:solidFill>
                  <a:srgbClr val="800000"/>
                </a:solidFill>
                <a:effectLst/>
              </a:rPr>
              <a:t>cameraPos</a:t>
            </a:r>
            <a:r>
              <a:rPr kumimoji="0" lang="zh-CN" altLang="zh-CN" b="0" i="0" u="none" strike="noStrike" cap="none" normalizeH="0" baseline="0">
                <a:ln>
                  <a:noFill/>
                </a:ln>
                <a:solidFill>
                  <a:schemeClr val="tx1"/>
                </a:solidFill>
                <a:effectLst/>
              </a:rPr>
              <a:t>, </a:t>
            </a:r>
            <a:r>
              <a:rPr kumimoji="0" lang="zh-CN" altLang="zh-CN" b="0" i="0" u="none" strike="noStrike" cap="none" normalizeH="0" baseline="0">
                <a:ln>
                  <a:noFill/>
                </a:ln>
                <a:solidFill>
                  <a:srgbClr val="800000"/>
                </a:solidFill>
                <a:effectLst/>
              </a:rPr>
              <a:t>cameraPos</a:t>
            </a:r>
            <a:r>
              <a:rPr kumimoji="0" lang="zh-CN" altLang="zh-CN" b="0" i="0" u="none" strike="noStrike" cap="none" normalizeH="0" baseline="0">
                <a:ln>
                  <a:noFill/>
                </a:ln>
                <a:solidFill>
                  <a:schemeClr val="tx1"/>
                </a:solidFill>
                <a:effectLst/>
              </a:rPr>
              <a:t>+</a:t>
            </a:r>
            <a:r>
              <a:rPr lang="en-US" altLang="zh-CN" b="1" i="0">
                <a:solidFill>
                  <a:schemeClr val="tx1"/>
                </a:solidFill>
                <a:effectLst/>
                <a:highlight>
                  <a:srgbClr val="00FF00"/>
                </a:highlight>
                <a:latin typeface="Courier New" panose="02070309020205020404" pitchFamily="49" charset="0"/>
              </a:rPr>
              <a:t>cameraFront</a:t>
            </a:r>
            <a:r>
              <a:rPr lang="en-US" altLang="zh-CN" b="1">
                <a:solidFill>
                  <a:schemeClr val="tx1"/>
                </a:solidFill>
                <a:latin typeface="Courier New" panose="02070309020205020404" pitchFamily="49" charset="0"/>
              </a:rPr>
              <a:t>,</a:t>
            </a:r>
            <a:r>
              <a:rPr kumimoji="0" lang="zh-CN" altLang="zh-CN" b="0" i="0" u="none" strike="noStrike" cap="none" normalizeH="0" baseline="0">
                <a:ln>
                  <a:noFill/>
                </a:ln>
                <a:solidFill>
                  <a:srgbClr val="800080"/>
                </a:solidFill>
                <a:effectLst/>
              </a:rPr>
              <a:t>QVector3D</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000080"/>
                </a:solidFill>
                <a:effectLst/>
              </a:rPr>
              <a:t>0.0</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0080"/>
                </a:solidFill>
                <a:effectLst/>
              </a:rPr>
              <a:t>1.0</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0080"/>
                </a:solidFill>
                <a:effectLst/>
              </a:rPr>
              <a:t>0.0</a:t>
            </a:r>
            <a:r>
              <a:rPr kumimoji="0" lang="zh-CN" altLang="zh-CN" b="0" i="0" u="none" strike="noStrike" cap="none" normalizeH="0" baseline="0">
                <a:ln>
                  <a:noFill/>
                </a:ln>
                <a:solidFill>
                  <a:schemeClr val="tx1"/>
                </a:solidFill>
                <a:effectLst/>
              </a:rPr>
              <a:t>));</a:t>
            </a:r>
          </a:p>
        </p:txBody>
      </p:sp>
      <p:sp>
        <p:nvSpPr>
          <p:cNvPr id="9" name="文本框 8">
            <a:extLst>
              <a:ext uri="{FF2B5EF4-FFF2-40B4-BE49-F238E27FC236}">
                <a16:creationId xmlns:a16="http://schemas.microsoft.com/office/drawing/2014/main" id="{B8AD2BA6-E7C3-48A8-A9F0-273DAD58CF63}"/>
              </a:ext>
            </a:extLst>
          </p:cNvPr>
          <p:cNvSpPr txBox="1"/>
          <p:nvPr/>
        </p:nvSpPr>
        <p:spPr>
          <a:xfrm>
            <a:off x="868103" y="983848"/>
            <a:ext cx="6340197" cy="400110"/>
          </a:xfrm>
          <a:prstGeom prst="rect">
            <a:avLst/>
          </a:prstGeom>
          <a:noFill/>
        </p:spPr>
        <p:txBody>
          <a:bodyPr wrap="none" rtlCol="0">
            <a:spAutoFit/>
          </a:bodyPr>
          <a:lstStyle/>
          <a:p>
            <a:r>
              <a:rPr lang="zh-CN" altLang="en-US" sz="2000">
                <a:solidFill>
                  <a:schemeClr val="bg1"/>
                </a:solidFill>
              </a:rPr>
              <a:t>总盯着原点看视乎不太礼貌，也很枯燥。改为向前看。</a:t>
            </a:r>
            <a:endParaRPr lang="zh-CN" altLang="en-US" sz="2000" dirty="0">
              <a:solidFill>
                <a:schemeClr val="bg1"/>
              </a:solidFill>
            </a:endParaRPr>
          </a:p>
        </p:txBody>
      </p:sp>
      <p:sp>
        <p:nvSpPr>
          <p:cNvPr id="10" name="矩形 9">
            <a:extLst>
              <a:ext uri="{FF2B5EF4-FFF2-40B4-BE49-F238E27FC236}">
                <a16:creationId xmlns:a16="http://schemas.microsoft.com/office/drawing/2014/main" id="{211DB4B3-A67F-465E-81A9-6B0D3C832AB6}"/>
              </a:ext>
            </a:extLst>
          </p:cNvPr>
          <p:cNvSpPr/>
          <p:nvPr/>
        </p:nvSpPr>
        <p:spPr>
          <a:xfrm>
            <a:off x="807143" y="2152215"/>
            <a:ext cx="8572416" cy="1574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808000"/>
                </a:solidFill>
                <a:effectLst/>
              </a:rPr>
              <a:t>float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cameraSpeed=</a:t>
            </a:r>
            <a:r>
              <a:rPr kumimoji="0" lang="zh-CN" altLang="zh-CN" b="0" i="0" u="none" strike="noStrike" cap="none" normalizeH="0" baseline="0">
                <a:ln>
                  <a:noFill/>
                </a:ln>
                <a:solidFill>
                  <a:srgbClr val="000080"/>
                </a:solidFill>
                <a:effectLst/>
              </a:rPr>
              <a:t>2.5</a:t>
            </a:r>
            <a:r>
              <a:rPr kumimoji="0" lang="zh-CN" altLang="zh-CN" b="0" i="0" u="none" strike="noStrike" cap="none" normalizeH="0" baseline="0">
                <a:ln>
                  <a:noFill/>
                </a:ln>
                <a:solidFill>
                  <a:schemeClr val="tx1"/>
                </a:solidFill>
                <a:effectLst/>
              </a:rPr>
              <a:t>*deltaTime; </a:t>
            </a:r>
            <a:br>
              <a:rPr kumimoji="0" lang="zh-CN" altLang="zh-CN" b="0" i="0" u="none" strike="noStrike" cap="none" normalizeH="0" baseline="0">
                <a:ln>
                  <a:noFill/>
                </a:ln>
                <a:solidFill>
                  <a:schemeClr val="tx1"/>
                </a:solidFill>
                <a:effectLst/>
              </a:rPr>
            </a:br>
            <a:r>
              <a:rPr kumimoji="0" lang="zh-CN" altLang="zh-CN" b="0" i="0" u="none" strike="noStrike" cap="none" normalizeH="0" baseline="0">
                <a:ln>
                  <a:noFill/>
                </a:ln>
                <a:solidFill>
                  <a:srgbClr val="808000"/>
                </a:solidFill>
                <a:effectLst/>
              </a:rPr>
              <a:t>case</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0080"/>
                </a:solidFill>
                <a:effectLst/>
              </a:rPr>
              <a:t>Qt</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800080"/>
                </a:solidFill>
                <a:effectLst/>
              </a:rPr>
              <a:t>Key_W</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0000"/>
                </a:solidFill>
                <a:effectLst/>
              </a:rPr>
              <a:t>cameraPos</a:t>
            </a:r>
            <a:r>
              <a:rPr kumimoji="0" lang="zh-CN" altLang="zh-CN" b="0" i="0" u="none" strike="noStrike" cap="none" normalizeH="0" baseline="0">
                <a:ln>
                  <a:noFill/>
                </a:ln>
                <a:solidFill>
                  <a:srgbClr val="C0C0C0"/>
                </a:solidFill>
                <a:effectLst/>
              </a:rPr>
              <a:t> </a:t>
            </a:r>
            <a:r>
              <a:rPr kumimoji="0" lang="en-US" altLang="zh-CN" b="0" i="0" u="none" strike="noStrike" cap="none" normalizeH="0" baseline="0">
                <a:ln>
                  <a:noFill/>
                </a:ln>
                <a:solidFill>
                  <a:schemeClr val="tx1"/>
                </a:solidFill>
                <a:effectLst/>
              </a:rPr>
              <a:t>+</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cameraSpeed</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lang="en-US" altLang="zh-CN">
                <a:solidFill>
                  <a:srgbClr val="800000"/>
                </a:solidFill>
                <a:effectLst/>
              </a:rPr>
              <a:t>cameraFront</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808000"/>
                </a:solidFill>
                <a:effectLst/>
              </a:rPr>
              <a:t>break</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808000"/>
                </a:solidFill>
                <a:effectLst/>
              </a:rPr>
              <a:t>case</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0080"/>
                </a:solidFill>
                <a:effectLst/>
              </a:rPr>
              <a:t>Qt</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800080"/>
                </a:solidFill>
                <a:effectLst/>
              </a:rPr>
              <a:t>Key_S</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0000"/>
                </a:solidFill>
                <a:effectLst/>
              </a:rPr>
              <a:t>cameraPos</a:t>
            </a:r>
            <a:r>
              <a:rPr kumimoji="0" lang="zh-CN" altLang="zh-CN" b="0" i="0" u="none" strike="noStrike" cap="none" normalizeH="0" baseline="0">
                <a:ln>
                  <a:noFill/>
                </a:ln>
                <a:solidFill>
                  <a:srgbClr val="C0C0C0"/>
                </a:solidFill>
                <a:effectLst/>
              </a:rPr>
              <a:t> </a:t>
            </a:r>
            <a:r>
              <a:rPr kumimoji="0" lang="en-US" altLang="zh-CN" b="0" i="0" u="none" strike="noStrike" cap="none" normalizeH="0" baseline="0">
                <a:ln>
                  <a:noFill/>
                </a:ln>
                <a:solidFill>
                  <a:schemeClr val="tx1"/>
                </a:solidFill>
                <a:effectLst/>
              </a:rPr>
              <a:t>-</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cameraSpeed</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lang="en-US" altLang="zh-CN">
                <a:solidFill>
                  <a:srgbClr val="800000"/>
                </a:solidFill>
                <a:effectLst/>
              </a:rPr>
              <a:t>cameraFront</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808000"/>
                </a:solidFill>
                <a:effectLst/>
              </a:rPr>
              <a:t>break</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808000"/>
                </a:solidFill>
                <a:effectLst/>
              </a:rPr>
              <a:t>case</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0080"/>
                </a:solidFill>
                <a:effectLst/>
              </a:rPr>
              <a:t>Qt</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800080"/>
                </a:solidFill>
                <a:effectLst/>
              </a:rPr>
              <a:t>Key_D</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0000"/>
                </a:solidFill>
                <a:effectLst/>
              </a:rPr>
              <a:t>cameraPos</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cameraSpeed</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0000"/>
                </a:solidFill>
                <a:effectLst/>
              </a:rPr>
              <a:t>cameraRight</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808000"/>
                </a:solidFill>
                <a:effectLst/>
              </a:rPr>
              <a:t>break</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808000"/>
                </a:solidFill>
                <a:effectLst/>
              </a:rPr>
              <a:t>case</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0080"/>
                </a:solidFill>
                <a:effectLst/>
              </a:rPr>
              <a:t>Qt</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800080"/>
                </a:solidFill>
                <a:effectLst/>
              </a:rPr>
              <a:t>Key_A</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0000"/>
                </a:solidFill>
                <a:effectLst/>
              </a:rPr>
              <a:t>cameraPos</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cameraSpeed</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0000"/>
                </a:solidFill>
                <a:effectLst/>
              </a:rPr>
              <a:t>cameraRight</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808000"/>
                </a:solidFill>
                <a:effectLst/>
              </a:rPr>
              <a:t>break</a:t>
            </a:r>
            <a:r>
              <a:rPr kumimoji="0" lang="zh-CN" altLang="zh-CN" b="0" i="0" u="none" strike="noStrike" cap="none" normalizeH="0" baseline="0">
                <a:ln>
                  <a:noFill/>
                </a:ln>
                <a:solidFill>
                  <a:schemeClr val="tx1"/>
                </a:solidFill>
                <a:effectLst/>
              </a:rPr>
              <a:t>;</a:t>
            </a:r>
          </a:p>
        </p:txBody>
      </p:sp>
      <p:pic>
        <p:nvPicPr>
          <p:cNvPr id="2053" name="Picture 5" descr="WSAD 的图像结果">
            <a:extLst>
              <a:ext uri="{FF2B5EF4-FFF2-40B4-BE49-F238E27FC236}">
                <a16:creationId xmlns:a16="http://schemas.microsoft.com/office/drawing/2014/main" id="{ED0F50AA-5ED3-4820-8EDD-4600C7A28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6041" y="3651352"/>
            <a:ext cx="2079837" cy="1674502"/>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78664D56-161F-4381-873D-AA9F700E8730}"/>
              </a:ext>
            </a:extLst>
          </p:cNvPr>
          <p:cNvSpPr txBox="1"/>
          <p:nvPr/>
        </p:nvSpPr>
        <p:spPr>
          <a:xfrm>
            <a:off x="753802" y="5325270"/>
            <a:ext cx="8032968" cy="400110"/>
          </a:xfrm>
          <a:prstGeom prst="rect">
            <a:avLst/>
          </a:prstGeom>
          <a:noFill/>
        </p:spPr>
        <p:txBody>
          <a:bodyPr wrap="none" rtlCol="0">
            <a:spAutoFit/>
          </a:bodyPr>
          <a:lstStyle/>
          <a:p>
            <a:r>
              <a:rPr lang="zh-CN" altLang="en-US" sz="2000" b="0" i="0">
                <a:solidFill>
                  <a:schemeClr val="bg1"/>
                </a:solidFill>
                <a:effectLst/>
                <a:latin typeface="+mn-ea"/>
              </a:rPr>
              <a:t>为了能够改变视角，我们需要根据鼠标的输入改变</a:t>
            </a:r>
            <a:r>
              <a:rPr lang="en-US" altLang="zh-CN" sz="2000" b="1" i="0">
                <a:effectLst/>
                <a:highlight>
                  <a:srgbClr val="00FF00"/>
                </a:highlight>
                <a:latin typeface="+mn-ea"/>
              </a:rPr>
              <a:t>cameraFront</a:t>
            </a:r>
            <a:r>
              <a:rPr lang="zh-CN" altLang="en-US" sz="2000" b="0" i="0">
                <a:solidFill>
                  <a:schemeClr val="bg1"/>
                </a:solidFill>
                <a:effectLst/>
                <a:latin typeface="+mn-ea"/>
              </a:rPr>
              <a:t>向量</a:t>
            </a:r>
            <a:endParaRPr lang="zh-CN" altLang="en-US" sz="2000" dirty="0">
              <a:solidFill>
                <a:schemeClr val="bg1"/>
              </a:solidFill>
              <a:latin typeface="+mn-ea"/>
            </a:endParaRPr>
          </a:p>
        </p:txBody>
      </p:sp>
      <p:sp>
        <p:nvSpPr>
          <p:cNvPr id="15" name="文本框 14">
            <a:extLst>
              <a:ext uri="{FF2B5EF4-FFF2-40B4-BE49-F238E27FC236}">
                <a16:creationId xmlns:a16="http://schemas.microsoft.com/office/drawing/2014/main" id="{CB4EB8BD-C3EB-4043-B9CE-12307A7596CB}"/>
              </a:ext>
            </a:extLst>
          </p:cNvPr>
          <p:cNvSpPr txBox="1"/>
          <p:nvPr/>
        </p:nvSpPr>
        <p:spPr>
          <a:xfrm>
            <a:off x="782031" y="5750121"/>
            <a:ext cx="9060757"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b="1" i="0">
                <a:solidFill>
                  <a:srgbClr val="222222"/>
                </a:solidFill>
                <a:effectLst/>
                <a:latin typeface="+mn-ea"/>
              </a:rPr>
              <a:t>欧拉角</a:t>
            </a:r>
            <a:r>
              <a:rPr lang="en-US" altLang="zh-CN" b="1" i="0">
                <a:solidFill>
                  <a:srgbClr val="222222"/>
                </a:solidFill>
                <a:effectLst/>
                <a:latin typeface="+mn-ea"/>
              </a:rPr>
              <a:t>(Euler Angle)</a:t>
            </a:r>
            <a:r>
              <a:rPr lang="zh-CN" altLang="en-US" b="0" i="0">
                <a:solidFill>
                  <a:srgbClr val="222222"/>
                </a:solidFill>
                <a:effectLst/>
                <a:latin typeface="+mn-ea"/>
              </a:rPr>
              <a:t>：</a:t>
            </a:r>
            <a:r>
              <a:rPr lang="zh-CN" altLang="en-US" b="1" i="0">
                <a:solidFill>
                  <a:srgbClr val="222222"/>
                </a:solidFill>
                <a:effectLst/>
                <a:latin typeface="+mn-ea"/>
              </a:rPr>
              <a:t>俯仰角</a:t>
            </a:r>
            <a:r>
              <a:rPr lang="en-US" altLang="zh-CN" b="1" i="0">
                <a:solidFill>
                  <a:srgbClr val="222222"/>
                </a:solidFill>
                <a:effectLst/>
                <a:latin typeface="+mn-ea"/>
              </a:rPr>
              <a:t>(Pitch)</a:t>
            </a:r>
            <a:r>
              <a:rPr lang="zh-CN" altLang="en-US" b="1" i="0">
                <a:solidFill>
                  <a:srgbClr val="222222"/>
                </a:solidFill>
                <a:effectLst/>
                <a:latin typeface="+mn-ea"/>
              </a:rPr>
              <a:t>、偏航角</a:t>
            </a:r>
            <a:r>
              <a:rPr lang="en-US" altLang="zh-CN" b="1" i="0">
                <a:solidFill>
                  <a:srgbClr val="222222"/>
                </a:solidFill>
                <a:effectLst/>
                <a:latin typeface="+mn-ea"/>
              </a:rPr>
              <a:t>(Yaw)</a:t>
            </a:r>
            <a:r>
              <a:rPr lang="zh-CN" altLang="en-US" b="1" i="0">
                <a:solidFill>
                  <a:srgbClr val="222222"/>
                </a:solidFill>
                <a:effectLst/>
                <a:latin typeface="+mn-ea"/>
              </a:rPr>
              <a:t>和滚转角</a:t>
            </a:r>
            <a:r>
              <a:rPr lang="en-US" altLang="zh-CN" b="1" i="0">
                <a:solidFill>
                  <a:srgbClr val="222222"/>
                </a:solidFill>
                <a:effectLst/>
                <a:latin typeface="+mn-ea"/>
              </a:rPr>
              <a:t>(Roll)</a:t>
            </a:r>
            <a:r>
              <a:rPr lang="zh-CN" altLang="en-US" b="0" i="0">
                <a:solidFill>
                  <a:srgbClr val="222222"/>
                </a:solidFill>
                <a:effectLst/>
                <a:latin typeface="+mn-ea"/>
              </a:rPr>
              <a:t>：</a:t>
            </a:r>
            <a:endParaRPr lang="zh-CN" altLang="en-US">
              <a:latin typeface="+mn-ea"/>
            </a:endParaRPr>
          </a:p>
        </p:txBody>
      </p:sp>
      <p:grpSp>
        <p:nvGrpSpPr>
          <p:cNvPr id="16" name="组合 15">
            <a:extLst>
              <a:ext uri="{FF2B5EF4-FFF2-40B4-BE49-F238E27FC236}">
                <a16:creationId xmlns:a16="http://schemas.microsoft.com/office/drawing/2014/main" id="{13650022-FB7E-41A6-AEF3-1B52882269D7}"/>
              </a:ext>
            </a:extLst>
          </p:cNvPr>
          <p:cNvGrpSpPr/>
          <p:nvPr/>
        </p:nvGrpSpPr>
        <p:grpSpPr>
          <a:xfrm>
            <a:off x="1104611" y="6152310"/>
            <a:ext cx="7977479" cy="2543175"/>
            <a:chOff x="1402080" y="6874686"/>
            <a:chExt cx="7977479" cy="2543175"/>
          </a:xfrm>
        </p:grpSpPr>
        <p:sp>
          <p:nvSpPr>
            <p:cNvPr id="14" name="矩形 13">
              <a:extLst>
                <a:ext uri="{FF2B5EF4-FFF2-40B4-BE49-F238E27FC236}">
                  <a16:creationId xmlns:a16="http://schemas.microsoft.com/office/drawing/2014/main" id="{4B855B43-A9E5-4DB8-A2A2-D9C1E0BC7904}"/>
                </a:ext>
              </a:extLst>
            </p:cNvPr>
            <p:cNvSpPr/>
            <p:nvPr/>
          </p:nvSpPr>
          <p:spPr>
            <a:xfrm>
              <a:off x="1402080" y="6874686"/>
              <a:ext cx="7977479" cy="2543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055" name="Picture 7">
              <a:extLst>
                <a:ext uri="{FF2B5EF4-FFF2-40B4-BE49-F238E27FC236}">
                  <a16:creationId xmlns:a16="http://schemas.microsoft.com/office/drawing/2014/main" id="{48231FE1-743D-48B5-9013-265BDA015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8332" y="6874686"/>
              <a:ext cx="7620000" cy="2543175"/>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矩形 16">
            <a:extLst>
              <a:ext uri="{FF2B5EF4-FFF2-40B4-BE49-F238E27FC236}">
                <a16:creationId xmlns:a16="http://schemas.microsoft.com/office/drawing/2014/main" id="{2898F8E0-0468-4702-B121-A0460691ACEE}"/>
              </a:ext>
            </a:extLst>
          </p:cNvPr>
          <p:cNvSpPr/>
          <p:nvPr/>
        </p:nvSpPr>
        <p:spPr>
          <a:xfrm>
            <a:off x="1283350" y="8695485"/>
            <a:ext cx="7620000" cy="56079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0" lang="zh-CN" altLang="zh-CN" b="0" i="0" u="none" strike="noStrike" cap="none" normalizeH="0" baseline="0">
                <a:ln>
                  <a:noFill/>
                </a:ln>
                <a:solidFill>
                  <a:srgbClr val="808000"/>
                </a:solidFill>
                <a:effectLst/>
              </a:rPr>
              <a:t>void</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0080"/>
                </a:solidFill>
                <a:effectLst/>
              </a:rPr>
              <a:t>AXBOpenGLWidget</a:t>
            </a:r>
            <a:r>
              <a:rPr kumimoji="0" lang="zh-CN" altLang="zh-CN" b="0" i="0" u="none" strike="noStrike" cap="none" normalizeH="0" baseline="0">
                <a:ln>
                  <a:noFill/>
                </a:ln>
                <a:solidFill>
                  <a:schemeClr val="tx1"/>
                </a:solidFill>
                <a:effectLst/>
              </a:rPr>
              <a:t>::</a:t>
            </a:r>
            <a:r>
              <a:rPr kumimoji="0" lang="zh-CN" altLang="zh-CN" b="0" i="1" u="none" strike="noStrike" cap="none" normalizeH="0" baseline="0">
                <a:ln>
                  <a:noFill/>
                </a:ln>
                <a:solidFill>
                  <a:srgbClr val="000000"/>
                </a:solidFill>
                <a:effectLst/>
              </a:rPr>
              <a:t>mouseMoveEvent</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800080"/>
                </a:solidFill>
                <a:effectLst/>
              </a:rPr>
              <a:t>QMouseEvent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*event) { </a:t>
            </a:r>
            <a:endParaRPr kumimoji="0" lang="en-US" altLang="zh-CN" b="0" i="0" u="none" strike="noStrike" cap="none" normalizeH="0" baseline="0">
              <a:ln>
                <a:noFill/>
              </a:ln>
              <a:solidFill>
                <a:schemeClr val="tx1"/>
              </a:solidFill>
              <a:effectLst/>
            </a:endParaRPr>
          </a:p>
          <a:p>
            <a:pPr lvl="1"/>
            <a:r>
              <a:rPr kumimoji="0" lang="zh-CN" altLang="zh-CN" b="0" i="0" u="none" strike="noStrike" cap="none" normalizeH="0" baseline="0">
                <a:ln>
                  <a:noFill/>
                </a:ln>
                <a:solidFill>
                  <a:srgbClr val="808000"/>
                </a:solidFill>
                <a:effectLst/>
              </a:rPr>
              <a:t>static</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8000"/>
                </a:solidFill>
                <a:effectLst/>
              </a:rPr>
              <a:t>float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yaw=-</a:t>
            </a:r>
            <a:r>
              <a:rPr kumimoji="0" lang="zh-CN" altLang="zh-CN" b="0" i="0" u="none" strike="noStrike" cap="none" normalizeH="0" baseline="0">
                <a:ln>
                  <a:noFill/>
                </a:ln>
                <a:solidFill>
                  <a:srgbClr val="000080"/>
                </a:solidFill>
                <a:effectLst/>
              </a:rPr>
              <a:t>90</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a:r>
              <a:rPr kumimoji="0" lang="zh-CN" altLang="zh-CN" b="0" i="0" u="none" strike="noStrike" cap="none" normalizeH="0" baseline="0">
                <a:ln>
                  <a:noFill/>
                </a:ln>
                <a:solidFill>
                  <a:srgbClr val="808000"/>
                </a:solidFill>
                <a:effectLst/>
              </a:rPr>
              <a:t>static</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8000"/>
                </a:solidFill>
                <a:effectLst/>
              </a:rPr>
              <a:t>float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pitch=</a:t>
            </a:r>
            <a:r>
              <a:rPr kumimoji="0" lang="zh-CN" altLang="zh-CN" b="0" i="0" u="none" strike="noStrike" cap="none" normalizeH="0" baseline="0">
                <a:ln>
                  <a:noFill/>
                </a:ln>
                <a:solidFill>
                  <a:srgbClr val="000080"/>
                </a:solidFill>
                <a:effectLst/>
              </a:rPr>
              <a:t>0</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a:r>
              <a:rPr kumimoji="0" lang="zh-CN" altLang="zh-CN" b="0" i="0" u="none" strike="noStrike" cap="none" normalizeH="0" baseline="0">
                <a:ln>
                  <a:noFill/>
                </a:ln>
                <a:solidFill>
                  <a:srgbClr val="808000"/>
                </a:solidFill>
                <a:effectLst/>
              </a:rPr>
              <a:t>static</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0080"/>
                </a:solidFill>
                <a:effectLst/>
              </a:rPr>
              <a:t>QPoint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lastPos(width()/</a:t>
            </a:r>
            <a:r>
              <a:rPr kumimoji="0" lang="zh-CN" altLang="zh-CN" b="0" i="0" u="none" strike="noStrike" cap="none" normalizeH="0" baseline="0">
                <a:ln>
                  <a:noFill/>
                </a:ln>
                <a:solidFill>
                  <a:srgbClr val="000080"/>
                </a:solidFill>
                <a:effectLst/>
              </a:rPr>
              <a:t>2</a:t>
            </a:r>
            <a:r>
              <a:rPr kumimoji="0" lang="zh-CN" altLang="zh-CN" b="0" i="0" u="none" strike="noStrike" cap="none" normalizeH="0" baseline="0">
                <a:ln>
                  <a:noFill/>
                </a:ln>
                <a:solidFill>
                  <a:schemeClr val="tx1"/>
                </a:solidFill>
                <a:effectLst/>
              </a:rPr>
              <a:t>,height()/</a:t>
            </a:r>
            <a:r>
              <a:rPr kumimoji="0" lang="zh-CN" altLang="zh-CN" b="0" i="0" u="none" strike="noStrike" cap="none" normalizeH="0" baseline="0">
                <a:ln>
                  <a:noFill/>
                </a:ln>
                <a:solidFill>
                  <a:srgbClr val="000080"/>
                </a:solidFill>
                <a:effectLst/>
              </a:rPr>
              <a:t>2</a:t>
            </a:r>
            <a:r>
              <a:rPr kumimoji="0" lang="zh-CN" altLang="zh-CN" b="0" i="0" u="none" strike="noStrike" cap="none" normalizeH="0" baseline="0">
                <a:ln>
                  <a:noFill/>
                </a:ln>
                <a:solidFill>
                  <a:schemeClr val="tx1"/>
                </a:solidFill>
                <a:effectLst/>
              </a:rPr>
              <a:t>); </a:t>
            </a:r>
            <a:br>
              <a:rPr kumimoji="0" lang="zh-CN" altLang="zh-CN" b="0" i="0" u="none" strike="noStrike" cap="none" normalizeH="0" baseline="0">
                <a:ln>
                  <a:noFill/>
                </a:ln>
                <a:solidFill>
                  <a:schemeClr val="tx1"/>
                </a:solidFill>
                <a:effectLst/>
              </a:rPr>
            </a:br>
            <a:r>
              <a:rPr kumimoji="0" lang="zh-CN" altLang="zh-CN" b="0" i="0" u="none" strike="noStrike" cap="none" normalizeH="0" baseline="0">
                <a:ln>
                  <a:noFill/>
                </a:ln>
                <a:solidFill>
                  <a:srgbClr val="808000"/>
                </a:solidFill>
                <a:effectLst/>
              </a:rPr>
              <a:t>auto</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currentPos=event-&gt;pos(); </a:t>
            </a:r>
            <a:br>
              <a:rPr kumimoji="0" lang="zh-CN" altLang="zh-CN" b="0" i="0" u="none" strike="noStrike" cap="none" normalizeH="0" baseline="0">
                <a:ln>
                  <a:noFill/>
                </a:ln>
                <a:solidFill>
                  <a:schemeClr val="tx1"/>
                </a:solidFill>
                <a:effectLst/>
              </a:rPr>
            </a:br>
            <a:r>
              <a:rPr kumimoji="0" lang="zh-CN" altLang="zh-CN" b="0" i="0" u="none" strike="noStrike" cap="none" normalizeH="0" baseline="0">
                <a:ln>
                  <a:noFill/>
                </a:ln>
                <a:solidFill>
                  <a:schemeClr val="tx1"/>
                </a:solidFill>
                <a:effectLst/>
              </a:rPr>
              <a:t>deltaPos=currentPos-lastPos; </a:t>
            </a:r>
            <a:endParaRPr kumimoji="0" lang="en-US" altLang="zh-CN" b="0" i="0" u="none" strike="noStrike" cap="none" normalizeH="0" baseline="0">
              <a:ln>
                <a:noFill/>
              </a:ln>
              <a:solidFill>
                <a:schemeClr val="tx1"/>
              </a:solidFill>
              <a:effectLst/>
            </a:endParaRPr>
          </a:p>
          <a:p>
            <a:pPr lvl="1"/>
            <a:r>
              <a:rPr kumimoji="0" lang="zh-CN" altLang="zh-CN" b="0" i="0" u="none" strike="noStrike" cap="none" normalizeH="0" baseline="0">
                <a:ln>
                  <a:noFill/>
                </a:ln>
                <a:solidFill>
                  <a:schemeClr val="tx1"/>
                </a:solidFill>
                <a:effectLst/>
              </a:rPr>
              <a:t>lastPos=currentPos; </a:t>
            </a:r>
            <a:br>
              <a:rPr kumimoji="0" lang="zh-CN" altLang="zh-CN" b="0" i="0" u="none" strike="noStrike" cap="none" normalizeH="0" baseline="0">
                <a:ln>
                  <a:noFill/>
                </a:ln>
                <a:solidFill>
                  <a:schemeClr val="tx1"/>
                </a:solidFill>
                <a:effectLst/>
              </a:rPr>
            </a:br>
            <a:r>
              <a:rPr kumimoji="0" lang="zh-CN" altLang="zh-CN" b="0" i="0" u="none" strike="noStrike" cap="none" normalizeH="0" baseline="0">
                <a:ln>
                  <a:noFill/>
                </a:ln>
                <a:solidFill>
                  <a:srgbClr val="808000"/>
                </a:solidFill>
                <a:effectLst/>
              </a:rPr>
              <a:t>float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sensitivity</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0080"/>
                </a:solidFill>
                <a:effectLst/>
              </a:rPr>
              <a:t>0.1f</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change</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this</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value</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to</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your</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liking</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a:r>
              <a:rPr kumimoji="0" lang="zh-CN" altLang="zh-CN" b="0" i="0" u="none" strike="noStrike" cap="none" normalizeH="0" baseline="0">
                <a:ln>
                  <a:noFill/>
                </a:ln>
                <a:solidFill>
                  <a:schemeClr val="tx1"/>
                </a:solidFill>
                <a:effectLst/>
              </a:rPr>
              <a:t>deltaPos</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sensitivity; </a:t>
            </a:r>
            <a:endParaRPr kumimoji="0" lang="en-US" altLang="zh-CN" b="0" i="0" u="none" strike="noStrike" cap="none" normalizeH="0" baseline="0">
              <a:ln>
                <a:noFill/>
              </a:ln>
              <a:solidFill>
                <a:schemeClr val="tx1"/>
              </a:solidFill>
              <a:effectLst/>
            </a:endParaRPr>
          </a:p>
          <a:p>
            <a:pPr lvl="1"/>
            <a:r>
              <a:rPr kumimoji="0" lang="zh-CN" altLang="zh-CN" b="0" i="0" u="none" strike="noStrike" cap="none" normalizeH="0" baseline="0">
                <a:ln>
                  <a:noFill/>
                </a:ln>
                <a:solidFill>
                  <a:schemeClr val="tx1"/>
                </a:solidFill>
                <a:effectLst/>
              </a:rPr>
              <a:t>yaw</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deltaPos.x(); </a:t>
            </a:r>
            <a:endParaRPr kumimoji="0" lang="en-US" altLang="zh-CN" b="0" i="0" u="none" strike="noStrike" cap="none" normalizeH="0" baseline="0">
              <a:ln>
                <a:noFill/>
              </a:ln>
              <a:solidFill>
                <a:schemeClr val="tx1"/>
              </a:solidFill>
              <a:effectLst/>
            </a:endParaRPr>
          </a:p>
          <a:p>
            <a:pPr lvl="1"/>
            <a:r>
              <a:rPr kumimoji="0" lang="zh-CN" altLang="zh-CN" b="0" i="0" u="none" strike="noStrike" cap="none" normalizeH="0" baseline="0">
                <a:ln>
                  <a:noFill/>
                </a:ln>
                <a:solidFill>
                  <a:schemeClr val="tx1"/>
                </a:solidFill>
                <a:effectLst/>
              </a:rPr>
              <a:t>pitch</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deltaPos.y();</a:t>
            </a:r>
            <a:r>
              <a:rPr kumimoji="0" lang="zh-CN" altLang="zh-CN" b="0" i="0" u="none" strike="noStrike" cap="none" normalizeH="0" baseline="0">
                <a:ln>
                  <a:noFill/>
                </a:ln>
                <a:solidFill>
                  <a:srgbClr val="008000"/>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reversed</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since</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y-coordinates</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go</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from</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bottom</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to</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top</a:t>
            </a:r>
            <a:endParaRPr kumimoji="0" lang="en-US" altLang="zh-CN" b="0" i="0" u="none" strike="noStrike" cap="none" normalizeH="0" baseline="0">
              <a:ln>
                <a:noFill/>
              </a:ln>
              <a:solidFill>
                <a:srgbClr val="008000"/>
              </a:solidFill>
              <a:effectLst/>
            </a:endParaRPr>
          </a:p>
          <a:p>
            <a:pPr lvl="1"/>
            <a:r>
              <a:rPr kumimoji="0" lang="zh-CN" altLang="zh-CN" b="0" i="0" u="none" strike="noStrike" cap="none" normalizeH="0" baseline="0">
                <a:ln>
                  <a:noFill/>
                </a:ln>
                <a:solidFill>
                  <a:srgbClr val="008000"/>
                </a:solidFill>
                <a:effectLst/>
              </a:rPr>
              <a:t>//qDebug()&lt;&lt;deltaPos.x()&lt;&lt;","&lt;&lt;deltaPos.y();</a:t>
            </a:r>
            <a:r>
              <a:rPr kumimoji="0" lang="zh-CN" altLang="zh-CN" b="0" i="0" u="none" strike="noStrike" cap="none" normalizeH="0" baseline="0">
                <a:ln>
                  <a:noFill/>
                </a:ln>
                <a:solidFill>
                  <a:schemeClr val="tx1"/>
                </a:solidFill>
                <a:effectLst/>
              </a:rPr>
              <a:t> </a:t>
            </a:r>
            <a:br>
              <a:rPr kumimoji="0" lang="zh-CN" altLang="zh-CN" b="0" i="0" u="none" strike="noStrike" cap="none" normalizeH="0" baseline="0">
                <a:ln>
                  <a:noFill/>
                </a:ln>
                <a:solidFill>
                  <a:schemeClr val="tx1"/>
                </a:solidFill>
                <a:effectLst/>
              </a:rPr>
            </a:br>
            <a:r>
              <a:rPr kumimoji="0" lang="zh-CN" altLang="zh-CN" b="0" i="0" u="none" strike="noStrike" cap="none" normalizeH="0" baseline="0">
                <a:ln>
                  <a:noFill/>
                </a:ln>
                <a:solidFill>
                  <a:srgbClr val="808000"/>
                </a:solidFill>
                <a:effectLst/>
              </a:rPr>
              <a:t>if</a:t>
            </a:r>
            <a:r>
              <a:rPr kumimoji="0" lang="zh-CN" altLang="zh-CN" b="0" i="0" u="none" strike="noStrike" cap="none" normalizeH="0" baseline="0">
                <a:ln>
                  <a:noFill/>
                </a:ln>
                <a:solidFill>
                  <a:schemeClr val="tx1"/>
                </a:solidFill>
                <a:effectLst/>
              </a:rPr>
              <a:t>(pitch</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&gt;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0080"/>
                </a:solidFill>
                <a:effectLst/>
              </a:rPr>
              <a:t>89.0f</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pitch</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0080"/>
                </a:solidFill>
                <a:effectLst/>
              </a:rPr>
              <a:t>89.0f</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a:r>
              <a:rPr kumimoji="0" lang="zh-CN" altLang="zh-CN" b="0" i="0" u="none" strike="noStrike" cap="none" normalizeH="0" baseline="0">
                <a:ln>
                  <a:noFill/>
                </a:ln>
                <a:solidFill>
                  <a:srgbClr val="808000"/>
                </a:solidFill>
                <a:effectLst/>
              </a:rPr>
              <a:t>if</a:t>
            </a:r>
            <a:r>
              <a:rPr kumimoji="0" lang="zh-CN" altLang="zh-CN" b="0" i="0" u="none" strike="noStrike" cap="none" normalizeH="0" baseline="0">
                <a:ln>
                  <a:noFill/>
                </a:ln>
                <a:solidFill>
                  <a:schemeClr val="tx1"/>
                </a:solidFill>
                <a:effectLst/>
              </a:rPr>
              <a:t>(pitch</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&lt;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000080"/>
                </a:solidFill>
                <a:effectLst/>
              </a:rPr>
              <a:t>89.0f</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pitch</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000080"/>
                </a:solidFill>
                <a:effectLst/>
              </a:rPr>
              <a:t>89.0f</a:t>
            </a:r>
            <a:r>
              <a:rPr kumimoji="0" lang="zh-CN" altLang="zh-CN" b="0" i="0" u="none" strike="noStrike" cap="none" normalizeH="0" baseline="0">
                <a:ln>
                  <a:noFill/>
                </a:ln>
                <a:solidFill>
                  <a:schemeClr val="tx1"/>
                </a:solidFill>
                <a:effectLst/>
              </a:rPr>
              <a:t>; </a:t>
            </a:r>
            <a:br>
              <a:rPr kumimoji="0" lang="zh-CN" altLang="zh-CN" b="0" i="0" u="none" strike="noStrike" cap="none" normalizeH="0" baseline="0">
                <a:ln>
                  <a:noFill/>
                </a:ln>
                <a:solidFill>
                  <a:schemeClr val="tx1"/>
                </a:solidFill>
                <a:effectLst/>
              </a:rPr>
            </a:br>
            <a:r>
              <a:rPr kumimoji="0" lang="zh-CN" altLang="zh-CN" b="0" i="0" u="none" strike="noStrike" cap="none" normalizeH="0" baseline="0">
                <a:ln>
                  <a:noFill/>
                </a:ln>
                <a:solidFill>
                  <a:srgbClr val="800000"/>
                </a:solidFill>
                <a:effectLst/>
                <a:highlight>
                  <a:srgbClr val="00FF00"/>
                </a:highlight>
              </a:rPr>
              <a:t>cameraFront</a:t>
            </a:r>
            <a:r>
              <a:rPr kumimoji="0" lang="zh-CN" altLang="zh-CN" b="0" i="0" u="none" strike="noStrike" cap="none" normalizeH="0" baseline="0">
                <a:ln>
                  <a:noFill/>
                </a:ln>
                <a:solidFill>
                  <a:schemeClr val="tx1"/>
                </a:solidFill>
                <a:effectLst/>
                <a:highlight>
                  <a:srgbClr val="00FF00"/>
                </a:highlight>
              </a:rPr>
              <a:t>.setX(cos(yaw*</a:t>
            </a:r>
            <a:r>
              <a:rPr kumimoji="0" lang="zh-CN" altLang="zh-CN" b="0" i="0" u="none" strike="noStrike" cap="none" normalizeH="0" baseline="0">
                <a:ln>
                  <a:noFill/>
                </a:ln>
                <a:solidFill>
                  <a:srgbClr val="000080"/>
                </a:solidFill>
                <a:effectLst/>
                <a:highlight>
                  <a:srgbClr val="00FF00"/>
                </a:highlight>
              </a:rPr>
              <a:t>PI</a:t>
            </a:r>
            <a:r>
              <a:rPr kumimoji="0" lang="zh-CN" altLang="zh-CN" b="0" i="0" u="none" strike="noStrike" cap="none" normalizeH="0" baseline="0">
                <a:ln>
                  <a:noFill/>
                </a:ln>
                <a:solidFill>
                  <a:schemeClr val="tx1"/>
                </a:solidFill>
                <a:effectLst/>
                <a:highlight>
                  <a:srgbClr val="00FF00"/>
                </a:highlight>
              </a:rPr>
              <a:t>/</a:t>
            </a:r>
            <a:r>
              <a:rPr kumimoji="0" lang="zh-CN" altLang="zh-CN" b="0" i="0" u="none" strike="noStrike" cap="none" normalizeH="0" baseline="0">
                <a:ln>
                  <a:noFill/>
                </a:ln>
                <a:solidFill>
                  <a:srgbClr val="000080"/>
                </a:solidFill>
                <a:effectLst/>
                <a:highlight>
                  <a:srgbClr val="00FF00"/>
                </a:highlight>
              </a:rPr>
              <a:t>180</a:t>
            </a:r>
            <a:r>
              <a:rPr kumimoji="0" lang="zh-CN" altLang="zh-CN" b="0" i="0" u="none" strike="noStrike" cap="none" normalizeH="0" baseline="0">
                <a:ln>
                  <a:noFill/>
                </a:ln>
                <a:solidFill>
                  <a:schemeClr val="tx1"/>
                </a:solidFill>
                <a:effectLst/>
                <a:highlight>
                  <a:srgbClr val="00FF00"/>
                </a:highlight>
              </a:rPr>
              <a:t>)</a:t>
            </a:r>
            <a:r>
              <a:rPr kumimoji="0" lang="zh-CN" altLang="zh-CN" b="0" i="0" u="none" strike="noStrike" cap="none" normalizeH="0" baseline="0">
                <a:ln>
                  <a:noFill/>
                </a:ln>
                <a:solidFill>
                  <a:srgbClr val="C0C0C0"/>
                </a:solidFill>
                <a:effectLst/>
                <a:highlight>
                  <a:srgbClr val="00FF00"/>
                </a:highlight>
              </a:rPr>
              <a:t> </a:t>
            </a:r>
            <a:r>
              <a:rPr kumimoji="0" lang="zh-CN" altLang="zh-CN" b="0" i="0" u="none" strike="noStrike" cap="none" normalizeH="0" baseline="0">
                <a:ln>
                  <a:noFill/>
                </a:ln>
                <a:solidFill>
                  <a:schemeClr val="tx1"/>
                </a:solidFill>
                <a:effectLst/>
                <a:highlight>
                  <a:srgbClr val="00FF00"/>
                </a:highlight>
              </a:rPr>
              <a:t>*</a:t>
            </a:r>
            <a:r>
              <a:rPr kumimoji="0" lang="zh-CN" altLang="zh-CN" b="0" i="0" u="none" strike="noStrike" cap="none" normalizeH="0" baseline="0">
                <a:ln>
                  <a:noFill/>
                </a:ln>
                <a:solidFill>
                  <a:srgbClr val="C0C0C0"/>
                </a:solidFill>
                <a:effectLst/>
                <a:highlight>
                  <a:srgbClr val="00FF00"/>
                </a:highlight>
              </a:rPr>
              <a:t> </a:t>
            </a:r>
            <a:r>
              <a:rPr kumimoji="0" lang="zh-CN" altLang="zh-CN" b="0" i="0" u="none" strike="noStrike" cap="none" normalizeH="0" baseline="0">
                <a:ln>
                  <a:noFill/>
                </a:ln>
                <a:solidFill>
                  <a:schemeClr val="tx1"/>
                </a:solidFill>
                <a:effectLst/>
                <a:highlight>
                  <a:srgbClr val="00FF00"/>
                </a:highlight>
              </a:rPr>
              <a:t>cos(pitch*</a:t>
            </a:r>
            <a:r>
              <a:rPr kumimoji="0" lang="zh-CN" altLang="zh-CN" b="0" i="0" u="none" strike="noStrike" cap="none" normalizeH="0" baseline="0">
                <a:ln>
                  <a:noFill/>
                </a:ln>
                <a:solidFill>
                  <a:srgbClr val="000080"/>
                </a:solidFill>
                <a:effectLst/>
                <a:highlight>
                  <a:srgbClr val="00FF00"/>
                </a:highlight>
              </a:rPr>
              <a:t>PI</a:t>
            </a:r>
            <a:r>
              <a:rPr kumimoji="0" lang="zh-CN" altLang="zh-CN" b="0" i="0" u="none" strike="noStrike" cap="none" normalizeH="0" baseline="0">
                <a:ln>
                  <a:noFill/>
                </a:ln>
                <a:solidFill>
                  <a:schemeClr val="tx1"/>
                </a:solidFill>
                <a:effectLst/>
                <a:highlight>
                  <a:srgbClr val="00FF00"/>
                </a:highlight>
              </a:rPr>
              <a:t>/</a:t>
            </a:r>
            <a:r>
              <a:rPr kumimoji="0" lang="zh-CN" altLang="zh-CN" b="0" i="0" u="none" strike="noStrike" cap="none" normalizeH="0" baseline="0">
                <a:ln>
                  <a:noFill/>
                </a:ln>
                <a:solidFill>
                  <a:srgbClr val="000080"/>
                </a:solidFill>
                <a:effectLst/>
                <a:highlight>
                  <a:srgbClr val="00FF00"/>
                </a:highlight>
              </a:rPr>
              <a:t>180</a:t>
            </a:r>
            <a:r>
              <a:rPr kumimoji="0" lang="zh-CN" altLang="zh-CN" b="0" i="0" u="none" strike="noStrike" cap="none" normalizeH="0" baseline="0">
                <a:ln>
                  <a:noFill/>
                </a:ln>
                <a:solidFill>
                  <a:schemeClr val="tx1"/>
                </a:solidFill>
                <a:effectLst/>
                <a:highlight>
                  <a:srgbClr val="00FF00"/>
                </a:highlight>
              </a:rPr>
              <a:t>));</a:t>
            </a:r>
            <a:endParaRPr kumimoji="0" lang="en-US" altLang="zh-CN" b="0" i="0" u="none" strike="noStrike" cap="none" normalizeH="0" baseline="0">
              <a:ln>
                <a:noFill/>
              </a:ln>
              <a:solidFill>
                <a:schemeClr val="tx1"/>
              </a:solidFill>
              <a:effectLst/>
              <a:highlight>
                <a:srgbClr val="00FF00"/>
              </a:highlight>
            </a:endParaRPr>
          </a:p>
          <a:p>
            <a:pPr lvl="1"/>
            <a:r>
              <a:rPr kumimoji="0" lang="zh-CN" altLang="zh-CN" b="0" i="0" u="none" strike="noStrike" cap="none" normalizeH="0" baseline="0">
                <a:ln>
                  <a:noFill/>
                </a:ln>
                <a:solidFill>
                  <a:srgbClr val="800000"/>
                </a:solidFill>
                <a:effectLst/>
                <a:highlight>
                  <a:srgbClr val="00FF00"/>
                </a:highlight>
              </a:rPr>
              <a:t>cameraFront</a:t>
            </a:r>
            <a:r>
              <a:rPr kumimoji="0" lang="zh-CN" altLang="zh-CN" b="0" i="0" u="none" strike="noStrike" cap="none" normalizeH="0" baseline="0">
                <a:ln>
                  <a:noFill/>
                </a:ln>
                <a:solidFill>
                  <a:schemeClr val="tx1"/>
                </a:solidFill>
                <a:effectLst/>
                <a:highlight>
                  <a:srgbClr val="00FF00"/>
                </a:highlight>
              </a:rPr>
              <a:t>.setY(sin(pitch*</a:t>
            </a:r>
            <a:r>
              <a:rPr kumimoji="0" lang="zh-CN" altLang="zh-CN" b="0" i="0" u="none" strike="noStrike" cap="none" normalizeH="0" baseline="0">
                <a:ln>
                  <a:noFill/>
                </a:ln>
                <a:solidFill>
                  <a:srgbClr val="000080"/>
                </a:solidFill>
                <a:effectLst/>
                <a:highlight>
                  <a:srgbClr val="00FF00"/>
                </a:highlight>
              </a:rPr>
              <a:t>PI</a:t>
            </a:r>
            <a:r>
              <a:rPr kumimoji="0" lang="zh-CN" altLang="zh-CN" b="0" i="0" u="none" strike="noStrike" cap="none" normalizeH="0" baseline="0">
                <a:ln>
                  <a:noFill/>
                </a:ln>
                <a:solidFill>
                  <a:schemeClr val="tx1"/>
                </a:solidFill>
                <a:effectLst/>
                <a:highlight>
                  <a:srgbClr val="00FF00"/>
                </a:highlight>
              </a:rPr>
              <a:t>/</a:t>
            </a:r>
            <a:r>
              <a:rPr kumimoji="0" lang="zh-CN" altLang="zh-CN" b="0" i="0" u="none" strike="noStrike" cap="none" normalizeH="0" baseline="0">
                <a:ln>
                  <a:noFill/>
                </a:ln>
                <a:solidFill>
                  <a:srgbClr val="000080"/>
                </a:solidFill>
                <a:effectLst/>
                <a:highlight>
                  <a:srgbClr val="00FF00"/>
                </a:highlight>
              </a:rPr>
              <a:t>180</a:t>
            </a:r>
            <a:r>
              <a:rPr kumimoji="0" lang="zh-CN" altLang="zh-CN" b="0" i="0" u="none" strike="noStrike" cap="none" normalizeH="0" baseline="0">
                <a:ln>
                  <a:noFill/>
                </a:ln>
                <a:solidFill>
                  <a:schemeClr val="tx1"/>
                </a:solidFill>
                <a:effectLst/>
                <a:highlight>
                  <a:srgbClr val="00FF00"/>
                </a:highlight>
              </a:rPr>
              <a:t>)); </a:t>
            </a:r>
            <a:endParaRPr kumimoji="0" lang="en-US" altLang="zh-CN" b="0" i="0" u="none" strike="noStrike" cap="none" normalizeH="0" baseline="0">
              <a:ln>
                <a:noFill/>
              </a:ln>
              <a:solidFill>
                <a:schemeClr val="tx1"/>
              </a:solidFill>
              <a:effectLst/>
              <a:highlight>
                <a:srgbClr val="00FF00"/>
              </a:highlight>
            </a:endParaRPr>
          </a:p>
          <a:p>
            <a:pPr lvl="1"/>
            <a:r>
              <a:rPr kumimoji="0" lang="zh-CN" altLang="zh-CN" b="0" i="0" u="none" strike="noStrike" cap="none" normalizeH="0" baseline="0">
                <a:ln>
                  <a:noFill/>
                </a:ln>
                <a:solidFill>
                  <a:srgbClr val="800000"/>
                </a:solidFill>
                <a:effectLst/>
                <a:highlight>
                  <a:srgbClr val="00FF00"/>
                </a:highlight>
              </a:rPr>
              <a:t>cameraFront</a:t>
            </a:r>
            <a:r>
              <a:rPr kumimoji="0" lang="zh-CN" altLang="zh-CN" b="0" i="0" u="none" strike="noStrike" cap="none" normalizeH="0" baseline="0">
                <a:ln>
                  <a:noFill/>
                </a:ln>
                <a:solidFill>
                  <a:schemeClr val="tx1"/>
                </a:solidFill>
                <a:effectLst/>
                <a:highlight>
                  <a:srgbClr val="00FF00"/>
                </a:highlight>
              </a:rPr>
              <a:t>.setZ(sin(yaw*</a:t>
            </a:r>
            <a:r>
              <a:rPr kumimoji="0" lang="zh-CN" altLang="zh-CN" b="0" i="0" u="none" strike="noStrike" cap="none" normalizeH="0" baseline="0">
                <a:ln>
                  <a:noFill/>
                </a:ln>
                <a:solidFill>
                  <a:srgbClr val="000080"/>
                </a:solidFill>
                <a:effectLst/>
                <a:highlight>
                  <a:srgbClr val="00FF00"/>
                </a:highlight>
              </a:rPr>
              <a:t>PI</a:t>
            </a:r>
            <a:r>
              <a:rPr kumimoji="0" lang="zh-CN" altLang="zh-CN" b="0" i="0" u="none" strike="noStrike" cap="none" normalizeH="0" baseline="0">
                <a:ln>
                  <a:noFill/>
                </a:ln>
                <a:solidFill>
                  <a:schemeClr val="tx1"/>
                </a:solidFill>
                <a:effectLst/>
                <a:highlight>
                  <a:srgbClr val="00FF00"/>
                </a:highlight>
              </a:rPr>
              <a:t>/</a:t>
            </a:r>
            <a:r>
              <a:rPr kumimoji="0" lang="zh-CN" altLang="zh-CN" b="0" i="0" u="none" strike="noStrike" cap="none" normalizeH="0" baseline="0">
                <a:ln>
                  <a:noFill/>
                </a:ln>
                <a:solidFill>
                  <a:srgbClr val="000080"/>
                </a:solidFill>
                <a:effectLst/>
                <a:highlight>
                  <a:srgbClr val="00FF00"/>
                </a:highlight>
              </a:rPr>
              <a:t>180</a:t>
            </a:r>
            <a:r>
              <a:rPr kumimoji="0" lang="zh-CN" altLang="zh-CN" b="0" i="0" u="none" strike="noStrike" cap="none" normalizeH="0" baseline="0">
                <a:ln>
                  <a:noFill/>
                </a:ln>
                <a:solidFill>
                  <a:schemeClr val="tx1"/>
                </a:solidFill>
                <a:effectLst/>
                <a:highlight>
                  <a:srgbClr val="00FF00"/>
                </a:highlight>
              </a:rPr>
              <a:t>)</a:t>
            </a:r>
            <a:r>
              <a:rPr kumimoji="0" lang="zh-CN" altLang="zh-CN" b="0" i="0" u="none" strike="noStrike" cap="none" normalizeH="0" baseline="0">
                <a:ln>
                  <a:noFill/>
                </a:ln>
                <a:solidFill>
                  <a:srgbClr val="C0C0C0"/>
                </a:solidFill>
                <a:effectLst/>
                <a:highlight>
                  <a:srgbClr val="00FF00"/>
                </a:highlight>
              </a:rPr>
              <a:t> </a:t>
            </a:r>
            <a:r>
              <a:rPr kumimoji="0" lang="zh-CN" altLang="zh-CN" b="0" i="0" u="none" strike="noStrike" cap="none" normalizeH="0" baseline="0">
                <a:ln>
                  <a:noFill/>
                </a:ln>
                <a:solidFill>
                  <a:schemeClr val="tx1"/>
                </a:solidFill>
                <a:effectLst/>
                <a:highlight>
                  <a:srgbClr val="00FF00"/>
                </a:highlight>
              </a:rPr>
              <a:t>*</a:t>
            </a:r>
            <a:r>
              <a:rPr kumimoji="0" lang="zh-CN" altLang="zh-CN" b="0" i="0" u="none" strike="noStrike" cap="none" normalizeH="0" baseline="0">
                <a:ln>
                  <a:noFill/>
                </a:ln>
                <a:solidFill>
                  <a:srgbClr val="C0C0C0"/>
                </a:solidFill>
                <a:effectLst/>
                <a:highlight>
                  <a:srgbClr val="00FF00"/>
                </a:highlight>
              </a:rPr>
              <a:t> </a:t>
            </a:r>
            <a:r>
              <a:rPr kumimoji="0" lang="zh-CN" altLang="zh-CN" b="0" i="0" u="none" strike="noStrike" cap="none" normalizeH="0" baseline="0">
                <a:ln>
                  <a:noFill/>
                </a:ln>
                <a:solidFill>
                  <a:schemeClr val="tx1"/>
                </a:solidFill>
                <a:effectLst/>
                <a:highlight>
                  <a:srgbClr val="00FF00"/>
                </a:highlight>
              </a:rPr>
              <a:t>cos(pitch*</a:t>
            </a:r>
            <a:r>
              <a:rPr kumimoji="0" lang="zh-CN" altLang="zh-CN" b="0" i="0" u="none" strike="noStrike" cap="none" normalizeH="0" baseline="0">
                <a:ln>
                  <a:noFill/>
                </a:ln>
                <a:solidFill>
                  <a:srgbClr val="000080"/>
                </a:solidFill>
                <a:effectLst/>
                <a:highlight>
                  <a:srgbClr val="00FF00"/>
                </a:highlight>
              </a:rPr>
              <a:t>PI</a:t>
            </a:r>
            <a:r>
              <a:rPr kumimoji="0" lang="zh-CN" altLang="zh-CN" b="0" i="0" u="none" strike="noStrike" cap="none" normalizeH="0" baseline="0">
                <a:ln>
                  <a:noFill/>
                </a:ln>
                <a:solidFill>
                  <a:schemeClr val="tx1"/>
                </a:solidFill>
                <a:effectLst/>
                <a:highlight>
                  <a:srgbClr val="00FF00"/>
                </a:highlight>
              </a:rPr>
              <a:t>/</a:t>
            </a:r>
            <a:r>
              <a:rPr kumimoji="0" lang="zh-CN" altLang="zh-CN" b="0" i="0" u="none" strike="noStrike" cap="none" normalizeH="0" baseline="0">
                <a:ln>
                  <a:noFill/>
                </a:ln>
                <a:solidFill>
                  <a:srgbClr val="000080"/>
                </a:solidFill>
                <a:effectLst/>
                <a:highlight>
                  <a:srgbClr val="00FF00"/>
                </a:highlight>
              </a:rPr>
              <a:t>180</a:t>
            </a:r>
            <a:r>
              <a:rPr kumimoji="0" lang="zh-CN" altLang="zh-CN" b="0" i="0" u="none" strike="noStrike" cap="none" normalizeH="0" baseline="0">
                <a:ln>
                  <a:noFill/>
                </a:ln>
                <a:solidFill>
                  <a:schemeClr val="tx1"/>
                </a:solidFill>
                <a:effectLst/>
                <a:highlight>
                  <a:srgbClr val="00FF00"/>
                </a:highlight>
              </a:rPr>
              <a:t>)); </a:t>
            </a:r>
            <a:r>
              <a:rPr kumimoji="0" lang="zh-CN" altLang="zh-CN" b="0" i="0" u="none" strike="noStrike" cap="none" normalizeH="0" baseline="0">
                <a:ln>
                  <a:noFill/>
                </a:ln>
                <a:solidFill>
                  <a:srgbClr val="800000"/>
                </a:solidFill>
                <a:effectLst/>
                <a:highlight>
                  <a:srgbClr val="00FF00"/>
                </a:highlight>
              </a:rPr>
              <a:t>cameraFront</a:t>
            </a:r>
            <a:r>
              <a:rPr kumimoji="0" lang="zh-CN" altLang="zh-CN" b="0" i="0" u="none" strike="noStrike" cap="none" normalizeH="0" baseline="0">
                <a:ln>
                  <a:noFill/>
                </a:ln>
                <a:solidFill>
                  <a:schemeClr val="tx1"/>
                </a:solidFill>
                <a:effectLst/>
                <a:highlight>
                  <a:srgbClr val="00FF00"/>
                </a:highlight>
              </a:rPr>
              <a:t>.normalize(); </a:t>
            </a:r>
            <a:br>
              <a:rPr kumimoji="0" lang="zh-CN" altLang="zh-CN" b="0" i="0" u="none" strike="noStrike" cap="none" normalizeH="0" baseline="0">
                <a:ln>
                  <a:noFill/>
                </a:ln>
                <a:solidFill>
                  <a:schemeClr val="tx1"/>
                </a:solidFill>
                <a:effectLst/>
              </a:rPr>
            </a:br>
            <a:r>
              <a:rPr kumimoji="0" lang="zh-CN" altLang="zh-CN" b="0" i="0" u="none" strike="noStrike" cap="none" normalizeH="0" baseline="0">
                <a:ln>
                  <a:noFill/>
                </a:ln>
                <a:solidFill>
                  <a:schemeClr val="tx1"/>
                </a:solidFill>
                <a:effectLst/>
              </a:rPr>
              <a:t>update();</a:t>
            </a:r>
            <a:endParaRPr kumimoji="0" lang="en-US" altLang="zh-CN" b="0" i="0" u="none" strike="noStrike" cap="none" normalizeH="0" baseline="0">
              <a:ln>
                <a:noFill/>
              </a:ln>
              <a:solidFill>
                <a:schemeClr val="tx1"/>
              </a:solidFill>
              <a:effectLst/>
            </a:endParaRPr>
          </a:p>
          <a:p>
            <a:r>
              <a:rPr kumimoji="0" lang="zh-CN" altLang="zh-CN" b="0" i="0" u="none" strike="noStrike" cap="none" normalizeH="0" baseline="0">
                <a:ln>
                  <a:noFill/>
                </a:ln>
                <a:solidFill>
                  <a:schemeClr val="tx1"/>
                </a:solidFill>
                <a:effectLst/>
              </a:rPr>
              <a:t>}</a:t>
            </a:r>
          </a:p>
        </p:txBody>
      </p:sp>
      <p:sp>
        <p:nvSpPr>
          <p:cNvPr id="2610" name="AutoShape 2">
            <a:extLst>
              <a:ext uri="{FF2B5EF4-FFF2-40B4-BE49-F238E27FC236}">
                <a16:creationId xmlns:a16="http://schemas.microsoft.com/office/drawing/2014/main" id="{2F6999A9-6449-4FBF-95EE-7247D8115420}"/>
              </a:ext>
            </a:extLst>
          </p:cNvPr>
          <p:cNvSpPr>
            <a:spLocks noChangeAspect="1" noChangeArrowheads="1"/>
          </p:cNvSpPr>
          <p:nvPr/>
        </p:nvSpPr>
        <p:spPr bwMode="auto">
          <a:xfrm>
            <a:off x="5159375" y="70469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11" name="AutoShape 4">
            <a:extLst>
              <a:ext uri="{FF2B5EF4-FFF2-40B4-BE49-F238E27FC236}">
                <a16:creationId xmlns:a16="http://schemas.microsoft.com/office/drawing/2014/main" id="{04D31FEE-EAEE-4639-BB0B-8FC0BE9E803C}"/>
              </a:ext>
            </a:extLst>
          </p:cNvPr>
          <p:cNvSpPr>
            <a:spLocks noChangeAspect="1" noChangeArrowheads="1"/>
          </p:cNvSpPr>
          <p:nvPr/>
        </p:nvSpPr>
        <p:spPr bwMode="auto">
          <a:xfrm>
            <a:off x="5311775" y="71993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17474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45B1A83-0B0C-42C0-BC4D-18436E5E5F3F}"/>
              </a:ext>
            </a:extLst>
          </p:cNvPr>
          <p:cNvSpPr/>
          <p:nvPr/>
        </p:nvSpPr>
        <p:spPr>
          <a:xfrm>
            <a:off x="1281589" y="1506289"/>
            <a:ext cx="8061960" cy="1905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0" lang="zh-CN" altLang="zh-CN" b="0" i="0" u="none" strike="noStrike" cap="none" normalizeH="0" baseline="0">
                <a:ln>
                  <a:noFill/>
                </a:ln>
                <a:solidFill>
                  <a:srgbClr val="808000"/>
                </a:solidFill>
                <a:effectLst/>
              </a:rPr>
              <a:t>void</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0080"/>
                </a:solidFill>
                <a:effectLst/>
              </a:rPr>
              <a:t>AXBOpenGLWidget</a:t>
            </a:r>
            <a:r>
              <a:rPr kumimoji="0" lang="zh-CN" altLang="zh-CN" b="0" i="0" u="none" strike="noStrike" cap="none" normalizeH="0" baseline="0">
                <a:ln>
                  <a:noFill/>
                </a:ln>
                <a:solidFill>
                  <a:schemeClr val="tx1"/>
                </a:solidFill>
                <a:effectLst/>
              </a:rPr>
              <a:t>::</a:t>
            </a:r>
            <a:r>
              <a:rPr kumimoji="0" lang="zh-CN" altLang="zh-CN" b="0" i="1" u="none" strike="noStrike" cap="none" normalizeH="0" baseline="0">
                <a:ln>
                  <a:noFill/>
                </a:ln>
                <a:solidFill>
                  <a:srgbClr val="000000"/>
                </a:solidFill>
                <a:effectLst/>
              </a:rPr>
              <a:t>wheelEvent</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800080"/>
                </a:solidFill>
                <a:effectLst/>
              </a:rPr>
              <a:t>QWheelEvent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*event) { </a:t>
            </a:r>
            <a:endParaRPr kumimoji="0" lang="en-US" altLang="zh-CN" b="0" i="0" u="none" strike="noStrike" cap="none" normalizeH="0" baseline="0">
              <a:ln>
                <a:noFill/>
              </a:ln>
              <a:solidFill>
                <a:schemeClr val="tx1"/>
              </a:solidFill>
              <a:effectLst/>
            </a:endParaRPr>
          </a:p>
          <a:p>
            <a:pPr lvl="1"/>
            <a:r>
              <a:rPr kumimoji="0" lang="zh-CN" altLang="zh-CN" b="0" i="0" u="none" strike="noStrike" cap="none" normalizeH="0" baseline="0">
                <a:ln>
                  <a:noFill/>
                </a:ln>
                <a:solidFill>
                  <a:srgbClr val="808000"/>
                </a:solidFill>
                <a:effectLst/>
              </a:rPr>
              <a:t>if</a:t>
            </a:r>
            <a:r>
              <a:rPr kumimoji="0" lang="zh-CN" altLang="zh-CN" b="0" i="0" u="none" strike="noStrike" cap="none" normalizeH="0" baseline="0">
                <a:ln>
                  <a:noFill/>
                </a:ln>
                <a:solidFill>
                  <a:schemeClr val="tx1"/>
                </a:solidFill>
                <a:effectLst/>
              </a:rPr>
              <a:t>(fov</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&gt;=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0080"/>
                </a:solidFill>
                <a:effectLst/>
              </a:rPr>
              <a:t>1.0f</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&amp;&amp;</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fov</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&lt;=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0080"/>
                </a:solidFill>
                <a:effectLst/>
              </a:rPr>
              <a:t>75.0f</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a:r>
              <a:rPr kumimoji="0" lang="en-US" altLang="zh-CN" b="0" i="0" u="none" strike="noStrike" cap="none" normalizeH="0" baseline="0">
                <a:ln>
                  <a:noFill/>
                </a:ln>
                <a:solidFill>
                  <a:schemeClr val="tx1"/>
                </a:solidFill>
                <a:effectLst/>
              </a:rPr>
              <a:t>	</a:t>
            </a:r>
            <a:r>
              <a:rPr kumimoji="0" lang="zh-CN" altLang="zh-CN" b="0" i="0" u="none" strike="noStrike" cap="none" normalizeH="0" baseline="0">
                <a:ln>
                  <a:noFill/>
                </a:ln>
                <a:solidFill>
                  <a:schemeClr val="tx1"/>
                </a:solidFill>
                <a:effectLst/>
              </a:rPr>
              <a:t>fov</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event-&gt;angleDelta().y()/</a:t>
            </a:r>
            <a:r>
              <a:rPr kumimoji="0" lang="zh-CN" altLang="zh-CN" b="0" i="0" u="none" strike="noStrike" cap="none" normalizeH="0" baseline="0">
                <a:ln>
                  <a:noFill/>
                </a:ln>
                <a:solidFill>
                  <a:srgbClr val="000080"/>
                </a:solidFill>
                <a:effectLst/>
              </a:rPr>
              <a:t>120</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008000"/>
                </a:solidFill>
                <a:effectLst/>
              </a:rPr>
              <a:t>//一步是120</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a:r>
              <a:rPr kumimoji="0" lang="zh-CN" altLang="zh-CN" b="0" i="0" u="none" strike="noStrike" cap="none" normalizeH="0" baseline="0">
                <a:ln>
                  <a:noFill/>
                </a:ln>
                <a:solidFill>
                  <a:srgbClr val="808000"/>
                </a:solidFill>
                <a:effectLst/>
              </a:rPr>
              <a:t>if</a:t>
            </a:r>
            <a:r>
              <a:rPr kumimoji="0" lang="zh-CN" altLang="zh-CN" b="0" i="0" u="none" strike="noStrike" cap="none" normalizeH="0" baseline="0">
                <a:ln>
                  <a:noFill/>
                </a:ln>
                <a:solidFill>
                  <a:schemeClr val="tx1"/>
                </a:solidFill>
                <a:effectLst/>
              </a:rPr>
              <a:t>(fov</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&lt;=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0080"/>
                </a:solidFill>
                <a:effectLst/>
              </a:rPr>
              <a:t>1.0f</a:t>
            </a:r>
            <a:r>
              <a:rPr kumimoji="0" lang="zh-CN" altLang="zh-CN" b="0" i="0" u="none" strike="noStrike" cap="none" normalizeH="0" baseline="0">
                <a:ln>
                  <a:noFill/>
                </a:ln>
                <a:solidFill>
                  <a:schemeClr val="tx1"/>
                </a:solidFill>
                <a:effectLst/>
              </a:rPr>
              <a:t>) fov</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0080"/>
                </a:solidFill>
                <a:effectLst/>
              </a:rPr>
              <a:t>1.0f</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a:r>
              <a:rPr kumimoji="0" lang="zh-CN" altLang="zh-CN" b="0" i="0" u="none" strike="noStrike" cap="none" normalizeH="0" baseline="0">
                <a:ln>
                  <a:noFill/>
                </a:ln>
                <a:solidFill>
                  <a:srgbClr val="808000"/>
                </a:solidFill>
                <a:effectLst/>
              </a:rPr>
              <a:t>if</a:t>
            </a:r>
            <a:r>
              <a:rPr kumimoji="0" lang="zh-CN" altLang="zh-CN" b="0" i="0" u="none" strike="noStrike" cap="none" normalizeH="0" baseline="0">
                <a:ln>
                  <a:noFill/>
                </a:ln>
                <a:solidFill>
                  <a:schemeClr val="tx1"/>
                </a:solidFill>
                <a:effectLst/>
              </a:rPr>
              <a:t>(fov</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&gt;=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0080"/>
                </a:solidFill>
                <a:effectLst/>
              </a:rPr>
              <a:t>75.0f</a:t>
            </a:r>
            <a:r>
              <a:rPr kumimoji="0" lang="zh-CN" altLang="zh-CN" b="0" i="0" u="none" strike="noStrike" cap="none" normalizeH="0" baseline="0">
                <a:ln>
                  <a:noFill/>
                </a:ln>
                <a:solidFill>
                  <a:schemeClr val="tx1"/>
                </a:solidFill>
                <a:effectLst/>
              </a:rPr>
              <a:t>) fov</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0080"/>
                </a:solidFill>
                <a:effectLst/>
              </a:rPr>
              <a:t>75.0f</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r>
              <a:rPr kumimoji="0" lang="zh-CN" altLang="zh-CN" b="0" i="0" u="none" strike="noStrike" cap="none" normalizeH="0" baseline="0">
                <a:ln>
                  <a:noFill/>
                </a:ln>
                <a:solidFill>
                  <a:schemeClr val="tx1"/>
                </a:solidFill>
                <a:effectLst/>
              </a:rPr>
              <a:t>}</a:t>
            </a:r>
            <a:endParaRPr kumimoji="0" lang="en-US" altLang="zh-CN" b="0" i="0" u="none" strike="noStrike" cap="none" normalizeH="0" baseline="0">
              <a:ln>
                <a:noFill/>
              </a:ln>
              <a:solidFill>
                <a:schemeClr val="tx1"/>
              </a:solidFill>
              <a:effectLst/>
            </a:endParaRPr>
          </a:p>
          <a:p>
            <a:r>
              <a:rPr lang="en-US" altLang="zh-CN">
                <a:solidFill>
                  <a:srgbClr val="00B050"/>
                </a:solidFill>
              </a:rPr>
              <a:t>//</a:t>
            </a:r>
            <a:r>
              <a:rPr lang="zh-CN" altLang="en-US">
                <a:solidFill>
                  <a:srgbClr val="00B050"/>
                </a:solidFill>
              </a:rPr>
              <a:t>要确保</a:t>
            </a:r>
            <a:r>
              <a:rPr lang="en-US" altLang="zh-CN">
                <a:solidFill>
                  <a:srgbClr val="00B050"/>
                </a:solidFill>
              </a:rPr>
              <a:t>projection</a:t>
            </a:r>
            <a:r>
              <a:rPr lang="zh-CN" altLang="en-US">
                <a:solidFill>
                  <a:srgbClr val="00B050"/>
                </a:solidFill>
              </a:rPr>
              <a:t>矩阵的值重新计算，也就是让</a:t>
            </a:r>
            <a:r>
              <a:rPr lang="en-US" altLang="zh-CN">
                <a:solidFill>
                  <a:srgbClr val="00B050"/>
                </a:solidFill>
              </a:rPr>
              <a:t>fov</a:t>
            </a:r>
            <a:r>
              <a:rPr lang="zh-CN" altLang="en-US">
                <a:solidFill>
                  <a:srgbClr val="00B050"/>
                </a:solidFill>
              </a:rPr>
              <a:t>生效</a:t>
            </a:r>
            <a:endParaRPr kumimoji="0" lang="zh-CN" altLang="zh-CN" b="0" i="0" u="none" strike="noStrike" cap="none" normalizeH="0" baseline="0">
              <a:ln>
                <a:noFill/>
              </a:ln>
              <a:solidFill>
                <a:srgbClr val="00B050"/>
              </a:solidFill>
              <a:effectLst/>
            </a:endParaRPr>
          </a:p>
        </p:txBody>
      </p:sp>
      <p:sp>
        <p:nvSpPr>
          <p:cNvPr id="9" name="文本框 8">
            <a:extLst>
              <a:ext uri="{FF2B5EF4-FFF2-40B4-BE49-F238E27FC236}">
                <a16:creationId xmlns:a16="http://schemas.microsoft.com/office/drawing/2014/main" id="{507A54AF-04EE-41B8-AD02-34E1295F11B0}"/>
              </a:ext>
            </a:extLst>
          </p:cNvPr>
          <p:cNvSpPr txBox="1"/>
          <p:nvPr/>
        </p:nvSpPr>
        <p:spPr>
          <a:xfrm>
            <a:off x="2656999" y="272534"/>
            <a:ext cx="5311140" cy="369332"/>
          </a:xfrm>
          <a:prstGeom prst="rect">
            <a:avLst/>
          </a:prstGeom>
          <a:noFill/>
        </p:spPr>
        <p:txBody>
          <a:bodyPr wrap="square">
            <a:spAutoFit/>
          </a:bodyPr>
          <a:lstStyle/>
          <a:p>
            <a:pPr algn="ctr"/>
            <a:r>
              <a:rPr lang="zh-CN" altLang="en-US" b="0" i="0">
                <a:solidFill>
                  <a:srgbClr val="FFC000"/>
                </a:solidFill>
                <a:effectLst/>
                <a:latin typeface="Open Sans" panose="020B0606030504020204" pitchFamily="34" charset="0"/>
              </a:rPr>
              <a:t>缩放</a:t>
            </a:r>
          </a:p>
        </p:txBody>
      </p:sp>
      <p:sp>
        <p:nvSpPr>
          <p:cNvPr id="11" name="文本框 10">
            <a:extLst>
              <a:ext uri="{FF2B5EF4-FFF2-40B4-BE49-F238E27FC236}">
                <a16:creationId xmlns:a16="http://schemas.microsoft.com/office/drawing/2014/main" id="{68C0B54F-2DDD-498B-8FEA-693121B63519}"/>
              </a:ext>
            </a:extLst>
          </p:cNvPr>
          <p:cNvSpPr txBox="1"/>
          <p:nvPr/>
        </p:nvSpPr>
        <p:spPr>
          <a:xfrm>
            <a:off x="837724" y="814238"/>
            <a:ext cx="894969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b="1" i="0">
                <a:solidFill>
                  <a:srgbClr val="222222"/>
                </a:solidFill>
                <a:effectLst/>
                <a:latin typeface="+mn-ea"/>
              </a:rPr>
              <a:t>视野</a:t>
            </a:r>
            <a:r>
              <a:rPr lang="en-US" altLang="zh-CN" b="0" i="0">
                <a:solidFill>
                  <a:srgbClr val="222222"/>
                </a:solidFill>
                <a:effectLst/>
                <a:latin typeface="+mn-ea"/>
              </a:rPr>
              <a:t>(Field of View)</a:t>
            </a:r>
            <a:r>
              <a:rPr lang="zh-CN" altLang="en-US" b="0" i="0">
                <a:solidFill>
                  <a:srgbClr val="222222"/>
                </a:solidFill>
                <a:effectLst/>
                <a:latin typeface="+mn-ea"/>
              </a:rPr>
              <a:t>或</a:t>
            </a:r>
            <a:r>
              <a:rPr lang="en-US" altLang="zh-CN" b="1" i="0">
                <a:solidFill>
                  <a:srgbClr val="222222"/>
                </a:solidFill>
                <a:effectLst/>
                <a:latin typeface="+mn-ea"/>
              </a:rPr>
              <a:t>fov</a:t>
            </a:r>
            <a:r>
              <a:rPr lang="zh-CN" altLang="en-US" b="0" i="0">
                <a:solidFill>
                  <a:srgbClr val="222222"/>
                </a:solidFill>
                <a:effectLst/>
                <a:latin typeface="+mn-ea"/>
              </a:rPr>
              <a:t>定义了可以看到场景中多大的范围。当视野变小时，场景投影出来的空间就会减小，产生放大</a:t>
            </a:r>
            <a:r>
              <a:rPr lang="en-US" altLang="zh-CN" b="0" i="0">
                <a:solidFill>
                  <a:srgbClr val="222222"/>
                </a:solidFill>
                <a:effectLst/>
                <a:latin typeface="+mn-ea"/>
              </a:rPr>
              <a:t>(Zoom In)</a:t>
            </a:r>
            <a:r>
              <a:rPr lang="zh-CN" altLang="en-US" b="0" i="0">
                <a:solidFill>
                  <a:srgbClr val="222222"/>
                </a:solidFill>
                <a:effectLst/>
                <a:latin typeface="+mn-ea"/>
              </a:rPr>
              <a:t>了的感觉。我们会使用鼠标的滚轮来放大。</a:t>
            </a:r>
            <a:endParaRPr lang="zh-CN" altLang="en-US">
              <a:latin typeface="+mn-ea"/>
            </a:endParaRPr>
          </a:p>
        </p:txBody>
      </p:sp>
    </p:spTree>
    <p:extLst>
      <p:ext uri="{BB962C8B-B14F-4D97-AF65-F5344CB8AC3E}">
        <p14:creationId xmlns:p14="http://schemas.microsoft.com/office/powerpoint/2010/main" val="1707048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B20EAA5-FA36-4CDF-8184-656E4BB20899}"/>
              </a:ext>
            </a:extLst>
          </p:cNvPr>
          <p:cNvSpPr txBox="1"/>
          <p:nvPr/>
        </p:nvSpPr>
        <p:spPr>
          <a:xfrm>
            <a:off x="4450080" y="335280"/>
            <a:ext cx="1498680" cy="400110"/>
          </a:xfrm>
          <a:prstGeom prst="rect">
            <a:avLst/>
          </a:prstGeom>
          <a:noFill/>
        </p:spPr>
        <p:txBody>
          <a:bodyPr wrap="none" rtlCol="0">
            <a:spAutoFit/>
          </a:bodyPr>
          <a:lstStyle/>
          <a:p>
            <a:r>
              <a:rPr lang="en-US" altLang="zh-CN" sz="2000">
                <a:solidFill>
                  <a:srgbClr val="FFC000"/>
                </a:solidFill>
              </a:rPr>
              <a:t>Camera</a:t>
            </a:r>
            <a:r>
              <a:rPr lang="zh-CN" altLang="en-US" sz="2000">
                <a:solidFill>
                  <a:srgbClr val="FFC000"/>
                </a:solidFill>
              </a:rPr>
              <a:t>封装</a:t>
            </a:r>
            <a:endParaRPr lang="zh-CN" altLang="en-US" sz="2000" dirty="0">
              <a:solidFill>
                <a:srgbClr val="FFC000"/>
              </a:solidFill>
            </a:endParaRPr>
          </a:p>
        </p:txBody>
      </p:sp>
      <p:sp>
        <p:nvSpPr>
          <p:cNvPr id="5" name="文本框 4">
            <a:extLst>
              <a:ext uri="{FF2B5EF4-FFF2-40B4-BE49-F238E27FC236}">
                <a16:creationId xmlns:a16="http://schemas.microsoft.com/office/drawing/2014/main" id="{EA5CBBC6-37E0-45F8-8F68-404291ED777B}"/>
              </a:ext>
            </a:extLst>
          </p:cNvPr>
          <p:cNvSpPr txBox="1"/>
          <p:nvPr/>
        </p:nvSpPr>
        <p:spPr>
          <a:xfrm>
            <a:off x="1239817" y="2939772"/>
            <a:ext cx="7586385" cy="50783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a:solidFill>
                  <a:schemeClr val="tx1"/>
                </a:solidFill>
                <a:effectLst/>
              </a:rPr>
              <a:t>projection.perspective(</a:t>
            </a:r>
            <a:r>
              <a:rPr lang="en-US" altLang="zh-CN">
                <a:solidFill>
                  <a:srgbClr val="800000"/>
                </a:solidFill>
                <a:effectLst/>
              </a:rPr>
              <a:t>m_Camera</a:t>
            </a:r>
            <a:r>
              <a:rPr lang="en-US" altLang="zh-CN">
                <a:solidFill>
                  <a:srgbClr val="C0C0C0"/>
                </a:solidFill>
                <a:effectLst/>
              </a:rPr>
              <a:t>.</a:t>
            </a:r>
            <a:r>
              <a:rPr lang="en-US" altLang="zh-CN">
                <a:solidFill>
                  <a:srgbClr val="800000"/>
                </a:solidFill>
                <a:effectLst/>
              </a:rPr>
              <a:t>Zoom</a:t>
            </a:r>
            <a:r>
              <a:rPr lang="en-US" altLang="zh-CN">
                <a:solidFill>
                  <a:schemeClr val="tx1"/>
                </a:solidFill>
                <a:effectLst/>
              </a:rPr>
              <a:t>,(</a:t>
            </a:r>
            <a:r>
              <a:rPr lang="en-US" altLang="zh-CN">
                <a:solidFill>
                  <a:srgbClr val="808000"/>
                </a:solidFill>
                <a:effectLst/>
              </a:rPr>
              <a:t>float</a:t>
            </a:r>
            <a:r>
              <a:rPr lang="en-US" altLang="zh-CN">
                <a:solidFill>
                  <a:schemeClr val="tx1"/>
                </a:solidFill>
                <a:effectLst/>
              </a:rPr>
              <a:t>)width()/height(),</a:t>
            </a:r>
            <a:r>
              <a:rPr lang="en-US" altLang="zh-CN">
                <a:solidFill>
                  <a:srgbClr val="000080"/>
                </a:solidFill>
                <a:effectLst/>
              </a:rPr>
              <a:t>0.1</a:t>
            </a:r>
            <a:r>
              <a:rPr lang="en-US" altLang="zh-CN">
                <a:solidFill>
                  <a:srgbClr val="C0C0C0"/>
                </a:solidFill>
                <a:effectLst/>
              </a:rPr>
              <a:t>,</a:t>
            </a:r>
            <a:r>
              <a:rPr lang="en-US" altLang="zh-CN">
                <a:solidFill>
                  <a:srgbClr val="000080"/>
                </a:solidFill>
                <a:effectLst/>
              </a:rPr>
              <a:t>100</a:t>
            </a:r>
            <a:r>
              <a:rPr lang="en-US" altLang="zh-CN">
                <a:solidFill>
                  <a:schemeClr val="tx1"/>
                </a:solidFill>
                <a:effectLst/>
              </a:rPr>
              <a:t>);</a:t>
            </a:r>
          </a:p>
          <a:p>
            <a:r>
              <a:rPr lang="en-US" altLang="zh-CN"/>
              <a:t>view=</a:t>
            </a:r>
            <a:r>
              <a:rPr lang="en-US" altLang="zh-CN">
                <a:solidFill>
                  <a:srgbClr val="800000"/>
                </a:solidFill>
                <a:effectLst/>
              </a:rPr>
              <a:t>m_Camera</a:t>
            </a:r>
            <a:r>
              <a:rPr lang="en-US" altLang="zh-CN"/>
              <a:t>.GetViewMatrix();</a:t>
            </a:r>
          </a:p>
          <a:p>
            <a:endParaRPr lang="en-US" altLang="zh-CN"/>
          </a:p>
          <a:p>
            <a:r>
              <a:rPr lang="en-US" altLang="zh-CN"/>
              <a:t>…</a:t>
            </a:r>
          </a:p>
          <a:p>
            <a:endParaRPr lang="en-US" altLang="zh-CN"/>
          </a:p>
          <a:p>
            <a:r>
              <a:rPr kumimoji="0" lang="zh-CN" altLang="zh-CN" b="0" i="0" u="none" strike="noStrike" cap="none" normalizeH="0" baseline="0">
                <a:ln>
                  <a:noFill/>
                </a:ln>
                <a:solidFill>
                  <a:srgbClr val="808000"/>
                </a:solidFill>
                <a:effectLst/>
              </a:rPr>
              <a:t>case</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0080"/>
                </a:solidFill>
                <a:effectLst/>
              </a:rPr>
              <a:t>Qt</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800080"/>
                </a:solidFill>
                <a:effectLst/>
              </a:rPr>
              <a:t>Key_W</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0000"/>
                </a:solidFill>
                <a:effectLst/>
              </a:rPr>
              <a:t>m_Camera</a:t>
            </a:r>
            <a:r>
              <a:rPr kumimoji="0" lang="zh-CN" altLang="zh-CN" b="0" i="0" u="none" strike="noStrike" cap="none" normalizeH="0" baseline="0">
                <a:ln>
                  <a:noFill/>
                </a:ln>
                <a:solidFill>
                  <a:schemeClr val="tx1"/>
                </a:solidFill>
                <a:effectLst/>
              </a:rPr>
              <a:t>.ProcessKeyboard(</a:t>
            </a:r>
            <a:r>
              <a:rPr kumimoji="0" lang="zh-CN" altLang="zh-CN" b="0" i="0" u="none" strike="noStrike" cap="none" normalizeH="0" baseline="0">
                <a:ln>
                  <a:noFill/>
                </a:ln>
                <a:solidFill>
                  <a:srgbClr val="800080"/>
                </a:solidFill>
                <a:effectLst/>
              </a:rPr>
              <a:t>FORWARD</a:t>
            </a:r>
            <a:r>
              <a:rPr kumimoji="0" lang="zh-CN" altLang="zh-CN" b="0" i="0" u="none" strike="noStrike" cap="none" normalizeH="0" baseline="0">
                <a:ln>
                  <a:noFill/>
                </a:ln>
                <a:solidFill>
                  <a:schemeClr val="tx1"/>
                </a:solidFill>
                <a:effectLst/>
              </a:rPr>
              <a:t>,deltaTime);</a:t>
            </a:r>
            <a:r>
              <a:rPr kumimoji="0" lang="zh-CN" altLang="zh-CN" b="0" i="0" u="none" strike="noStrike" cap="none" normalizeH="0" baseline="0">
                <a:ln>
                  <a:noFill/>
                </a:ln>
                <a:solidFill>
                  <a:srgbClr val="808000"/>
                </a:solidFill>
                <a:effectLst/>
              </a:rPr>
              <a:t>break</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r>
              <a:rPr kumimoji="0" lang="zh-CN" altLang="zh-CN" b="0" i="0" u="none" strike="noStrike" cap="none" normalizeH="0" baseline="0">
                <a:ln>
                  <a:noFill/>
                </a:ln>
                <a:solidFill>
                  <a:srgbClr val="808000"/>
                </a:solidFill>
                <a:effectLst/>
              </a:rPr>
              <a:t>case</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0080"/>
                </a:solidFill>
                <a:effectLst/>
              </a:rPr>
              <a:t>Qt</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800080"/>
                </a:solidFill>
                <a:effectLst/>
              </a:rPr>
              <a:t>Key_S</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0000"/>
                </a:solidFill>
                <a:effectLst/>
              </a:rPr>
              <a:t>m_Camera</a:t>
            </a:r>
            <a:r>
              <a:rPr kumimoji="0" lang="zh-CN" altLang="zh-CN" b="0" i="0" u="none" strike="noStrike" cap="none" normalizeH="0" baseline="0">
                <a:ln>
                  <a:noFill/>
                </a:ln>
                <a:solidFill>
                  <a:schemeClr val="tx1"/>
                </a:solidFill>
                <a:effectLst/>
              </a:rPr>
              <a:t>.ProcessKeyboard(</a:t>
            </a:r>
            <a:r>
              <a:rPr kumimoji="0" lang="zh-CN" altLang="zh-CN" b="0" i="0" u="none" strike="noStrike" cap="none" normalizeH="0" baseline="0">
                <a:ln>
                  <a:noFill/>
                </a:ln>
                <a:solidFill>
                  <a:srgbClr val="800080"/>
                </a:solidFill>
                <a:effectLst/>
              </a:rPr>
              <a:t>BACKWARD</a:t>
            </a:r>
            <a:r>
              <a:rPr kumimoji="0" lang="zh-CN" altLang="zh-CN" b="0" i="0" u="none" strike="noStrike" cap="none" normalizeH="0" baseline="0">
                <a:ln>
                  <a:noFill/>
                </a:ln>
                <a:solidFill>
                  <a:schemeClr val="tx1"/>
                </a:solidFill>
                <a:effectLst/>
              </a:rPr>
              <a:t>,deltaTime);</a:t>
            </a:r>
            <a:r>
              <a:rPr kumimoji="0" lang="zh-CN" altLang="zh-CN" b="0" i="0" u="none" strike="noStrike" cap="none" normalizeH="0" baseline="0">
                <a:ln>
                  <a:noFill/>
                </a:ln>
                <a:solidFill>
                  <a:srgbClr val="808000"/>
                </a:solidFill>
                <a:effectLst/>
              </a:rPr>
              <a:t>break</a:t>
            </a:r>
            <a:r>
              <a:rPr kumimoji="0" lang="zh-CN" altLang="zh-CN" b="0" i="0" u="none" strike="noStrike" cap="none" normalizeH="0" baseline="0">
                <a:ln>
                  <a:noFill/>
                </a:ln>
                <a:solidFill>
                  <a:schemeClr val="tx1"/>
                </a:solidFill>
                <a:effectLst/>
              </a:rPr>
              <a:t>;</a:t>
            </a:r>
            <a:endParaRPr kumimoji="0" lang="en-US" altLang="zh-CN" b="0" i="0" u="none" strike="noStrike" cap="none" normalizeH="0" baseline="0">
              <a:ln>
                <a:noFill/>
              </a:ln>
              <a:solidFill>
                <a:schemeClr val="tx1"/>
              </a:solidFill>
              <a:effectLst/>
            </a:endParaRPr>
          </a:p>
          <a:p>
            <a:r>
              <a:rPr kumimoji="0" lang="zh-CN" altLang="zh-CN" b="0" i="0" u="none" strike="noStrike" cap="none" normalizeH="0" baseline="0">
                <a:ln>
                  <a:noFill/>
                </a:ln>
                <a:solidFill>
                  <a:srgbClr val="808000"/>
                </a:solidFill>
                <a:effectLst/>
              </a:rPr>
              <a:t>case</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0080"/>
                </a:solidFill>
                <a:effectLst/>
              </a:rPr>
              <a:t>Qt</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800080"/>
                </a:solidFill>
                <a:effectLst/>
              </a:rPr>
              <a:t>Key_D</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0000"/>
                </a:solidFill>
                <a:effectLst/>
              </a:rPr>
              <a:t>m_Camera</a:t>
            </a:r>
            <a:r>
              <a:rPr kumimoji="0" lang="zh-CN" altLang="zh-CN" b="0" i="0" u="none" strike="noStrike" cap="none" normalizeH="0" baseline="0">
                <a:ln>
                  <a:noFill/>
                </a:ln>
                <a:solidFill>
                  <a:schemeClr val="tx1"/>
                </a:solidFill>
                <a:effectLst/>
              </a:rPr>
              <a:t>.ProcessKeyboard(</a:t>
            </a:r>
            <a:r>
              <a:rPr kumimoji="0" lang="zh-CN" altLang="zh-CN" b="0" i="0" u="none" strike="noStrike" cap="none" normalizeH="0" baseline="0">
                <a:ln>
                  <a:noFill/>
                </a:ln>
                <a:solidFill>
                  <a:srgbClr val="800080"/>
                </a:solidFill>
                <a:effectLst/>
              </a:rPr>
              <a:t>RIGHT</a:t>
            </a:r>
            <a:r>
              <a:rPr kumimoji="0" lang="zh-CN" altLang="zh-CN" b="0" i="0" u="none" strike="noStrike" cap="none" normalizeH="0" baseline="0">
                <a:ln>
                  <a:noFill/>
                </a:ln>
                <a:solidFill>
                  <a:schemeClr val="tx1"/>
                </a:solidFill>
                <a:effectLst/>
              </a:rPr>
              <a:t>,deltaTime);</a:t>
            </a:r>
            <a:r>
              <a:rPr kumimoji="0" lang="zh-CN" altLang="zh-CN" b="0" i="0" u="none" strike="noStrike" cap="none" normalizeH="0" baseline="0">
                <a:ln>
                  <a:noFill/>
                </a:ln>
                <a:solidFill>
                  <a:srgbClr val="808000"/>
                </a:solidFill>
                <a:effectLst/>
              </a:rPr>
              <a:t>break</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r>
              <a:rPr kumimoji="0" lang="zh-CN" altLang="zh-CN" b="0" i="0" u="none" strike="noStrike" cap="none" normalizeH="0" baseline="0">
                <a:ln>
                  <a:noFill/>
                </a:ln>
                <a:solidFill>
                  <a:srgbClr val="808000"/>
                </a:solidFill>
                <a:effectLst/>
              </a:rPr>
              <a:t>case</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0080"/>
                </a:solidFill>
                <a:effectLst/>
              </a:rPr>
              <a:t>Qt</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800080"/>
                </a:solidFill>
                <a:effectLst/>
              </a:rPr>
              <a:t>Key_A</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0000"/>
                </a:solidFill>
                <a:effectLst/>
              </a:rPr>
              <a:t>m_Camera</a:t>
            </a:r>
            <a:r>
              <a:rPr kumimoji="0" lang="zh-CN" altLang="zh-CN" b="0" i="0" u="none" strike="noStrike" cap="none" normalizeH="0" baseline="0">
                <a:ln>
                  <a:noFill/>
                </a:ln>
                <a:solidFill>
                  <a:schemeClr val="tx1"/>
                </a:solidFill>
                <a:effectLst/>
              </a:rPr>
              <a:t>.ProcessKeyboard(</a:t>
            </a:r>
            <a:r>
              <a:rPr kumimoji="0" lang="zh-CN" altLang="zh-CN" b="0" i="0" u="none" strike="noStrike" cap="none" normalizeH="0" baseline="0">
                <a:ln>
                  <a:noFill/>
                </a:ln>
                <a:solidFill>
                  <a:srgbClr val="800080"/>
                </a:solidFill>
                <a:effectLst/>
              </a:rPr>
              <a:t>LEFT</a:t>
            </a:r>
            <a:r>
              <a:rPr kumimoji="0" lang="zh-CN" altLang="zh-CN" b="0" i="0" u="none" strike="noStrike" cap="none" normalizeH="0" baseline="0">
                <a:ln>
                  <a:noFill/>
                </a:ln>
                <a:solidFill>
                  <a:schemeClr val="tx1"/>
                </a:solidFill>
                <a:effectLst/>
              </a:rPr>
              <a:t>,deltaTime);</a:t>
            </a:r>
            <a:r>
              <a:rPr kumimoji="0" lang="zh-CN" altLang="zh-CN" b="0" i="0" u="none" strike="noStrike" cap="none" normalizeH="0" baseline="0">
                <a:ln>
                  <a:noFill/>
                </a:ln>
                <a:solidFill>
                  <a:srgbClr val="808000"/>
                </a:solidFill>
                <a:effectLst/>
              </a:rPr>
              <a:t>break</a:t>
            </a:r>
            <a:r>
              <a:rPr kumimoji="0" lang="zh-CN" altLang="zh-CN" b="0" i="0" u="none" strike="noStrike" cap="none" normalizeH="0" baseline="0">
                <a:ln>
                  <a:noFill/>
                </a:ln>
                <a:solidFill>
                  <a:schemeClr val="tx1"/>
                </a:solidFill>
                <a:effectLst/>
              </a:rPr>
              <a:t>;</a:t>
            </a:r>
            <a:endParaRPr kumimoji="0" lang="en-US" altLang="zh-CN" b="0" i="0" u="none" strike="noStrike" cap="none" normalizeH="0" baseline="0">
              <a:ln>
                <a:noFill/>
              </a:ln>
              <a:solidFill>
                <a:schemeClr val="tx1"/>
              </a:solidFill>
              <a:effectLst/>
            </a:endParaRPr>
          </a:p>
          <a:p>
            <a:endParaRPr lang="en-US" altLang="zh-CN">
              <a:solidFill>
                <a:schemeClr val="tx1"/>
              </a:solidFill>
            </a:endParaRPr>
          </a:p>
          <a:p>
            <a:r>
              <a:rPr lang="en-US" altLang="zh-CN">
                <a:solidFill>
                  <a:schemeClr val="tx1"/>
                </a:solidFill>
              </a:rPr>
              <a:t>…</a:t>
            </a:r>
          </a:p>
          <a:p>
            <a:endParaRPr lang="en-US" altLang="zh-CN">
              <a:solidFill>
                <a:schemeClr val="tx1"/>
              </a:solidFill>
            </a:endParaRPr>
          </a:p>
          <a:p>
            <a:r>
              <a:rPr lang="en-US" altLang="zh-CN">
                <a:solidFill>
                  <a:srgbClr val="800000"/>
                </a:solidFill>
                <a:effectLst/>
              </a:rPr>
              <a:t>m_Camera</a:t>
            </a:r>
            <a:r>
              <a:rPr lang="en-US" altLang="zh-CN"/>
              <a:t>.ProcessMouseMovement(deltaPos.x(),-deltaPos.y());</a:t>
            </a:r>
          </a:p>
          <a:p>
            <a:endParaRPr kumimoji="0" lang="en-US" altLang="zh-CN" b="0" i="0" u="none" strike="noStrike" cap="none" normalizeH="0" baseline="0">
              <a:ln>
                <a:noFill/>
              </a:ln>
              <a:solidFill>
                <a:schemeClr val="tx1"/>
              </a:solidFill>
              <a:effectLst/>
            </a:endParaRPr>
          </a:p>
          <a:p>
            <a:r>
              <a:rPr lang="en-US" altLang="zh-CN">
                <a:solidFill>
                  <a:schemeClr val="tx1"/>
                </a:solidFill>
              </a:rPr>
              <a:t>…</a:t>
            </a:r>
          </a:p>
          <a:p>
            <a:endParaRPr kumimoji="0" lang="en-US" altLang="zh-CN" b="0" i="0" u="none" strike="noStrike" cap="none" normalizeH="0" baseline="0">
              <a:ln>
                <a:noFill/>
              </a:ln>
              <a:solidFill>
                <a:schemeClr val="tx1"/>
              </a:solidFill>
              <a:effectLst/>
            </a:endParaRPr>
          </a:p>
          <a:p>
            <a:r>
              <a:rPr lang="en-US" altLang="zh-CN">
                <a:solidFill>
                  <a:srgbClr val="800000"/>
                </a:solidFill>
                <a:effectLst/>
              </a:rPr>
              <a:t>m_Camera</a:t>
            </a:r>
            <a:r>
              <a:rPr lang="en-US" altLang="zh-CN"/>
              <a:t>.ProcessMouseScroll(event-&gt;angleDelta().y()/</a:t>
            </a:r>
            <a:r>
              <a:rPr lang="en-US" altLang="zh-CN">
                <a:solidFill>
                  <a:srgbClr val="000080"/>
                </a:solidFill>
                <a:effectLst/>
              </a:rPr>
              <a:t>120</a:t>
            </a:r>
            <a:r>
              <a:rPr lang="en-US" altLang="zh-CN"/>
              <a:t>);</a:t>
            </a:r>
            <a:endParaRPr lang="en-US" altLang="zh-CN">
              <a:solidFill>
                <a:schemeClr val="tx1"/>
              </a:solidFill>
            </a:endParaRPr>
          </a:p>
          <a:p>
            <a:r>
              <a:rPr kumimoji="0" lang="en-US" altLang="zh-CN" b="0" i="0" u="none" strike="noStrike" cap="none" normalizeH="0" baseline="0">
                <a:ln>
                  <a:noFill/>
                </a:ln>
                <a:solidFill>
                  <a:schemeClr val="tx1"/>
                </a:solidFill>
                <a:effectLst/>
              </a:rPr>
              <a:t>…</a:t>
            </a:r>
            <a:endParaRPr kumimoji="0" lang="zh-CN" altLang="zh-CN" b="0" i="0" u="none" strike="noStrike" cap="none" normalizeH="0" baseline="0">
              <a:ln>
                <a:noFill/>
              </a:ln>
              <a:solidFill>
                <a:schemeClr val="tx1"/>
              </a:solidFill>
              <a:effectLst/>
            </a:endParaRPr>
          </a:p>
        </p:txBody>
      </p:sp>
      <p:sp>
        <p:nvSpPr>
          <p:cNvPr id="6" name="文本框 5">
            <a:extLst>
              <a:ext uri="{FF2B5EF4-FFF2-40B4-BE49-F238E27FC236}">
                <a16:creationId xmlns:a16="http://schemas.microsoft.com/office/drawing/2014/main" id="{EC7DBD67-62E5-4E18-A73A-5F27DC7EB691}"/>
              </a:ext>
            </a:extLst>
          </p:cNvPr>
          <p:cNvSpPr txBox="1"/>
          <p:nvPr/>
        </p:nvSpPr>
        <p:spPr>
          <a:xfrm>
            <a:off x="944880" y="972235"/>
            <a:ext cx="817626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000080"/>
                </a:solidFill>
                <a:effectLst/>
              </a:rPr>
              <a:t>#include</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"camera.h"</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808000"/>
                </a:solidFill>
                <a:effectLst/>
              </a:rPr>
              <a:t>class</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0080"/>
                </a:solidFill>
                <a:effectLst/>
              </a:rPr>
              <a:t>AXBOpenGLWidget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8000"/>
                </a:solidFill>
                <a:effectLst/>
              </a:rPr>
              <a:t>public</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0080"/>
                </a:solidFill>
                <a:effectLst/>
              </a:rPr>
              <a:t>QOpenGLWidget</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800080"/>
                </a:solidFill>
                <a:effectLst/>
              </a:rPr>
              <a:t>QOpenGLFunctions_3_3_Core</a:t>
            </a:r>
            <a:r>
              <a:rPr kumimoji="0" lang="zh-CN" altLang="zh-CN" b="0" i="0" u="none" strike="noStrike" cap="none" normalizeH="0" baseline="0">
                <a:ln>
                  <a:noFill/>
                </a:ln>
                <a:solidFill>
                  <a:schemeClr val="tx1"/>
                </a:solidFill>
                <a:effectLst/>
              </a:rPr>
              <a:t> { </a:t>
            </a:r>
            <a:endParaRPr kumimoji="0" lang="en-US"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a:solidFill>
                  <a:schemeClr val="tx1"/>
                </a:solidFill>
              </a:rPr>
              <a:t>…</a:t>
            </a:r>
            <a:endParaRPr kumimoji="0" lang="en-US"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808000"/>
                </a:solidFill>
                <a:effectLst/>
              </a:rPr>
              <a:t>private</a:t>
            </a:r>
            <a:r>
              <a:rPr kumimoji="0" lang="zh-CN" altLang="zh-CN" b="0" i="0" u="none" strike="noStrike" cap="none" normalizeH="0" baseline="0">
                <a:ln>
                  <a:noFill/>
                </a:ln>
                <a:solidFill>
                  <a:schemeClr val="tx1"/>
                </a:solidFill>
                <a:effectLst/>
              </a:rPr>
              <a:t>: </a:t>
            </a:r>
            <a:br>
              <a:rPr kumimoji="0" lang="zh-CN" altLang="zh-CN" b="0" i="0" u="none" strike="noStrike" cap="none" normalizeH="0" baseline="0">
                <a:ln>
                  <a:noFill/>
                </a:ln>
                <a:solidFill>
                  <a:schemeClr val="tx1"/>
                </a:solidFill>
                <a:effectLst/>
              </a:rPr>
            </a:br>
            <a:r>
              <a:rPr lang="en-US" altLang="zh-CN">
                <a:solidFill>
                  <a:schemeClr val="tx1"/>
                </a:solidFill>
              </a:rPr>
              <a:t>      </a:t>
            </a:r>
            <a:r>
              <a:rPr kumimoji="0" lang="zh-CN" altLang="zh-CN" b="0" i="0" u="none" strike="noStrike" cap="none" normalizeH="0" baseline="0">
                <a:ln>
                  <a:noFill/>
                </a:ln>
                <a:solidFill>
                  <a:srgbClr val="800080"/>
                </a:solidFill>
                <a:effectLst/>
              </a:rPr>
              <a:t>Camera</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0000"/>
                </a:solidFill>
                <a:effectLst/>
              </a:rPr>
              <a:t>m_Camera</a:t>
            </a:r>
            <a:r>
              <a:rPr kumimoji="0" lang="zh-CN" altLang="zh-CN" b="0" i="0" u="none" strike="noStrike" cap="none" normalizeH="0" baseline="0">
                <a:ln>
                  <a:noFill/>
                </a:ln>
                <a:solidFill>
                  <a:schemeClr val="tx1"/>
                </a:solidFill>
                <a:effectLst/>
              </a:rPr>
              <a:t>; </a:t>
            </a:r>
            <a:br>
              <a:rPr kumimoji="0" lang="zh-CN" altLang="zh-CN" b="0" i="0" u="none" strike="noStrike" cap="none" normalizeH="0" baseline="0">
                <a:ln>
                  <a:noFill/>
                </a:ln>
                <a:solidFill>
                  <a:schemeClr val="tx1"/>
                </a:solidFill>
                <a:effectLst/>
              </a:rPr>
            </a:br>
            <a:r>
              <a:rPr kumimoji="0" lang="zh-CN" altLang="zh-CN" b="0" i="0" u="none" strike="noStrike" cap="none" normalizeH="0" baseline="0">
                <a:ln>
                  <a:noFill/>
                </a:ln>
                <a:solidFill>
                  <a:schemeClr val="tx1"/>
                </a:solidFill>
                <a:effectLst/>
              </a:rPr>
              <a:t>};</a:t>
            </a:r>
          </a:p>
        </p:txBody>
      </p:sp>
      <p:graphicFrame>
        <p:nvGraphicFramePr>
          <p:cNvPr id="8" name="对象 7">
            <a:extLst>
              <a:ext uri="{FF2B5EF4-FFF2-40B4-BE49-F238E27FC236}">
                <a16:creationId xmlns:a16="http://schemas.microsoft.com/office/drawing/2014/main" id="{B575F79D-E578-4DDE-A65D-B146895F5E3F}"/>
              </a:ext>
            </a:extLst>
          </p:cNvPr>
          <p:cNvGraphicFramePr>
            <a:graphicFrameLocks noChangeAspect="1"/>
          </p:cNvGraphicFramePr>
          <p:nvPr>
            <p:extLst>
              <p:ext uri="{D42A27DB-BD31-4B8C-83A1-F6EECF244321}">
                <p14:modId xmlns:p14="http://schemas.microsoft.com/office/powerpoint/2010/main" val="342153160"/>
              </p:ext>
            </p:extLst>
          </p:nvPr>
        </p:nvGraphicFramePr>
        <p:xfrm>
          <a:off x="6514620" y="335280"/>
          <a:ext cx="1221922" cy="1004367"/>
        </p:xfrm>
        <a:graphic>
          <a:graphicData uri="http://schemas.openxmlformats.org/presentationml/2006/ole">
            <mc:AlternateContent xmlns:mc="http://schemas.openxmlformats.org/markup-compatibility/2006">
              <mc:Choice xmlns:v="urn:schemas-microsoft-com:vml" Requires="v">
                <p:oleObj name="包装程序外壳对象" showAsIcon="1" r:id="rId2" imgW="535320" imgH="439560" progId="Package">
                  <p:embed/>
                </p:oleObj>
              </mc:Choice>
              <mc:Fallback>
                <p:oleObj name="包装程序外壳对象" showAsIcon="1" r:id="rId2" imgW="535320" imgH="439560" progId="Package">
                  <p:embed/>
                  <p:pic>
                    <p:nvPicPr>
                      <p:cNvPr id="0" name=""/>
                      <p:cNvPicPr/>
                      <p:nvPr/>
                    </p:nvPicPr>
                    <p:blipFill>
                      <a:blip r:embed="rId3"/>
                      <a:stretch>
                        <a:fillRect/>
                      </a:stretch>
                    </p:blipFill>
                    <p:spPr>
                      <a:xfrm>
                        <a:off x="6514620" y="335280"/>
                        <a:ext cx="1221922" cy="1004367"/>
                      </a:xfrm>
                      <a:prstGeom prst="rect">
                        <a:avLst/>
                      </a:prstGeom>
                    </p:spPr>
                  </p:pic>
                </p:oleObj>
              </mc:Fallback>
            </mc:AlternateContent>
          </a:graphicData>
        </a:graphic>
      </p:graphicFrame>
    </p:spTree>
    <p:extLst>
      <p:ext uri="{BB962C8B-B14F-4D97-AF65-F5344CB8AC3E}">
        <p14:creationId xmlns:p14="http://schemas.microsoft.com/office/powerpoint/2010/main" val="3406780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89A3B6-6676-419C-B873-0782D7F9A01A}"/>
              </a:ext>
            </a:extLst>
          </p:cNvPr>
          <p:cNvSpPr txBox="1"/>
          <p:nvPr/>
        </p:nvSpPr>
        <p:spPr>
          <a:xfrm>
            <a:off x="895350" y="809397"/>
            <a:ext cx="8682990" cy="1200329"/>
          </a:xfrm>
          <a:prstGeom prst="rect">
            <a:avLst/>
          </a:prstGeom>
          <a:noFill/>
        </p:spPr>
        <p:txBody>
          <a:bodyPr wrap="square">
            <a:spAutoFit/>
          </a:bodyPr>
          <a:lstStyle/>
          <a:p>
            <a:pPr algn="l">
              <a:buFont typeface="Arial" panose="020B0604020202020204" pitchFamily="34" charset="0"/>
              <a:buChar char="•"/>
            </a:pPr>
            <a:r>
              <a:rPr lang="zh-CN" altLang="en-US" b="0" i="0">
                <a:solidFill>
                  <a:schemeClr val="bg1"/>
                </a:solidFill>
                <a:effectLst/>
                <a:latin typeface="宋体" panose="02010600030101010101" pitchFamily="2" charset="-122"/>
                <a:ea typeface="宋体" panose="02010600030101010101" pitchFamily="2" charset="-122"/>
              </a:rPr>
              <a:t>看看你是否能够修改摄像机类，使得其能够变成一个</a:t>
            </a:r>
            <a:r>
              <a:rPr lang="zh-CN" altLang="en-US" b="1" i="0">
                <a:solidFill>
                  <a:schemeClr val="bg1"/>
                </a:solidFill>
                <a:effectLst/>
                <a:latin typeface="宋体" panose="02010600030101010101" pitchFamily="2" charset="-122"/>
                <a:ea typeface="宋体" panose="02010600030101010101" pitchFamily="2" charset="-122"/>
              </a:rPr>
              <a:t>真正的</a:t>
            </a:r>
            <a:r>
              <a:rPr lang="en-US" altLang="zh-CN" b="0" i="0">
                <a:solidFill>
                  <a:schemeClr val="bg1"/>
                </a:solidFill>
                <a:effectLst/>
                <a:latin typeface="宋体" panose="02010600030101010101" pitchFamily="2" charset="-122"/>
                <a:ea typeface="宋体" panose="02010600030101010101" pitchFamily="2" charset="-122"/>
              </a:rPr>
              <a:t>FPS</a:t>
            </a:r>
            <a:r>
              <a:rPr lang="zh-CN" altLang="en-US" b="0" i="0">
                <a:solidFill>
                  <a:schemeClr val="bg1"/>
                </a:solidFill>
                <a:effectLst/>
                <a:latin typeface="宋体" panose="02010600030101010101" pitchFamily="2" charset="-122"/>
                <a:ea typeface="宋体" panose="02010600030101010101" pitchFamily="2" charset="-122"/>
              </a:rPr>
              <a:t>摄像机（也就是说不能够随意飞行）；你只能够呆在</a:t>
            </a:r>
            <a:r>
              <a:rPr lang="en-US" altLang="zh-CN" b="0" i="0">
                <a:solidFill>
                  <a:schemeClr val="bg1"/>
                </a:solidFill>
                <a:effectLst/>
                <a:latin typeface="宋体" panose="02010600030101010101" pitchFamily="2" charset="-122"/>
                <a:ea typeface="宋体" panose="02010600030101010101" pitchFamily="2" charset="-122"/>
              </a:rPr>
              <a:t>xz</a:t>
            </a:r>
            <a:r>
              <a:rPr lang="zh-CN" altLang="en-US" b="0" i="0">
                <a:solidFill>
                  <a:schemeClr val="bg1"/>
                </a:solidFill>
                <a:effectLst/>
                <a:latin typeface="宋体" panose="02010600030101010101" pitchFamily="2" charset="-122"/>
                <a:ea typeface="宋体" panose="02010600030101010101" pitchFamily="2" charset="-122"/>
              </a:rPr>
              <a:t>平面上：</a:t>
            </a:r>
            <a:r>
              <a:rPr lang="zh-CN" altLang="en-US" b="0" i="0" u="none" strike="noStrike">
                <a:solidFill>
                  <a:schemeClr val="bg1"/>
                </a:solidFill>
                <a:effectLst/>
                <a:latin typeface="宋体" panose="02010600030101010101" pitchFamily="2" charset="-122"/>
                <a:ea typeface="宋体" panose="02010600030101010101" pitchFamily="2" charset="-122"/>
                <a:hlinkClick r:id="rId2">
                  <a:extLst>
                    <a:ext uri="{A12FA001-AC4F-418D-AE19-62706E023703}">
                      <ahyp:hlinkClr xmlns:ahyp="http://schemas.microsoft.com/office/drawing/2018/hyperlinkcolor" val="tx"/>
                    </a:ext>
                  </a:extLst>
                </a:hlinkClick>
              </a:rPr>
              <a:t>参考解答</a:t>
            </a:r>
            <a:endParaRPr lang="zh-CN" altLang="en-US" b="0" i="0">
              <a:solidFill>
                <a:schemeClr val="bg1"/>
              </a:solidFill>
              <a:effectLst/>
              <a:latin typeface="宋体" panose="02010600030101010101" pitchFamily="2" charset="-122"/>
              <a:ea typeface="宋体" panose="02010600030101010101" pitchFamily="2" charset="-122"/>
            </a:endParaRPr>
          </a:p>
          <a:p>
            <a:pPr algn="l">
              <a:buFont typeface="Arial" panose="020B0604020202020204" pitchFamily="34" charset="0"/>
              <a:buChar char="•"/>
            </a:pPr>
            <a:r>
              <a:rPr lang="zh-CN" altLang="en-US" b="0" i="0">
                <a:solidFill>
                  <a:schemeClr val="bg1"/>
                </a:solidFill>
                <a:effectLst/>
                <a:latin typeface="宋体" panose="02010600030101010101" pitchFamily="2" charset="-122"/>
                <a:ea typeface="宋体" panose="02010600030101010101" pitchFamily="2" charset="-122"/>
              </a:rPr>
              <a:t>试着创建你自己的</a:t>
            </a:r>
            <a:r>
              <a:rPr lang="en-US" altLang="zh-CN" b="0" i="0">
                <a:solidFill>
                  <a:schemeClr val="bg1"/>
                </a:solidFill>
                <a:effectLst/>
                <a:latin typeface="宋体" panose="02010600030101010101" pitchFamily="2" charset="-122"/>
                <a:ea typeface="宋体" panose="02010600030101010101" pitchFamily="2" charset="-122"/>
              </a:rPr>
              <a:t>LookAt</a:t>
            </a:r>
            <a:r>
              <a:rPr lang="zh-CN" altLang="en-US" b="0" i="0">
                <a:solidFill>
                  <a:schemeClr val="bg1"/>
                </a:solidFill>
                <a:effectLst/>
                <a:latin typeface="宋体" panose="02010600030101010101" pitchFamily="2" charset="-122"/>
                <a:ea typeface="宋体" panose="02010600030101010101" pitchFamily="2" charset="-122"/>
              </a:rPr>
              <a:t>函数，其中你需要手动创建一个我们在一开始讨论的观察矩阵。用你的函数实现来替换</a:t>
            </a:r>
            <a:r>
              <a:rPr lang="en-US" altLang="zh-CN" b="0" i="0">
                <a:solidFill>
                  <a:schemeClr val="bg1"/>
                </a:solidFill>
                <a:effectLst/>
                <a:latin typeface="宋体" panose="02010600030101010101" pitchFamily="2" charset="-122"/>
                <a:ea typeface="宋体" panose="02010600030101010101" pitchFamily="2" charset="-122"/>
              </a:rPr>
              <a:t>LookAt</a:t>
            </a:r>
            <a:r>
              <a:rPr lang="zh-CN" altLang="en-US" b="0" i="0">
                <a:solidFill>
                  <a:schemeClr val="bg1"/>
                </a:solidFill>
                <a:effectLst/>
                <a:latin typeface="宋体" panose="02010600030101010101" pitchFamily="2" charset="-122"/>
                <a:ea typeface="宋体" panose="02010600030101010101" pitchFamily="2" charset="-122"/>
              </a:rPr>
              <a:t>函数，看看它是否还能一样地工作：</a:t>
            </a:r>
            <a:r>
              <a:rPr lang="zh-CN" altLang="en-US" b="0" i="0" u="none" strike="noStrike">
                <a:solidFill>
                  <a:schemeClr val="bg1"/>
                </a:solidFill>
                <a:effectLst/>
                <a:latin typeface="宋体" panose="02010600030101010101" pitchFamily="2" charset="-122"/>
                <a:ea typeface="宋体" panose="02010600030101010101" pitchFamily="2" charset="-122"/>
                <a:hlinkClick r:id="rId3">
                  <a:extLst>
                    <a:ext uri="{A12FA001-AC4F-418D-AE19-62706E023703}">
                      <ahyp:hlinkClr xmlns:ahyp="http://schemas.microsoft.com/office/drawing/2018/hyperlinkcolor" val="tx"/>
                    </a:ext>
                  </a:extLst>
                </a:hlinkClick>
              </a:rPr>
              <a:t>参考解答</a:t>
            </a:r>
            <a:endParaRPr lang="zh-CN" altLang="en-US" b="0" i="0">
              <a:solidFill>
                <a:schemeClr val="bg1"/>
              </a:solidFill>
              <a:effectLst/>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4DCCE447-9E8D-44EE-BBB1-BF4159250976}"/>
              </a:ext>
            </a:extLst>
          </p:cNvPr>
          <p:cNvSpPr txBox="1"/>
          <p:nvPr/>
        </p:nvSpPr>
        <p:spPr>
          <a:xfrm>
            <a:off x="4963755" y="297180"/>
            <a:ext cx="697627" cy="400110"/>
          </a:xfrm>
          <a:prstGeom prst="rect">
            <a:avLst/>
          </a:prstGeom>
          <a:noFill/>
        </p:spPr>
        <p:txBody>
          <a:bodyPr wrap="none" rtlCol="0">
            <a:spAutoFit/>
          </a:bodyPr>
          <a:lstStyle/>
          <a:p>
            <a:r>
              <a:rPr lang="zh-CN" altLang="en-US" sz="2000" b="1">
                <a:solidFill>
                  <a:schemeClr val="accent3"/>
                </a:solidFill>
                <a:latin typeface="Arial" panose="020B0604020202020204" pitchFamily="34" charset="0"/>
              </a:rPr>
              <a:t>练习</a:t>
            </a:r>
            <a:endParaRPr lang="zh-CN" altLang="en-US" sz="2000" dirty="0">
              <a:solidFill>
                <a:schemeClr val="accent3"/>
              </a:solidFill>
            </a:endParaRPr>
          </a:p>
        </p:txBody>
      </p:sp>
      <p:sp>
        <p:nvSpPr>
          <p:cNvPr id="10" name="文本框 9">
            <a:extLst>
              <a:ext uri="{FF2B5EF4-FFF2-40B4-BE49-F238E27FC236}">
                <a16:creationId xmlns:a16="http://schemas.microsoft.com/office/drawing/2014/main" id="{E9461704-D4CC-4CC5-ACB3-DA5EE03AAF70}"/>
              </a:ext>
            </a:extLst>
          </p:cNvPr>
          <p:cNvSpPr txBox="1"/>
          <p:nvPr/>
        </p:nvSpPr>
        <p:spPr>
          <a:xfrm>
            <a:off x="576738" y="2398832"/>
            <a:ext cx="9471660" cy="1117228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008000"/>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Custom</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implementation</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of</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the</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LookAt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function</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800080"/>
                </a:solidFill>
                <a:effectLst/>
              </a:rPr>
              <a:t>QMatrix4x4</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calculate_lookAt_matrix(</a:t>
            </a:r>
            <a:r>
              <a:rPr kumimoji="0" lang="zh-CN" altLang="zh-CN" b="0" i="0" u="none" strike="noStrike" cap="none" normalizeH="0" baseline="0">
                <a:ln>
                  <a:noFill/>
                </a:ln>
                <a:solidFill>
                  <a:srgbClr val="800080"/>
                </a:solidFill>
                <a:effectLst/>
              </a:rPr>
              <a:t>QVector3D</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position,</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0080"/>
                </a:solidFill>
                <a:effectLst/>
              </a:rPr>
              <a:t>QVector3D</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target,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0080"/>
                </a:solidFill>
                <a:effectLst/>
              </a:rPr>
              <a:t>QVector3D</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worldUp) </a:t>
            </a:r>
            <a:endParaRPr kumimoji="0" lang="en-US"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rgbClr val="008000"/>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1.</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Position</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known</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rgbClr val="008000"/>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2.</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Calculate</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cameraDirection</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rgbClr val="800080"/>
                </a:solidFill>
                <a:effectLst/>
              </a:rPr>
              <a:t>QVector3D</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zaxis</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0080"/>
                </a:solidFill>
                <a:effectLst/>
              </a:rPr>
              <a:t>QVector3D</a:t>
            </a:r>
            <a:r>
              <a:rPr kumimoji="0" lang="zh-CN" altLang="zh-CN" b="0" i="0" u="none" strike="noStrike" cap="none" normalizeH="0" baseline="0">
                <a:ln>
                  <a:noFill/>
                </a:ln>
                <a:solidFill>
                  <a:schemeClr val="tx1"/>
                </a:solidFill>
                <a:effectLst/>
              </a:rPr>
              <a:t>(position</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target);</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chemeClr val="tx1"/>
                </a:solidFill>
                <a:effectLst/>
              </a:rPr>
              <a:t>zaxis.normalize();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rgbClr val="008000"/>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3.</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Get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positive</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right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axis</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vector</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chemeClr val="tx1"/>
                </a:solidFill>
                <a:effectLst/>
              </a:rPr>
              <a:t>worldUp.normalize();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rgbClr val="800080"/>
                </a:solidFill>
                <a:effectLst/>
              </a:rPr>
              <a:t>QVector3D</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xaxis</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0080"/>
                </a:solidFill>
                <a:effectLst/>
              </a:rPr>
              <a:t>QVector3D</a:t>
            </a:r>
            <a:r>
              <a:rPr kumimoji="0" lang="zh-CN" altLang="zh-CN" b="0" i="0" u="none" strike="noStrike" cap="none" normalizeH="0" baseline="0">
                <a:ln>
                  <a:noFill/>
                </a:ln>
                <a:solidFill>
                  <a:schemeClr val="tx1"/>
                </a:solidFill>
                <a:effectLst/>
              </a:rPr>
              <a:t>::crossProduct(worldUp,</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zaxis);</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chemeClr val="tx1"/>
                </a:solidFill>
                <a:effectLst/>
              </a:rPr>
              <a:t>xaxis.normalize();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rgbClr val="008000"/>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4.</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Calculate</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camera</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up</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vector</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rgbClr val="800080"/>
                </a:solidFill>
                <a:effectLst/>
              </a:rPr>
              <a:t>QVector3D</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yaxis</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800080"/>
                </a:solidFill>
                <a:effectLst/>
              </a:rPr>
              <a:t>QVector3D</a:t>
            </a:r>
            <a:r>
              <a:rPr kumimoji="0" lang="zh-CN" altLang="zh-CN" b="0" i="0" u="none" strike="noStrike" cap="none" normalizeH="0" baseline="0">
                <a:ln>
                  <a:noFill/>
                </a:ln>
                <a:solidFill>
                  <a:schemeClr val="tx1"/>
                </a:solidFill>
                <a:effectLst/>
              </a:rPr>
              <a:t>::crossProduct(zaxis,</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xaxis); </a:t>
            </a:r>
            <a:br>
              <a:rPr kumimoji="0" lang="zh-CN" altLang="zh-CN" b="0" i="0" u="none" strike="noStrike" cap="none" normalizeH="0" baseline="0">
                <a:ln>
                  <a:noFill/>
                </a:ln>
                <a:solidFill>
                  <a:schemeClr val="tx1"/>
                </a:solidFill>
                <a:effectLst/>
              </a:rPr>
            </a:br>
            <a:r>
              <a:rPr kumimoji="0" lang="zh-CN" altLang="zh-CN" b="0" i="0" u="none" strike="noStrike" cap="none" normalizeH="0" baseline="0">
                <a:ln>
                  <a:noFill/>
                </a:ln>
                <a:solidFill>
                  <a:srgbClr val="008000"/>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Create</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translation</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and</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rotation</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matrix</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rgbClr val="800080"/>
                </a:solidFill>
                <a:effectLst/>
              </a:rPr>
              <a:t>QMatrix4x4</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translation;</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Identity</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matrix</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by</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default</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rgbClr val="800080"/>
                </a:solidFill>
                <a:effectLst/>
              </a:rPr>
              <a:t>QVector4D</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theVector4D;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chemeClr val="tx1"/>
                </a:solidFill>
                <a:effectLst/>
              </a:rPr>
              <a:t>theVector4D.setX(-position.x());</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Third</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column,</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first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row</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chemeClr val="tx1"/>
                </a:solidFill>
                <a:effectLst/>
              </a:rPr>
              <a:t>theVector4D.setY(-position.y());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chemeClr val="tx1"/>
                </a:solidFill>
                <a:effectLst/>
              </a:rPr>
              <a:t>theVector4D.setZ(-position.z());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chemeClr val="tx1"/>
                </a:solidFill>
                <a:effectLst/>
              </a:rPr>
              <a:t>theVector4D.setW(</a:t>
            </a:r>
            <a:r>
              <a:rPr kumimoji="0" lang="zh-CN" altLang="zh-CN" b="0" i="0" u="none" strike="noStrike" cap="none" normalizeH="0" baseline="0">
                <a:ln>
                  <a:noFill/>
                </a:ln>
                <a:solidFill>
                  <a:srgbClr val="000080"/>
                </a:solidFill>
                <a:effectLst/>
              </a:rPr>
              <a:t>1.0</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chemeClr val="tx1"/>
                </a:solidFill>
                <a:effectLst/>
              </a:rPr>
              <a:t>translation.setColumn(</a:t>
            </a:r>
            <a:r>
              <a:rPr kumimoji="0" lang="zh-CN" altLang="zh-CN" b="0" i="0" u="none" strike="noStrike" cap="none" normalizeH="0" baseline="0">
                <a:ln>
                  <a:noFill/>
                </a:ln>
                <a:solidFill>
                  <a:srgbClr val="000080"/>
                </a:solidFill>
                <a:effectLst/>
              </a:rPr>
              <a:t>3</a:t>
            </a:r>
            <a:r>
              <a:rPr kumimoji="0" lang="zh-CN" altLang="zh-CN" b="0" i="0" u="none" strike="noStrike" cap="none" normalizeH="0" baseline="0">
                <a:ln>
                  <a:noFill/>
                </a:ln>
                <a:solidFill>
                  <a:schemeClr val="tx1"/>
                </a:solidFill>
                <a:effectLst/>
              </a:rPr>
              <a:t>,theVector4D);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rgbClr val="800080"/>
                </a:solidFill>
                <a:effectLst/>
              </a:rPr>
              <a:t>QMatrix4x4</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rotation</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chemeClr val="tx1"/>
                </a:solidFill>
                <a:effectLst/>
              </a:rPr>
              <a:t>theVector4D.setX(xaxis.x());</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First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column,</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first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row</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chemeClr val="tx1"/>
                </a:solidFill>
                <a:effectLst/>
              </a:rPr>
              <a:t>theVector4D.setY(xaxis.y());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chemeClr val="tx1"/>
                </a:solidFill>
                <a:effectLst/>
              </a:rPr>
              <a:t>theVector4D.setZ(xaxis.z());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chemeClr val="tx1"/>
                </a:solidFill>
                <a:effectLst/>
              </a:rPr>
              <a:t>theVector4D.setW(</a:t>
            </a:r>
            <a:r>
              <a:rPr kumimoji="0" lang="zh-CN" altLang="zh-CN" b="0" i="0" u="none" strike="noStrike" cap="none" normalizeH="0" baseline="0">
                <a:ln>
                  <a:noFill/>
                </a:ln>
                <a:solidFill>
                  <a:srgbClr val="000080"/>
                </a:solidFill>
                <a:effectLst/>
              </a:rPr>
              <a:t>0.0</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chemeClr val="tx1"/>
                </a:solidFill>
                <a:effectLst/>
              </a:rPr>
              <a:t>rotation.setColumn(</a:t>
            </a:r>
            <a:r>
              <a:rPr kumimoji="0" lang="zh-CN" altLang="zh-CN" b="0" i="0" u="none" strike="noStrike" cap="none" normalizeH="0" baseline="0">
                <a:ln>
                  <a:noFill/>
                </a:ln>
                <a:solidFill>
                  <a:srgbClr val="000080"/>
                </a:solidFill>
                <a:effectLst/>
              </a:rPr>
              <a:t>0</a:t>
            </a:r>
            <a:r>
              <a:rPr kumimoji="0" lang="zh-CN" altLang="zh-CN" b="0" i="0" u="none" strike="noStrike" cap="none" normalizeH="0" baseline="0">
                <a:ln>
                  <a:noFill/>
                </a:ln>
                <a:solidFill>
                  <a:schemeClr val="tx1"/>
                </a:solidFill>
                <a:effectLst/>
              </a:rPr>
              <a:t>,theVector4D);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chemeClr val="tx1"/>
                </a:solidFill>
                <a:effectLst/>
              </a:rPr>
              <a:t>theVector4D.setX(yaxis.x());</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Secon</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column,</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second</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row</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chemeClr val="tx1"/>
                </a:solidFill>
                <a:effectLst/>
              </a:rPr>
              <a:t>theVector4D.setY(yaxis.y());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chemeClr val="tx1"/>
                </a:solidFill>
                <a:effectLst/>
              </a:rPr>
              <a:t>theVector4D.setZ(yaxis.z());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chemeClr val="tx1"/>
                </a:solidFill>
                <a:effectLst/>
              </a:rPr>
              <a:t>theVector4D.setW(</a:t>
            </a:r>
            <a:r>
              <a:rPr kumimoji="0" lang="zh-CN" altLang="zh-CN" b="0" i="0" u="none" strike="noStrike" cap="none" normalizeH="0" baseline="0">
                <a:ln>
                  <a:noFill/>
                </a:ln>
                <a:solidFill>
                  <a:srgbClr val="000080"/>
                </a:solidFill>
                <a:effectLst/>
              </a:rPr>
              <a:t>0.0</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chemeClr val="tx1"/>
                </a:solidFill>
                <a:effectLst/>
              </a:rPr>
              <a:t>rotation.setColumn(</a:t>
            </a:r>
            <a:r>
              <a:rPr kumimoji="0" lang="zh-CN" altLang="zh-CN" b="0" i="0" u="none" strike="noStrike" cap="none" normalizeH="0" baseline="0">
                <a:ln>
                  <a:noFill/>
                </a:ln>
                <a:solidFill>
                  <a:srgbClr val="000080"/>
                </a:solidFill>
                <a:effectLst/>
              </a:rPr>
              <a:t>1</a:t>
            </a:r>
            <a:r>
              <a:rPr kumimoji="0" lang="zh-CN" altLang="zh-CN" b="0" i="0" u="none" strike="noStrike" cap="none" normalizeH="0" baseline="0">
                <a:ln>
                  <a:noFill/>
                </a:ln>
                <a:solidFill>
                  <a:schemeClr val="tx1"/>
                </a:solidFill>
                <a:effectLst/>
              </a:rPr>
              <a:t>,theVector4D);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chemeClr val="tx1"/>
                </a:solidFill>
                <a:effectLst/>
              </a:rPr>
              <a:t>theVector4D.setX(zaxis.x());</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First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column,</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third</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row</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chemeClr val="tx1"/>
                </a:solidFill>
                <a:effectLst/>
              </a:rPr>
              <a:t>theVector4D.setY(zaxis.y());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chemeClr val="tx1"/>
                </a:solidFill>
                <a:effectLst/>
              </a:rPr>
              <a:t>theVector4D.setZ(zaxis.z());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chemeClr val="tx1"/>
                </a:solidFill>
                <a:effectLst/>
              </a:rPr>
              <a:t>theVector4D.setW(</a:t>
            </a:r>
            <a:r>
              <a:rPr kumimoji="0" lang="zh-CN" altLang="zh-CN" b="0" i="0" u="none" strike="noStrike" cap="none" normalizeH="0" baseline="0">
                <a:ln>
                  <a:noFill/>
                </a:ln>
                <a:solidFill>
                  <a:srgbClr val="000080"/>
                </a:solidFill>
                <a:effectLst/>
              </a:rPr>
              <a:t>0.0</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chemeClr val="tx1"/>
                </a:solidFill>
                <a:effectLst/>
              </a:rPr>
              <a:t>rotation.setColumn(</a:t>
            </a:r>
            <a:r>
              <a:rPr kumimoji="0" lang="zh-CN" altLang="zh-CN" b="0" i="0" u="none" strike="noStrike" cap="none" normalizeH="0" baseline="0">
                <a:ln>
                  <a:noFill/>
                </a:ln>
                <a:solidFill>
                  <a:srgbClr val="000080"/>
                </a:solidFill>
                <a:effectLst/>
              </a:rPr>
              <a:t>2</a:t>
            </a:r>
            <a:r>
              <a:rPr kumimoji="0" lang="zh-CN" altLang="zh-CN" b="0" i="0" u="none" strike="noStrike" cap="none" normalizeH="0" baseline="0">
                <a:ln>
                  <a:noFill/>
                </a:ln>
                <a:solidFill>
                  <a:schemeClr val="tx1"/>
                </a:solidFill>
                <a:effectLst/>
              </a:rPr>
              <a:t>,theVector4D); </a:t>
            </a:r>
            <a:br>
              <a:rPr kumimoji="0" lang="zh-CN" altLang="zh-CN" b="0" i="0" u="none" strike="noStrike" cap="none" normalizeH="0" baseline="0">
                <a:ln>
                  <a:noFill/>
                </a:ln>
                <a:solidFill>
                  <a:schemeClr val="tx1"/>
                </a:solidFill>
                <a:effectLst/>
              </a:rPr>
            </a:br>
            <a:r>
              <a:rPr kumimoji="0" lang="zh-CN" altLang="zh-CN" b="0" i="0" u="none" strike="noStrike" cap="none" normalizeH="0" baseline="0">
                <a:ln>
                  <a:noFill/>
                </a:ln>
                <a:solidFill>
                  <a:srgbClr val="008000"/>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Return</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lookAt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matrix</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as</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combination</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of</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translation</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and</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rotation</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rgbClr val="008000"/>
                </a:solidFill>
                <a:effectLst/>
              </a:rPr>
              <a:t>matrix</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rgbClr val="808000"/>
                </a:solidFill>
                <a:effectLst/>
              </a:rPr>
              <a:t>return</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rotation</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a:t>
            </a:r>
            <a:r>
              <a:rPr kumimoji="0" lang="zh-CN" altLang="zh-CN" b="0" i="0" u="none" strike="noStrike" cap="none" normalizeH="0" baseline="0">
                <a:ln>
                  <a:noFill/>
                </a:ln>
                <a:solidFill>
                  <a:srgbClr val="C0C0C0"/>
                </a:solidFill>
                <a:effectLst/>
              </a:rPr>
              <a:t> </a:t>
            </a:r>
            <a:r>
              <a:rPr kumimoji="0" lang="zh-CN" altLang="zh-CN" b="0" i="0" u="none" strike="noStrike" cap="none" normalizeH="0" baseline="0">
                <a:ln>
                  <a:noFill/>
                </a:ln>
                <a:solidFill>
                  <a:schemeClr val="tx1"/>
                </a:solidFill>
                <a:effectLst/>
              </a:rPr>
              <a:t>translation;</a:t>
            </a:r>
            <a:r>
              <a:rPr kumimoji="0" lang="zh-CN" altLang="zh-CN" b="0" i="0" u="none" strike="noStrike" cap="none" normalizeH="0" baseline="0">
                <a:ln>
                  <a:noFill/>
                </a:ln>
                <a:solidFill>
                  <a:srgbClr val="C0C0C0"/>
                </a:solidFill>
                <a:effectLst/>
              </a:rPr>
              <a:t> </a:t>
            </a:r>
            <a:endParaRPr kumimoji="0" lang="en-US" altLang="zh-CN" b="0" i="0" u="none" strike="noStrike" cap="none" normalizeH="0" baseline="0">
              <a:ln>
                <a:noFill/>
              </a:ln>
              <a:solidFill>
                <a:srgbClr val="C0C0C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chemeClr val="tx1"/>
                </a:solidFill>
                <a:effectLst/>
              </a:rPr>
              <a:t>}</a:t>
            </a:r>
          </a:p>
        </p:txBody>
      </p:sp>
      <p:pic>
        <p:nvPicPr>
          <p:cNvPr id="5" name="图片 4">
            <a:extLst>
              <a:ext uri="{FF2B5EF4-FFF2-40B4-BE49-F238E27FC236}">
                <a16:creationId xmlns:a16="http://schemas.microsoft.com/office/drawing/2014/main" id="{CB25C71A-D25C-4A1B-8D1F-04ADCA28FEB1}"/>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4963755" y="7200106"/>
            <a:ext cx="4968693" cy="1208398"/>
          </a:xfrm>
          <a:prstGeom prst="rect">
            <a:avLst/>
          </a:prstGeom>
        </p:spPr>
      </p:pic>
    </p:spTree>
    <p:extLst>
      <p:ext uri="{BB962C8B-B14F-4D97-AF65-F5344CB8AC3E}">
        <p14:creationId xmlns:p14="http://schemas.microsoft.com/office/powerpoint/2010/main" val="2406782183"/>
      </p:ext>
    </p:extLst>
  </p:cSld>
  <p:clrMapOvr>
    <a:masterClrMapping/>
  </p:clrMapOvr>
</p:sld>
</file>

<file path=ppt/theme/theme1.xml><?xml version="1.0" encoding="utf-8"?>
<a:theme xmlns:a="http://schemas.openxmlformats.org/drawingml/2006/main" name="4_第一PPT，www.1ppt.com">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000"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第4章：程序流程之循环</Template>
  <TotalTime>1513</TotalTime>
  <Words>1500</Words>
  <Application>Microsoft Office PowerPoint</Application>
  <PresentationFormat>自定义</PresentationFormat>
  <Paragraphs>125</Paragraphs>
  <Slides>5</Slides>
  <Notes>0</Notes>
  <HiddenSlides>0</HiddenSlides>
  <MMClips>1</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vt:i4>
      </vt:variant>
    </vt:vector>
  </HeadingPairs>
  <TitlesOfParts>
    <vt:vector size="16" baseType="lpstr">
      <vt:lpstr>Arial Unicode MS</vt:lpstr>
      <vt:lpstr>等线</vt:lpstr>
      <vt:lpstr>华文琥珀</vt:lpstr>
      <vt:lpstr>宋体</vt:lpstr>
      <vt:lpstr>Arial</vt:lpstr>
      <vt:lpstr>Calibri</vt:lpstr>
      <vt:lpstr>Cambria</vt:lpstr>
      <vt:lpstr>Courier New</vt:lpstr>
      <vt:lpstr>Open Sans</vt:lpstr>
      <vt:lpstr>4_第一PPT，www.1ppt.com</vt:lpstr>
      <vt:lpstr>程序包</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蔡乐</dc:creator>
  <cp:lastModifiedBy>乐</cp:lastModifiedBy>
  <cp:revision>1621</cp:revision>
  <dcterms:created xsi:type="dcterms:W3CDTF">2020-06-26T01:00:00Z</dcterms:created>
  <dcterms:modified xsi:type="dcterms:W3CDTF">2021-10-03T01:59:01Z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35C8A0B9FA4B4BC7B03E97E74C2317FB</vt:lpwstr>
  </property>
</Properties>
</file>