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3" r:id="rId2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58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learnopengl.com/#!Advanced-OpenGL/Advanced-Data" TargetMode="External"/><Relationship Id="rId3" Type="http://schemas.openxmlformats.org/officeDocument/2006/relationships/hyperlink" Target="http://learnopengl.com/#!Advanced-OpenGL/Stencil-testing" TargetMode="External"/><Relationship Id="rId7" Type="http://schemas.openxmlformats.org/officeDocument/2006/relationships/hyperlink" Target="http://learnopengl.com/#!Advanced-OpenGL/Cubemaps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://learnopengl.com/#!Advanced-OpenGL/Depth-tes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opengl.com/#!Advanced-OpenGL/Framebuffers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learnopengl.com/#!Advanced-OpenGL/Face-culling" TargetMode="External"/><Relationship Id="rId10" Type="http://schemas.openxmlformats.org/officeDocument/2006/relationships/hyperlink" Target="http://learnopengl.com/#!Advanced-OpenGL/Geometry-Shader" TargetMode="External"/><Relationship Id="rId4" Type="http://schemas.openxmlformats.org/officeDocument/2006/relationships/hyperlink" Target="http://learnopengl.com/#!Advanced-OpenGL/Blending" TargetMode="External"/><Relationship Id="rId9" Type="http://schemas.openxmlformats.org/officeDocument/2006/relationships/hyperlink" Target="http://learnopengl.com/#!Advanced-OpenGL/Advanced-GLS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2F1958-8931-47FF-9A98-3013963F043D}"/>
              </a:ext>
            </a:extLst>
          </p:cNvPr>
          <p:cNvSpPr txBox="1"/>
          <p:nvPr/>
        </p:nvSpPr>
        <p:spPr>
          <a:xfrm>
            <a:off x="1776576" y="1132037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深度测试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altLang="zh-CN" sz="2000" b="1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Depth testing</a:t>
            </a:r>
            <a:endParaRPr lang="en-US" altLang="zh-CN" sz="2000" b="1" i="0" u="none" strike="noStrike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b="1" i="0">
                <a:solidFill>
                  <a:schemeClr val="accent3"/>
                </a:solidFill>
                <a:effectLst/>
                <a:latin typeface="+mn-ea"/>
              </a:rPr>
              <a:t>鼠标拾取</a:t>
            </a:r>
            <a:r>
              <a:rPr lang="en-US" altLang="zh-CN" sz="2000" b="1" i="0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000" b="1" i="0" u="sng">
                <a:solidFill>
                  <a:schemeClr val="accent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Mouse Picking</a:t>
            </a:r>
          </a:p>
          <a:p>
            <a:r>
              <a:rPr lang="zh-CN" altLang="en-US" sz="2000" b="1">
                <a:solidFill>
                  <a:schemeClr val="accent3"/>
                </a:solidFill>
                <a:latin typeface="+mn-ea"/>
              </a:rPr>
              <a:t>模型控制</a:t>
            </a:r>
            <a:r>
              <a:rPr lang="en-US" altLang="zh-CN" sz="2000" b="1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000" b="1" u="sng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 Control</a:t>
            </a:r>
            <a:endParaRPr lang="zh-CN" altLang="en-US" sz="2000" b="0" i="0" u="sng">
              <a:solidFill>
                <a:schemeClr val="accent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模板测试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altLang="zh-CN" sz="2000" b="1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Stencil testing</a:t>
            </a:r>
            <a:endParaRPr lang="en-US" altLang="zh-CN" sz="2000" b="1" i="0" u="none" strike="noStrike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混合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		</a:t>
            </a:r>
            <a:r>
              <a:rPr lang="en-US" altLang="zh-CN" sz="2000" b="1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Blending</a:t>
            </a:r>
            <a:endParaRPr lang="zh-CN" altLang="en-US" sz="20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面剔除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		</a:t>
            </a:r>
            <a:r>
              <a:rPr lang="en-US" altLang="zh-CN" sz="2000" b="1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 culling</a:t>
            </a:r>
            <a:endParaRPr lang="zh-CN" altLang="en-US" sz="20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帧缓冲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		</a:t>
            </a:r>
            <a:r>
              <a:rPr lang="en-US" altLang="zh-CN" sz="2000" b="1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Framebuffers</a:t>
            </a:r>
            <a:endParaRPr lang="zh-CN" altLang="en-US" sz="20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立方体贴图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altLang="zh-CN" sz="2000" b="1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Cubemaps</a:t>
            </a:r>
            <a:endParaRPr lang="zh-CN" altLang="en-US" sz="20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高级数据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altLang="zh-CN" sz="2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 Data</a:t>
            </a:r>
            <a:endParaRPr lang="zh-CN" altLang="en-US" sz="20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高级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GLSL	</a:t>
            </a:r>
            <a:r>
              <a:rPr lang="en-US" altLang="zh-CN" sz="2000" b="1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 GLSL</a:t>
            </a:r>
            <a:endParaRPr lang="en-US" altLang="zh-CN" sz="20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几何着色器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altLang="zh-CN" sz="2000" b="1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Geometry Shader</a:t>
            </a:r>
            <a:endParaRPr lang="zh-CN" altLang="en-US" sz="2000" b="0" i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7B9BCF0-0EB0-471A-9C51-B1115298A2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6216" y="199935"/>
            <a:ext cx="3293582" cy="267104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6E10DD03-3EB1-4B4E-8E73-A342171466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7804" y="2901710"/>
            <a:ext cx="3250405" cy="267104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A14B882-DFC7-418B-92EC-15237FC60458}"/>
              </a:ext>
            </a:extLst>
          </p:cNvPr>
          <p:cNvSpPr txBox="1"/>
          <p:nvPr/>
        </p:nvSpPr>
        <p:spPr>
          <a:xfrm>
            <a:off x="3073515" y="359955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高级</a:t>
            </a:r>
            <a:r>
              <a:rPr lang="en-US" altLang="zh-CN" sz="2000" b="1">
                <a:solidFill>
                  <a:schemeClr val="accent3"/>
                </a:solidFill>
              </a:rPr>
              <a:t>OpenGL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61136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1889</TotalTime>
  <Words>58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华文琥珀</vt:lpstr>
      <vt:lpstr>宋体</vt:lpstr>
      <vt:lpstr>Microsoft Yahei</vt:lpstr>
      <vt:lpstr>Arial</vt:lpstr>
      <vt:lpstr>Calibri</vt:lpstr>
      <vt:lpstr>Cambria</vt:lpstr>
      <vt:lpstr>Open Sans</vt:lpstr>
      <vt:lpstr>4_第一PPT，www.1ppt.com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1705</cp:revision>
  <dcterms:created xsi:type="dcterms:W3CDTF">2020-06-26T01:00:00Z</dcterms:created>
  <dcterms:modified xsi:type="dcterms:W3CDTF">2021-10-21T01:16:50Z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