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9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557" y="-3398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A1FB9D7-0F71-4E75-B614-1560AE988100}"/>
              </a:ext>
            </a:extLst>
          </p:cNvPr>
          <p:cNvGrpSpPr/>
          <p:nvPr/>
        </p:nvGrpSpPr>
        <p:grpSpPr>
          <a:xfrm>
            <a:off x="1214755" y="2237155"/>
            <a:ext cx="8195628" cy="4018843"/>
            <a:chOff x="1967819" y="1842464"/>
            <a:chExt cx="8288071" cy="429712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F92CBF4-570C-4E07-882B-BE7730BC2D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397" y="1842464"/>
              <a:ext cx="7293493" cy="4297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本框 7">
              <a:extLst>
                <a:ext uri="{FF2B5EF4-FFF2-40B4-BE49-F238E27FC236}">
                  <a16:creationId xmlns:a16="http://schemas.microsoft.com/office/drawing/2014/main" id="{592378F3-2EBE-4221-BA93-F0F0A01BB62D}"/>
                </a:ext>
              </a:extLst>
            </p:cNvPr>
            <p:cNvSpPr txBox="1"/>
            <p:nvPr/>
          </p:nvSpPr>
          <p:spPr>
            <a:xfrm>
              <a:off x="1967819" y="4676374"/>
              <a:ext cx="2220584" cy="3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0" i="0">
                  <a:solidFill>
                    <a:schemeClr val="bg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经过着色的</a:t>
              </a:r>
              <a:r>
                <a:rPr lang="en-US" altLang="zh-CN" sz="1600" b="0" i="0">
                  <a:solidFill>
                    <a:schemeClr val="bg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2D</a:t>
              </a:r>
              <a:r>
                <a:rPr lang="zh-CN" altLang="en-US" sz="1600" b="0" i="0">
                  <a:solidFill>
                    <a:schemeClr val="bg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像素</a:t>
              </a:r>
              <a:endParaRPr lang="zh-CN" alt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B4F62E63-9558-4A1D-A5BD-E7EA8AC72E4B}"/>
                </a:ext>
              </a:extLst>
            </p:cNvPr>
            <p:cNvSpPr/>
            <p:nvPr/>
          </p:nvSpPr>
          <p:spPr>
            <a:xfrm rot="5400000">
              <a:off x="4461068" y="4671078"/>
              <a:ext cx="76763" cy="410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230724E-4BF1-4165-871D-506249FE73E8}"/>
              </a:ext>
            </a:extLst>
          </p:cNvPr>
          <p:cNvSpPr txBox="1"/>
          <p:nvPr/>
        </p:nvSpPr>
        <p:spPr>
          <a:xfrm>
            <a:off x="2552717" y="334080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几何着色器</a:t>
            </a:r>
            <a:r>
              <a:rPr lang="en-US" altLang="zh-CN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(Geometry Shader)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9F6E5C-B900-48AD-8B50-BA356792F4AC}"/>
              </a:ext>
            </a:extLst>
          </p:cNvPr>
          <p:cNvSpPr txBox="1"/>
          <p:nvPr/>
        </p:nvSpPr>
        <p:spPr>
          <a:xfrm>
            <a:off x="971897" y="870119"/>
            <a:ext cx="8438486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几何着色器的输入是一个图元（如点或三角形）的一组顶点。</a:t>
            </a:r>
            <a:endParaRPr lang="en-US" altLang="zh-CN" b="0" i="0"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几何着色器可以在顶点发送到下一着色器阶段之前对它们随意变换。</a:t>
            </a:r>
            <a:endParaRPr lang="en-US" altLang="zh-CN" b="0" i="0"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几何着色器最有趣的地方在于，它能够将（这一组）顶点变换为完全不同的图元，并且还能生成比原来更多的顶点。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FFF8A3-AD61-4780-9174-45153BA5BEE0}"/>
              </a:ext>
            </a:extLst>
          </p:cNvPr>
          <p:cNvSpPr txBox="1"/>
          <p:nvPr/>
        </p:nvSpPr>
        <p:spPr>
          <a:xfrm>
            <a:off x="1496480" y="8099539"/>
            <a:ext cx="7913903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(points)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(line_strip, max_vertices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EndPrimitive();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5573D50-E2DC-4885-A878-2E30475BCAB7}"/>
              </a:ext>
            </a:extLst>
          </p:cNvPr>
          <p:cNvSpPr txBox="1"/>
          <p:nvPr/>
        </p:nvSpPr>
        <p:spPr>
          <a:xfrm>
            <a:off x="856151" y="6199928"/>
            <a:ext cx="9364295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输入布局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限定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符可以从顶点着色器接收下列任何一个图元值：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points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：绘制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+mn-ea"/>
                <a:cs typeface="Courier New" panose="02070309020205020404" pitchFamily="49" charset="0"/>
              </a:rPr>
              <a:t>GL_POINTS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图元时（1）。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lines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：绘制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+mn-ea"/>
                <a:cs typeface="Courier New" panose="02070309020205020404" pitchFamily="49" charset="0"/>
              </a:rPr>
              <a:t>GL_LINES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或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+mn-ea"/>
                <a:cs typeface="Courier New" panose="02070309020205020404" pitchFamily="49" charset="0"/>
              </a:rPr>
              <a:t>GL_LINE_STRIP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时（2）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lines_adjacency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+mn-ea"/>
                <a:cs typeface="Courier New" panose="02070309020205020404" pitchFamily="49" charset="0"/>
              </a:rPr>
              <a:t>GL_LINES_ADJACENCY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或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+mn-ea"/>
                <a:cs typeface="Courier New" panose="02070309020205020404" pitchFamily="49" charset="0"/>
              </a:rPr>
              <a:t>GL_LINE_STRIP_ADJACENCY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（4）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triangles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+mn-ea"/>
                <a:cs typeface="Courier New" panose="02070309020205020404" pitchFamily="49" charset="0"/>
              </a:rPr>
              <a:t>GL_TRIANGLES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、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+mn-ea"/>
                <a:cs typeface="Courier New" panose="02070309020205020404" pitchFamily="49" charset="0"/>
              </a:rPr>
              <a:t>GL_TRIANGLE_STRIP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或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+mn-ea"/>
                <a:cs typeface="Courier New" panose="02070309020205020404" pitchFamily="49" charset="0"/>
              </a:rPr>
              <a:t>GL_TRIANGLE_FAN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（3）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triangles_adjacency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+mn-ea"/>
                <a:cs typeface="Courier New" panose="02070309020205020404" pitchFamily="49" charset="0"/>
              </a:rPr>
              <a:t>GL_TRIANGLES_ADJACENCY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或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77"/>
                </a:solidFill>
                <a:effectLst/>
                <a:latin typeface="+mn-ea"/>
                <a:cs typeface="Courier New" panose="02070309020205020404" pitchFamily="49" charset="0"/>
              </a:rPr>
              <a:t>GL_TRIANGLE_STRIP_ADJACENCY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（6）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2376ED-8853-43FC-AD95-F498F2213A2C}"/>
              </a:ext>
            </a:extLst>
          </p:cNvPr>
          <p:cNvSpPr txBox="1"/>
          <p:nvPr/>
        </p:nvSpPr>
        <p:spPr>
          <a:xfrm>
            <a:off x="8021068" y="8324092"/>
            <a:ext cx="166694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/>
              <a:t>glDrawArrays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6FB8D5-1C72-45AD-9695-61504E8C16B4}"/>
              </a:ext>
            </a:extLst>
          </p:cNvPr>
          <p:cNvSpPr txBox="1"/>
          <p:nvPr/>
        </p:nvSpPr>
        <p:spPr>
          <a:xfrm>
            <a:off x="856151" y="10553148"/>
            <a:ext cx="688731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+mn-ea"/>
              </a:rPr>
              <a:t>和输入布局修饰符一样，输出布局修饰符也可以接受几个图元值：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points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line_strip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triangle_strip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F79FCB-EF6F-4220-A26E-4053EEDFF84F}"/>
              </a:ext>
            </a:extLst>
          </p:cNvPr>
          <p:cNvSpPr txBox="1"/>
          <p:nvPr/>
        </p:nvSpPr>
        <p:spPr>
          <a:xfrm>
            <a:off x="4375232" y="9926508"/>
            <a:ext cx="531277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这将只能输出一条线段，因为最大顶点数等于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4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7FDEF6-1DE6-4BB7-BDB1-508E52617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13" y="6471920"/>
            <a:ext cx="6060951" cy="48456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0492FA-D426-4BFE-A994-00DE1D893398}"/>
              </a:ext>
            </a:extLst>
          </p:cNvPr>
          <p:cNvSpPr txBox="1"/>
          <p:nvPr/>
        </p:nvSpPr>
        <p:spPr>
          <a:xfrm>
            <a:off x="920188" y="776827"/>
            <a:ext cx="5318566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为了生成更有意义的结果，我们需要某种方式来获取前一着色器阶段的输出。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GLSL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提供给我们一个</a:t>
            </a:r>
            <a:r>
              <a:rPr lang="zh-CN" altLang="en-US">
                <a:solidFill>
                  <a:schemeClr val="bg1"/>
                </a:solidFill>
              </a:rPr>
              <a:t>内建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(Built-in)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变量，在内部看起来（可能）是这样的：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75D9CB-9E74-4AD6-9553-F4FC55A2D82A}"/>
              </a:ext>
            </a:extLst>
          </p:cNvPr>
          <p:cNvSpPr txBox="1"/>
          <p:nvPr/>
        </p:nvSpPr>
        <p:spPr>
          <a:xfrm>
            <a:off x="6464461" y="631359"/>
            <a:ext cx="2899457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gl_Vertex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gl_Position;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gl_PointSize;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gl_ClipDistance[];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gl_in[];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CA5B06-164F-4B7F-A24E-0A870D48BF48}"/>
              </a:ext>
            </a:extLst>
          </p:cNvPr>
          <p:cNvSpPr txBox="1"/>
          <p:nvPr/>
        </p:nvSpPr>
        <p:spPr>
          <a:xfrm>
            <a:off x="787078" y="2293111"/>
            <a:ext cx="888356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它被声明为一个数组，因为大多数的渲染图元包含多于</a:t>
            </a:r>
            <a:r>
              <a:rPr lang="en-US" altLang="zh-CN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个的顶点，而几何着色器的输入是一个图元的</a:t>
            </a:r>
            <a:r>
              <a:rPr lang="zh-CN" altLang="en-US" b="1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所有</a:t>
            </a: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顶点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A7B60A4-868B-4B04-B718-87328B00D43D}"/>
              </a:ext>
            </a:extLst>
          </p:cNvPr>
          <p:cNvCxnSpPr>
            <a:cxnSpLocks/>
          </p:cNvCxnSpPr>
          <p:nvPr/>
        </p:nvCxnSpPr>
        <p:spPr>
          <a:xfrm>
            <a:off x="7407798" y="1909823"/>
            <a:ext cx="206029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6A5BE1E-0DC6-47E8-A09F-72623FA13973}"/>
              </a:ext>
            </a:extLst>
          </p:cNvPr>
          <p:cNvCxnSpPr>
            <a:cxnSpLocks/>
          </p:cNvCxnSpPr>
          <p:nvPr/>
        </p:nvCxnSpPr>
        <p:spPr>
          <a:xfrm>
            <a:off x="9468091" y="1909823"/>
            <a:ext cx="0" cy="38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44307C6-F0E8-434E-B148-849E216FF7F8}"/>
              </a:ext>
            </a:extLst>
          </p:cNvPr>
          <p:cNvSpPr txBox="1"/>
          <p:nvPr/>
        </p:nvSpPr>
        <p:spPr>
          <a:xfrm>
            <a:off x="920188" y="3526683"/>
            <a:ext cx="2066500" cy="1710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现在，我们就可以使用</a:t>
            </a:r>
            <a:r>
              <a:rPr lang="en-US" altLang="zh-CN">
                <a:solidFill>
                  <a:schemeClr val="bg1"/>
                </a:solidFill>
              </a:rPr>
              <a:t>EmitVertex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EndPrimitive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，来生成新的数据了：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D3328D-9186-4E4B-AB11-8B35ECAD7BC2}"/>
              </a:ext>
            </a:extLst>
          </p:cNvPr>
          <p:cNvSpPr txBox="1"/>
          <p:nvPr/>
        </p:nvSpPr>
        <p:spPr>
          <a:xfrm>
            <a:off x="3541853" y="3164347"/>
            <a:ext cx="6259011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(points)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(line_strip, max_vertices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EndPrimitive();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1CD6551-84AE-447A-8EDC-D3C241DF5503}"/>
              </a:ext>
            </a:extLst>
          </p:cNvPr>
          <p:cNvSpPr txBox="1"/>
          <p:nvPr/>
        </p:nvSpPr>
        <p:spPr>
          <a:xfrm>
            <a:off x="7280475" y="5349399"/>
            <a:ext cx="278949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因为是</a:t>
            </a:r>
            <a:r>
              <a:rPr lang="en-US" altLang="zh-CN"/>
              <a:t>points</a:t>
            </a:r>
            <a:r>
              <a:rPr lang="zh-CN" altLang="en-US"/>
              <a:t>所以只有</a:t>
            </a:r>
            <a:r>
              <a:rPr lang="en-US" altLang="zh-CN"/>
              <a:t>[0]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9BA4B6-132E-4CF3-85D2-F5E615A257E8}"/>
              </a:ext>
            </a:extLst>
          </p:cNvPr>
          <p:cNvSpPr txBox="1"/>
          <p:nvPr/>
        </p:nvSpPr>
        <p:spPr>
          <a:xfrm>
            <a:off x="780874" y="6345373"/>
            <a:ext cx="2645233" cy="2956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每次我们调用</a:t>
            </a:r>
            <a:r>
              <a:rPr lang="en-US" altLang="zh-CN">
                <a:solidFill>
                  <a:schemeClr val="bg1"/>
                </a:solidFill>
              </a:rPr>
              <a:t>EmitVertex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时，</a:t>
            </a:r>
            <a:r>
              <a:rPr lang="en-US" altLang="zh-CN" b="0" i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gl_Position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中的向量会被添加到图元中。当</a:t>
            </a:r>
            <a:r>
              <a:rPr lang="en-US" altLang="zh-CN">
                <a:solidFill>
                  <a:schemeClr val="bg1"/>
                </a:solidFill>
              </a:rPr>
              <a:t>EndPrimitive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被调用时，所有发射出的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(Emitted)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顶点都会合成为指定的输出渲染图元。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5FE2F4F-4A1B-4DC2-A84B-A9E758777E7E}"/>
              </a:ext>
            </a:extLst>
          </p:cNvPr>
          <p:cNvSpPr txBox="1"/>
          <p:nvPr/>
        </p:nvSpPr>
        <p:spPr>
          <a:xfrm>
            <a:off x="824273" y="9867783"/>
            <a:ext cx="31656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glDrawArrays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(GL_POINTS,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18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20A6D44-FA87-48AA-8B06-4B818B5D7B4D}"/>
              </a:ext>
            </a:extLst>
          </p:cNvPr>
          <p:cNvSpPr txBox="1"/>
          <p:nvPr/>
        </p:nvSpPr>
        <p:spPr>
          <a:xfrm>
            <a:off x="969010" y="805035"/>
            <a:ext cx="3826205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points[] =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top-left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top-right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bottom-right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bottom-left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88A763-1260-4882-BF98-023A5B379D7A}"/>
              </a:ext>
            </a:extLst>
          </p:cNvPr>
          <p:cNvSpPr txBox="1"/>
          <p:nvPr/>
        </p:nvSpPr>
        <p:spPr>
          <a:xfrm>
            <a:off x="2656180" y="278321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使用几何着色器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D48429-9CA7-4E74-A164-B1E6D02A81BD}"/>
              </a:ext>
            </a:extLst>
          </p:cNvPr>
          <p:cNvSpPr txBox="1"/>
          <p:nvPr/>
        </p:nvSpPr>
        <p:spPr>
          <a:xfrm>
            <a:off x="4974716" y="805035"/>
            <a:ext cx="4640162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(aPos.x, aPos.y,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4130B9-D28D-47D7-AB5D-4B67484C911A}"/>
              </a:ext>
            </a:extLst>
          </p:cNvPr>
          <p:cNvSpPr txBox="1"/>
          <p:nvPr/>
        </p:nvSpPr>
        <p:spPr>
          <a:xfrm>
            <a:off x="962905" y="3116489"/>
            <a:ext cx="3826205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8C3801-FDDA-423F-BC7D-EA1171476EE4}"/>
              </a:ext>
            </a:extLst>
          </p:cNvPr>
          <p:cNvSpPr txBox="1"/>
          <p:nvPr/>
        </p:nvSpPr>
        <p:spPr>
          <a:xfrm>
            <a:off x="4974716" y="2616588"/>
            <a:ext cx="4640162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(points)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(points, max_vertices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EndPrimitive();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171C0F-3547-41B5-95A2-0E0E40DBEC50}"/>
              </a:ext>
            </a:extLst>
          </p:cNvPr>
          <p:cNvSpPr txBox="1"/>
          <p:nvPr/>
        </p:nvSpPr>
        <p:spPr>
          <a:xfrm>
            <a:off x="-887267" y="5472904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造几个房子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5EF877-1DC1-4C4C-B822-6342021596BA}"/>
              </a:ext>
            </a:extLst>
          </p:cNvPr>
          <p:cNvSpPr txBox="1"/>
          <p:nvPr/>
        </p:nvSpPr>
        <p:spPr>
          <a:xfrm>
            <a:off x="697772" y="5806897"/>
            <a:ext cx="9035508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中，三角形带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(Triangle Strip)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是绘制三角形更高效的方式，它使用顶点更少。每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个临近的顶点将会形成一个三角形。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F9E602E-D626-4FAE-8467-85A8FF93B071}"/>
              </a:ext>
            </a:extLst>
          </p:cNvPr>
          <p:cNvSpPr txBox="1"/>
          <p:nvPr/>
        </p:nvSpPr>
        <p:spPr>
          <a:xfrm>
            <a:off x="697772" y="6685984"/>
            <a:ext cx="6840947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(points)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(triangle_strip, max_vertices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build_house(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position)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1:bottom-left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2:bottom-right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3:top-left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4:top-right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5:top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EndPrimitive();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build_house(gl_in[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].gl_Position); 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F82310-87F5-41AD-8448-1818C8CE3474}"/>
              </a:ext>
            </a:extLst>
          </p:cNvPr>
          <p:cNvSpPr/>
          <p:nvPr/>
        </p:nvSpPr>
        <p:spPr>
          <a:xfrm>
            <a:off x="7609840" y="6307857"/>
            <a:ext cx="2442990" cy="2984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9347776-0E31-42BA-95D8-6D206361A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719" y="6307857"/>
            <a:ext cx="2673888" cy="2984955"/>
          </a:xfrm>
          <a:prstGeom prst="rect">
            <a:avLst/>
          </a:prstGeom>
        </p:spPr>
      </p:pic>
      <p:sp>
        <p:nvSpPr>
          <p:cNvPr id="22" name="文本框 29">
            <a:extLst>
              <a:ext uri="{FF2B5EF4-FFF2-40B4-BE49-F238E27FC236}">
                <a16:creationId xmlns:a16="http://schemas.microsoft.com/office/drawing/2014/main" id="{C9EA8867-68A8-40EA-A8BA-37A902454BF4}"/>
              </a:ext>
            </a:extLst>
          </p:cNvPr>
          <p:cNvSpPr txBox="1"/>
          <p:nvPr/>
        </p:nvSpPr>
        <p:spPr>
          <a:xfrm>
            <a:off x="588293" y="2616588"/>
            <a:ext cx="43123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glEnable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(GL_PROGRAM_POINT_SIZE); 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02871F-EF7A-4ADC-B8AF-C826BD3EFD78}"/>
              </a:ext>
            </a:extLst>
          </p:cNvPr>
          <p:cNvSpPr txBox="1"/>
          <p:nvPr/>
        </p:nvSpPr>
        <p:spPr>
          <a:xfrm>
            <a:off x="3395971" y="5023620"/>
            <a:ext cx="62189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rgbClr val="800000"/>
                </a:solidFill>
                <a:effectLst/>
              </a:rPr>
              <a:t>m_ShaderProgram</a:t>
            </a:r>
            <a:r>
              <a:rPr lang="en-US" altLang="zh-CN">
                <a:solidFill>
                  <a:srgbClr val="C0C0C0"/>
                </a:solidFill>
                <a:effectLst/>
              </a:rPr>
              <a:t>.</a:t>
            </a:r>
            <a:r>
              <a:rPr lang="en-US" altLang="zh-CN">
                <a:solidFill>
                  <a:schemeClr val="tx1"/>
                </a:solidFill>
                <a:effectLst/>
              </a:rPr>
              <a:t>addShaderFromSourceFile</a:t>
            </a:r>
            <a:r>
              <a:rPr lang="en-US" altLang="zh-CN">
                <a:solidFill>
                  <a:srgbClr val="C0C0C0"/>
                </a:solidFill>
                <a:effectLst/>
              </a:rPr>
              <a:t>(</a:t>
            </a:r>
          </a:p>
          <a:p>
            <a:r>
              <a:rPr lang="en-US" altLang="zh-CN">
                <a:solidFill>
                  <a:srgbClr val="800080"/>
                </a:solidFill>
                <a:effectLst/>
              </a:rPr>
              <a:t>QOpenGLShader</a:t>
            </a:r>
            <a:r>
              <a:rPr lang="en-US" altLang="zh-CN">
                <a:solidFill>
                  <a:srgbClr val="C0C0C0"/>
                </a:solidFill>
                <a:effectLst/>
              </a:rPr>
              <a:t>::</a:t>
            </a:r>
            <a:r>
              <a:rPr lang="en-US" altLang="zh-CN">
                <a:solidFill>
                  <a:srgbClr val="800080"/>
                </a:solidFill>
                <a:effectLst/>
              </a:rPr>
              <a:t>Geometry</a:t>
            </a:r>
            <a:r>
              <a:rPr lang="en-US" altLang="zh-CN">
                <a:solidFill>
                  <a:schemeClr val="tx1"/>
                </a:solidFill>
                <a:effectLst/>
              </a:rPr>
              <a:t>,</a:t>
            </a:r>
            <a:r>
              <a:rPr lang="en-US" altLang="zh-CN">
                <a:solidFill>
                  <a:srgbClr val="008000"/>
                </a:solidFill>
                <a:effectLst/>
              </a:rPr>
              <a:t>":/shaders/shaders/shapes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8000"/>
                </a:solidFill>
                <a:effectLst/>
              </a:rPr>
              <a:t>.geom"</a:t>
            </a:r>
            <a:r>
              <a:rPr lang="en-US" altLang="zh-CN">
                <a:solidFill>
                  <a:srgbClr val="C0C0C0"/>
                </a:solidFill>
                <a:effectLst/>
              </a:rPr>
              <a:t>);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58B068-BF22-470C-A166-7567D0B6B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435" y="9292812"/>
            <a:ext cx="3032172" cy="239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3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0B0603F-AF13-46E5-9DDA-91497DDE5B3A}"/>
              </a:ext>
            </a:extLst>
          </p:cNvPr>
          <p:cNvSpPr txBox="1"/>
          <p:nvPr/>
        </p:nvSpPr>
        <p:spPr>
          <a:xfrm>
            <a:off x="6208407" y="4096165"/>
            <a:ext cx="331104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VS_OUT {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	vec3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color;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} gs_in[];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fColor; 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63858E-DCB5-4AA7-9DBA-58270F2A4217}"/>
              </a:ext>
            </a:extLst>
          </p:cNvPr>
          <p:cNvSpPr txBox="1"/>
          <p:nvPr/>
        </p:nvSpPr>
        <p:spPr>
          <a:xfrm>
            <a:off x="746798" y="897511"/>
            <a:ext cx="5050507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points[] =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top-left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top-right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bottom-right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bottom-left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};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94CE94-610A-447F-8459-263FA0D6B149}"/>
              </a:ext>
            </a:extLst>
          </p:cNvPr>
          <p:cNvSpPr txBox="1"/>
          <p:nvPr/>
        </p:nvSpPr>
        <p:spPr>
          <a:xfrm>
            <a:off x="889054" y="2856620"/>
            <a:ext cx="4765994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VS_OUT {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color; } vs_out;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(aPos.x, aPos.y,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vs_out.color = aColor;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FAE232-0BEB-47AB-84A7-641711E62D70}"/>
              </a:ext>
            </a:extLst>
          </p:cNvPr>
          <p:cNvSpPr txBox="1"/>
          <p:nvPr/>
        </p:nvSpPr>
        <p:spPr>
          <a:xfrm>
            <a:off x="935367" y="5369728"/>
            <a:ext cx="8937283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fColor = gs_in[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].color;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gs_in[0] since there's only one input vertex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1:bottom-left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2:bottom-right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3:top-left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4:top-right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5:top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fColor = </a:t>
            </a:r>
            <a:r>
              <a:rPr lang="en-US" altLang="zh-CN" b="1" i="0">
                <a:solidFill>
                  <a:srgbClr val="8CBBAD"/>
                </a:solidFill>
                <a:effectLst/>
                <a:highlight>
                  <a:srgbClr val="800000"/>
                </a:highlight>
              </a:rPr>
              <a:t>vec3</a:t>
            </a:r>
            <a:r>
              <a:rPr lang="en-US" altLang="zh-CN" b="1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(</a:t>
            </a:r>
            <a:r>
              <a:rPr lang="en-US" altLang="zh-CN" b="1" i="0">
                <a:solidFill>
                  <a:srgbClr val="FFCD22"/>
                </a:solidFill>
                <a:effectLst/>
                <a:highlight>
                  <a:srgbClr val="800000"/>
                </a:highlight>
              </a:rPr>
              <a:t>1.0</a:t>
            </a:r>
            <a:r>
              <a:rPr lang="en-US" altLang="zh-CN" b="1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, </a:t>
            </a:r>
            <a:r>
              <a:rPr lang="en-US" altLang="zh-CN" b="1" i="0">
                <a:solidFill>
                  <a:srgbClr val="FFCD22"/>
                </a:solidFill>
                <a:effectLst/>
                <a:highlight>
                  <a:srgbClr val="800000"/>
                </a:highlight>
              </a:rPr>
              <a:t>1.0</a:t>
            </a:r>
            <a:r>
              <a:rPr lang="en-US" altLang="zh-CN" b="1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, </a:t>
            </a:r>
            <a:r>
              <a:rPr lang="en-US" altLang="zh-CN" b="1" i="0">
                <a:solidFill>
                  <a:srgbClr val="FFCD22"/>
                </a:solidFill>
                <a:effectLst/>
                <a:highlight>
                  <a:srgbClr val="800000"/>
                </a:highlight>
              </a:rPr>
              <a:t>1.0</a:t>
            </a:r>
            <a:r>
              <a:rPr lang="en-US" altLang="zh-CN" b="1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);</a:t>
            </a:r>
            <a:endParaRPr lang="en-US" altLang="zh-CN" b="1" i="0">
              <a:solidFill>
                <a:srgbClr val="E0E2E4"/>
              </a:solidFill>
              <a:effectLst/>
              <a:highlight>
                <a:srgbClr val="800000"/>
              </a:highlight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EndPrimitive();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E833B4F-29DA-49BB-901B-F2285748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28" y="897511"/>
            <a:ext cx="4046116" cy="319865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F9280AE-BE44-48BC-9E04-40EC679E4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048" y="8364442"/>
            <a:ext cx="4075702" cy="317915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11B8E7D-76F8-4687-8C25-C55D788BB72D}"/>
              </a:ext>
            </a:extLst>
          </p:cNvPr>
          <p:cNvSpPr txBox="1"/>
          <p:nvPr/>
        </p:nvSpPr>
        <p:spPr>
          <a:xfrm>
            <a:off x="1028972" y="9736445"/>
            <a:ext cx="4532472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因为这些形状是在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的超快硬件中动态生成的，这会比在顶点缓冲中手动定义图形要高效很多。因此，几何缓冲对简单而且经常重复的形状来说是一个很好的优化工具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3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D71D282-C41B-445E-805D-6A3566E716E6}"/>
              </a:ext>
            </a:extLst>
          </p:cNvPr>
          <p:cNvSpPr txBox="1"/>
          <p:nvPr/>
        </p:nvSpPr>
        <p:spPr>
          <a:xfrm>
            <a:off x="2657292" y="369250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爆破物体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0AE032-126B-4FDB-9266-B224685C238C}"/>
              </a:ext>
            </a:extLst>
          </p:cNvPr>
          <p:cNvSpPr txBox="1"/>
          <p:nvPr/>
        </p:nvSpPr>
        <p:spPr>
          <a:xfrm>
            <a:off x="914400" y="1072634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沿着三角形的法向量位移每个顶点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2FFCCD-BA70-4EA0-ADA1-55C9CEE37CAB}"/>
              </a:ext>
            </a:extLst>
          </p:cNvPr>
          <p:cNvSpPr txBox="1"/>
          <p:nvPr/>
        </p:nvSpPr>
        <p:spPr>
          <a:xfrm>
            <a:off x="1036320" y="1529390"/>
            <a:ext cx="804672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GetNormal() {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].gl_Position) -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].gl_Position) -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normalize(cross(a, b));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C5175C-AB7B-4DA9-B6F9-C8A08D99469E}"/>
              </a:ext>
            </a:extLst>
          </p:cNvPr>
          <p:cNvSpPr txBox="1"/>
          <p:nvPr/>
        </p:nvSpPr>
        <p:spPr>
          <a:xfrm>
            <a:off x="1036320" y="3094142"/>
            <a:ext cx="804672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explode(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position,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magnitude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direction = normal * ((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(time) +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/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* magnitude;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position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(direction,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46728D-657F-47A6-A8B4-D8CEB068E065}"/>
              </a:ext>
            </a:extLst>
          </p:cNvPr>
          <p:cNvSpPr txBox="1"/>
          <p:nvPr/>
        </p:nvSpPr>
        <p:spPr>
          <a:xfrm>
            <a:off x="1036320" y="4658894"/>
            <a:ext cx="8046720" cy="59093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(triangles)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(triangle_strip, max_vertices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VS_OUT {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} gs_in[];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time;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explode(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position,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normal) { ... }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GetNormal() { ... }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 = GetNormal();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explode(gl_in[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].gl_Position, normal);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TexCoords = gs_in[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].texCoords;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explode(gl_in[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].gl_Position, normal);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TexCoords = gs_in[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].texCoords;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gl_Position = explode(gl_in[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].gl_Position, normal);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TexCoords = gs_in[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].texCoords;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EndPrimitive();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EEF285-0439-44F9-9DA0-B7BD25F6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683" y="4247909"/>
            <a:ext cx="3572333" cy="28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0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277B24-644C-45E8-9CA7-F99F877ABE0F}"/>
              </a:ext>
            </a:extLst>
          </p:cNvPr>
          <p:cNvSpPr txBox="1"/>
          <p:nvPr/>
        </p:nvSpPr>
        <p:spPr>
          <a:xfrm>
            <a:off x="2656999" y="268431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法向量可视化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96FEEC-2A7B-45F9-8D65-10ED98D62250}"/>
              </a:ext>
            </a:extLst>
          </p:cNvPr>
          <p:cNvSpPr txBox="1"/>
          <p:nvPr/>
        </p:nvSpPr>
        <p:spPr>
          <a:xfrm>
            <a:off x="1459230" y="1469886"/>
            <a:ext cx="7303770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aNormal;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VS_OUT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vs_out;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view * model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normalMatrix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(transpose(inverse(view * model)));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vs_out.normal = normalize(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(normalMatrix * aNormal,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DDEDE5-E31D-46A5-8664-E32AF5FDC51D}"/>
              </a:ext>
            </a:extLst>
          </p:cNvPr>
          <p:cNvSpPr txBox="1"/>
          <p:nvPr/>
        </p:nvSpPr>
        <p:spPr>
          <a:xfrm>
            <a:off x="695325" y="5163205"/>
            <a:ext cx="9509760" cy="5355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(triangles)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(line_strip, max_vertices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VS_OUT {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normal; } gs_in[];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MAGNITUDE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projection;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GenerateLine(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index)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projection * gl_in[index].gl_Position;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projection * (gl_in[index].gl_Position +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(gs_in[index].normal,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* MAGNITUDE);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EmitVertex();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EndPrimitive();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GenerateLine(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first vertex normal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GenerateLine(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second vertex normal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GenerateLine(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third vertex normal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D83EE1-A228-49AA-B81F-657A339267D8}"/>
              </a:ext>
            </a:extLst>
          </p:cNvPr>
          <p:cNvSpPr txBox="1"/>
          <p:nvPr/>
        </p:nvSpPr>
        <p:spPr>
          <a:xfrm>
            <a:off x="695325" y="10518517"/>
            <a:ext cx="950976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BE7344-A89D-423A-9740-2B081EA9D900}"/>
              </a:ext>
            </a:extLst>
          </p:cNvPr>
          <p:cNvSpPr txBox="1"/>
          <p:nvPr/>
        </p:nvSpPr>
        <p:spPr>
          <a:xfrm>
            <a:off x="788670" y="699254"/>
            <a:ext cx="9323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你可能会最终会得到一些奇怪的视觉输出，但又很难确定导致问题的原因。光照错误很常见的原因就是法向量错误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15" name="图片 514">
            <a:extLst>
              <a:ext uri="{FF2B5EF4-FFF2-40B4-BE49-F238E27FC236}">
                <a16:creationId xmlns:a16="http://schemas.microsoft.com/office/drawing/2014/main" id="{62B92BDA-90DA-4ACE-8958-5F4672B1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747" y="1204190"/>
            <a:ext cx="3644997" cy="29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56288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7104</TotalTime>
  <Words>1872</Words>
  <Application>Microsoft Office PowerPoint</Application>
  <PresentationFormat>自定义</PresentationFormat>
  <Paragraphs>196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等线</vt:lpstr>
      <vt:lpstr>华文琥珀</vt:lpstr>
      <vt:lpstr>宋体</vt:lpstr>
      <vt:lpstr>Microsoft Yahei</vt:lpstr>
      <vt:lpstr>Microsoft Yahei</vt:lpstr>
      <vt:lpstr>Arial</vt:lpstr>
      <vt:lpstr>Calibri</vt:lpstr>
      <vt:lpstr>Cambria</vt:lpstr>
      <vt:lpstr>Courier New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1843</cp:revision>
  <dcterms:created xsi:type="dcterms:W3CDTF">2020-06-26T01:00:00Z</dcterms:created>
  <dcterms:modified xsi:type="dcterms:W3CDTF">2021-11-04T08:47:19Z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