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57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2:19:2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24575,'-7'22'0,"-6"21"0,-8 14 0,-5 12 0,0 1 0,4-3 0,9-14 0,6-16-8191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2:19:2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24575,'15'29'0,"-7"20"0,-15 9 0,-17 1 0,-15-1 0,-16 0 0,2-10-8191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230724E-4BF1-4165-871D-506249FE73E8}"/>
              </a:ext>
            </a:extLst>
          </p:cNvPr>
          <p:cNvSpPr txBox="1"/>
          <p:nvPr/>
        </p:nvSpPr>
        <p:spPr>
          <a:xfrm>
            <a:off x="2552717" y="33408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实例化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(Instancing)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DE3189-2A0E-43DB-87A9-4E26645570F5}"/>
              </a:ext>
            </a:extLst>
          </p:cNvPr>
          <p:cNvSpPr txBox="1"/>
          <p:nvPr/>
        </p:nvSpPr>
        <p:spPr>
          <a:xfrm>
            <a:off x="863662" y="1186908"/>
            <a:ext cx="889781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amount_of_models_to_draw;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DoSomePreparations();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bind VAO, bind textures, set uniforms etc.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amount_of_vertices);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94384D-D293-4036-8843-DE89E006E12C}"/>
              </a:ext>
            </a:extLst>
          </p:cNvPr>
          <p:cNvSpPr txBox="1"/>
          <p:nvPr/>
        </p:nvSpPr>
        <p:spPr>
          <a:xfrm>
            <a:off x="767080" y="793922"/>
            <a:ext cx="599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如果我们需要渲染大量物体时，代码看起来会像这样：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5F5A84-2C61-45AA-A006-E421613688CF}"/>
              </a:ext>
            </a:extLst>
          </p:cNvPr>
          <p:cNvSpPr txBox="1"/>
          <p:nvPr/>
        </p:nvSpPr>
        <p:spPr>
          <a:xfrm>
            <a:off x="768509" y="2432552"/>
            <a:ext cx="908812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在绘制顶点数据之前需要告诉</a:t>
            </a: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该从哪个缓冲读取数据，从哪寻找顶点属性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这些都是在相对缓慢的</a:t>
            </a:r>
            <a:r>
              <a:rPr lang="en-US" altLang="zh-CN" b="1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CPU to GPU</a:t>
            </a:r>
            <a:r>
              <a:rPr lang="zh-CN" altLang="en-US" b="1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总线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上进行的。</a:t>
            </a:r>
            <a:endParaRPr lang="en-US" altLang="zh-CN" b="0" i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所以，渲染非常快，命令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去渲染却未必。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1A8F0E-DDB2-4482-BB2D-2492AA8844EE}"/>
              </a:ext>
            </a:extLst>
          </p:cNvPr>
          <p:cNvSpPr txBox="1"/>
          <p:nvPr/>
        </p:nvSpPr>
        <p:spPr>
          <a:xfrm>
            <a:off x="685799" y="3401197"/>
            <a:ext cx="917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如果将数据一次性发送给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，然后使用一个绘制函数让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利用这些数据绘制多个物体，就会更方便了。这就是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</a:rPr>
              <a:t>实例化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(Instancing)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形 22" descr="问题">
            <a:extLst>
              <a:ext uri="{FF2B5EF4-FFF2-40B4-BE49-F238E27FC236}">
                <a16:creationId xmlns:a16="http://schemas.microsoft.com/office/drawing/2014/main" id="{D3F493E4-229A-42F2-BD0D-1CDA8BB3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1397" y="793922"/>
            <a:ext cx="1288878" cy="128887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5E88769-F461-4ED3-8C0E-561772A37DE9}"/>
              </a:ext>
            </a:extLst>
          </p:cNvPr>
          <p:cNvSpPr txBox="1"/>
          <p:nvPr/>
        </p:nvSpPr>
        <p:spPr>
          <a:xfrm>
            <a:off x="5034915" y="4092843"/>
            <a:ext cx="438005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quadVertices[] =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positions  // colors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B14CB0-CB5C-49BA-B4B4-8BDD673D1A5F}"/>
              </a:ext>
            </a:extLst>
          </p:cNvPr>
          <p:cNvSpPr txBox="1"/>
          <p:nvPr/>
        </p:nvSpPr>
        <p:spPr>
          <a:xfrm>
            <a:off x="732969" y="7469149"/>
            <a:ext cx="419047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(fColor,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67BF2B-F5FE-4FE2-90EE-9D1E1B93E286}"/>
              </a:ext>
            </a:extLst>
          </p:cNvPr>
          <p:cNvSpPr txBox="1"/>
          <p:nvPr/>
        </p:nvSpPr>
        <p:spPr>
          <a:xfrm>
            <a:off x="5034915" y="6855931"/>
            <a:ext cx="444890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offsets[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gl_InstanceID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 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(offset,0.0,0.0);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BE90D2-03F4-4943-B37E-F1A03DA6093A}"/>
              </a:ext>
            </a:extLst>
          </p:cNvPr>
          <p:cNvSpPr txBox="1"/>
          <p:nvPr/>
        </p:nvSpPr>
        <p:spPr>
          <a:xfrm>
            <a:off x="6824186" y="6443883"/>
            <a:ext cx="31630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gl_InstanceID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会从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开始，在每个实例被渲染时递增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E7F8C3C-5B8F-4250-B6DF-EA731D8E661F}"/>
              </a:ext>
            </a:extLst>
          </p:cNvPr>
          <p:cNvCxnSpPr/>
          <p:nvPr/>
        </p:nvCxnSpPr>
        <p:spPr>
          <a:xfrm flipV="1">
            <a:off x="8585200" y="7090214"/>
            <a:ext cx="0" cy="14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F990015-769E-48C6-A4BB-343DDDA4934A}"/>
              </a:ext>
            </a:extLst>
          </p:cNvPr>
          <p:cNvSpPr txBox="1"/>
          <p:nvPr/>
        </p:nvSpPr>
        <p:spPr>
          <a:xfrm>
            <a:off x="767080" y="9441254"/>
            <a:ext cx="310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设置这些偏移位置：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1772BE9-5C40-43B1-82DC-80A2405B9EE5}"/>
              </a:ext>
            </a:extLst>
          </p:cNvPr>
          <p:cNvSpPr txBox="1"/>
          <p:nvPr/>
        </p:nvSpPr>
        <p:spPr>
          <a:xfrm>
            <a:off x="844437" y="9770355"/>
            <a:ext cx="871583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  <a:effectLst/>
              </a:rPr>
              <a:t>QVector2D</a:t>
            </a:r>
            <a:r>
              <a:rPr lang="en-US" altLang="zh-CN">
                <a:solidFill>
                  <a:srgbClr val="800080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index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 =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y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y +=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 =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x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x +=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2"/>
            <a:r>
              <a:rPr lang="en-US" altLang="zh-CN">
                <a:solidFill>
                  <a:srgbClr val="00B0F0"/>
                </a:solidFill>
                <a:effectLst/>
              </a:rPr>
              <a:t>QVector2D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translation.setX((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)x /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</a:rPr>
              <a:t>10.0f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+ offset);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translation.setY((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)y /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</a:rPr>
              <a:t>10.0f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+ offset);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translations[index++] = translation;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17D8CC-1D99-4930-9F7D-904A0BA6E3A9}"/>
              </a:ext>
            </a:extLst>
          </p:cNvPr>
          <p:cNvSpPr txBox="1"/>
          <p:nvPr/>
        </p:nvSpPr>
        <p:spPr>
          <a:xfrm>
            <a:off x="844437" y="12909676"/>
            <a:ext cx="870710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{ </a:t>
            </a:r>
          </a:p>
          <a:p>
            <a:pPr lvl="1"/>
            <a:r>
              <a:rPr lang="en-US" altLang="zh-CN">
                <a:solidFill>
                  <a:schemeClr val="bg1"/>
                </a:solidFill>
                <a:effectLst/>
              </a:rPr>
              <a:t>std</a:t>
            </a:r>
            <a:r>
              <a:rPr lang="en-US" altLang="zh-CN">
                <a:solidFill>
                  <a:schemeClr val="bg1"/>
                </a:solidFill>
              </a:rPr>
              <a:t>::</a:t>
            </a:r>
            <a:r>
              <a:rPr lang="en-US" altLang="zh-CN">
                <a:solidFill>
                  <a:schemeClr val="bg1"/>
                </a:solidFill>
                <a:effectLst/>
              </a:rPr>
              <a:t>string </a:t>
            </a:r>
            <a:r>
              <a:rPr lang="en-US" altLang="zh-CN">
                <a:solidFill>
                  <a:schemeClr val="bg1"/>
                </a:solidFill>
              </a:rPr>
              <a:t>str=</a:t>
            </a:r>
            <a:r>
              <a:rPr lang="en-US" altLang="zh-CN">
                <a:solidFill>
                  <a:schemeClr val="bg1"/>
                </a:solidFill>
                <a:effectLst/>
              </a:rPr>
              <a:t>"offsets[" 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  <a:effectLst/>
              </a:rPr>
              <a:t> std</a:t>
            </a:r>
            <a:r>
              <a:rPr lang="en-US" altLang="zh-CN">
                <a:solidFill>
                  <a:schemeClr val="bg1"/>
                </a:solidFill>
              </a:rPr>
              <a:t>::to_string(i)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  <a:effectLst/>
              </a:rPr>
              <a:t> "]"</a:t>
            </a:r>
            <a:r>
              <a:rPr lang="en-US" altLang="zh-CN">
                <a:solidFill>
                  <a:schemeClr val="bg1"/>
                </a:solidFill>
              </a:rPr>
              <a:t>;</a:t>
            </a:r>
            <a:endParaRPr lang="en-US" altLang="zh-CN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.setUniformValue(str.c_str(),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translations[i]);</a:t>
            </a:r>
            <a:endParaRPr lang="en-US" altLang="zh-CN" b="0" i="0">
              <a:solidFill>
                <a:schemeClr val="bg1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BEF809-49A9-4820-B741-85CBCA9F3A8C}"/>
              </a:ext>
            </a:extLst>
          </p:cNvPr>
          <p:cNvSpPr txBox="1"/>
          <p:nvPr/>
        </p:nvSpPr>
        <p:spPr>
          <a:xfrm>
            <a:off x="7025130" y="12857574"/>
            <a:ext cx="249253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将数据转移到顶点着色器的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数组中</a:t>
            </a:r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A6BEDA4-840E-4944-BBD3-9002B4C64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94" y="4186879"/>
            <a:ext cx="3848884" cy="30644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1" name="墨迹 270">
                <a:extLst>
                  <a:ext uri="{FF2B5EF4-FFF2-40B4-BE49-F238E27FC236}">
                    <a16:creationId xmlns:a16="http://schemas.microsoft.com/office/drawing/2014/main" id="{9634FB1E-B466-4072-B292-EB3B2FC0B914}"/>
                  </a:ext>
                </a:extLst>
              </p14:cNvPr>
              <p14:cNvContentPartPr/>
              <p14:nvPr/>
            </p14:nvContentPartPr>
            <p14:xfrm>
              <a:off x="4942320" y="7490400"/>
              <a:ext cx="48960" cy="150840"/>
            </p14:xfrm>
          </p:contentPart>
        </mc:Choice>
        <mc:Fallback xmlns="">
          <p:pic>
            <p:nvPicPr>
              <p:cNvPr id="271" name="墨迹 270">
                <a:extLst>
                  <a:ext uri="{FF2B5EF4-FFF2-40B4-BE49-F238E27FC236}">
                    <a16:creationId xmlns:a16="http://schemas.microsoft.com/office/drawing/2014/main" id="{9634FB1E-B466-4072-B292-EB3B2FC0B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3320" y="7481400"/>
                <a:ext cx="66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2B6D9977-838B-4E6E-9D73-7476555AFC9D}"/>
                  </a:ext>
                </a:extLst>
              </p14:cNvPr>
              <p14:cNvContentPartPr/>
              <p14:nvPr/>
            </p14:nvContentPartPr>
            <p14:xfrm>
              <a:off x="5094600" y="7482840"/>
              <a:ext cx="64440" cy="129600"/>
            </p14:xfrm>
          </p:contentPart>
        </mc:Choice>
        <mc:Fallback xmlns=""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2B6D9977-838B-4E6E-9D73-7476555AFC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5960" y="7473840"/>
                <a:ext cx="8208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4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5D4B3C-618D-45B0-95B2-F49BA6522EF2}"/>
              </a:ext>
            </a:extLst>
          </p:cNvPr>
          <p:cNvSpPr txBox="1"/>
          <p:nvPr/>
        </p:nvSpPr>
        <p:spPr>
          <a:xfrm>
            <a:off x="856170" y="1536170"/>
            <a:ext cx="89444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(quadVAO); </a:t>
            </a:r>
          </a:p>
          <a:p>
            <a:r>
              <a:rPr lang="en-US" altLang="zh-CN" b="1">
                <a:highlight>
                  <a:srgbClr val="800000"/>
                </a:highlight>
              </a:rPr>
              <a:t>glDrawArraysInstanced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ED3157-D995-43BE-9A3F-7DBEABB0C340}"/>
              </a:ext>
            </a:extLst>
          </p:cNvPr>
          <p:cNvSpPr txBox="1"/>
          <p:nvPr/>
        </p:nvSpPr>
        <p:spPr>
          <a:xfrm>
            <a:off x="773462" y="889839"/>
            <a:ext cx="9128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现在所有的准备工作都做完了，我们可以开始渲染四边形了。对于实例化渲染，我们使用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glDrawArraysInstanced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glDrawElementsInstanced</a:t>
            </a:r>
            <a:endParaRPr lang="zh-CN" altLang="en-US" b="1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021D56-F4F1-4A87-868F-03E07D50B4BC}"/>
              </a:ext>
            </a:extLst>
          </p:cNvPr>
          <p:cNvSpPr txBox="1"/>
          <p:nvPr/>
        </p:nvSpPr>
        <p:spPr>
          <a:xfrm>
            <a:off x="5853462" y="1536170"/>
            <a:ext cx="2951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需要绘制的实例数量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CFB0FB7-4317-498E-9C28-6EA49D1074F9}"/>
              </a:ext>
            </a:extLst>
          </p:cNvPr>
          <p:cNvCxnSpPr/>
          <p:nvPr/>
        </p:nvCxnSpPr>
        <p:spPr>
          <a:xfrm>
            <a:off x="5421662" y="190550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18EE9CD-038B-4336-AFF8-3B821D91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26" y="2551833"/>
            <a:ext cx="3622716" cy="288441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36B0E6F-B389-45F7-A9D5-93801A94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91" y="2551833"/>
            <a:ext cx="3654525" cy="2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E957AB-30E9-4F9D-BEB6-343D9748E112}"/>
              </a:ext>
            </a:extLst>
          </p:cNvPr>
          <p:cNvSpPr txBox="1"/>
          <p:nvPr/>
        </p:nvSpPr>
        <p:spPr>
          <a:xfrm>
            <a:off x="4548658" y="336027"/>
            <a:ext cx="184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实例化数组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A98215-BB12-44CA-96CC-2C96A58378B7}"/>
              </a:ext>
            </a:extLst>
          </p:cNvPr>
          <p:cNvSpPr txBox="1"/>
          <p:nvPr/>
        </p:nvSpPr>
        <p:spPr>
          <a:xfrm>
            <a:off x="850503" y="937816"/>
            <a:ext cx="9046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上面的方法， 受到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数量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上限的限制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它的一个代替方案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</a:rPr>
              <a:t>实例化数组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(Instanced Array)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9CF185-0F03-4208-9A3F-0DF285D8CF0C}"/>
              </a:ext>
            </a:extLst>
          </p:cNvPr>
          <p:cNvSpPr txBox="1"/>
          <p:nvPr/>
        </p:nvSpPr>
        <p:spPr>
          <a:xfrm>
            <a:off x="850504" y="1930172"/>
            <a:ext cx="894445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aOffset;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gl_Position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rgbClr val="92D050"/>
                </a:solidFill>
                <a:effectLst/>
              </a:rPr>
              <a:t>vec4</a:t>
            </a:r>
            <a:r>
              <a:rPr lang="en-US" altLang="zh-CN">
                <a:solidFill>
                  <a:schemeClr val="bg1"/>
                </a:solidFill>
              </a:rPr>
              <a:t>(aPos,</a:t>
            </a:r>
            <a:r>
              <a:rPr lang="en-US" altLang="zh-CN">
                <a:solidFill>
                  <a:schemeClr val="bg1"/>
                </a:solidFill>
                <a:effectLst/>
              </a:rPr>
              <a:t> 1.0</a:t>
            </a:r>
            <a:r>
              <a:rPr lang="en-US" altLang="zh-CN">
                <a:solidFill>
                  <a:schemeClr val="bg1"/>
                </a:solidFill>
              </a:rPr>
              <a:t>)+</a:t>
            </a:r>
            <a:r>
              <a:rPr lang="en-US" altLang="zh-CN">
                <a:solidFill>
                  <a:srgbClr val="92D050"/>
                </a:solidFill>
                <a:effectLst/>
              </a:rPr>
              <a:t>vec4</a:t>
            </a:r>
            <a:r>
              <a:rPr lang="en-US" altLang="zh-CN">
                <a:solidFill>
                  <a:schemeClr val="bg1"/>
                </a:solidFill>
              </a:rPr>
              <a:t>(aOffset,</a:t>
            </a:r>
            <a:r>
              <a:rPr lang="en-US" altLang="zh-CN">
                <a:solidFill>
                  <a:schemeClr val="bg1"/>
                </a:solidFill>
                <a:effectLst/>
              </a:rPr>
              <a:t>0.0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0.0</a:t>
            </a:r>
            <a:r>
              <a:rPr lang="en-US" altLang="zh-CN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A203F0-8060-428B-992D-2E7C8232345D}"/>
              </a:ext>
            </a:extLst>
          </p:cNvPr>
          <p:cNvSpPr txBox="1"/>
          <p:nvPr/>
        </p:nvSpPr>
        <p:spPr>
          <a:xfrm>
            <a:off x="850504" y="4561661"/>
            <a:ext cx="927647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instanceVBO;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&amp;instanceVBO);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instanceVBO);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>
                <a:solidFill>
                  <a:srgbClr val="00B0F0"/>
                </a:solidFill>
                <a:effectLst/>
              </a:rPr>
              <a:t>QVector2D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&amp;translations[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], GL_STATIC_DRAW);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42077-DACA-428B-89B9-1BD0E7646C0B}"/>
              </a:ext>
            </a:extLst>
          </p:cNvPr>
          <p:cNvSpPr txBox="1"/>
          <p:nvPr/>
        </p:nvSpPr>
        <p:spPr>
          <a:xfrm>
            <a:off x="840344" y="6114504"/>
            <a:ext cx="894445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instanceVBO);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>
                <a:highlight>
                  <a:srgbClr val="800000"/>
                </a:highlight>
              </a:rPr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F9FE5-931B-4AC3-8D28-C643F9336C1F}"/>
              </a:ext>
            </a:extLst>
          </p:cNvPr>
          <p:cNvSpPr txBox="1"/>
          <p:nvPr/>
        </p:nvSpPr>
        <p:spPr>
          <a:xfrm>
            <a:off x="5753101" y="4561661"/>
            <a:ext cx="412424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偏移量数据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存到一个新的缓冲对象中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596359-3874-48B5-94F7-FF34C82D3888}"/>
              </a:ext>
            </a:extLst>
          </p:cNvPr>
          <p:cNvSpPr txBox="1"/>
          <p:nvPr/>
        </p:nvSpPr>
        <p:spPr>
          <a:xfrm>
            <a:off x="6258561" y="6080730"/>
            <a:ext cx="36187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置顶点属性指针，并启用顶点属性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B6234C-32FA-4CCE-B569-7C0F91024F65}"/>
              </a:ext>
            </a:extLst>
          </p:cNvPr>
          <p:cNvSpPr txBox="1"/>
          <p:nvPr/>
        </p:nvSpPr>
        <p:spPr>
          <a:xfrm>
            <a:off x="850503" y="7608648"/>
            <a:ext cx="8934291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glVertexAttribDivisor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函数告诉了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更新顶点属性的内容至新一组数据：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它的第一个参数是需要的顶点属性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第二个参数是属性除数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(Attribute Divisor)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：默认值，告诉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在顶点着色器的每次迭代时更新一次属性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在渲染一个新实例的时候更新一次属性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在渲染每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个实例的时候更新一次属性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以此类推。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631849-9D2E-4C9F-BE3F-C554EAE4F8B2}"/>
              </a:ext>
            </a:extLst>
          </p:cNvPr>
          <p:cNvSpPr txBox="1"/>
          <p:nvPr/>
        </p:nvSpPr>
        <p:spPr>
          <a:xfrm>
            <a:off x="840343" y="9822904"/>
            <a:ext cx="894445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void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fr-FR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 pos = aPos * (gl_InstanceID / </a:t>
            </a:r>
            <a:r>
              <a:rPr lang="fr-FR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100.0</a:t>
            </a:r>
            <a:r>
              <a:rPr lang="fr-FR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gl_Position = </a:t>
            </a:r>
            <a:r>
              <a:rPr lang="fr-FR" altLang="zh-CN">
                <a:solidFill>
                  <a:srgbClr val="808000"/>
                </a:solidFill>
                <a:effectLst/>
              </a:rPr>
              <a:t>vec4</a:t>
            </a:r>
            <a:r>
              <a:rPr lang="fr-FR" altLang="zh-CN"/>
              <a:t>(pos,</a:t>
            </a:r>
            <a:r>
              <a:rPr lang="fr-FR" altLang="zh-CN">
                <a:solidFill>
                  <a:srgbClr val="C0C0C0"/>
                </a:solidFill>
                <a:effectLst/>
              </a:rPr>
              <a:t> </a:t>
            </a:r>
            <a:r>
              <a:rPr lang="fr-FR" altLang="zh-CN">
                <a:solidFill>
                  <a:srgbClr val="FFC000"/>
                </a:solidFill>
                <a:effectLst/>
              </a:rPr>
              <a:t>1.0</a:t>
            </a:r>
            <a:r>
              <a:rPr lang="fr-FR" altLang="zh-CN"/>
              <a:t>)+</a:t>
            </a:r>
            <a:r>
              <a:rPr lang="fr-FR" altLang="zh-CN">
                <a:solidFill>
                  <a:srgbClr val="808000"/>
                </a:solidFill>
                <a:effectLst/>
              </a:rPr>
              <a:t>vec4</a:t>
            </a:r>
            <a:r>
              <a:rPr lang="fr-FR" altLang="zh-CN"/>
              <a:t>(aOffset,</a:t>
            </a:r>
            <a:r>
              <a:rPr lang="fr-FR" altLang="zh-CN">
                <a:solidFill>
                  <a:srgbClr val="FFC000"/>
                </a:solidFill>
                <a:effectLst/>
              </a:rPr>
              <a:t>0.0</a:t>
            </a:r>
            <a:r>
              <a:rPr lang="fr-FR" altLang="zh-CN"/>
              <a:t>,</a:t>
            </a:r>
            <a:r>
              <a:rPr lang="fr-FR" altLang="zh-CN">
                <a:solidFill>
                  <a:srgbClr val="FFC000"/>
                </a:solidFill>
                <a:effectLst/>
              </a:rPr>
              <a:t>0.0</a:t>
            </a:r>
            <a:r>
              <a:rPr lang="fr-FR" altLang="zh-CN"/>
              <a:t>);</a:t>
            </a:r>
            <a:endParaRPr lang="fr-FR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1"/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fColor = aColor; </a:t>
            </a:r>
          </a:p>
          <a:p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E340F0-38DE-4E36-862C-02EBCAEC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78" y="10702871"/>
            <a:ext cx="4406669" cy="35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D1B355D-C2C3-4C89-98D1-4F3ECC44DDC9}"/>
              </a:ext>
            </a:extLst>
          </p:cNvPr>
          <p:cNvSpPr/>
          <p:nvPr/>
        </p:nvSpPr>
        <p:spPr>
          <a:xfrm>
            <a:off x="444659" y="10071906"/>
            <a:ext cx="9735820" cy="346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m_planet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::currentContext()-&gt;versionFunctions&lt;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&gt;() 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"D:/Qt/4AdvanceOpenGL/Sampl_12_3/planet/planet.obj"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::currentContext()-&gt;versionFunctions&lt;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&gt;() 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"D:/Qt/4AdvanceOpenGL/Sampl_12_3/rock/rock.obj"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8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m_planet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amount;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i++)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modelMatrices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[i]);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9BB96D-E3B6-4CB3-828E-C55E0F062DC3}"/>
              </a:ext>
            </a:extLst>
          </p:cNvPr>
          <p:cNvSpPr txBox="1"/>
          <p:nvPr/>
        </p:nvSpPr>
        <p:spPr>
          <a:xfrm>
            <a:off x="4548658" y="336027"/>
            <a:ext cx="184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小行星带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9DE085-C4F9-4781-A2C8-EE711AB0ECE3}"/>
              </a:ext>
            </a:extLst>
          </p:cNvPr>
          <p:cNvSpPr txBox="1"/>
          <p:nvPr/>
        </p:nvSpPr>
        <p:spPr>
          <a:xfrm>
            <a:off x="971550" y="1115608"/>
            <a:ext cx="9048750" cy="89562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amount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>
                <a:solidFill>
                  <a:srgbClr val="00B0F0"/>
                </a:solidFill>
                <a:effectLst/>
              </a:rPr>
              <a:t>QMatrix4x4</a:t>
            </a:r>
            <a:r>
              <a:rPr lang="en-US" altLang="zh-CN">
                <a:solidFill>
                  <a:srgbClr val="800080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*modelMatrices;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modelMatrices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new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>
                <a:solidFill>
                  <a:srgbClr val="00B0F0"/>
                </a:solidFill>
                <a:effectLst/>
              </a:rPr>
              <a:t>QMatrix4x4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[amount]; </a:t>
            </a:r>
          </a:p>
          <a:p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QVector4D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*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qvector4d=</a:t>
            </a:r>
            <a:r>
              <a:rPr lang="en-US" altLang="zh-CN">
                <a:solidFill>
                  <a:srgbClr val="FFFF00"/>
                </a:solidFill>
                <a:effectLst/>
              </a:rPr>
              <a:t>new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QVector4D</a:t>
            </a:r>
            <a:r>
              <a:rPr lang="en-US" altLang="zh-CN"/>
              <a:t>[</a:t>
            </a:r>
            <a:r>
              <a:rPr lang="en-US" altLang="zh-CN">
                <a:solidFill>
                  <a:schemeClr val="bg1"/>
                </a:solidFill>
                <a:effectLst/>
              </a:rPr>
              <a:t>4</a:t>
            </a:r>
            <a:r>
              <a:rPr lang="en-US" altLang="zh-CN"/>
              <a:t>*amount];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it-IT" altLang="zh-CN" b="0" i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qsrand(QTime(0,0,0).secsTo(QTime::currentTime()));</a:t>
            </a:r>
            <a:endParaRPr lang="en-US" altLang="zh-CN" b="0" i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radius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offset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amount; i++) { </a:t>
            </a:r>
          </a:p>
          <a:p>
            <a:pPr lvl="1"/>
            <a:r>
              <a:rPr lang="en-US" altLang="zh-CN">
                <a:solidFill>
                  <a:srgbClr val="00B0F0"/>
                </a:solidFill>
                <a:effectLst/>
              </a:rPr>
              <a:t>QMatrix4x4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model;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1. translation: displace along circle with 'radius' in range [-offset, offset]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angle =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)i /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)amount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360.0f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displacement = (</a:t>
            </a:r>
            <a:r>
              <a:rPr lang="en-US" altLang="zh-CN"/>
              <a:t>qrand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%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offset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offset;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x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(angle) * radius + displacement;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displacement = (</a:t>
            </a:r>
            <a:r>
              <a:rPr lang="en-US" altLang="zh-CN"/>
              <a:t>qrand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%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offset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offset;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y = displacement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keep height of field smaller compared to width of x and z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displacement = (</a:t>
            </a:r>
            <a:r>
              <a:rPr lang="en-US" altLang="zh-CN"/>
              <a:t>qrand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%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offset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offset;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z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(angle) * radius + displacement;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</a:t>
            </a:r>
            <a:r>
              <a:rPr lang="es-ES" altLang="zh-CN"/>
              <a:t>.translate(</a:t>
            </a:r>
            <a:r>
              <a:rPr lang="en-US" altLang="zh-CN">
                <a:solidFill>
                  <a:srgbClr val="00B0F0"/>
                </a:solidFill>
                <a:effectLst/>
              </a:rPr>
              <a:t>QVector3D</a:t>
            </a:r>
            <a:r>
              <a:rPr lang="es-ES" altLang="zh-CN"/>
              <a:t>(x,</a:t>
            </a:r>
            <a:r>
              <a:rPr lang="es-ES" altLang="zh-CN">
                <a:solidFill>
                  <a:srgbClr val="C0C0C0"/>
                </a:solidFill>
                <a:effectLst/>
              </a:rPr>
              <a:t> </a:t>
            </a:r>
            <a:r>
              <a:rPr lang="es-ES" altLang="zh-CN"/>
              <a:t>y,</a:t>
            </a:r>
            <a:r>
              <a:rPr lang="es-ES" altLang="zh-CN">
                <a:solidFill>
                  <a:srgbClr val="C0C0C0"/>
                </a:solidFill>
                <a:effectLst/>
              </a:rPr>
              <a:t> </a:t>
            </a:r>
            <a:r>
              <a:rPr lang="es-ES" altLang="zh-CN"/>
              <a:t>z));</a:t>
            </a:r>
          </a:p>
          <a:p>
            <a:pPr lvl="1"/>
            <a:endParaRPr lang="en-US" altLang="zh-CN">
              <a:solidFill>
                <a:srgbClr val="E0E2E4"/>
              </a:solidFill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2. scale: scale between 0.05 and 0.25f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scale = (</a:t>
            </a:r>
            <a:r>
              <a:rPr lang="en-US" altLang="zh-CN"/>
              <a:t>qrand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%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model.</a:t>
            </a:r>
            <a:r>
              <a:rPr lang="en-US" altLang="zh-CN"/>
              <a:t>scale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(scale); </a:t>
            </a:r>
          </a:p>
          <a:p>
            <a:pPr lvl="1"/>
            <a:endParaRPr lang="en-US" altLang="zh-CN">
              <a:solidFill>
                <a:srgbClr val="E0E2E4"/>
              </a:solidFill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3. rotation: add random rotation around a (semi)randomly picked rotation axis 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rotAngle = (</a:t>
            </a:r>
            <a:r>
              <a:rPr lang="en-US" altLang="zh-CN"/>
              <a:t>qrand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 %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360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model.</a:t>
            </a:r>
            <a:r>
              <a:rPr lang="en-US" altLang="zh-CN"/>
              <a:t>rotate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(rotAngle, </a:t>
            </a:r>
            <a:r>
              <a:rPr lang="en-US" altLang="zh-CN">
                <a:solidFill>
                  <a:srgbClr val="00B0F0"/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0.6f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0.8f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</a:p>
          <a:p>
            <a:pPr lvl="1"/>
            <a:endParaRPr lang="en-US" altLang="zh-CN">
              <a:solidFill>
                <a:srgbClr val="E0E2E4"/>
              </a:solidFill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4. now add to list of matrices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modelMatrices[i] = model; 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qvector4d[i*4+0]=model.column(0); qvector4d[i*4+1]=model.column(1); qvector4d[i*4+2]=model.column(2); qvector4d[i*4+3]=model.column(3)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296E2C-597B-484B-AD58-4B683A83983D}"/>
              </a:ext>
            </a:extLst>
          </p:cNvPr>
          <p:cNvSpPr txBox="1"/>
          <p:nvPr/>
        </p:nvSpPr>
        <p:spPr>
          <a:xfrm>
            <a:off x="4857750" y="13040149"/>
            <a:ext cx="516255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当我们开始增加这个数字的时候，你很快就会发现场景不再能够流畅运行了，帧数也下降很厉害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976EDC-9FAF-4ABB-8405-9635D360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32" y="520693"/>
            <a:ext cx="3434456" cy="27484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4E3C98-7F06-4EE7-83FB-A410A2659196}"/>
              </a:ext>
            </a:extLst>
          </p:cNvPr>
          <p:cNvSpPr txBox="1"/>
          <p:nvPr/>
        </p:nvSpPr>
        <p:spPr>
          <a:xfrm>
            <a:off x="811371" y="715498"/>
            <a:ext cx="392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为所有的小行星创建</a:t>
            </a:r>
            <a:r>
              <a:rPr lang="en-US" altLang="zh-CN" sz="2000">
                <a:solidFill>
                  <a:schemeClr val="bg1"/>
                </a:solidFill>
              </a:rPr>
              <a:t>model</a:t>
            </a:r>
            <a:r>
              <a:rPr lang="zh-CN" altLang="en-US" sz="2000">
                <a:solidFill>
                  <a:schemeClr val="bg1"/>
                </a:solidFill>
              </a:rPr>
              <a:t>矩阵：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AB99B-E279-4B95-9794-6938600D2499}"/>
              </a:ext>
            </a:extLst>
          </p:cNvPr>
          <p:cNvSpPr txBox="1"/>
          <p:nvPr/>
        </p:nvSpPr>
        <p:spPr>
          <a:xfrm>
            <a:off x="953966" y="811173"/>
            <a:ext cx="904875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instanceMatrix;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instanceMatrix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B72560-F332-4BAC-8CB3-D37C148F5802}"/>
              </a:ext>
            </a:extLst>
          </p:cNvPr>
          <p:cNvSpPr txBox="1"/>
          <p:nvPr/>
        </p:nvSpPr>
        <p:spPr>
          <a:xfrm>
            <a:off x="953966" y="3959027"/>
            <a:ext cx="9048750" cy="6463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vertex buffer object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buffer;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&amp;buffer);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buffer);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amount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</a:t>
            </a:r>
            <a:r>
              <a:rPr lang="en-US" altLang="zh-CN"/>
              <a:t>qvector4d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], GL_STATIC_DRAW);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</a:rPr>
              <a:t>m_rock</a:t>
            </a:r>
            <a:r>
              <a:rPr lang="en-US" altLang="zh-CN"/>
              <a:t>-&gt;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meshes.size(); i++)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VAO 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</a:rPr>
              <a:t>m_rock</a:t>
            </a:r>
            <a:r>
              <a:rPr lang="en-US" altLang="zh-CN"/>
              <a:t>-&gt;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meshes[i].VAO;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(VAO);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vertex attributes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::size_t vec4Size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(QVector4D);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vec4Size));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vec4Size));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vec4Size));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911CE-D980-42ED-BF82-7D68FED06706}"/>
              </a:ext>
            </a:extLst>
          </p:cNvPr>
          <p:cNvSpPr txBox="1"/>
          <p:nvPr/>
        </p:nvSpPr>
        <p:spPr>
          <a:xfrm>
            <a:off x="953966" y="10707867"/>
            <a:ext cx="904875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.bind();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"projection"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projection);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"view"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view);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meshes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.size();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i++)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"material.texture_diffuse1"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glBindTexture(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meshes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[i].textures[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].id);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glBindVertexArray(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meshes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[i].VAO);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glDrawArraysInstanced(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meshes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[i].vertices.size(),amount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glBindVertexArray(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m_RockShaderProgram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.release();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E89885-650C-4437-B991-3544AE2043FD}"/>
              </a:ext>
            </a:extLst>
          </p:cNvPr>
          <p:cNvSpPr txBox="1"/>
          <p:nvPr/>
        </p:nvSpPr>
        <p:spPr>
          <a:xfrm>
            <a:off x="4834890" y="9021217"/>
            <a:ext cx="398145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顶点属性最大允许的数据大小等于一个</a:t>
            </a:r>
            <a:r>
              <a:rPr lang="en-US" altLang="zh-CN"/>
              <a:t>vec4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</a:t>
            </a:r>
            <a:r>
              <a:rPr lang="en-US" altLang="zh-CN"/>
              <a:t>mat4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本质上是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/>
              <a:t>vec4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，需要为矩阵预留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个顶点属性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4757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8370</TotalTime>
  <Words>1937</Words>
  <Application>Microsoft Office PowerPoint</Application>
  <PresentationFormat>自定义</PresentationFormat>
  <Paragraphs>185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华文琥珀</vt:lpstr>
      <vt:lpstr>宋体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1884</cp:revision>
  <dcterms:created xsi:type="dcterms:W3CDTF">2020-06-26T01:00:00Z</dcterms:created>
  <dcterms:modified xsi:type="dcterms:W3CDTF">2021-11-06T03:30:57Z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