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0625138" cy="144002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">
          <p15:clr>
            <a:srgbClr val="A4A3A4"/>
          </p15:clr>
        </p15:guide>
        <p15:guide id="2" orient="horz" pos="45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79" autoAdjust="0"/>
    <p:restoredTop sz="95519" autoAdjust="0"/>
  </p:normalViewPr>
  <p:slideViewPr>
    <p:cSldViewPr snapToGrid="0" showGuides="1">
      <p:cViewPr>
        <p:scale>
          <a:sx n="100" d="100"/>
          <a:sy n="100" d="100"/>
        </p:scale>
        <p:origin x="557" y="-19"/>
      </p:cViewPr>
      <p:guideLst>
        <p:guide pos="412"/>
        <p:guide orient="horz" pos="45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4449D-D9B6-4318-96E7-94981150098A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24301-1F08-4A3D-91B6-592D1EF7B2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13:16:03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482" y="286670"/>
            <a:ext cx="458896" cy="458896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844866" y="339207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4803440F-1139-4679-B42E-6BACDF7EFBD7}"/>
              </a:ext>
            </a:extLst>
          </p:cNvPr>
          <p:cNvSpPr/>
          <p:nvPr/>
        </p:nvSpPr>
        <p:spPr>
          <a:xfrm>
            <a:off x="5173980" y="5676900"/>
            <a:ext cx="4556760" cy="1386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230724E-4BF1-4165-871D-506249FE73E8}"/>
              </a:ext>
            </a:extLst>
          </p:cNvPr>
          <p:cNvSpPr txBox="1"/>
          <p:nvPr/>
        </p:nvSpPr>
        <p:spPr>
          <a:xfrm>
            <a:off x="2552717" y="334080"/>
            <a:ext cx="5310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i="0">
                <a:solidFill>
                  <a:srgbClr val="FFC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抗锯齿</a:t>
            </a:r>
            <a:r>
              <a:rPr lang="en-US" altLang="zh-CN" i="0">
                <a:solidFill>
                  <a:srgbClr val="FFC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u="none" strike="noStrike">
                <a:solidFill>
                  <a:srgbClr val="FFC000"/>
                </a:solidFill>
                <a:effectLst/>
              </a:rPr>
              <a:t>Anti Aliasing</a:t>
            </a:r>
            <a:r>
              <a:rPr lang="en-US" altLang="zh-CN" i="0">
                <a:solidFill>
                  <a:srgbClr val="FFC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zh-CN" altLang="en-US">
              <a:solidFill>
                <a:srgbClr val="FFC0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1E922C-45D3-4F71-A4B5-338D31B0E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43" y="868676"/>
            <a:ext cx="213360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16B5E28F-AF35-4E97-96C1-758DCDC114DF}"/>
              </a:ext>
            </a:extLst>
          </p:cNvPr>
          <p:cNvSpPr txBox="1"/>
          <p:nvPr/>
        </p:nvSpPr>
        <p:spPr>
          <a:xfrm>
            <a:off x="3240911" y="868676"/>
            <a:ext cx="6813696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1">
                <a:latin typeface="+mn-ea"/>
              </a:rPr>
              <a:t>超采样抗锯齿</a:t>
            </a:r>
            <a:r>
              <a:rPr lang="en-US" altLang="zh-CN" b="1" i="0">
                <a:solidFill>
                  <a:srgbClr val="222222"/>
                </a:solidFill>
                <a:effectLst/>
                <a:latin typeface="+mn-ea"/>
              </a:rPr>
              <a:t>(Super Sample Anti-aliasing, SSAA)</a:t>
            </a:r>
            <a:r>
              <a:rPr lang="zh-CN" altLang="en-US" b="1" i="0">
                <a:solidFill>
                  <a:srgbClr val="222222"/>
                </a:solidFill>
                <a:effectLst/>
                <a:latin typeface="+mn-ea"/>
              </a:rPr>
              <a:t>技术</a:t>
            </a:r>
            <a:r>
              <a:rPr lang="zh-CN" altLang="en-US" b="1">
                <a:solidFill>
                  <a:srgbClr val="222222"/>
                </a:solidFill>
                <a:latin typeface="+mn-ea"/>
              </a:rPr>
              <a:t>：</a:t>
            </a:r>
            <a:endParaRPr lang="en-US" altLang="zh-CN" b="1">
              <a:solidFill>
                <a:srgbClr val="222222"/>
              </a:solidFill>
              <a:latin typeface="+mn-ea"/>
            </a:endParaRPr>
          </a:p>
          <a:p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使用比正常分辨率更高的分辨率（即超采样）来渲染场景，当图像输出在帧缓冲中更新时，分辨率会被下采样</a:t>
            </a:r>
            <a:r>
              <a:rPr lang="en-US" altLang="zh-CN" b="0" i="0">
                <a:solidFill>
                  <a:srgbClr val="222222"/>
                </a:solidFill>
                <a:effectLst/>
                <a:latin typeface="+mn-ea"/>
              </a:rPr>
              <a:t>(Downsample)</a:t>
            </a:r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至正常的分辨率。这些</a:t>
            </a:r>
            <a:r>
              <a:rPr lang="zh-CN" altLang="en-US" b="1" i="0">
                <a:solidFill>
                  <a:srgbClr val="222222"/>
                </a:solidFill>
                <a:effectLst/>
                <a:latin typeface="+mn-ea"/>
              </a:rPr>
              <a:t>额外的</a:t>
            </a:r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分辨率会被用来防止锯齿边缘的产生。</a:t>
            </a:r>
            <a:endParaRPr lang="zh-CN" altLang="en-US">
              <a:latin typeface="+mn-ea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E6C9169-34C9-4393-B7A2-494BF4D27B93}"/>
              </a:ext>
            </a:extLst>
          </p:cNvPr>
          <p:cNvSpPr txBox="1"/>
          <p:nvPr/>
        </p:nvSpPr>
        <p:spPr>
          <a:xfrm>
            <a:off x="665545" y="2558533"/>
            <a:ext cx="5312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>
                <a:solidFill>
                  <a:srgbClr val="FFC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多重采样</a:t>
            </a:r>
            <a:r>
              <a:rPr lang="en-US" altLang="zh-CN" b="1" i="0">
                <a:solidFill>
                  <a:srgbClr val="FFC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(Multisampling)</a:t>
            </a:r>
            <a:endParaRPr lang="zh-CN" altLang="en-US" b="1">
              <a:solidFill>
                <a:srgbClr val="FFC000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C28306A-700D-49F8-8D53-BD745B044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263" y="2549652"/>
            <a:ext cx="285750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5DBEB19-3DE6-4188-97F8-A953B3F7E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783" y="2438442"/>
            <a:ext cx="285750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B77E7234-1568-4391-90F4-9A2C093EBB7A}"/>
              </a:ext>
            </a:extLst>
          </p:cNvPr>
          <p:cNvSpPr txBox="1"/>
          <p:nvPr/>
        </p:nvSpPr>
        <p:spPr>
          <a:xfrm>
            <a:off x="1017161" y="3308159"/>
            <a:ext cx="27624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每个像素的中心包含有一个</a:t>
            </a:r>
            <a:r>
              <a:rPr lang="zh-CN" altLang="en-US">
                <a:solidFill>
                  <a:schemeClr val="bg1"/>
                </a:solidFill>
              </a:rPr>
              <a:t>采样点</a:t>
            </a:r>
            <a:r>
              <a:rPr lang="en-US" altLang="zh-CN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(Sample Point)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，它会被用来决定这个三角形是否遮盖了某个像素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0A1B35A8-F3A7-4528-9FE6-A27885C8D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238" y="7512867"/>
            <a:ext cx="381000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DBC6C7F-AA75-4B56-B897-5DDECE51B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319" y="7580433"/>
            <a:ext cx="381000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CA729AFD-541E-468A-9D13-D9BF0F962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662" y="5579438"/>
            <a:ext cx="419100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95A1E137-C649-497B-B63E-04200FAFCB8B}"/>
              </a:ext>
            </a:extLst>
          </p:cNvPr>
          <p:cNvSpPr txBox="1"/>
          <p:nvPr/>
        </p:nvSpPr>
        <p:spPr>
          <a:xfrm>
            <a:off x="1303287" y="5837347"/>
            <a:ext cx="29560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多重采样所做的正是将单一的采样点变为多个采样点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78979AA-C5AE-4113-8A83-0A8EEE15DA5A}"/>
              </a:ext>
            </a:extLst>
          </p:cNvPr>
          <p:cNvSpPr txBox="1"/>
          <p:nvPr/>
        </p:nvSpPr>
        <p:spPr>
          <a:xfrm>
            <a:off x="1147581" y="6552357"/>
            <a:ext cx="3810000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0" i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采样点的数量可以是任意的，更多的采样点能带来更精确的遮盖率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365C4E6-D5C6-4BC9-BD38-21278356B9D8}"/>
              </a:ext>
            </a:extLst>
          </p:cNvPr>
          <p:cNvSpPr txBox="1"/>
          <p:nvPr/>
        </p:nvSpPr>
        <p:spPr>
          <a:xfrm>
            <a:off x="848536" y="11683758"/>
            <a:ext cx="8808783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QSurfaceFormat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format;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format.setSamples(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4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//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Set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the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number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of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samples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used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for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multisampling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setFormat(format);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//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Note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we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set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the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format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the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window...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14171A6-5D4D-4775-9AFB-E1E50249F639}"/>
              </a:ext>
            </a:extLst>
          </p:cNvPr>
          <p:cNvSpPr txBox="1"/>
          <p:nvPr/>
        </p:nvSpPr>
        <p:spPr>
          <a:xfrm>
            <a:off x="848536" y="12838962"/>
            <a:ext cx="531277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/>
              <a:t>glEnable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(GL_MULTISAMPLE); </a:t>
            </a:r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9A03EBE-DFF0-4F71-BC54-AA97962774D3}"/>
              </a:ext>
            </a:extLst>
          </p:cNvPr>
          <p:cNvSpPr txBox="1"/>
          <p:nvPr/>
        </p:nvSpPr>
        <p:spPr>
          <a:xfrm>
            <a:off x="6445829" y="12674654"/>
            <a:ext cx="3086833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float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vertices[]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{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-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0.5f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-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0.5f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0.5f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0.5f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-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0.5f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0.5f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0.0f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0.5f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0.5f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};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9" name="墨迹 38">
                <a:extLst>
                  <a:ext uri="{FF2B5EF4-FFF2-40B4-BE49-F238E27FC236}">
                    <a16:creationId xmlns:a16="http://schemas.microsoft.com/office/drawing/2014/main" id="{D0D5FC7F-EAC2-4E65-B502-1F3E14C6A05A}"/>
                  </a:ext>
                </a:extLst>
              </p14:cNvPr>
              <p14:cNvContentPartPr/>
              <p14:nvPr/>
            </p14:nvContentPartPr>
            <p14:xfrm>
              <a:off x="6232920" y="2979360"/>
              <a:ext cx="360" cy="360"/>
            </p14:xfrm>
          </p:contentPart>
        </mc:Choice>
        <mc:Fallback>
          <p:pic>
            <p:nvPicPr>
              <p:cNvPr id="39" name="墨迹 38">
                <a:extLst>
                  <a:ext uri="{FF2B5EF4-FFF2-40B4-BE49-F238E27FC236}">
                    <a16:creationId xmlns:a16="http://schemas.microsoft.com/office/drawing/2014/main" id="{D0D5FC7F-EAC2-4E65-B502-1F3E14C6A05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23920" y="297036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2441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FB9A3D3-7BFB-4851-8C75-278F509DDA92}"/>
              </a:ext>
            </a:extLst>
          </p:cNvPr>
          <p:cNvSpPr txBox="1"/>
          <p:nvPr/>
        </p:nvSpPr>
        <p:spPr>
          <a:xfrm>
            <a:off x="2657292" y="264511"/>
            <a:ext cx="5310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i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离屏</a:t>
            </a:r>
            <a:r>
              <a:rPr lang="en-US" altLang="zh-CN" b="1" i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MSAA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4EBF968-3ECD-4D9E-82F0-39A992547E0A}"/>
              </a:ext>
            </a:extLst>
          </p:cNvPr>
          <p:cNvSpPr txBox="1"/>
          <p:nvPr/>
        </p:nvSpPr>
        <p:spPr>
          <a:xfrm>
            <a:off x="774700" y="1181717"/>
            <a:ext cx="29180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如果想要使用自己的帧缓冲来进行离屏渲染，那么就必须要自己动手生成多重采样缓冲：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4EAE925D-8503-4500-9375-9E2297273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359" y="723805"/>
            <a:ext cx="2918069" cy="2338197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71594BC8-4FF4-41E2-B323-1887118A7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019" y="698656"/>
            <a:ext cx="3007254" cy="2331000"/>
          </a:xfrm>
          <a:prstGeom prst="rect">
            <a:avLst/>
          </a:prstGeom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7D001565-927C-4BA7-A269-38D1D5DDF218}"/>
              </a:ext>
            </a:extLst>
          </p:cNvPr>
          <p:cNvSpPr/>
          <p:nvPr/>
        </p:nvSpPr>
        <p:spPr>
          <a:xfrm>
            <a:off x="508159" y="5025056"/>
            <a:ext cx="9608820" cy="51387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unsigned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int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fboMultiSample; </a:t>
            </a:r>
            <a:endParaRPr kumimoji="0" lang="en-US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unsigned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int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rboMultiSample; </a:t>
            </a:r>
            <a:endParaRPr kumimoji="0" lang="en-US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unsigned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int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multiSampleTex; </a:t>
            </a:r>
            <a:endParaRPr kumimoji="0" lang="en-US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//创建一个自定义的multiSample帧缓冲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glGenFramebuffers(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1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&amp;fboMultiSample); </a:t>
            </a:r>
            <a:endParaRPr kumimoji="0" lang="en-US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glBindFramebuffer(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GL_FRAMEBUFFER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fboMultiSample); </a:t>
            </a:r>
            <a:endParaRPr kumimoji="0" lang="en-US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glGenTextures(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1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&amp;multiSampleTex); </a:t>
            </a:r>
            <a:endParaRPr kumimoji="0" lang="en-US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glBindTexture(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00"/>
                </a:highlight>
              </a:rPr>
              <a:t>GL_TEXTURE_2D_MULTISAMPLE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multiSampleTex); </a:t>
            </a:r>
            <a:endParaRPr kumimoji="0" lang="en-US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glTexImage2DMultisample(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GL_TEXTURE_2D_MULTISAMPLE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4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GL_RGB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width(),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height(),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GL_TRUE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); </a:t>
            </a:r>
            <a:endParaRPr kumimoji="0" lang="en-US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glBindTexture(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GL_TEXTURE_2D_MULTISAMPLE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); </a:t>
            </a:r>
            <a:endParaRPr kumimoji="0" lang="en-US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glFramebufferTexture2D(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GL_FRAMEBUFFER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GL_COLOR_ATTACHMENT0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GL_TEXTURE_2D_MULTISAMPLE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multiSampleTex,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); </a:t>
            </a:r>
            <a:endParaRPr kumimoji="0" lang="en-US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glGenRenderbuffers(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1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&amp;rboMultiSample); </a:t>
            </a:r>
            <a:endParaRPr kumimoji="0" lang="en-US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glBindRenderbuffer(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GL_RENDERBUFFER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rboMultiSample); </a:t>
            </a:r>
            <a:endParaRPr kumimoji="0" lang="en-US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glRenderbufferStorageMultisample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GL_RENDERBUFFER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4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GL_DEPTH24_STENCIL8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width(),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height()); </a:t>
            </a:r>
            <a:endParaRPr kumimoji="0" lang="en-US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glFramebufferRenderbuffer(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GL_FRAMEBUFFER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GL_DEPTH_STENCIL_ATTACHMENT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GL_RENDERBUFFER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rboMultiSample); </a:t>
            </a:r>
            <a:endParaRPr kumimoji="0" lang="en-US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//善后工作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if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(glCheckFramebufferStatus(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GL_FRAMEBUFFER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!=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GL_FRAMEBUFFER_COMPLETE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  <a:endParaRPr kumimoji="0" lang="en-US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altLang="zh-CN" sz="1600">
                <a:solidFill>
                  <a:schemeClr val="tx1"/>
                </a:solidFill>
              </a:rPr>
              <a:t>	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qDebug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()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&lt;&lt;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"ERROR::FRAMEBUFFER::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Framebuffer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is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not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complete!"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&lt;&lt;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endl; </a:t>
            </a:r>
            <a:endParaRPr kumimoji="0" lang="en-US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glBindFramebuffer(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GL_FRAMEBUFFER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defaultFramebufferObject()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B49A765-70D5-4A73-88A3-A02FA0D4764C}"/>
              </a:ext>
            </a:extLst>
          </p:cNvPr>
          <p:cNvSpPr/>
          <p:nvPr/>
        </p:nvSpPr>
        <p:spPr>
          <a:xfrm>
            <a:off x="508159" y="10362577"/>
            <a:ext cx="9608820" cy="8298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glBindFramebuffer(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GL_READ_FRAMEBUFFER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fboMultiSample); </a:t>
            </a:r>
            <a:endParaRPr kumimoji="0" lang="en-US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glBindFramebuffer(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GL_DRAW_FRAMEBUFFER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fbo); </a:t>
            </a:r>
            <a:endParaRPr kumimoji="0" lang="en-US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glBlitFramebuffer(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width(),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height(),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width(),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height(),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GL_COLOR_BUFFER_BIT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GL_NEAREST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0491EA7-A878-450C-A77B-4E2B4E45EF30}"/>
              </a:ext>
            </a:extLst>
          </p:cNvPr>
          <p:cNvSpPr/>
          <p:nvPr/>
        </p:nvSpPr>
        <p:spPr>
          <a:xfrm>
            <a:off x="1257300" y="3391272"/>
            <a:ext cx="2263140" cy="12721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将纹理渲染到</a:t>
            </a:r>
            <a:r>
              <a:rPr lang="en-US" altLang="zh-CN">
                <a:highlight>
                  <a:srgbClr val="800000"/>
                </a:highlight>
              </a:rPr>
              <a:t>multiSamples</a:t>
            </a:r>
            <a:r>
              <a:rPr lang="zh-CN" altLang="en-US">
                <a:highlight>
                  <a:srgbClr val="800000"/>
                </a:highlight>
              </a:rPr>
              <a:t>帧缓冲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B180B2C-53DC-4E63-A1DA-9118E578165E}"/>
              </a:ext>
            </a:extLst>
          </p:cNvPr>
          <p:cNvSpPr/>
          <p:nvPr/>
        </p:nvSpPr>
        <p:spPr>
          <a:xfrm>
            <a:off x="4394359" y="3391272"/>
            <a:ext cx="2263140" cy="12721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将</a:t>
            </a:r>
            <a:r>
              <a:rPr lang="en-US" altLang="zh-CN"/>
              <a:t>multiSamples</a:t>
            </a:r>
            <a:r>
              <a:rPr lang="zh-CN" altLang="en-US"/>
              <a:t>帧缓冲中的纹理赋值给</a:t>
            </a:r>
            <a:r>
              <a:rPr lang="zh-CN" altLang="en-US">
                <a:highlight>
                  <a:srgbClr val="800080"/>
                </a:highlight>
              </a:rPr>
              <a:t>另一个自定义的帧缓冲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5C92F77-B04A-4F70-A7A1-F85DBE974153}"/>
              </a:ext>
            </a:extLst>
          </p:cNvPr>
          <p:cNvSpPr/>
          <p:nvPr/>
        </p:nvSpPr>
        <p:spPr>
          <a:xfrm>
            <a:off x="7531418" y="3391272"/>
            <a:ext cx="2263140" cy="12721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使用另一个自定帧缓冲中的纹理附件作为</a:t>
            </a:r>
            <a:r>
              <a:rPr lang="en-US" altLang="zh-CN"/>
              <a:t>mesh</a:t>
            </a:r>
            <a:r>
              <a:rPr lang="zh-CN" altLang="en-US"/>
              <a:t>的纹理，进行绘制</a:t>
            </a:r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A6A7548A-47CC-4FEF-95D8-E498CA42C391}"/>
              </a:ext>
            </a:extLst>
          </p:cNvPr>
          <p:cNvSpPr/>
          <p:nvPr/>
        </p:nvSpPr>
        <p:spPr>
          <a:xfrm>
            <a:off x="3647599" y="3850457"/>
            <a:ext cx="632460" cy="47244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D0C374F1-5744-465F-AD86-8FC292256A01}"/>
              </a:ext>
            </a:extLst>
          </p:cNvPr>
          <p:cNvSpPr/>
          <p:nvPr/>
        </p:nvSpPr>
        <p:spPr>
          <a:xfrm>
            <a:off x="6778228" y="3832172"/>
            <a:ext cx="632460" cy="47244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636187"/>
      </p:ext>
    </p:extLst>
  </p:cSld>
  <p:clrMapOvr>
    <a:masterClrMapping/>
  </p:clrMapOvr>
</p:sld>
</file>

<file path=ppt/theme/theme1.xml><?xml version="1.0" encoding="utf-8"?>
<a:theme xmlns:a="http://schemas.openxmlformats.org/drawingml/2006/main" name="4_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8952</TotalTime>
  <Words>593</Words>
  <Application>Microsoft Office PowerPoint</Application>
  <PresentationFormat>自定义</PresentationFormat>
  <Paragraphs>43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等线</vt:lpstr>
      <vt:lpstr>华文琥珀</vt:lpstr>
      <vt:lpstr>宋体</vt:lpstr>
      <vt:lpstr>Microsoft Yahei</vt:lpstr>
      <vt:lpstr>Arial</vt:lpstr>
      <vt:lpstr>Calibri</vt:lpstr>
      <vt:lpstr>Cambria</vt:lpstr>
      <vt:lpstr>Courier New</vt:lpstr>
      <vt:lpstr>Open Sans</vt:lpstr>
      <vt:lpstr>4_第一PPT，www.1ppt.com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乐</cp:lastModifiedBy>
  <cp:revision>1894</cp:revision>
  <dcterms:created xsi:type="dcterms:W3CDTF">2020-06-26T01:00:00Z</dcterms:created>
  <dcterms:modified xsi:type="dcterms:W3CDTF">2021-11-06T14:05:19Z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35C8A0B9FA4B4BC7B03E97E74C2317FB</vt:lpwstr>
  </property>
</Properties>
</file>