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3" r:id="rId2"/>
    <p:sldId id="325" r:id="rId3"/>
    <p:sldId id="324" r:id="rId4"/>
    <p:sldId id="326" r:id="rId5"/>
    <p:sldId id="327" r:id="rId6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542" y="58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19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ntongerdelan.net/opengl/raycasting.html#:~:text=It%20can%20be%20useful%20to%20click%20on%2C%20or,any%20objects.%20This%20is%20usually%20called%20ray%20casting.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khronos.org/registry/OpenGL-Refpages/gl4/html/glReadPixels.x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E506B5F6-F64E-4F6D-AD1C-4388BB0A22CC}"/>
              </a:ext>
            </a:extLst>
          </p:cNvPr>
          <p:cNvSpPr txBox="1"/>
          <p:nvPr/>
        </p:nvSpPr>
        <p:spPr>
          <a:xfrm>
            <a:off x="2359819" y="354052"/>
            <a:ext cx="5356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通过鼠标选择模型（理论基础）</a:t>
            </a:r>
            <a:endParaRPr lang="en-US" altLang="zh-CN" b="1">
              <a:solidFill>
                <a:srgbClr val="FFC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85D0C93-D758-46C1-B5F8-39C9BBA4A64B}"/>
              </a:ext>
            </a:extLst>
          </p:cNvPr>
          <p:cNvSpPr txBox="1"/>
          <p:nvPr/>
        </p:nvSpPr>
        <p:spPr>
          <a:xfrm>
            <a:off x="6605829" y="906650"/>
            <a:ext cx="3185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2"/>
              </a:rPr>
              <a:t>网站地址：</a:t>
            </a:r>
            <a:r>
              <a:rPr lang="en-US" altLang="zh-CN">
                <a:hlinkClick r:id="rId2"/>
              </a:rPr>
              <a:t>Mouse Picking with Ray Casting - Anton's OpenGL 4 Tutorials (antongerdelan.net)</a:t>
            </a:r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274678-6321-4E64-A2F5-DFA38458B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58" y="906650"/>
            <a:ext cx="5858330" cy="1245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F0AA43D9-F357-4E81-A142-0BA3F5D3C893}"/>
              </a:ext>
            </a:extLst>
          </p:cNvPr>
          <p:cNvSpPr txBox="1"/>
          <p:nvPr/>
        </p:nvSpPr>
        <p:spPr>
          <a:xfrm>
            <a:off x="6752286" y="5644527"/>
            <a:ext cx="3036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hlinkClick r:id="rId4"/>
              </a:rPr>
              <a:t>glReadPixels - OpenGL 4 Reference Pages (khronos.org)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450158-86B0-4848-95DD-FA7FEE8122FA}"/>
              </a:ext>
            </a:extLst>
          </p:cNvPr>
          <p:cNvSpPr txBox="1"/>
          <p:nvPr/>
        </p:nvSpPr>
        <p:spPr>
          <a:xfrm>
            <a:off x="6211908" y="4224288"/>
            <a:ext cx="397333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Ubuntu Mono"/>
              </a:rPr>
              <a:t>float x = (2.0f * mouse_x) / width - 1.0f;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Ubuntu Mono"/>
              </a:rPr>
              <a:t>float y = 1.0f - (2.0f * mouse_y) / height;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810BE490-0C41-4BC0-8CB4-2C6113F18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43927"/>
              </p:ext>
            </p:extLst>
          </p:nvPr>
        </p:nvGraphicFramePr>
        <p:xfrm>
          <a:off x="6886728" y="6669666"/>
          <a:ext cx="3368042" cy="17815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84021">
                  <a:extLst>
                    <a:ext uri="{9D8B030D-6E8A-4147-A177-3AD203B41FA5}">
                      <a16:colId xmlns:a16="http://schemas.microsoft.com/office/drawing/2014/main" val="2467985106"/>
                    </a:ext>
                  </a:extLst>
                </a:gridCol>
                <a:gridCol w="1684021">
                  <a:extLst>
                    <a:ext uri="{9D8B030D-6E8A-4147-A177-3AD203B41FA5}">
                      <a16:colId xmlns:a16="http://schemas.microsoft.com/office/drawing/2014/main" val="1720376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void </a:t>
                      </a:r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glReadPixels</a:t>
                      </a: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GLint x,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253610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GLint y,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900363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GLsizei width,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89172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GLsizei height,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3487516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  <a:highlight>
                            <a:srgbClr val="800000"/>
                          </a:highlight>
                        </a:rPr>
                        <a:t>GLenum format,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highlight>
                          <a:srgbClr val="800000"/>
                        </a:highlight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531778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GLenum type,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3040062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void * data);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708623344"/>
                  </a:ext>
                </a:extLst>
              </a:tr>
            </a:tbl>
          </a:graphicData>
        </a:graphic>
      </p:graphicFrame>
      <p:sp>
        <p:nvSpPr>
          <p:cNvPr id="61" name="Rectangle 3">
            <a:extLst>
              <a:ext uri="{FF2B5EF4-FFF2-40B4-BE49-F238E27FC236}">
                <a16:creationId xmlns:a16="http://schemas.microsoft.com/office/drawing/2014/main" id="{95AF3815-25C9-4AB5-9FC1-3CDB811C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9096967"/>
            <a:ext cx="92295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B0243C9-ABCB-4CAD-B635-20C019662A2E}"/>
              </a:ext>
            </a:extLst>
          </p:cNvPr>
          <p:cNvSpPr txBox="1"/>
          <p:nvPr/>
        </p:nvSpPr>
        <p:spPr>
          <a:xfrm>
            <a:off x="6951067" y="8544369"/>
            <a:ext cx="2807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GL_DEPTH_COMPONENT</a:t>
            </a:r>
            <a:endParaRPr lang="zh-CN" altLang="en-US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3AB9A1D-D7A3-4639-BB2A-FED5162B05CB}"/>
              </a:ext>
            </a:extLst>
          </p:cNvPr>
          <p:cNvSpPr txBox="1"/>
          <p:nvPr/>
        </p:nvSpPr>
        <p:spPr>
          <a:xfrm>
            <a:off x="6598659" y="10290674"/>
            <a:ext cx="3512785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glReadPixels(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Ubuntu Mono"/>
              </a:rPr>
              <a:t>mouse_x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600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Ubuntu Mono"/>
              </a:rPr>
              <a:t>mouse_y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GL_DEPTH_COMPONENT,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GL_FLOAT,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Ubuntu Mono"/>
              </a:rPr>
              <a:t>mouse_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Ubuntu Mono"/>
              </a:rPr>
              <a:t>z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 z=2.0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Ubuntu Mono"/>
              </a:rPr>
              <a:t>mouse_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Ubuntu Mono"/>
              </a:rPr>
              <a:t>z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-1.0f;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7E384DB-DC88-4199-B79E-9F903B4A95F1}"/>
              </a:ext>
            </a:extLst>
          </p:cNvPr>
          <p:cNvSpPr txBox="1"/>
          <p:nvPr/>
        </p:nvSpPr>
        <p:spPr>
          <a:xfrm>
            <a:off x="6191095" y="9101573"/>
            <a:ext cx="415878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Specify the dimensions of the pixel rectangle. 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one correspond to a single pixel.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2" name="矩形 2051">
            <a:extLst>
              <a:ext uri="{FF2B5EF4-FFF2-40B4-BE49-F238E27FC236}">
                <a16:creationId xmlns:a16="http://schemas.microsoft.com/office/drawing/2014/main" id="{3B171719-6354-4A82-8F9A-7BF511BF3F2D}"/>
              </a:ext>
            </a:extLst>
          </p:cNvPr>
          <p:cNvSpPr/>
          <p:nvPr/>
        </p:nvSpPr>
        <p:spPr>
          <a:xfrm>
            <a:off x="8164333" y="7170109"/>
            <a:ext cx="2072971" cy="5288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54" name="直接箭头连接符 2053">
            <a:extLst>
              <a:ext uri="{FF2B5EF4-FFF2-40B4-BE49-F238E27FC236}">
                <a16:creationId xmlns:a16="http://schemas.microsoft.com/office/drawing/2014/main" id="{8573CFD7-1FE4-4333-9958-4F9F613DCA89}"/>
              </a:ext>
            </a:extLst>
          </p:cNvPr>
          <p:cNvCxnSpPr/>
          <p:nvPr/>
        </p:nvCxnSpPr>
        <p:spPr>
          <a:xfrm>
            <a:off x="10066020" y="7698929"/>
            <a:ext cx="0" cy="1398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5AE8A44-9946-467E-876B-453D167BC109}"/>
              </a:ext>
            </a:extLst>
          </p:cNvPr>
          <p:cNvSpPr txBox="1"/>
          <p:nvPr/>
        </p:nvSpPr>
        <p:spPr>
          <a:xfrm>
            <a:off x="579058" y="13448642"/>
            <a:ext cx="967571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//float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(2.0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near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far)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(far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near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z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(far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near));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w=near*far/(near*winZ-far*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Ubuntu Mono"/>
              </a:rPr>
              <a:t>mouse_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Ubuntu Mono"/>
              </a:rPr>
              <a:t>z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+far);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2A5A5C-51EF-4D72-907C-F2C30243A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5829" y="2001221"/>
            <a:ext cx="2812491" cy="119650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5AA374D-4C0E-4362-AC19-888A96014C16}"/>
              </a:ext>
            </a:extLst>
          </p:cNvPr>
          <p:cNvCxnSpPr/>
          <p:nvPr/>
        </p:nvCxnSpPr>
        <p:spPr>
          <a:xfrm>
            <a:off x="5570220" y="2362200"/>
            <a:ext cx="10284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96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84C0280-4817-45DD-B437-F92FFAC2C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48" y="4724400"/>
            <a:ext cx="8955832" cy="89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38B390C-C701-4C1B-9119-45CD75D6DAE1}"/>
              </a:ext>
            </a:extLst>
          </p:cNvPr>
          <p:cNvSpPr txBox="1"/>
          <p:nvPr/>
        </p:nvSpPr>
        <p:spPr>
          <a:xfrm>
            <a:off x="828248" y="4078069"/>
            <a:ext cx="5690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Ubuntu"/>
              </a:rPr>
              <a:t>I do 2 ray-plane intersections to get the top-left and bottom-right corners of the box in xyz world coordinates.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186" name="图片 2185">
            <a:extLst>
              <a:ext uri="{FF2B5EF4-FFF2-40B4-BE49-F238E27FC236}">
                <a16:creationId xmlns:a16="http://schemas.microsoft.com/office/drawing/2014/main" id="{FDB30BA0-CF0C-43DC-9E3A-544774AE6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3" y="902294"/>
            <a:ext cx="5516749" cy="3070846"/>
          </a:xfrm>
          <a:prstGeom prst="rect">
            <a:avLst/>
          </a:prstGeom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DF83F612-A415-496E-BBAF-9978878AA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400" y="902294"/>
            <a:ext cx="3579971" cy="357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41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1181E3D-9234-4DA7-B893-04B9E7291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0" y="990671"/>
            <a:ext cx="9166789" cy="916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98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634119-6E48-4109-BF73-D69CE2C99A9F}"/>
              </a:ext>
            </a:extLst>
          </p:cNvPr>
          <p:cNvSpPr txBox="1"/>
          <p:nvPr/>
        </p:nvSpPr>
        <p:spPr>
          <a:xfrm>
            <a:off x="2359819" y="354052"/>
            <a:ext cx="5356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鼠标拾取</a:t>
            </a:r>
            <a:endParaRPr lang="en-US" altLang="zh-CN" b="1">
              <a:solidFill>
                <a:srgbClr val="FFC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B423BC-AD87-4EE7-B1C8-449C39C3295E}"/>
              </a:ext>
            </a:extLst>
          </p:cNvPr>
          <p:cNvSpPr txBox="1"/>
          <p:nvPr/>
        </p:nvSpPr>
        <p:spPr>
          <a:xfrm>
            <a:off x="1059450" y="883553"/>
            <a:ext cx="8454939" cy="9233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AXBOpemglWidget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mousePressEvent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QMouseEvent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*event) {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makeCurrent();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(event-&gt;button()&amp;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LeftButton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winZ;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glReadPixels(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)event-&gt;pos().x(),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this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-&gt;height()-(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)event-&gt;pos().y()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GL_DEPTH_COMPONENT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GL_FLOAT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,&amp;winZ);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x=(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*event-&gt;pos().x())/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this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-&gt;width()-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808000"/>
                </a:solidFill>
                <a:effectLst/>
              </a:rPr>
              <a:t>float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/>
              <a:t>y=</a:t>
            </a:r>
            <a:r>
              <a:rPr lang="en-US" altLang="zh-CN">
                <a:solidFill>
                  <a:srgbClr val="000080"/>
                </a:solidFill>
                <a:effectLst/>
              </a:rPr>
              <a:t>1.0f</a:t>
            </a:r>
            <a:r>
              <a:rPr lang="en-US" altLang="zh-CN"/>
              <a:t>-(</a:t>
            </a:r>
            <a:r>
              <a:rPr lang="en-US" altLang="zh-CN">
                <a:solidFill>
                  <a:srgbClr val="000080"/>
                </a:solidFill>
                <a:effectLst/>
              </a:rPr>
              <a:t>2.0f</a:t>
            </a:r>
            <a:r>
              <a:rPr lang="en-US" altLang="zh-CN"/>
              <a:t>*event-&gt;pos().y())/</a:t>
            </a:r>
            <a:r>
              <a:rPr lang="en-US" altLang="zh-CN">
                <a:solidFill>
                  <a:srgbClr val="808000"/>
                </a:solidFill>
                <a:effectLst/>
              </a:rPr>
              <a:t>this</a:t>
            </a:r>
            <a:r>
              <a:rPr lang="en-US" altLang="zh-CN"/>
              <a:t>-&gt;height();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z=winZ*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//有像素被点中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(winZ&lt;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_near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_far)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(_far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_near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z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(_far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_near));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w=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_near*</a:t>
            </a:r>
            <a:r>
              <a:rPr lang="en-US" altLang="zh-CN">
                <a:solidFill>
                  <a:srgbClr val="008000"/>
                </a:solidFill>
              </a:rPr>
              <a:t>_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far/(_near*winZ-</a:t>
            </a:r>
            <a:r>
              <a:rPr lang="en-US" altLang="zh-CN">
                <a:solidFill>
                  <a:srgbClr val="008000"/>
                </a:solidFill>
              </a:rPr>
              <a:t>_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far*winZ+</a:t>
            </a:r>
            <a:r>
              <a:rPr lang="en-US" altLang="zh-CN">
                <a:solidFill>
                  <a:srgbClr val="008000"/>
                </a:solidFill>
              </a:rPr>
              <a:t>_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far);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QVector4D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wolrdPostion(x,y,z,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wolrdPostion*=w;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wolrdPostion=view.inverted()*projection.inverted()*wolrdPostion;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qDebug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()&lt;&lt;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x:"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&lt;&lt;wolrdPostion.x()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y:"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&lt;&lt;wolrdPostion.y()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z:"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&lt;&lt;wolrdPostion.z()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w:"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&lt;&lt;w;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else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qDebug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()&lt;&lt;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"没有像素被选中"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doneCurrent();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E310DE5-D5E7-4B27-85ED-3439D06BD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38" y="1188085"/>
            <a:ext cx="3399882" cy="27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6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E3B468-7CFD-45CD-A981-E12097793BD6}"/>
              </a:ext>
            </a:extLst>
          </p:cNvPr>
          <p:cNvSpPr txBox="1"/>
          <p:nvPr/>
        </p:nvSpPr>
        <p:spPr>
          <a:xfrm>
            <a:off x="970170" y="7911641"/>
            <a:ext cx="845493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MainWindow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::getMousePickingPos(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x,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y,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z)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800000"/>
                </a:solidFill>
                <a:effectLst/>
              </a:rPr>
              <a:t>ui</a:t>
            </a:r>
            <a:r>
              <a:rPr lang="en-US" altLang="zh-CN"/>
              <a:t>-&gt;</a:t>
            </a:r>
            <a:r>
              <a:rPr lang="en-US" altLang="zh-CN">
                <a:solidFill>
                  <a:srgbClr val="800000"/>
                </a:solidFill>
                <a:effectLst/>
              </a:rPr>
              <a:t>statusBar</a:t>
            </a:r>
            <a:r>
              <a:rPr lang="en-US" altLang="zh-CN"/>
              <a:t>-&gt;setStyleSheet(</a:t>
            </a:r>
            <a:r>
              <a:rPr lang="en-US" altLang="zh-CN">
                <a:solidFill>
                  <a:srgbClr val="008000"/>
                </a:solidFill>
                <a:effectLst/>
              </a:rPr>
              <a:t>"font: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8000"/>
                </a:solidFill>
                <a:effectLst/>
              </a:rPr>
              <a:t>14pt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8000"/>
                </a:solidFill>
                <a:effectLst/>
              </a:rPr>
              <a:t>"</a:t>
            </a:r>
            <a:r>
              <a:rPr lang="en-US" altLang="zh-CN"/>
              <a:t>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800000"/>
                </a:solidFill>
                <a:effectLst/>
              </a:rPr>
              <a:t>ui</a:t>
            </a:r>
            <a:r>
              <a:rPr lang="en-US" altLang="zh-CN"/>
              <a:t>-&gt;</a:t>
            </a:r>
            <a:r>
              <a:rPr lang="en-US" altLang="zh-CN">
                <a:solidFill>
                  <a:srgbClr val="800000"/>
                </a:solidFill>
                <a:effectLst/>
              </a:rPr>
              <a:t>statusBar</a:t>
            </a:r>
            <a:r>
              <a:rPr lang="en-US" altLang="zh-CN"/>
              <a:t>-&gt;showMessage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altLang="zh-CN">
                <a:solidFill>
                  <a:srgbClr val="008000"/>
                </a:solidFill>
                <a:effectLst/>
              </a:rPr>
              <a:t>" 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世界</a:t>
            </a:r>
            <a:r>
              <a:rPr lang="zh-CN" altLang="en-US">
                <a:solidFill>
                  <a:srgbClr val="008000"/>
                </a:solidFill>
              </a:rPr>
              <a:t>坐标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X:"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::number(x</a:t>
            </a:r>
            <a:r>
              <a:rPr lang="en-US" altLang="zh-CN"/>
              <a:t>,</a:t>
            </a:r>
            <a:r>
              <a:rPr lang="en-US" altLang="zh-CN">
                <a:solidFill>
                  <a:srgbClr val="008000"/>
                </a:solidFill>
                <a:effectLst/>
              </a:rPr>
              <a:t>'f'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Y:"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::number(y,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'f'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Z:"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::number(z,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'f'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20F5D0-D8B0-4BE0-BD4B-287F38B46E86}"/>
              </a:ext>
            </a:extLst>
          </p:cNvPr>
          <p:cNvSpPr txBox="1"/>
          <p:nvPr/>
        </p:nvSpPr>
        <p:spPr>
          <a:xfrm>
            <a:off x="2359819" y="354052"/>
            <a:ext cx="5356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代码整理、状态栏显示</a:t>
            </a:r>
            <a:endParaRPr lang="en-US" altLang="zh-CN" b="1">
              <a:solidFill>
                <a:srgbClr val="FFC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9D135D-069D-492F-BEB5-1951E7DCC280}"/>
              </a:ext>
            </a:extLst>
          </p:cNvPr>
          <p:cNvSpPr txBox="1"/>
          <p:nvPr/>
        </p:nvSpPr>
        <p:spPr>
          <a:xfrm>
            <a:off x="884364" y="7482443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状态栏显示世界坐标：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740BA5-4C24-477C-8EB6-F7CE0640399C}"/>
              </a:ext>
            </a:extLst>
          </p:cNvPr>
          <p:cNvSpPr/>
          <p:nvPr/>
        </p:nvSpPr>
        <p:spPr>
          <a:xfrm>
            <a:off x="929183" y="1374930"/>
            <a:ext cx="8766772" cy="3959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AXBOpemglWidget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::worldPostionFromViewPort(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posX,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posY) {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makeCurrent();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winZ;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glReadPixels(posX,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this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-&gt;height()-posY,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GL_DEPTH_COMPONENT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,&amp;winZ);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x=(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*posX)/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this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-&gt;width()-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y=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*posY)/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this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-&gt;height();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z=winZ*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_near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_far)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(_far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_near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z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(_far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_near));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w=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_near*_far/(_near*winZ-_far*winZ+_far);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QVector4D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wolrdPostion(x,y,z,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wolrdPostion*=w;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wolrdPostion=view.inverted()*projection.inverted()*wolrdPostion;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return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)wolrdPostion; doneCurrent();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383A0A-234F-483C-930B-0B22695FB9A4}"/>
              </a:ext>
            </a:extLst>
          </p:cNvPr>
          <p:cNvSpPr txBox="1"/>
          <p:nvPr/>
        </p:nvSpPr>
        <p:spPr>
          <a:xfrm>
            <a:off x="855239" y="97482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代码整理：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605D5D-7FBE-4B3F-A6D1-1D262CB47A55}"/>
              </a:ext>
            </a:extLst>
          </p:cNvPr>
          <p:cNvSpPr/>
          <p:nvPr/>
        </p:nvSpPr>
        <p:spPr>
          <a:xfrm>
            <a:off x="855239" y="5918597"/>
            <a:ext cx="8996633" cy="1364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(event-&gt;button()&amp;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LeftButton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){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wolrdPostion=worldPostionFromViewPort(event-&gt;pos().x(),event-&gt;pos().y());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mousePickingPos(wolrdPostion.x(),wolrdPostion.y(),wolrdPostion.z());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chemeClr val="tx1"/>
                </a:solidFill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A6DF6A-E863-4D99-8D2F-65EF52FF5641}"/>
              </a:ext>
            </a:extLst>
          </p:cNvPr>
          <p:cNvSpPr txBox="1"/>
          <p:nvPr/>
        </p:nvSpPr>
        <p:spPr>
          <a:xfrm>
            <a:off x="970170" y="541894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点击鼠标后发出信号：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605923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4329</TotalTime>
  <Words>859</Words>
  <Application>Microsoft Office PowerPoint</Application>
  <PresentationFormat>自定义</PresentationFormat>
  <Paragraphs>97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 Unicode MS</vt:lpstr>
      <vt:lpstr>Ubuntu</vt:lpstr>
      <vt:lpstr>等线</vt:lpstr>
      <vt:lpstr>华文琥珀</vt:lpstr>
      <vt:lpstr>Arial</vt:lpstr>
      <vt:lpstr>Calibri</vt:lpstr>
      <vt:lpstr>Cambria</vt:lpstr>
      <vt:lpstr>courier new</vt:lpstr>
      <vt:lpstr>Verdana</vt:lpstr>
      <vt:lpstr>Verdana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1737</cp:revision>
  <dcterms:created xsi:type="dcterms:W3CDTF">2020-06-26T01:00:00Z</dcterms:created>
  <dcterms:modified xsi:type="dcterms:W3CDTF">2021-10-23T04:09:30Z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