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28" r:id="rId2"/>
    <p:sldId id="329" r:id="rId3"/>
    <p:sldId id="330" r:id="rId4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9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557" y="-437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0BE2B7-1494-4A4F-A2C8-676E3873FD87}"/>
              </a:ext>
            </a:extLst>
          </p:cNvPr>
          <p:cNvSpPr txBox="1"/>
          <p:nvPr/>
        </p:nvSpPr>
        <p:spPr>
          <a:xfrm>
            <a:off x="3440233" y="387847"/>
            <a:ext cx="374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模板测试（</a:t>
            </a:r>
            <a:r>
              <a:rPr lang="en-US" altLang="zh-CN" b="1" u="none" strike="noStrike">
                <a:solidFill>
                  <a:srgbClr val="FFC000"/>
                </a:solidFill>
                <a:effectLst/>
              </a:rPr>
              <a:t>Stencil testing</a:t>
            </a:r>
            <a:r>
              <a:rPr lang="zh-CN" altLang="en-US" b="1">
                <a:solidFill>
                  <a:srgbClr val="FFC000"/>
                </a:solidFill>
              </a:rPr>
              <a:t>）</a:t>
            </a:r>
            <a:endParaRPr lang="en-US" altLang="zh-CN" b="1">
              <a:solidFill>
                <a:srgbClr val="FFC000"/>
              </a:solidFill>
              <a:effectLst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31F8ACA-14D0-43F7-8FAE-2193FB7A9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646562"/>
              </p:ext>
            </p:extLst>
          </p:nvPr>
        </p:nvGraphicFramePr>
        <p:xfrm>
          <a:off x="2338864" y="6044362"/>
          <a:ext cx="6286500" cy="361188"/>
        </p:xfrm>
        <a:graphic>
          <a:graphicData uri="http://schemas.openxmlformats.org/drawingml/2006/table">
            <a:tbl>
              <a:tblPr/>
              <a:tblGrid>
                <a:gridCol w="6286500">
                  <a:extLst>
                    <a:ext uri="{9D8B030D-6E8A-4147-A177-3AD203B41FA5}">
                      <a16:colId xmlns:a16="http://schemas.microsoft.com/office/drawing/2014/main" val="36194820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>
                        <a:effectLst/>
                      </a:endParaRP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7585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4023BEB-DDA3-4ECD-B64E-7672CACE65C7}"/>
              </a:ext>
            </a:extLst>
          </p:cNvPr>
          <p:cNvSpPr txBox="1"/>
          <p:nvPr/>
        </p:nvSpPr>
        <p:spPr>
          <a:xfrm>
            <a:off x="1039878" y="910825"/>
            <a:ext cx="5743444" cy="1273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当片段着色器处理完一个片段之后，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模板测试</a:t>
            </a:r>
            <a:r>
              <a:rPr lang="en-US" altLang="zh-CN" b="0" i="0">
                <a:solidFill>
                  <a:schemeClr val="tx1"/>
                </a:solidFill>
                <a:effectLst/>
                <a:latin typeface="+mn-ea"/>
              </a:rPr>
              <a:t>(Stencil Test)</a:t>
            </a: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会开始执行，和深度测试一样，它也可能会丢弃片段。接下来，被保留的片段会进入深度测试</a:t>
            </a:r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2D78D8-F112-4B25-BD6B-985080835945}"/>
              </a:ext>
            </a:extLst>
          </p:cNvPr>
          <p:cNvSpPr txBox="1"/>
          <p:nvPr/>
        </p:nvSpPr>
        <p:spPr>
          <a:xfrm>
            <a:off x="1122680" y="2479432"/>
            <a:ext cx="53136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（通常）每个</a:t>
            </a:r>
            <a:r>
              <a:rPr lang="zh-CN" altLang="en-US">
                <a:solidFill>
                  <a:schemeClr val="bg1"/>
                </a:solidFill>
              </a:rPr>
              <a:t>模板值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(Stencil Value)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位的。所以每个像素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片段一共能有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256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种不同的模板值。下面是一个简单的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1DF2057-9558-42C5-9081-D8E785E2C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28" y="3642659"/>
            <a:ext cx="7620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4D0B40-7EC2-4E39-8D8C-C77DAB14A8A2}"/>
              </a:ext>
            </a:extLst>
          </p:cNvPr>
          <p:cNvSpPr txBox="1"/>
          <p:nvPr/>
        </p:nvSpPr>
        <p:spPr>
          <a:xfrm>
            <a:off x="1416208" y="6573871"/>
            <a:ext cx="7792720" cy="16893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启用模板缓冲的写入。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渲染物体，更新模板缓冲的内容。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禁用模板缓冲的写入。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渲染（其它）物体，这次根据模板缓冲的内容丢弃特定的片段。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73D9D8-2C3D-467B-83B8-192779C8ED0A}"/>
              </a:ext>
            </a:extLst>
          </p:cNvPr>
          <p:cNvSpPr txBox="1"/>
          <p:nvPr/>
        </p:nvSpPr>
        <p:spPr>
          <a:xfrm>
            <a:off x="1254760" y="8721205"/>
            <a:ext cx="53136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glEnable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(GL_STENCIL_TEST); 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5D4697-0FB5-4C58-993B-9A87E534D28A}"/>
              </a:ext>
            </a:extLst>
          </p:cNvPr>
          <p:cNvSpPr txBox="1"/>
          <p:nvPr/>
        </p:nvSpPr>
        <p:spPr>
          <a:xfrm>
            <a:off x="1254760" y="9236746"/>
            <a:ext cx="85293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glClear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(GL_COLOR_BUFFER_BIT | GL_DEPTH_BUFFER_BIT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| GL_STENCIL_BUFFER_BIT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082B75F-E066-4054-B66A-69F900942CCC}"/>
              </a:ext>
            </a:extLst>
          </p:cNvPr>
          <p:cNvSpPr txBox="1"/>
          <p:nvPr/>
        </p:nvSpPr>
        <p:spPr>
          <a:xfrm>
            <a:off x="1254760" y="9691568"/>
            <a:ext cx="85293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glStencilMask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0xFF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each bit is written to the stencil buffer as is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/>
              <a:t>glStencilMask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0x00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each bit ends up as 0 in the stencil buffer (disabling writes)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F6E8A9-BA5D-4AAD-BF35-4F9823B8A5DC}"/>
              </a:ext>
            </a:extLst>
          </p:cNvPr>
          <p:cNvSpPr txBox="1"/>
          <p:nvPr/>
        </p:nvSpPr>
        <p:spPr>
          <a:xfrm>
            <a:off x="1254760" y="10577796"/>
            <a:ext cx="615426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AND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ea typeface="Gudea"/>
              </a:rPr>
              <a:t>ed with the stencil value about to be written to the buffer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08A04C2-8D38-4A95-AC22-DFA97D6EE3A6}"/>
              </a:ext>
            </a:extLst>
          </p:cNvPr>
          <p:cNvCxnSpPr>
            <a:cxnSpLocks/>
          </p:cNvCxnSpPr>
          <p:nvPr/>
        </p:nvCxnSpPr>
        <p:spPr>
          <a:xfrm>
            <a:off x="2062480" y="10337899"/>
            <a:ext cx="0" cy="239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125" name="Picture 5">
            <a:extLst>
              <a:ext uri="{FF2B5EF4-FFF2-40B4-BE49-F238E27FC236}">
                <a16:creationId xmlns:a16="http://schemas.microsoft.com/office/drawing/2014/main" id="{4D396012-C91A-436D-B967-522F5EC76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303" y="844517"/>
            <a:ext cx="2705014" cy="270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文本框 183">
            <a:extLst>
              <a:ext uri="{FF2B5EF4-FFF2-40B4-BE49-F238E27FC236}">
                <a16:creationId xmlns:a16="http://schemas.microsoft.com/office/drawing/2014/main" id="{9D25DAC5-3734-4E8D-9D06-52315B72941E}"/>
              </a:ext>
            </a:extLst>
          </p:cNvPr>
          <p:cNvSpPr txBox="1"/>
          <p:nvPr/>
        </p:nvSpPr>
        <p:spPr>
          <a:xfrm>
            <a:off x="1254760" y="11111187"/>
            <a:ext cx="790194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000000"/>
                </a:solidFill>
                <a:effectLst/>
              </a:rPr>
              <a:t>Where a 1 appears in the mask, it's possible to write to the corresponding bit in the stencil buffer. Where a 0 appears, the corresponding bit is write-protected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椭圆 474">
            <a:extLst>
              <a:ext uri="{FF2B5EF4-FFF2-40B4-BE49-F238E27FC236}">
                <a16:creationId xmlns:a16="http://schemas.microsoft.com/office/drawing/2014/main" id="{55286AE0-93FA-46E1-AEF0-DA27BF36153D}"/>
              </a:ext>
            </a:extLst>
          </p:cNvPr>
          <p:cNvSpPr/>
          <p:nvPr/>
        </p:nvSpPr>
        <p:spPr>
          <a:xfrm>
            <a:off x="4979850" y="9482072"/>
            <a:ext cx="909060" cy="8717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BE7E97-6DDA-4D69-AD59-77C9C5865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44859"/>
              </p:ext>
            </p:extLst>
          </p:nvPr>
        </p:nvGraphicFramePr>
        <p:xfrm>
          <a:off x="1147764" y="4540144"/>
          <a:ext cx="8329610" cy="3250692"/>
        </p:xfrm>
        <a:graphic>
          <a:graphicData uri="http://schemas.openxmlformats.org/drawingml/2006/table">
            <a:tbl>
              <a:tblPr/>
              <a:tblGrid>
                <a:gridCol w="2370940">
                  <a:extLst>
                    <a:ext uri="{9D8B030D-6E8A-4147-A177-3AD203B41FA5}">
                      <a16:colId xmlns:a16="http://schemas.microsoft.com/office/drawing/2014/main" val="2697273992"/>
                    </a:ext>
                  </a:extLst>
                </a:gridCol>
                <a:gridCol w="5958670">
                  <a:extLst>
                    <a:ext uri="{9D8B030D-6E8A-4147-A177-3AD203B41FA5}">
                      <a16:colId xmlns:a16="http://schemas.microsoft.com/office/drawing/2014/main" val="2732775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b="1">
                          <a:effectLst/>
                        </a:rPr>
                        <a:t>行为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b="1">
                          <a:effectLst/>
                        </a:rPr>
                        <a:t>描述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GL_KEEP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保持当前储存的模板值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74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GL_ZERO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将模板值设置为</a:t>
                      </a:r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402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GL_REPLACE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将模板值设置为</a:t>
                      </a:r>
                      <a:r>
                        <a:rPr lang="en-US" altLang="zh-CN">
                          <a:effectLst/>
                        </a:rPr>
                        <a:t>glStencilFunc</a:t>
                      </a:r>
                      <a:r>
                        <a:rPr lang="zh-CN" altLang="en-US">
                          <a:effectLst/>
                        </a:rPr>
                        <a:t>函数设置的</a:t>
                      </a:r>
                      <a:r>
                        <a:rPr lang="en-US" altLang="zh-CN">
                          <a:effectLst/>
                        </a:rPr>
                        <a:t>ref</a:t>
                      </a:r>
                      <a:r>
                        <a:rPr lang="zh-CN" altLang="en-US">
                          <a:effectLst/>
                        </a:rPr>
                        <a:t>值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55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GL_INCR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如果模板值小于最大值则将模板值加</a:t>
                      </a:r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591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GL_INCR_WRAP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与</a:t>
                      </a:r>
                      <a:r>
                        <a:rPr lang="en-US" altLang="zh-CN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GL_INCR</a:t>
                      </a:r>
                      <a:r>
                        <a:rPr lang="zh-CN" altLang="en-US">
                          <a:effectLst/>
                        </a:rPr>
                        <a:t>一样，但如果模板值超过了最大值则归零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41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GL_DECR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如果模板值大于最小值则将模板值减</a:t>
                      </a:r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432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GL_DECR_WRAP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与</a:t>
                      </a:r>
                      <a:r>
                        <a:rPr lang="en-US" altLang="zh-CN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GL_DECR</a:t>
                      </a:r>
                      <a:r>
                        <a:rPr lang="zh-CN" altLang="en-US">
                          <a:effectLst/>
                        </a:rPr>
                        <a:t>一样，但如果模板值小于</a:t>
                      </a:r>
                      <a:r>
                        <a:rPr lang="en-US" altLang="zh-CN">
                          <a:effectLst/>
                        </a:rPr>
                        <a:t>0</a:t>
                      </a:r>
                      <a:r>
                        <a:rPr lang="zh-CN" altLang="en-US">
                          <a:effectLst/>
                        </a:rPr>
                        <a:t>则将其设置为最大值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8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GL_INVERT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按位翻转当前的模板缓冲值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58994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3EB2589-7BEF-4A1B-9594-E841718073B7}"/>
              </a:ext>
            </a:extLst>
          </p:cNvPr>
          <p:cNvSpPr txBox="1"/>
          <p:nvPr/>
        </p:nvSpPr>
        <p:spPr>
          <a:xfrm>
            <a:off x="2655729" y="191715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模板函数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E516E3-C308-42E2-A154-76225AA53D09}"/>
              </a:ext>
            </a:extLst>
          </p:cNvPr>
          <p:cNvSpPr txBox="1"/>
          <p:nvPr/>
        </p:nvSpPr>
        <p:spPr>
          <a:xfrm>
            <a:off x="883983" y="729022"/>
            <a:ext cx="8138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一共有两个函数能够用来配置模板测试：</a:t>
            </a: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</a:rPr>
              <a:t>glStencilFunc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</a:rPr>
              <a:t>glStencilOp</a:t>
            </a:r>
            <a:endParaRPr lang="zh-CN" altLang="en-US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80C2F8-2A93-45A9-9A69-8CD7C41B71AB}"/>
              </a:ext>
            </a:extLst>
          </p:cNvPr>
          <p:cNvSpPr txBox="1"/>
          <p:nvPr/>
        </p:nvSpPr>
        <p:spPr>
          <a:xfrm>
            <a:off x="5821164" y="1120919"/>
            <a:ext cx="40690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glStencilFunc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(GL_EQUAL,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0xFF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F2926B-C5D1-4C0C-8F47-0BDA2D5D9FE4}"/>
              </a:ext>
            </a:extLst>
          </p:cNvPr>
          <p:cNvSpPr txBox="1"/>
          <p:nvPr/>
        </p:nvSpPr>
        <p:spPr>
          <a:xfrm>
            <a:off x="796809" y="1175300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glStencilFunc(GLenum func, GLint ref, GLuint mask)</a:t>
            </a:r>
            <a:r>
              <a:rPr lang="en-US" altLang="zh-CN" b="0" i="0">
                <a:solidFill>
                  <a:srgbClr val="FFFF00"/>
                </a:solidFill>
                <a:effectLst/>
                <a:latin typeface="Gudea"/>
              </a:rPr>
              <a:t> 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786819-224A-45AE-A696-546EDE1036B1}"/>
              </a:ext>
            </a:extLst>
          </p:cNvPr>
          <p:cNvSpPr txBox="1"/>
          <p:nvPr/>
        </p:nvSpPr>
        <p:spPr>
          <a:xfrm>
            <a:off x="796809" y="2754157"/>
            <a:ext cx="7395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glStencilOp</a:t>
            </a:r>
            <a:r>
              <a:rPr lang="en-US" altLang="zh-CN" b="0" i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(GLenum sfail, GLenum dpfail, GLenum dppass)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BDB269-E4F4-40E8-842D-74C81AAAF14A}"/>
              </a:ext>
            </a:extLst>
          </p:cNvPr>
          <p:cNvSpPr txBox="1"/>
          <p:nvPr/>
        </p:nvSpPr>
        <p:spPr>
          <a:xfrm>
            <a:off x="910091" y="3194879"/>
            <a:ext cx="8630920" cy="1273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sfail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：模板测试失败时采取的行为。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dpfail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：模板测试通过，但深度测试失败时采取的行为。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dppass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：模板测试和深度测试都通过时采取的行为。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4BB4E0-84FB-49A1-91DC-729921E01775}"/>
              </a:ext>
            </a:extLst>
          </p:cNvPr>
          <p:cNvSpPr/>
          <p:nvPr/>
        </p:nvSpPr>
        <p:spPr>
          <a:xfrm>
            <a:off x="883983" y="7961124"/>
            <a:ext cx="875477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默认情况下glStencilOp是设置为(GL_KEEP, GL_KEEP, GL_KEEP) </a:t>
            </a: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不会更新模板缓冲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88" name="Rectangle 1">
            <a:extLst>
              <a:ext uri="{FF2B5EF4-FFF2-40B4-BE49-F238E27FC236}">
                <a16:creationId xmlns:a16="http://schemas.microsoft.com/office/drawing/2014/main" id="{2F0BDA25-ECAC-44E7-B438-235C62E96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83" y="1660539"/>
            <a:ext cx="9006261" cy="923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告诉OpenGL，只要一个片段的模板值等于1，</a:t>
            </a:r>
            <a:r>
              <a:rPr lang="zh-CN" altLang="en-US">
                <a:solidFill>
                  <a:srgbClr val="222222"/>
                </a:solidFill>
                <a:latin typeface="+mn-ea"/>
              </a:rPr>
              <a:t>它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将会通过测试并被绘制，否则会被丢弃。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但是glStencilFunc仅仅描述了OpenGL应该对模板缓冲内容做什么，而不是我们应该如何更新缓冲。这就需要glStencilOp这个函数了。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39" name="椭圆 438">
            <a:extLst>
              <a:ext uri="{FF2B5EF4-FFF2-40B4-BE49-F238E27FC236}">
                <a16:creationId xmlns:a16="http://schemas.microsoft.com/office/drawing/2014/main" id="{D95B6721-0E62-4C2D-AC90-6DF4D5612117}"/>
              </a:ext>
            </a:extLst>
          </p:cNvPr>
          <p:cNvSpPr/>
          <p:nvPr/>
        </p:nvSpPr>
        <p:spPr>
          <a:xfrm>
            <a:off x="5073036" y="9556980"/>
            <a:ext cx="746244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4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3EB2589-7BEF-4A1B-9594-E841718073B7}"/>
              </a:ext>
            </a:extLst>
          </p:cNvPr>
          <p:cNvSpPr txBox="1"/>
          <p:nvPr/>
        </p:nvSpPr>
        <p:spPr>
          <a:xfrm>
            <a:off x="2655729" y="272738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物体轮廓（</a:t>
            </a:r>
            <a:r>
              <a:rPr lang="en-US" altLang="zh-CN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object outlining</a:t>
            </a:r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FCEE70-A968-48D9-AD2F-39446B479817}"/>
              </a:ext>
            </a:extLst>
          </p:cNvPr>
          <p:cNvSpPr txBox="1"/>
          <p:nvPr/>
        </p:nvSpPr>
        <p:spPr>
          <a:xfrm>
            <a:off x="927901" y="4792392"/>
            <a:ext cx="8848847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ea"/>
              </a:rPr>
              <a:t>绘制（需要添加轮廓的）物体前，将模板函数设置为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GL_ALWAYS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，每当物体的片段被渲染时，将模板缓冲更新为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highlight>
                  <a:srgbClr val="00FFFF"/>
                </a:highlight>
                <a:latin typeface="+mn-ea"/>
              </a:rPr>
              <a:t>渲染物体。</a:t>
            </a:r>
          </a:p>
          <a:p>
            <a:pPr algn="l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ea"/>
              </a:rPr>
              <a:t>禁用模板写入。</a:t>
            </a:r>
          </a:p>
          <a:p>
            <a:pPr algn="l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ea"/>
              </a:rPr>
              <a:t>将物体</a:t>
            </a: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放大一点点。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使用另一个片段着色器，输出一个单独的（边框）颜色。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再次绘制物体，但只在它们片段的模板值不等于</a:t>
            </a:r>
            <a:r>
              <a:rPr lang="en-US" altLang="zh-CN" b="0" i="0"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时才绘制。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再次启用模板写入。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283217-23F6-4A08-901A-2E0F5F60FBC2}"/>
              </a:ext>
            </a:extLst>
          </p:cNvPr>
          <p:cNvSpPr txBox="1"/>
          <p:nvPr/>
        </p:nvSpPr>
        <p:spPr>
          <a:xfrm>
            <a:off x="927901" y="8346207"/>
            <a:ext cx="8848847" cy="56323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glEnable(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GL_STENCIL_TEST); </a:t>
            </a:r>
          </a:p>
          <a:p>
            <a:r>
              <a:rPr lang="en-US" altLang="zh-CN"/>
              <a:t>glStencilOp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(GL_KEEP, GL_KEEP, GL_REPLACE);</a:t>
            </a:r>
          </a:p>
          <a:p>
            <a:r>
              <a:rPr lang="en-US" altLang="zh-CN"/>
              <a:t>glClear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(GL_COLOR_BUFFER_BIT | GL_DEPTH_BUFFER_BIT | GL_STENCIL_BUFFER_BIT);</a:t>
            </a:r>
          </a:p>
          <a:p>
            <a:r>
              <a:rPr lang="en-US" altLang="zh-CN"/>
              <a:t>glStencilMask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0x00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make sure we don't update the stencil buffer while drawing the floor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>
                <a:solidFill>
                  <a:schemeClr val="bg1"/>
                </a:solidFill>
              </a:rPr>
              <a:t>.bind();</a:t>
            </a:r>
            <a:endParaRPr lang="en-US" altLang="zh-CN" b="0" i="0">
              <a:solidFill>
                <a:schemeClr val="bg1"/>
              </a:solidFill>
              <a:effectLst/>
            </a:endParaRPr>
          </a:p>
          <a:p>
            <a:r>
              <a:rPr lang="en-US" altLang="zh-CN">
                <a:solidFill>
                  <a:schemeClr val="bg1"/>
                </a:solidFill>
                <a:effectLst/>
              </a:rPr>
              <a:t>m_PlaneMesh</a:t>
            </a:r>
            <a:r>
              <a:rPr lang="en-US" altLang="zh-CN">
                <a:solidFill>
                  <a:schemeClr val="bg1"/>
                </a:solidFill>
              </a:rPr>
              <a:t>-&gt;Draw(</a:t>
            </a:r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>
                <a:solidFill>
                  <a:schemeClr val="bg1"/>
                </a:solidFill>
              </a:rPr>
              <a:t>);</a:t>
            </a:r>
          </a:p>
          <a:p>
            <a:r>
              <a:rPr lang="en-US" altLang="zh-CN"/>
              <a:t>glStencilFunc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(GL_ALWAYS,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0xFF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glStencilMask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0xFF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</a:rPr>
              <a:t>modelInfo.</a:t>
            </a:r>
            <a:r>
              <a:rPr lang="en-US" altLang="zh-CN">
                <a:solidFill>
                  <a:schemeClr val="bg1"/>
                </a:solidFill>
                <a:effectLst/>
                <a:highlight>
                  <a:srgbClr val="800000"/>
                </a:highlight>
              </a:rPr>
              <a:t>model</a:t>
            </a: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</a:rPr>
              <a:t>-&gt;Draw(</a:t>
            </a:r>
            <a:r>
              <a:rPr lang="en-US" altLang="zh-CN">
                <a:solidFill>
                  <a:schemeClr val="bg1"/>
                </a:solidFill>
                <a:effectLst/>
                <a:highlight>
                  <a:srgbClr val="800000"/>
                </a:highlight>
              </a:rPr>
              <a:t>m_ShaderProgram</a:t>
            </a: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</a:rPr>
              <a:t>);</a:t>
            </a:r>
          </a:p>
          <a:p>
            <a:r>
              <a:rPr lang="en-US" altLang="zh-CN"/>
              <a:t>glStencilFunc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(GL_NOTEQUAL,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0xFF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glStencilMask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0x00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>
                <a:solidFill>
                  <a:srgbClr val="00B050"/>
                </a:solidFill>
              </a:rPr>
              <a:t>//glDisable(GL_DEPTH_TEST);</a:t>
            </a: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m_SingleColorShaderProgram.bind();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model.scale(1.1f);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m_SingleColorShaderProgram.setUniformValue("model", model);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</a:rPr>
              <a:t>modelInfo.</a:t>
            </a:r>
            <a:r>
              <a:rPr lang="en-US" altLang="zh-CN">
                <a:solidFill>
                  <a:schemeClr val="bg1"/>
                </a:solidFill>
                <a:effectLst/>
                <a:highlight>
                  <a:srgbClr val="800000"/>
                </a:highlight>
              </a:rPr>
              <a:t>model</a:t>
            </a: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</a:rPr>
              <a:t>-&gt;Draw(</a:t>
            </a:r>
            <a:r>
              <a:rPr lang="en-US" altLang="zh-CN">
                <a:solidFill>
                  <a:schemeClr val="bg1"/>
                </a:solidFill>
                <a:effectLst/>
                <a:highlight>
                  <a:srgbClr val="800000"/>
                </a:highlight>
              </a:rPr>
              <a:t>m_SingleColorShaderProgram</a:t>
            </a: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</a:rPr>
              <a:t>);</a:t>
            </a:r>
          </a:p>
          <a:p>
            <a:r>
              <a:rPr lang="en-US" altLang="zh-CN"/>
              <a:t>glStencilMask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0xFF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glStencilFunc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(GL_ALWAYS,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0xFF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>
                <a:solidFill>
                  <a:srgbClr val="00B050"/>
                </a:solidFill>
              </a:rPr>
              <a:t>//glEnable</a:t>
            </a:r>
            <a:r>
              <a:rPr lang="en-US" altLang="zh-CN" b="0" i="0">
                <a:solidFill>
                  <a:srgbClr val="00B050"/>
                </a:solidFill>
                <a:effectLst/>
              </a:rPr>
              <a:t>(GL_DEPTH_TEST); </a:t>
            </a:r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1DE6E3-BAE0-4FED-9FEB-11DCB3C3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45" y="803151"/>
            <a:ext cx="4603021" cy="36613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5A98C3-7BA4-4315-99BC-AE7D11FB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983" y="803150"/>
            <a:ext cx="4540777" cy="366136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42C66C6-49C9-4C2F-8F6F-401923DC3BFB}"/>
              </a:ext>
            </a:extLst>
          </p:cNvPr>
          <p:cNvSpPr txBox="1"/>
          <p:nvPr/>
        </p:nvSpPr>
        <p:spPr>
          <a:xfrm>
            <a:off x="4751070" y="5231643"/>
            <a:ext cx="374411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glStencilFunc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(GL_ALWAYS, </a:t>
            </a:r>
            <a:r>
              <a:rPr lang="en-US" altLang="zh-CN" b="0" i="0"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0xFF</a:t>
            </a:r>
            <a:r>
              <a:rPr lang="en-US" altLang="zh-CN" b="0" i="0">
                <a:solidFill>
                  <a:schemeClr val="bg1"/>
                </a:solidFill>
                <a:effectLst/>
              </a:rPr>
              <a:t>); </a:t>
            </a:r>
          </a:p>
          <a:p>
            <a:r>
              <a:rPr lang="en-US" altLang="zh-CN"/>
              <a:t>glStencilMask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0xFF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164DDEF-7F64-4860-A364-B6A06215EE92}"/>
              </a:ext>
            </a:extLst>
          </p:cNvPr>
          <p:cNvCxnSpPr/>
          <p:nvPr/>
        </p:nvCxnSpPr>
        <p:spPr>
          <a:xfrm>
            <a:off x="7741920" y="5554808"/>
            <a:ext cx="0" cy="47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D06340-907E-4657-95B2-DF3F403EDC86}"/>
              </a:ext>
            </a:extLst>
          </p:cNvPr>
          <p:cNvSpPr txBox="1"/>
          <p:nvPr/>
        </p:nvSpPr>
        <p:spPr>
          <a:xfrm>
            <a:off x="7492355" y="591084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无所谓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D35B33-1D44-4BA9-89BE-6AF90A70164C}"/>
              </a:ext>
            </a:extLst>
          </p:cNvPr>
          <p:cNvSpPr txBox="1"/>
          <p:nvPr/>
        </p:nvSpPr>
        <p:spPr>
          <a:xfrm>
            <a:off x="927902" y="7261796"/>
            <a:ext cx="438466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0.28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0.26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77040E-8B73-43EC-AF24-88DD38795071}"/>
              </a:ext>
            </a:extLst>
          </p:cNvPr>
          <p:cNvSpPr txBox="1"/>
          <p:nvPr/>
        </p:nvSpPr>
        <p:spPr>
          <a:xfrm>
            <a:off x="5563983" y="6893636"/>
            <a:ext cx="398907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glStencilFunc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(GL_NOTEQUAL,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0xFF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glStencilMask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0x00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512636177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1924</TotalTime>
  <Words>850</Words>
  <Application>Microsoft Office PowerPoint</Application>
  <PresentationFormat>自定义</PresentationFormat>
  <Paragraphs>78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 Unicode MS</vt:lpstr>
      <vt:lpstr>Gudea</vt:lpstr>
      <vt:lpstr>等线</vt:lpstr>
      <vt:lpstr>华文琥珀</vt:lpstr>
      <vt:lpstr>宋体</vt:lpstr>
      <vt:lpstr>Microsoft Yahei</vt:lpstr>
      <vt:lpstr>Arial</vt:lpstr>
      <vt:lpstr>Calibri</vt:lpstr>
      <vt:lpstr>Cambria</vt:lpstr>
      <vt:lpstr>Courier New</vt:lpstr>
      <vt:lpstr>Open Sans</vt:lpstr>
      <vt:lpstr>4_第一PPT，www.1ppt.com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1752</cp:revision>
  <dcterms:created xsi:type="dcterms:W3CDTF">2020-06-26T01:00:00Z</dcterms:created>
  <dcterms:modified xsi:type="dcterms:W3CDTF">2021-10-25T14:47:43Z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