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30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5477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9BDFE4D-CCB2-4C2D-A202-D56E14382096}"/>
              </a:ext>
            </a:extLst>
          </p:cNvPr>
          <p:cNvSpPr/>
          <p:nvPr/>
        </p:nvSpPr>
        <p:spPr>
          <a:xfrm>
            <a:off x="6313040" y="6666062"/>
            <a:ext cx="2344823" cy="473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0BE2B7-1494-4A4F-A2C8-676E3873FD87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  <a:effectLst/>
              </a:rPr>
              <a:t>混合（</a:t>
            </a:r>
            <a:r>
              <a:rPr lang="en-US" altLang="zh-CN" b="1">
                <a:solidFill>
                  <a:srgbClr val="FFC000"/>
                </a:solidFill>
                <a:effectLst/>
              </a:rPr>
              <a:t>Blending</a:t>
            </a:r>
            <a:r>
              <a:rPr lang="zh-CN" altLang="en-US" b="1">
                <a:solidFill>
                  <a:srgbClr val="FFC000"/>
                </a:solidFill>
                <a:effectLst/>
              </a:rPr>
              <a:t>）</a:t>
            </a:r>
            <a:endParaRPr lang="en-US" altLang="zh-CN" b="1">
              <a:solidFill>
                <a:srgbClr val="FFC000"/>
              </a:solidFill>
              <a:effectLst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289A4C-1DA5-4C7F-8AD7-2F63B1830C46}"/>
              </a:ext>
            </a:extLst>
          </p:cNvPr>
          <p:cNvSpPr txBox="1"/>
          <p:nvPr/>
        </p:nvSpPr>
        <p:spPr>
          <a:xfrm>
            <a:off x="896679" y="766495"/>
            <a:ext cx="883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r>
              <a:rPr lang="zh-CN" altLang="en-US">
                <a:solidFill>
                  <a:schemeClr val="bg1"/>
                </a:solidFill>
              </a:rPr>
              <a:t>混合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(Blending)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通常是实现物体</a:t>
            </a:r>
            <a:r>
              <a:rPr lang="zh-CN" altLang="en-US">
                <a:solidFill>
                  <a:schemeClr val="bg1"/>
                </a:solidFill>
              </a:rPr>
              <a:t>透明度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(Transparency)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的一种技术：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B6B0F8-100D-49A1-B1D8-E5A9A33AB673}"/>
              </a:ext>
            </a:extLst>
          </p:cNvPr>
          <p:cNvGrpSpPr/>
          <p:nvPr/>
        </p:nvGrpSpPr>
        <p:grpSpPr>
          <a:xfrm>
            <a:off x="2656679" y="951161"/>
            <a:ext cx="7619047" cy="3987301"/>
            <a:chOff x="2453479" y="1091196"/>
            <a:chExt cx="7619047" cy="39873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AE8E4D-A95B-479B-BC2F-C3314596634A}"/>
                </a:ext>
              </a:extLst>
            </p:cNvPr>
            <p:cNvSpPr/>
            <p:nvPr/>
          </p:nvSpPr>
          <p:spPr>
            <a:xfrm>
              <a:off x="2783203" y="4651777"/>
              <a:ext cx="6959600" cy="4267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0A53A6D-6201-49FE-95A4-3008B4607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479" y="1091196"/>
              <a:ext cx="7619047" cy="3987301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7AA40697-B408-42C3-BBCC-0622FD8EB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2" y="1642455"/>
            <a:ext cx="2327655" cy="232765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7474A40-81EE-43BC-9CC3-CB93499457E2}"/>
              </a:ext>
            </a:extLst>
          </p:cNvPr>
          <p:cNvSpPr txBox="1"/>
          <p:nvPr/>
        </p:nvSpPr>
        <p:spPr>
          <a:xfrm>
            <a:off x="1031240" y="4639992"/>
            <a:ext cx="195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丢弃片段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9272F7-41F2-4E39-8A65-2A7F9AD28067}"/>
              </a:ext>
            </a:extLst>
          </p:cNvPr>
          <p:cNvSpPr txBox="1"/>
          <p:nvPr/>
        </p:nvSpPr>
        <p:spPr>
          <a:xfrm>
            <a:off x="1031240" y="5035869"/>
            <a:ext cx="8793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有些图片并不需要半透明，只需要根据纹理颜色值，显示一部分，或者不显示一部分，没有中间情况。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6F703B3-BB2B-40D3-AD10-24C46B593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00" y="4414128"/>
            <a:ext cx="3226199" cy="322619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7F5C100B-FC97-4A16-941B-B8A671FDBF67}"/>
              </a:ext>
            </a:extLst>
          </p:cNvPr>
          <p:cNvSpPr txBox="1"/>
          <p:nvPr/>
        </p:nvSpPr>
        <p:spPr>
          <a:xfrm>
            <a:off x="4213860" y="6201744"/>
            <a:ext cx="620214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FragColor = vec4(vec3(texture(texture1, TexCoords)), 1.0);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texture(texture1, TexCoords);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994A63-ED28-4FF0-AC27-C0EAB67F4A3E}"/>
              </a:ext>
            </a:extLst>
          </p:cNvPr>
          <p:cNvSpPr txBox="1"/>
          <p:nvPr/>
        </p:nvSpPr>
        <p:spPr>
          <a:xfrm>
            <a:off x="5139825" y="5517265"/>
            <a:ext cx="5147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位置信息：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B6F2DB6-B02C-4F53-9632-23F226F6A082}"/>
              </a:ext>
            </a:extLst>
          </p:cNvPr>
          <p:cNvSpPr txBox="1"/>
          <p:nvPr/>
        </p:nvSpPr>
        <p:spPr>
          <a:xfrm>
            <a:off x="4823252" y="7437214"/>
            <a:ext cx="514715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vector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vegetation; vegetation.push_back(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0.48f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 vegetation.push_back(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0.51f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 vegetation.push_back(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 vegetation.push_back(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 vegetation.push_back(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0.6f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6BD982D-102F-46B6-A0D0-5299C7B9B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79" y="7657127"/>
            <a:ext cx="3587519" cy="2825286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9660CCA-2A2C-4605-B0CE-2E7BD030365F}"/>
              </a:ext>
            </a:extLst>
          </p:cNvPr>
          <p:cNvSpPr txBox="1"/>
          <p:nvPr/>
        </p:nvSpPr>
        <p:spPr>
          <a:xfrm>
            <a:off x="4495439" y="9226681"/>
            <a:ext cx="58027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foreach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auto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item,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vegetation)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model.setToIdentity();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model.translate(item);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"model"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m_GrassMesh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-&gt;Draw(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3A356CC-3D54-41E8-A070-82C01E1B3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28" y="-4132446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BBECFC-EBFD-4EF1-B0E1-9C6E1A48FAB5}"/>
              </a:ext>
            </a:extLst>
          </p:cNvPr>
          <p:cNvSpPr txBox="1"/>
          <p:nvPr/>
        </p:nvSpPr>
        <p:spPr>
          <a:xfrm>
            <a:off x="4911874" y="10708210"/>
            <a:ext cx="514715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sampler2D texture1;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texColor = texture(texture1, TexCoords);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(texColor.a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discard;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texColor;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45E704-503F-4D15-AFD6-36F724B34781}"/>
              </a:ext>
            </a:extLst>
          </p:cNvPr>
          <p:cNvSpPr txBox="1"/>
          <p:nvPr/>
        </p:nvSpPr>
        <p:spPr>
          <a:xfrm>
            <a:off x="1447957" y="13449052"/>
            <a:ext cx="81102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 GL_TEXTURE_2D, GL_TEXTURE_WRAP_S, GL_CLAMP_TO_EDGE); </a:t>
            </a:r>
            <a:r>
              <a:rPr lang="en-US" altLang="zh-CN"/>
              <a:t>glTexParameter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i( GL_TEXTURE_2D, GL_TEXTURE_WRAP_T, GL_CLAMP_TO_EDGE); </a:t>
            </a:r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DBC418C3-2B2C-4182-BF99-E9DE0875E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98" y="10731640"/>
            <a:ext cx="3309462" cy="25954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F48E3C-3A5D-4898-B53C-C5B30244BABB}"/>
              </a:ext>
            </a:extLst>
          </p:cNvPr>
          <p:cNvSpPr/>
          <p:nvPr/>
        </p:nvSpPr>
        <p:spPr>
          <a:xfrm>
            <a:off x="6925055" y="6163596"/>
            <a:ext cx="1732807" cy="25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4610917F-02A0-41DD-B688-AF0064A05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5686"/>
              </p:ext>
            </p:extLst>
          </p:nvPr>
        </p:nvGraphicFramePr>
        <p:xfrm>
          <a:off x="6937879" y="5622629"/>
          <a:ext cx="1719983" cy="86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包装程序外壳对象" showAsIcon="1" r:id="rId8" imgW="877320" imgH="439560" progId="Package">
                  <p:embed/>
                </p:oleObj>
              </mc:Choice>
              <mc:Fallback>
                <p:oleObj name="包装程序外壳对象" showAsIcon="1" r:id="rId8" imgW="877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37879" y="5622629"/>
                        <a:ext cx="1719983" cy="86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2F4CBAB8-66B0-4B3E-9A1A-97C9CAE71910}"/>
              </a:ext>
            </a:extLst>
          </p:cNvPr>
          <p:cNvSpPr txBox="1"/>
          <p:nvPr/>
        </p:nvSpPr>
        <p:spPr>
          <a:xfrm>
            <a:off x="3440233" y="281167"/>
            <a:ext cx="374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  <a:effectLst/>
              </a:rPr>
              <a:t>混合（</a:t>
            </a:r>
            <a:r>
              <a:rPr lang="en-US" altLang="zh-CN" b="1">
                <a:solidFill>
                  <a:srgbClr val="FFC000"/>
                </a:solidFill>
                <a:effectLst/>
              </a:rPr>
              <a:t>Blending</a:t>
            </a:r>
            <a:r>
              <a:rPr lang="zh-CN" altLang="en-US" b="1">
                <a:solidFill>
                  <a:srgbClr val="FFC000"/>
                </a:solidFill>
                <a:effectLst/>
              </a:rPr>
              <a:t>）</a:t>
            </a:r>
            <a:endParaRPr lang="en-US" altLang="zh-CN" b="1">
              <a:solidFill>
                <a:srgbClr val="FFC000"/>
              </a:solidFill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96C884-BDC1-4188-94C2-408863A162DF}"/>
              </a:ext>
            </a:extLst>
          </p:cNvPr>
          <p:cNvSpPr txBox="1"/>
          <p:nvPr/>
        </p:nvSpPr>
        <p:spPr>
          <a:xfrm>
            <a:off x="7378290" y="1591303"/>
            <a:ext cx="26789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(GL_BLEND);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2CA7EF3-F644-4DFD-BAF6-0CE18A32275F}"/>
                  </a:ext>
                </a:extLst>
              </p:cNvPr>
              <p:cNvSpPr txBox="1"/>
              <p:nvPr/>
            </p:nvSpPr>
            <p:spPr>
              <a:xfrm>
                <a:off x="1027841" y="1548939"/>
                <a:ext cx="7689912" cy="1571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0" lang="zh-CN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source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：源颜色向量。这是源自纹理的颜色向量。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kumimoji="0" lang="zh-CN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athJax_Math-italic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destination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：目标颜色向量。这是当前储存在颜色缓冲中的颜色向量。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zh-CN" sz="24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MathJax_Math-italic"/>
                      </a:rPr>
                      <m:t>𝐹</m:t>
                    </m:r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source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：源因子值。指定了alpha值对源颜色的影响。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zh-CN" sz="24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MathJax_Math-italic"/>
                      </a:rPr>
                      <m:t>𝐹</m:t>
                    </m:r>
                  </m:oMath>
                </a14:m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destination</a:t>
                </a:r>
                <a:r>
                  <a:rPr kumimoji="0" lang="zh-CN" altLang="zh-CN" sz="1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：目标因子值。指定了alpha值对目标颜色的影响。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2CA7EF3-F644-4DFD-BAF6-0CE18A32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41" y="1548939"/>
                <a:ext cx="7689912" cy="1571199"/>
              </a:xfrm>
              <a:prstGeom prst="rect">
                <a:avLst/>
              </a:prstGeom>
              <a:blipFill>
                <a:blip r:embed="rId2"/>
                <a:stretch>
                  <a:fillRect l="-1507" t="-2713"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29C05ABF-1AA2-475B-AAEC-AD3486B1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43" y="819249"/>
            <a:ext cx="6448425" cy="6667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AFF16E6-4191-48F8-B4D5-90959B4E0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783" y="5431348"/>
            <a:ext cx="5543575" cy="13327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6F747E8-35B7-4A94-9480-2D61AEEE7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59" y="2989009"/>
            <a:ext cx="3276190" cy="27301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9FC64A7-2176-4311-83F0-540C7A592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83" y="3036433"/>
            <a:ext cx="5079365" cy="2717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8E868B30-0897-4CC1-B3EB-33BAF45A6C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65962"/>
                  </p:ext>
                </p:extLst>
              </p:nvPr>
            </p:nvGraphicFramePr>
            <p:xfrm>
              <a:off x="1164743" y="6858460"/>
              <a:ext cx="8481666" cy="5458972"/>
            </p:xfrm>
            <a:graphic>
              <a:graphicData uri="http://schemas.openxmlformats.org/drawingml/2006/table">
                <a:tbl>
                  <a:tblPr/>
                  <a:tblGrid>
                    <a:gridCol w="3338069">
                      <a:extLst>
                        <a:ext uri="{9D8B030D-6E8A-4147-A177-3AD203B41FA5}">
                          <a16:colId xmlns:a16="http://schemas.microsoft.com/office/drawing/2014/main" val="2179557177"/>
                        </a:ext>
                      </a:extLst>
                    </a:gridCol>
                    <a:gridCol w="5143597">
                      <a:extLst>
                        <a:ext uri="{9D8B030D-6E8A-4147-A177-3AD203B41FA5}">
                          <a16:colId xmlns:a16="http://schemas.microsoft.com/office/drawing/2014/main" val="16156238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选项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值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4695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GL_ZERO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0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668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1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4471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因子等于源颜色向量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endParaRPr 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0304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  <a:latin typeface="MathJax_Main"/>
                            </a:rPr>
                            <a:t>1−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endParaRPr lang="fr-FR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859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因子等于目标颜色向量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endParaRPr 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3277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  <a:latin typeface="MathJax_Main"/>
                            </a:rPr>
                            <a:t>1−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endParaRPr lang="fr-FR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5902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00"/>
                              </a:highlight>
                            </a:rPr>
                            <a:t>GL_SRC_ALPHA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b="0">
                              <a:effectLst/>
                            </a:rPr>
                            <a:t>的</a:t>
                          </a:r>
                          <a:r>
                            <a:rPr lang="fr-FR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fr-FR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055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FF"/>
                              </a:highlight>
                            </a:rPr>
                            <a:t>GL_ONE_MINUS_SRC_ALPHA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</a:rPr>
                            <a:t>1−</a:t>
                          </a:r>
                          <a:r>
                            <a:rPr lang="zh-CN" altLang="en-US" b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𝑟𝑒𝑠𝑜𝑢𝑐𝑒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0">
                              <a:effectLst/>
                            </a:rPr>
                            <a:t>的</a:t>
                          </a:r>
                          <a:r>
                            <a:rPr lang="en-US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zh-CN" altLang="en-US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679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b="0">
                              <a:effectLst/>
                            </a:rPr>
                            <a:t>的</a:t>
                          </a:r>
                          <a:r>
                            <a:rPr lang="fr-FR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fr-FR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3511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</a:rPr>
                            <a:t>1−</a:t>
                          </a:r>
                          <a:r>
                            <a:rPr lang="fr-FR" b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𝑑𝑒𝑠𝑡𝑖𝑛𝑎𝑡𝑖𝑜𝑛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b="0">
                              <a:effectLst/>
                            </a:rPr>
                            <a:t>的</a:t>
                          </a:r>
                          <a:r>
                            <a:rPr lang="fr-FR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fr-FR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7594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因子等于常数颜色向量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endParaRPr 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1182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fr-FR" b="0">
                              <a:effectLst/>
                            </a:rPr>
                            <a:t>因子等于</a:t>
                          </a:r>
                          <a:r>
                            <a:rPr lang="fr-FR" b="0" i="0" u="none" strike="noStrike">
                              <a:effectLst/>
                              <a:latin typeface="MathJax_Main"/>
                            </a:rPr>
                            <a:t>1−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endParaRPr lang="fr-FR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0166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0">
                              <a:effectLst/>
                            </a:rPr>
                            <a:t>的</a:t>
                          </a:r>
                          <a:r>
                            <a:rPr lang="en-US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zh-CN" altLang="en-US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359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</a:rPr>
                            <a:t>1−</a:t>
                          </a:r>
                          <a:r>
                            <a:rPr lang="zh-CN" altLang="en-US" b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6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zh-CN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athJax_Math-italic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𝑐𝑜𝑛𝑠𝑡𝑎𝑛𝑡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b="0">
                              <a:effectLst/>
                            </a:rPr>
                            <a:t>的</a:t>
                          </a:r>
                          <a:r>
                            <a:rPr lang="en-US" b="0" i="0" u="none" strike="noStrike">
                              <a:effectLst/>
                              <a:latin typeface="MathJax_Math-italic"/>
                            </a:rPr>
                            <a:t>alpha</a:t>
                          </a:r>
                          <a:r>
                            <a:rPr lang="zh-CN" altLang="en-US" b="0">
                              <a:effectLst/>
                            </a:rPr>
                            <a:t>分量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74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8E868B30-0897-4CC1-B3EB-33BAF45A6C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65962"/>
                  </p:ext>
                </p:extLst>
              </p:nvPr>
            </p:nvGraphicFramePr>
            <p:xfrm>
              <a:off x="1164743" y="6858460"/>
              <a:ext cx="8481666" cy="5458972"/>
            </p:xfrm>
            <a:graphic>
              <a:graphicData uri="http://schemas.openxmlformats.org/drawingml/2006/table">
                <a:tbl>
                  <a:tblPr/>
                  <a:tblGrid>
                    <a:gridCol w="3338069">
                      <a:extLst>
                        <a:ext uri="{9D8B030D-6E8A-4147-A177-3AD203B41FA5}">
                          <a16:colId xmlns:a16="http://schemas.microsoft.com/office/drawing/2014/main" val="2179557177"/>
                        </a:ext>
                      </a:extLst>
                    </a:gridCol>
                    <a:gridCol w="5143597">
                      <a:extLst>
                        <a:ext uri="{9D8B030D-6E8A-4147-A177-3AD203B41FA5}">
                          <a16:colId xmlns:a16="http://schemas.microsoft.com/office/drawing/2014/main" val="1615623827"/>
                        </a:ext>
                      </a:extLst>
                    </a:gridCol>
                  </a:tblGrid>
                  <a:tr h="361188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选项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b="0">
                              <a:effectLst/>
                            </a:rPr>
                            <a:t>值</a:t>
                          </a:r>
                        </a:p>
                      </a:txBody>
                      <a:tcPr marL="60960" marR="60960" marT="60960" marB="6096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469588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GL_ZERO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0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668410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zh-CN" altLang="en-US" b="0">
                              <a:effectLst/>
                            </a:rPr>
                            <a:t>因子等于</a:t>
                          </a:r>
                          <a:r>
                            <a:rPr lang="en-US" altLang="zh-CN" b="0" i="0" u="none" strike="noStrike">
                              <a:effectLst/>
                              <a:latin typeface="MathJax_Main"/>
                            </a:rPr>
                            <a:t>1</a:t>
                          </a:r>
                          <a:endParaRPr lang="zh-CN" altLang="en-US" b="0">
                            <a:effectLst/>
                          </a:endParaRP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447180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298333" r="-118" b="-1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030484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GL_ONE_MINUS_SRC_COLOR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398333" r="-118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9859011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498333" r="-118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32777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598333" r="-118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590290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00"/>
                              </a:highlight>
                            </a:rPr>
                            <a:t>GL_SRC_ALPHA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698333" r="-118" b="-7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9055349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  <a:highlight>
                                <a:srgbClr val="00FFFF"/>
                              </a:highlight>
                            </a:rPr>
                            <a:t>GL_ONE_MINUS_SRC_ALPHA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811864" r="-118" b="-6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679926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896667" r="-118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351109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GL_ONE_MINUS_DST_ALPHA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013559" r="-118" b="-423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5759471"/>
                      </a:ext>
                    </a:extLst>
                  </a:tr>
                  <a:tr h="36118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095000" r="-118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118277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GL_ONE_MINUS_CONSTANT_COLOR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195000" r="-118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0166805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929" t="-1295000" r="-118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35964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b="0">
                              <a:effectLst/>
                            </a:rPr>
                            <a:t>GL_ONE_MINUS_CONSTANT_ALPHA</a:t>
                          </a:r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0960" marR="60960" marT="60960" marB="60960">
                        <a:lnL>
                          <a:noFill/>
                        </a:lnL>
                        <a:lnR>
                          <a:noFill/>
                        </a:lnR>
                        <a:lnT w="762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7"/>
                          <a:stretch>
                            <a:fillRect l="-64929" t="-1395000" r="-118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74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E1D6B5DA-6BA0-41C6-9EE9-7CAB88B1D3A1}"/>
              </a:ext>
            </a:extLst>
          </p:cNvPr>
          <p:cNvSpPr txBox="1"/>
          <p:nvPr/>
        </p:nvSpPr>
        <p:spPr>
          <a:xfrm>
            <a:off x="5349066" y="6402931"/>
            <a:ext cx="459071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glBlendFunc</a:t>
            </a:r>
            <a:r>
              <a:rPr lang="en-US" altLang="zh-CN" b="0" i="0">
                <a:solidFill>
                  <a:schemeClr val="bg1"/>
                </a:solidFill>
                <a:effectLst/>
              </a:rPr>
              <a:t>(GLenum sfactor, GLenum dfactor)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BDE522-5462-4498-A244-9B9CD8971966}"/>
              </a:ext>
            </a:extLst>
          </p:cNvPr>
          <p:cNvSpPr txBox="1"/>
          <p:nvPr/>
        </p:nvSpPr>
        <p:spPr>
          <a:xfrm>
            <a:off x="1185249" y="12362967"/>
            <a:ext cx="84611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glBlendFunc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GL_SRC_ALPHA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GL_ONE_MINUS_SRC_ALPHA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5493490-44D7-4D27-8C2A-B853C40583A2}"/>
              </a:ext>
            </a:extLst>
          </p:cNvPr>
          <p:cNvSpPr txBox="1"/>
          <p:nvPr/>
        </p:nvSpPr>
        <p:spPr>
          <a:xfrm>
            <a:off x="1185249" y="13163526"/>
            <a:ext cx="84611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glBlendFuncSeparate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GL_SRC_ALPHA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GL_ONE_MINUS_SRC_ALPHA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GL_ZERO , GL_ONE);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557AE8-D9CF-4C27-AA1E-DF644134E24C}"/>
                  </a:ext>
                </a:extLst>
              </p:cNvPr>
              <p:cNvSpPr/>
              <p:nvPr/>
            </p:nvSpPr>
            <p:spPr>
              <a:xfrm>
                <a:off x="7495729" y="9060752"/>
                <a:ext cx="2444048" cy="9525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ea"/>
                  </a:rPr>
                  <a:t>数颜色向量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𝑐𝑜𝑛𝑠𝑡𝑎𝑛𝑡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ea"/>
                  </a:rPr>
                  <a:t>可以通过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glBlendColor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+mn-ea"/>
                  </a:rPr>
                  <a:t>函数来另外设置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557AE8-D9CF-4C27-AA1E-DF644134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29" y="9060752"/>
                <a:ext cx="2444048" cy="952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704A2366-67F8-4C9F-A457-EE652104F6B0}"/>
              </a:ext>
            </a:extLst>
          </p:cNvPr>
          <p:cNvSpPr txBox="1"/>
          <p:nvPr/>
        </p:nvSpPr>
        <p:spPr>
          <a:xfrm>
            <a:off x="1047881" y="12803360"/>
            <a:ext cx="835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也可以使用</a:t>
            </a:r>
            <a:r>
              <a:rPr lang="en-US" altLang="zh-CN">
                <a:solidFill>
                  <a:schemeClr val="bg1"/>
                </a:solidFill>
              </a:rPr>
              <a:t>glBlendFuncSeparate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alpha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通道分别设置不同的选项：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C547B4D-44B5-4C20-A8FD-4AD63A804578}"/>
              </a:ext>
            </a:extLst>
          </p:cNvPr>
          <p:cNvSpPr txBox="1"/>
          <p:nvPr/>
        </p:nvSpPr>
        <p:spPr>
          <a:xfrm>
            <a:off x="4030980" y="13516942"/>
            <a:ext cx="5768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让最终的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alpha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分量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被目标颜色向量的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alpha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值所影响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C4AAB902-C6DA-47D2-95D4-F5335ADEE6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11" y="336835"/>
            <a:ext cx="2327655" cy="23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6257E5-B3BF-484B-BE15-E3B717562AC2}"/>
                  </a:ext>
                </a:extLst>
              </p:cNvPr>
              <p:cNvSpPr txBox="1"/>
              <p:nvPr/>
            </p:nvSpPr>
            <p:spPr>
              <a:xfrm>
                <a:off x="849794" y="754728"/>
                <a:ext cx="9139157" cy="1202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glBlendEquation(GLenum mode)允许我们设置运算符，它提供了三个选项：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  <a:p>
                <a:pPr marL="285750" lvl="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highlight>
                      <a:srgbClr val="8000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GL_FUNC_ADD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：默认选项，将两个分量相加：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𝑟𝑒𝑠𝑢𝑙𝑡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=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Src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+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Dst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highlight>
                      <a:srgbClr val="8000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GL_FUNC_SUBTRACT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：将两个分量相减：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𝑟𝑒𝑠𝑢𝑙𝑡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=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Src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−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Dst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highlight>
                      <a:srgbClr val="800000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GL_FUNC_REVERSE_SUBTRACT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：将两个分量相减，但顺序相反：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athJax_Math-italic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𝑟𝑒𝑠𝑢𝑙𝑡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=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Dst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in"/>
                  </a:rPr>
                  <a:t>−</a:t>
                </a: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MathJax_Math-italic"/>
                  </a:rPr>
                  <a:t>Src</a:t>
                </a:r>
                <a:endPara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6257E5-B3BF-484B-BE15-E3B71756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4" y="754728"/>
                <a:ext cx="9139157" cy="1202060"/>
              </a:xfrm>
              <a:prstGeom prst="rect">
                <a:avLst/>
              </a:prstGeom>
              <a:blipFill>
                <a:blip r:embed="rId2"/>
                <a:stretch>
                  <a:fillRect l="-533" t="-355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07ABDE2-4181-4A04-AE87-90D8A467B6EA}"/>
              </a:ext>
            </a:extLst>
          </p:cNvPr>
          <p:cNvSpPr txBox="1"/>
          <p:nvPr/>
        </p:nvSpPr>
        <p:spPr>
          <a:xfrm>
            <a:off x="849794" y="1956788"/>
            <a:ext cx="892555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通常我们都可以省略调用glBlendEquation，因为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隶书" panose="02010509060101010101" pitchFamily="49" charset="-122"/>
                <a:ea typeface="隶书" panose="02010509060101010101" pitchFamily="49" charset="-122"/>
                <a:cs typeface="Courier New" panose="02070309020205020404" pitchFamily="49" charset="0"/>
              </a:rPr>
              <a:t>GL_FUNC_ADD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对大部分的操作来说都是我们希望的混合方程，但如果你真的想打破主流，其它的方程也可能符合你的要求。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21AA5C-90C7-42EC-A8F5-FD8A5C102DA0}"/>
              </a:ext>
            </a:extLst>
          </p:cNvPr>
          <p:cNvSpPr txBox="1"/>
          <p:nvPr/>
        </p:nvSpPr>
        <p:spPr>
          <a:xfrm>
            <a:off x="750570" y="2692659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渲染半透明纹理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EE4656-1660-4AF4-9E5A-8427B80170A9}"/>
              </a:ext>
            </a:extLst>
          </p:cNvPr>
          <p:cNvSpPr txBox="1"/>
          <p:nvPr/>
        </p:nvSpPr>
        <p:spPr>
          <a:xfrm>
            <a:off x="849794" y="3061991"/>
            <a:ext cx="892555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(GL_BLEND); </a:t>
            </a:r>
          </a:p>
          <a:p>
            <a:r>
              <a:rPr lang="en-US" altLang="zh-CN"/>
              <a:t>glBlendFunc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(GL_SRC_ALPHA, GL_ONE_MINUS_SRC_ALPHA); 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5DEEF-4BF3-4FC7-8D57-F46C61F2868D}"/>
              </a:ext>
            </a:extLst>
          </p:cNvPr>
          <p:cNvSpPr txBox="1"/>
          <p:nvPr/>
        </p:nvSpPr>
        <p:spPr>
          <a:xfrm>
            <a:off x="1523647" y="3892988"/>
            <a:ext cx="77914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由于启用了混合，我们就不需要丢弃片段了，所以</a:t>
            </a:r>
            <a:r>
              <a:rPr lang="zh-CN" altLang="en-US">
                <a:solidFill>
                  <a:srgbClr val="222222"/>
                </a:solidFill>
                <a:latin typeface="+mn-ea"/>
              </a:rPr>
              <a:t>需要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把片段着色器还原</a:t>
            </a:r>
            <a:endParaRPr lang="zh-CN" altLang="en-US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7E1D62-FCA1-4B0B-896A-75056F507E08}"/>
              </a:ext>
            </a:extLst>
          </p:cNvPr>
          <p:cNvSpPr txBox="1"/>
          <p:nvPr/>
        </p:nvSpPr>
        <p:spPr>
          <a:xfrm>
            <a:off x="4194810" y="4335116"/>
            <a:ext cx="5513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有些不对劲。前面窗户的透明部分遮蔽了背后的窗户？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发生这一现象的原因是，深度测试和混合一起使用的话会产生一些麻烦。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要想保证窗户中能够显示它们背后的窗户，我们需要首先绘制背后的这部分窗户。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E27AB5-20D3-4C37-9E7C-01A572D18A81}"/>
              </a:ext>
            </a:extLst>
          </p:cNvPr>
          <p:cNvSpPr txBox="1"/>
          <p:nvPr/>
        </p:nvSpPr>
        <p:spPr>
          <a:xfrm>
            <a:off x="5181600" y="5885240"/>
            <a:ext cx="353949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先绘制所有不透明的物体。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对所有透明的物体排序。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按顺序绘制所有透明的物体。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A9C7B64-A20E-4726-9964-BE22865C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12" y="4335116"/>
            <a:ext cx="3174898" cy="253666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5CFC40F-098B-4C0A-9B26-0E4C63167CAF}"/>
              </a:ext>
            </a:extLst>
          </p:cNvPr>
          <p:cNvSpPr/>
          <p:nvPr/>
        </p:nvSpPr>
        <p:spPr>
          <a:xfrm>
            <a:off x="4511248" y="7469860"/>
            <a:ext cx="5593452" cy="184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808000"/>
                </a:solidFill>
              </a:rPr>
              <a:t>map&lt;float, QVector3D&gt; sorted; </a:t>
            </a:r>
            <a:endParaRPr lang="en-US" altLang="zh-CN">
              <a:solidFill>
                <a:srgbClr val="808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808000"/>
                </a:solidFill>
              </a:rPr>
              <a:t>foreach(auto item,windows) { </a:t>
            </a:r>
            <a:endParaRPr lang="en-US" altLang="zh-CN">
              <a:solidFill>
                <a:srgbClr val="808000"/>
              </a:solidFill>
            </a:endParaRPr>
          </a:p>
          <a:p>
            <a:pPr lvl="1"/>
            <a:r>
              <a:rPr lang="zh-CN" altLang="zh-CN"/>
              <a:t>float distance = 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zh-CN"/>
              <a:t>m_camera.Position.distanceToPoint(item); </a:t>
            </a:r>
            <a:endParaRPr lang="en-US" altLang="zh-CN"/>
          </a:p>
          <a:p>
            <a:pPr lvl="1"/>
            <a:r>
              <a:rPr lang="zh-CN" altLang="zh-CN"/>
              <a:t>sorted[distance] = item; </a:t>
            </a:r>
            <a:endParaRPr lang="en-US" altLang="zh-CN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808000"/>
                </a:solidFill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1DD89F-79C2-4946-9D6B-75B1A41E924A}"/>
              </a:ext>
            </a:extLst>
          </p:cNvPr>
          <p:cNvSpPr/>
          <p:nvPr/>
        </p:nvSpPr>
        <p:spPr>
          <a:xfrm>
            <a:off x="1094076" y="9675984"/>
            <a:ext cx="9010623" cy="212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map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reverse_iterator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riter=sorted.rbegin();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	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riter!=sorted.rend();riter++){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model.setToIdentity();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model.translate(riter-&gt;second);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"model"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m_WindowMesh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-&gt;Draw(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34EA241-8AB6-4E2E-AA66-F2D7710E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93" y="6940192"/>
            <a:ext cx="3188137" cy="25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9742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2387</TotalTime>
  <Words>1059</Words>
  <Application>Microsoft Office PowerPoint</Application>
  <PresentationFormat>自定义</PresentationFormat>
  <Paragraphs>96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MathJax_Main</vt:lpstr>
      <vt:lpstr>MathJax_Math-italic</vt:lpstr>
      <vt:lpstr>等线</vt:lpstr>
      <vt:lpstr>华文琥珀</vt:lpstr>
      <vt:lpstr>隶书</vt:lpstr>
      <vt:lpstr>宋体</vt:lpstr>
      <vt:lpstr>Microsoft Yahei</vt:lpstr>
      <vt:lpstr>Microsoft Yahei</vt:lpstr>
      <vt:lpstr>Arial</vt:lpstr>
      <vt:lpstr>Calibri</vt:lpstr>
      <vt:lpstr>Cambria</vt:lpstr>
      <vt:lpstr>Cambria Math</vt:lpstr>
      <vt:lpstr>Courier New</vt:lpstr>
      <vt:lpstr>Open Sans</vt:lpstr>
      <vt:lpstr>4_第一PPT，www.1ppt.com</vt:lpstr>
      <vt:lpstr>包装程序外壳对象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1770</cp:revision>
  <dcterms:created xsi:type="dcterms:W3CDTF">2020-06-26T01:00:00Z</dcterms:created>
  <dcterms:modified xsi:type="dcterms:W3CDTF">2021-10-27T03:05:35Z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