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28" r:id="rId3"/>
    <p:sldId id="329" r:id="rId5"/>
    <p:sldId id="330" r:id="rId6"/>
    <p:sldId id="331" r:id="rId7"/>
    <p:sldId id="332" r:id="rId8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411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789 112 24575,'-31'0'0,"0"2"0,0 1 0,0 1 0,-41 12 0,41-9 0,1 1 0,0 2 0,1 2 0,0 0 0,1 2 0,0 1 0,1 1 0,-26 21 0,-106 104 0,140-122 0,0 2 0,2 0 0,1 1 0,0 0 0,-21 44 0,31-49 0,1 0 0,1 0 0,1 0 0,0 0 0,1 1 0,1-1 0,0 1 0,1-1 0,2 1 0,-1 0 0,2-1 0,6 23 0,-4-26 0,0 1 0,2-1 0,-1 0 0,2-1 0,0 0 0,18 24 0,-9-16 0,1-2 0,1 0 0,24 19 0,-11-15 0,0-1 0,1-2 0,2-1 0,66 26 0,154 36 0,223 31 0,-372-96 0,1-4 0,168-2 0,-228-13 0,0-2 0,90-23 0,88-40 0,-152 44 0,-1 0 0,-2-3 0,0-3 0,-2-3 0,-1-3 0,-3-3 0,0-3 0,60-52 0,-100 71 0,-1-1 0,-1-1 0,-1 0 0,21-36 0,59-117 0,-94 165 0,-1 1 0,-1-1 0,0 0 0,-1 0 0,0 0 0,3-25 0,-6 30 0,-1 1 0,-1-1 0,1 1 0,-1-1 0,0 1 0,-1 0 0,0-1 0,0 1 0,0 0 0,-1 0 0,0 0 0,0 1 0,-1-1 0,-5-6 0,-15-23 0,-1 2 0,-2 1 0,-1 1 0,-2 2 0,-1 1 0,-1 1 0,-45-30 0,49 43 0,0 0 0,-2 2 0,0 2 0,0 0 0,-1 2 0,0 2 0,-61-8 0,-230 5 0,295 10 0,-218 9-682,-443 76 681,563-61-6142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24575,'-21'7'0,"-12"10"0,-2 5 0,0 7 0,3 1 0,3 0 0,3-2 0,2-3 0,5-4-8191</inkml:trace>
  <inkml:trace contextRef="#ctx0" brushRef="#br0">149 169 24575,'25'18'0,"23"13"0,14 5 0,11 4 0,7-2 0,1-3 0,-6-5 0,-5-7 0,-11-7 0,-8-10 0,-13-7-8191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0 24575,'-7'29'0,"-6"20"0,-5 12 0,-6 7 0,-9 7 0,-11 4 0,-9 0 0,-5 1 0,-4-3 0,-6-7 0,-2-8 0,0-7 0,5-10 0,5-12 0,7-12 0,9-21 0,11-9-8191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0 444 24575,'18'22'0,"17"21"0,13 21 0,13 15 0,10 8 0,4 0 0,1-4 0,-7-13 0,-10-14 0,-20-28 0,-16-18-8191</inkml:trace>
  <inkml:trace contextRef="#ctx0" brushRef="#br0">275 0 24575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9 24575,'0'-4'0,"-3"0"0,-6 6 0,-3 8 0,-8 8 0,-8 9 0,-9 11 0,-10 9 0,-4 7 0,-4 7 0,0 2 0,3-2 0,6-4 0,7-4 0,7-5 0,5-6 0,7-10-8191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24575,'4'25'0,"1"23"0,-1 10 0,0 7 0,-2-1 0,0-5 0,-1-8 0,-1-9 0,0-16 0,4-19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24575,'22'-11'0,"0"1"0,0 1 0,1 1 0,0 2 0,0 0 0,1 1 0,0 1 0,25-1 0,-47 5 0,0 0 0,0 0 0,0 0 0,0 1 0,0-1 0,0 0 0,0 1 0,0-1 0,-1 1 0,1 0 0,0 0 0,0-1 0,-1 1 0,1 0 0,0 1 0,-1-1 0,1 0 0,-1 0 0,1 1 0,-1-1 0,0 1 0,0-1 0,0 1 0,0-1 0,0 1 0,0 0 0,0 0 0,0-1 0,0 1 0,-1 0 0,1 0 0,0 2 0,0 7 0,0 0 0,0-1 0,-1 1 0,-2 20 0,1-9 0,-25 497-1365,25-504-4096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 24575,'18'-3'0,"30"-4"0,-46 7 0,1 0 0,0 0 0,0 0 0,-1 0 0,1 1 0,0-1 0,0 1 0,-1-1 0,1 1 0,-1 0 0,1 0 0,0 0 0,3 3 0,-5-3 0,-1 0 0,1 0 0,0-1 0,0 1 0,-1 0 0,1 0 0,-1 0 0,1 0 0,-1 0 0,1 1 0,-1-1 0,1 0 0,-1 0 0,0 0 0,0 0 0,0 0 0,0 0 0,1 1 0,-1-1 0,-1 0 0,1 0 0,0 0 0,0 0 0,0 1 0,-1-1 0,1 0 0,0 0 0,-2 2 0,-16 30 0,16-31 0,-10 14 0,-26 25 0,28-31 0,1 0 0,0 0 0,0 1 0,1 0 0,-11 20 0,18-31 0,1 1 0,0 0 0,-1-1 0,1 1 0,0 0 0,0-1 0,-1 1 0,1 0 0,0 0 0,0-1 0,0 1 0,0 0 0,0-1 0,0 1 0,0 0 0,0 0 0,0-1 0,0 1 0,1 0 0,-1 0 0,0-1 0,0 1 0,1 0 0,-1-1 0,0 1 0,1-1 0,-1 1 0,1 0 0,-1-1 0,1 1 0,-1-1 0,1 1 0,-1-1 0,1 1 0,-1-1 0,1 0 0,0 1 0,-1-1 0,1 1 0,0-1 0,0 0 0,41 8 0,-39-8 0,1 0 0,0 0 0,-1 0 0,1 1 0,-1 0 0,1 0 0,-1 0 0,7 3 0,-9-3 0,0 0 0,-1-1 0,1 1 0,0 0 0,-1 0 0,1 0 0,-1 0 0,1 0 0,-1 0 0,0 0 0,1 1 0,-1-1 0,0 0 0,0 0 0,0 0 0,0 0 0,0 0 0,0 0 0,0 0 0,0 1 0,0-1 0,-1 0 0,1 0 0,0 0 0,-1 0 0,1 0 0,-2 2 0,-17 30 0,15-28 0,-41 45 0,2-3 0,43-47 0,0 1 0,0-1 0,0 0 0,0 1 0,-1-1 0,1 0 0,0 0 0,0 1 0,0-1 0,0 0 0,0 1 0,0-1 0,0 0 0,0 1 0,0-1 0,0 0 0,0 1 0,0-1 0,0 0 0,0 1 0,0-1 0,0 0 0,0 0 0,1 1 0,-1-1 0,0 0 0,0 1 0,0-1 0,0 0 0,1 0 0,-1 1 0,0-1 0,0 0 0,0 0 0,1 0 0,-1 1 0,0-1 0,1 0 0,-1 0 0,0 0 0,0 0 0,1 1 0,-1-1 0,0 0 0,1 0 0,-1 0 0,0 0 0,1 0 0,-1 0 0,0 0 0,1 0 0,-1 0 0,0 0 0,0 0 0,1 0 0,0 0 0,23 0 0,-22 0 0,99-3-1365,-78 2-4096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24575,'0'4'0,"0"4"0,0 8 0,0 6 0,0 5 0,-3 2 0,-2 0 0,-3 2 0,-8-4 0,0-7-8191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24575,'4'22'0,"1"10"0,-1 4 0,0-5-8191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86 24575,'29'-11'0,"13"-7"0,7 0 0,-2 3 0,-5 3 0,-6 5 0,-6 3 0,-7 5 0,-8 7 0,-7 6 0,-8 6 0,-8 5 0,-9 5 0,-10 1 0,-3-2 0,3-5-8191</inkml:trace>
  <inkml:trace contextRef="#ctx0" brushRef="#br0">0 319 24575,'22'-11'0,"14"-3"0,8-3 0,4-3 0,-3 3 0,-9 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15:47: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24575,'0'22'0,"0"13"0,0 6 0,0-5-8191</inkml:trace>
  <inkml:trace contextRef="#ctx0" brushRef="#br0">0 0 24575,'26'4'0,"11"0"0,3 1 0,-1-2 0,-15 0 0,-11-1-8191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customXml" Target="../ink/ink4.xml"/><Relationship Id="rId7" Type="http://schemas.openxmlformats.org/officeDocument/2006/relationships/image" Target="../media/image7.png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3" Type="http://schemas.openxmlformats.org/officeDocument/2006/relationships/image" Target="../media/image5.pn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6.png"/><Relationship Id="rId24" Type="http://schemas.openxmlformats.org/officeDocument/2006/relationships/customXml" Target="../ink/ink12.xml"/><Relationship Id="rId23" Type="http://schemas.openxmlformats.org/officeDocument/2006/relationships/image" Target="../media/image15.png"/><Relationship Id="rId22" Type="http://schemas.openxmlformats.org/officeDocument/2006/relationships/customXml" Target="../ink/ink11.xml"/><Relationship Id="rId21" Type="http://schemas.openxmlformats.org/officeDocument/2006/relationships/image" Target="../media/image14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3.png"/><Relationship Id="rId18" Type="http://schemas.openxmlformats.org/officeDocument/2006/relationships/customXml" Target="../ink/ink9.xml"/><Relationship Id="rId17" Type="http://schemas.openxmlformats.org/officeDocument/2006/relationships/image" Target="../media/image12.png"/><Relationship Id="rId16" Type="http://schemas.openxmlformats.org/officeDocument/2006/relationships/customXml" Target="../ink/ink8.xml"/><Relationship Id="rId15" Type="http://schemas.openxmlformats.org/officeDocument/2006/relationships/image" Target="../media/image11.png"/><Relationship Id="rId14" Type="http://schemas.openxmlformats.org/officeDocument/2006/relationships/customXml" Target="../ink/ink7.xml"/><Relationship Id="rId13" Type="http://schemas.openxmlformats.org/officeDocument/2006/relationships/image" Target="../media/image10.png"/><Relationship Id="rId12" Type="http://schemas.openxmlformats.org/officeDocument/2006/relationships/customXml" Target="../ink/ink6.xml"/><Relationship Id="rId11" Type="http://schemas.openxmlformats.org/officeDocument/2006/relationships/image" Target="../media/image9.png"/><Relationship Id="rId10" Type="http://schemas.openxmlformats.org/officeDocument/2006/relationships/customXml" Target="../ink/ink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帧缓冲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(Framebuffer)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5935" y="774892"/>
            <a:ext cx="87099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颜色缓冲、深度缓冲和模板缓冲。这些缓冲结合起来叫做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帧缓冲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(Framebuffer)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它被储存在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显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存中，我们目前所做的所有操作都是在</a:t>
            </a:r>
            <a:r>
              <a:rPr lang="zh-CN" altLang="en-US" b="1">
                <a:solidFill>
                  <a:schemeClr val="tx1"/>
                </a:solidFill>
                <a:highlight>
                  <a:srgbClr val="00FF00"/>
                </a:highlight>
                <a:latin typeface="+mn-ea"/>
              </a:rPr>
              <a:t>默认帧缓冲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的渲染缓冲上进行的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5935" y="4566529"/>
            <a:ext cx="85619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帧缓冲能够让我们在场景中加入类似镜子的东西，或者做出很酷的后期处理效果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1292" y="5041094"/>
            <a:ext cx="440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创建一个帧缓冲，并绑定它</a:t>
            </a:r>
            <a:endParaRPr lang="zh-CN" altLang="en-US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0188" y="5410426"/>
            <a:ext cx="53127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fbo;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&amp;fbo);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fbo); </a:t>
            </a:r>
            <a:endParaRPr lang="zh-CN" altLang="en-US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09" y="1479971"/>
            <a:ext cx="762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/>
          <p:cNvSpPr txBox="1"/>
          <p:nvPr/>
        </p:nvSpPr>
        <p:spPr>
          <a:xfrm>
            <a:off x="870996" y="6387752"/>
            <a:ext cx="887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GL_READ_FRAMEBUFFER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GL_DRAW_FRAMEBUFFER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，将一个帧缓冲分别绑定到读取目标或写入目标。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6672" y="7102729"/>
            <a:ext cx="825757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现在还不能使用我们的帧缓冲，一个完整的帧缓冲需要满足以下的条件：</a:t>
            </a:r>
            <a:endParaRPr lang="zh-CN" altLang="en-US" b="1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附加至少一个缓冲（颜色、深度或模板缓冲）。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至少有一个颜色附件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(Attachment)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所有的附件都必须是完整的（保留了内存）。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每个缓冲都应该有相同的样本数。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0188" y="8738715"/>
            <a:ext cx="72042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渲染到一个不同的帧缓冲被叫做</a:t>
            </a:r>
            <a:r>
              <a:rPr lang="zh-CN" altLang="en-US"/>
              <a:t>离屏渲染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(Off-screen Rendering)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70996" y="9266705"/>
            <a:ext cx="693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在完成所有的帧缓冲操作之后，不要忘记删除这个帧缓冲对象：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9834" y="9610029"/>
            <a:ext cx="82575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glDeleteFramebuffers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&amp;fbo); </a:t>
            </a:r>
            <a:endParaRPr lang="zh-CN" altLang="en-US"/>
          </a:p>
        </p:txBody>
      </p:sp>
      <p:grpSp>
        <p:nvGrpSpPr>
          <p:cNvPr id="1033" name="组合 1032"/>
          <p:cNvGrpSpPr/>
          <p:nvPr/>
        </p:nvGrpSpPr>
        <p:grpSpPr>
          <a:xfrm>
            <a:off x="3000480" y="190440"/>
            <a:ext cx="2096280" cy="556920"/>
            <a:chOff x="3000480" y="190440"/>
            <a:chExt cx="209628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" p14:bwMode="auto">
              <p14:nvContentPartPr>
                <p14:cNvPr id="60" name="墨迹 59"/>
                <p14:cNvContentPartPr/>
                <p14:nvPr/>
              </p14:nvContentPartPr>
              <p14:xfrm>
                <a:off x="4005600" y="241560"/>
                <a:ext cx="1091160" cy="505800"/>
              </p14:xfrm>
            </p:contentPart>
          </mc:Choice>
          <mc:Fallback xmlns="">
            <p:pic>
              <p:nvPicPr>
                <p:cNvPr id="60" name="墨迹 59"/>
              </p:nvPicPr>
              <p:blipFill>
                <a:blip r:embed="rId3"/>
              </p:blipFill>
              <p:spPr>
                <a:xfrm>
                  <a:off x="4005600" y="241560"/>
                  <a:ext cx="1091160" cy="505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61" name="墨迹 60"/>
                <p14:cNvContentPartPr/>
                <p14:nvPr/>
              </p14:nvContentPartPr>
              <p14:xfrm>
                <a:off x="3000480" y="232920"/>
                <a:ext cx="192240" cy="221040"/>
              </p14:xfrm>
            </p:contentPart>
          </mc:Choice>
          <mc:Fallback xmlns="">
            <p:pic>
              <p:nvPicPr>
                <p:cNvPr id="61" name="墨迹 60"/>
              </p:nvPicPr>
              <p:blipFill>
                <a:blip r:embed="rId5"/>
              </p:blipFill>
              <p:spPr>
                <a:xfrm>
                  <a:off x="3000480" y="232920"/>
                  <a:ext cx="192240" cy="22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62" name="墨迹 61"/>
                <p14:cNvContentPartPr/>
                <p14:nvPr/>
              </p14:nvContentPartPr>
              <p14:xfrm>
                <a:off x="3040080" y="426600"/>
                <a:ext cx="9360" cy="160560"/>
              </p14:xfrm>
            </p:contentPart>
          </mc:Choice>
          <mc:Fallback xmlns="">
            <p:pic>
              <p:nvPicPr>
                <p:cNvPr id="62" name="墨迹 61"/>
              </p:nvPicPr>
              <p:blipFill>
                <a:blip r:embed="rId7"/>
              </p:blipFill>
              <p:spPr>
                <a:xfrm>
                  <a:off x="3040080" y="426600"/>
                  <a:ext cx="9360" cy="160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63" name="墨迹 62"/>
                <p14:cNvContentPartPr/>
                <p14:nvPr/>
              </p14:nvContentPartPr>
              <p14:xfrm>
                <a:off x="3085800" y="372960"/>
                <a:ext cx="102240" cy="240480"/>
              </p14:xfrm>
            </p:contentPart>
          </mc:Choice>
          <mc:Fallback xmlns="">
            <p:pic>
              <p:nvPicPr>
                <p:cNvPr id="63" name="墨迹 62"/>
              </p:nvPicPr>
              <p:blipFill>
                <a:blip r:embed="rId9"/>
              </p:blipFill>
              <p:spPr>
                <a:xfrm>
                  <a:off x="3085800" y="372960"/>
                  <a:ext cx="10224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024" name="墨迹 1023"/>
                <p14:cNvContentPartPr/>
                <p14:nvPr/>
              </p14:nvContentPartPr>
              <p14:xfrm>
                <a:off x="3100920" y="460800"/>
                <a:ext cx="58320" cy="158040"/>
              </p14:xfrm>
            </p:contentPart>
          </mc:Choice>
          <mc:Fallback xmlns="">
            <p:pic>
              <p:nvPicPr>
                <p:cNvPr id="1024" name="墨迹 1023"/>
              </p:nvPicPr>
              <p:blipFill>
                <a:blip r:embed="rId11"/>
              </p:blipFill>
              <p:spPr>
                <a:xfrm>
                  <a:off x="3100920" y="460800"/>
                  <a:ext cx="58320" cy="158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1025" name="墨迹 1024"/>
                <p14:cNvContentPartPr/>
                <p14:nvPr/>
              </p14:nvContentPartPr>
              <p14:xfrm>
                <a:off x="3403320" y="228600"/>
                <a:ext cx="18000" cy="77040"/>
              </p14:xfrm>
            </p:contentPart>
          </mc:Choice>
          <mc:Fallback xmlns="">
            <p:pic>
              <p:nvPicPr>
                <p:cNvPr id="1025" name="墨迹 1024"/>
              </p:nvPicPr>
              <p:blipFill>
                <a:blip r:embed="rId13"/>
              </p:blipFill>
              <p:spPr>
                <a:xfrm>
                  <a:off x="3403320" y="228600"/>
                  <a:ext cx="18000" cy="77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1027" name="墨迹 1026"/>
                <p14:cNvContentPartPr/>
                <p14:nvPr/>
              </p14:nvContentPartPr>
              <p14:xfrm>
                <a:off x="3299280" y="335160"/>
                <a:ext cx="6120" cy="43920"/>
              </p14:xfrm>
            </p:contentPart>
          </mc:Choice>
          <mc:Fallback xmlns="">
            <p:pic>
              <p:nvPicPr>
                <p:cNvPr id="1027" name="墨迹 1026"/>
              </p:nvPicPr>
              <p:blipFill>
                <a:blip r:embed="rId15"/>
              </p:blipFill>
              <p:spPr>
                <a:xfrm>
                  <a:off x="3299280" y="335160"/>
                  <a:ext cx="61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1028" name="墨迹 1027"/>
                <p14:cNvContentPartPr/>
                <p14:nvPr/>
              </p14:nvContentPartPr>
              <p14:xfrm>
                <a:off x="3337440" y="319320"/>
                <a:ext cx="138600" cy="114840"/>
              </p14:xfrm>
            </p:contentPart>
          </mc:Choice>
          <mc:Fallback xmlns="">
            <p:pic>
              <p:nvPicPr>
                <p:cNvPr id="1028" name="墨迹 1027"/>
              </p:nvPicPr>
              <p:blipFill>
                <a:blip r:embed="rId17"/>
              </p:blipFill>
              <p:spPr>
                <a:xfrm>
                  <a:off x="3337440" y="319320"/>
                  <a:ext cx="138600" cy="114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1029" name="墨迹 1028"/>
                <p14:cNvContentPartPr/>
                <p14:nvPr/>
              </p14:nvContentPartPr>
              <p14:xfrm>
                <a:off x="3375240" y="426600"/>
                <a:ext cx="64800" cy="48600"/>
              </p14:xfrm>
            </p:contentPart>
          </mc:Choice>
          <mc:Fallback xmlns="">
            <p:pic>
              <p:nvPicPr>
                <p:cNvPr id="1029" name="墨迹 1028"/>
              </p:nvPicPr>
              <p:blipFill>
                <a:blip r:embed="rId19"/>
              </p:blipFill>
              <p:spPr>
                <a:xfrm>
                  <a:off x="3375240" y="426600"/>
                  <a:ext cx="64800" cy="4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1030" name="墨迹 1029"/>
                <p14:cNvContentPartPr/>
                <p14:nvPr/>
              </p14:nvContentPartPr>
              <p14:xfrm>
                <a:off x="3283800" y="426600"/>
                <a:ext cx="292320" cy="159480"/>
              </p14:xfrm>
            </p:contentPart>
          </mc:Choice>
          <mc:Fallback xmlns="">
            <p:pic>
              <p:nvPicPr>
                <p:cNvPr id="1030" name="墨迹 1029"/>
              </p:nvPicPr>
              <p:blipFill>
                <a:blip r:embed="rId21"/>
              </p:blipFill>
              <p:spPr>
                <a:xfrm>
                  <a:off x="3283800" y="426600"/>
                  <a:ext cx="292320" cy="15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1031" name="墨迹 1030"/>
                <p14:cNvContentPartPr/>
                <p14:nvPr/>
              </p14:nvContentPartPr>
              <p14:xfrm>
                <a:off x="3530760" y="228600"/>
                <a:ext cx="279360" cy="318240"/>
              </p14:xfrm>
            </p:contentPart>
          </mc:Choice>
          <mc:Fallback xmlns="">
            <p:pic>
              <p:nvPicPr>
                <p:cNvPr id="1031" name="墨迹 1030"/>
              </p:nvPicPr>
              <p:blipFill>
                <a:blip r:embed="rId23"/>
              </p:blipFill>
              <p:spPr>
                <a:xfrm>
                  <a:off x="3530760" y="228600"/>
                  <a:ext cx="279360" cy="318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" p14:bwMode="auto">
              <p14:nvContentPartPr>
                <p14:cNvPr id="1032" name="墨迹 1031"/>
                <p14:cNvContentPartPr/>
                <p14:nvPr/>
              </p14:nvContentPartPr>
              <p14:xfrm>
                <a:off x="3626880" y="190440"/>
                <a:ext cx="207000" cy="386640"/>
              </p14:xfrm>
            </p:contentPart>
          </mc:Choice>
          <mc:Fallback xmlns="">
            <p:pic>
              <p:nvPicPr>
                <p:cNvPr id="1032" name="墨迹 1031"/>
              </p:nvPicPr>
              <p:blipFill>
                <a:blip r:embed="rId25"/>
              </p:blipFill>
              <p:spPr>
                <a:xfrm>
                  <a:off x="3626880" y="190440"/>
                  <a:ext cx="207000" cy="386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039" y="790017"/>
            <a:ext cx="718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为帧缓冲创建一个纹理和创建一个普通的纹理差不多：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038" y="1159349"/>
            <a:ext cx="892070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texture;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&amp;texture);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12030" y="1205515"/>
            <a:ext cx="53111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对于这个纹理，我们仅仅分配了内存而没有填充它。填充这个纹理将会在我们渲染到帧缓冲之后来进行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288780" y="1851846"/>
            <a:ext cx="0" cy="25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17769" y="2959841"/>
          <a:ext cx="4899662" cy="2320519"/>
        </p:xfrm>
        <a:graphic>
          <a:graphicData uri="http://schemas.openxmlformats.org/drawingml/2006/table">
            <a:tbl>
              <a:tblPr/>
              <a:tblGrid>
                <a:gridCol w="2317751"/>
                <a:gridCol w="2581911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void </a:t>
                      </a:r>
                      <a:r>
                        <a:rPr lang="en-US" b="1">
                          <a:effectLst/>
                          <a:latin typeface="Verdana" panose="020B0604030504040204" pitchFamily="34" charset="0"/>
                        </a:rPr>
                        <a:t>glTexImage2D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target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14619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level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21926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internalformat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12977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GLsizei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width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28445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GLsizei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height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border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format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GLenum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zh-CN" alt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const void * 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data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);</a:t>
                      </a:r>
                      <a:endParaRPr lang="en-US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87729" y="4770981"/>
            <a:ext cx="413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已经创建好一个纹理了，要做的最后一件事就是将它附加到帧缓冲上了：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7729" y="5447123"/>
            <a:ext cx="892070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glFramebufferTexture2D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(GL_FRAMEBUFFER, GL_COLOR_ATTACHMENT0, GL_TEXTURE_2D, texture,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880109" y="5820974"/>
            <a:ext cx="892832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：帧缓冲的目标（绘制、读取或者两者皆有）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attachment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：我们想要附加的附件类型。当前我们正在附加一个颜色附件。注意最后的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意味着我们可以附加多个颜色附件。我们将在之后的教程中提到。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textarget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：你希望附加的纹理类型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texture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：要附加的纹理本身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level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：多级渐远纹理的级别。我们将它保留为0。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4534" y="8042635"/>
            <a:ext cx="923947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glTexImage2D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GL_DEPTH24_STENCIL8,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>
                <a:solidFill>
                  <a:srgbClr val="E0E2E4"/>
                </a:solidFill>
              </a:rPr>
              <a:t>		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800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600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GL_DEPTH_STENCIL, GL_UNSIGNED_INT_24_8, NULL );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/>
              <a:t>glFramebufferTexture2D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(GL_FRAMEBUFFER, GL_DEPTH_STENCIL_ATTACHMENT, GL_TEXTURE_2D, texture,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810038" y="7673303"/>
            <a:ext cx="725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将一个深度和模板缓冲附加为一个纹理，存入帧缓冲：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7729" y="9058298"/>
            <a:ext cx="90068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当创建一个附件的时候我们有两个选项：</a:t>
            </a:r>
            <a:endParaRPr lang="en-US" altLang="zh-CN" b="0" i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纹理：过去纹理是唯一可用的附件</a:t>
            </a:r>
            <a:endParaRPr lang="en-US" altLang="zh-CN" b="0" i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渲染缓冲对象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(Renderbuffer Object)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：它会将数据储存为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原生的渲染格式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10038" y="10744679"/>
            <a:ext cx="923947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rbo;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/>
              <a:t>glGenRenderbuffers(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&amp;rbo);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/>
              <a:t>glBindRenderbuffer(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GL_RENDERBUFFER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rbo);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>
                <a:solidFill>
                  <a:srgbClr val="92D050"/>
                </a:solidFill>
              </a:rPr>
              <a:t>//</a:t>
            </a:r>
            <a:r>
              <a:rPr lang="zh-CN" altLang="en-US" sz="1600">
                <a:solidFill>
                  <a:srgbClr val="92D050"/>
                </a:solidFill>
              </a:rPr>
              <a:t> 指定存储在 </a:t>
            </a:r>
            <a:r>
              <a:rPr lang="en-US" altLang="zh-CN" sz="1600">
                <a:solidFill>
                  <a:srgbClr val="92D050"/>
                </a:solidFill>
              </a:rPr>
              <a:t>renderbuffer </a:t>
            </a:r>
            <a:r>
              <a:rPr lang="zh-CN" altLang="en-US" sz="1600">
                <a:solidFill>
                  <a:srgbClr val="92D050"/>
                </a:solidFill>
              </a:rPr>
              <a:t>中图像的宽高以及颜色格式，并按照此规格为之分配存储空间</a:t>
            </a:r>
            <a:endParaRPr lang="en-US" altLang="zh-CN" sz="1600">
              <a:solidFill>
                <a:srgbClr val="92D050"/>
              </a:solidFill>
            </a:endParaRPr>
          </a:p>
          <a:p>
            <a:r>
              <a:rPr lang="en-US" altLang="zh-CN" sz="1600"/>
              <a:t>glRenderbufferStorage(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GL_RENDERBUFFER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GL_DEPTH24_STENCIL8, SCR_WIDTH, SCR_HEIGHT);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>
                <a:solidFill>
                  <a:srgbClr val="92D050"/>
                </a:solidFill>
              </a:rPr>
              <a:t>//</a:t>
            </a:r>
            <a:r>
              <a:rPr lang="zh-CN" altLang="en-US" sz="1600" b="0" i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最后一件事就是附加这个渲染缓冲对象</a:t>
            </a:r>
            <a:endParaRPr lang="en-US" altLang="zh-CN" sz="1600" b="0" i="0">
              <a:solidFill>
                <a:srgbClr val="92D050"/>
              </a:solidFill>
              <a:effectLst/>
            </a:endParaRPr>
          </a:p>
          <a:p>
            <a:r>
              <a:rPr lang="en-US" altLang="zh-CN" sz="1600"/>
              <a:t>glFramebufferRenderbuffer(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GL_DEPTH_STENCIL_ATTACHMENT, GL_RENDERBUFFER, rbo);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0038" y="10039988"/>
            <a:ext cx="910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染缓冲对象通常都是只写的，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深度和模板值用于测试，但不需要对它们进行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，所以渲染缓冲对象非常适合它们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0038" y="12756096"/>
            <a:ext cx="923947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/>
              <a:t>(glCheckFramebufferStatus(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GL_FRAMEBUFFER) != GL_FRAMEBUFFER_COMPLETE) 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sz="1600" b="0" i="0">
                <a:solidFill>
                  <a:srgbClr val="8CBBAD"/>
                </a:solidFill>
                <a:effectLst/>
              </a:rPr>
              <a:t>qDebug()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sz="1600" b="0" i="0">
                <a:solidFill>
                  <a:srgbClr val="EC7600"/>
                </a:solidFill>
                <a:effectLst/>
              </a:rPr>
              <a:t>"ERROR::FRAMEBUFFER:: Framebuffer is not complete!"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;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  <a:p>
            <a:r>
              <a:rPr lang="en-US" altLang="zh-CN" sz="1600"/>
              <a:t>glBindFramebuffer(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</a:t>
            </a:r>
            <a:r>
              <a:rPr lang="en-US" altLang="zh-CN" sz="16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defaultFramebufferObject() 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</a:t>
            </a:r>
            <a:endParaRPr lang="en-US" altLang="zh-CN" sz="1600" b="0" i="0">
              <a:solidFill>
                <a:srgbClr val="E0E2E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渲染到纹理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0280" y="808058"/>
            <a:ext cx="8661400" cy="1689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要想绘制场景到一个纹理上，我们需要采取以下的步骤：</a:t>
            </a:r>
            <a:endParaRPr lang="zh-CN" altLang="en-US" b="1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将新的帧缓冲绑定为激活的帧缓冲，和往常一样渲染场景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绑定默认的帧缓冲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绘制一个的四边形，将帧缓冲的颜色缓冲作为它的纹理。</a:t>
            </a:r>
            <a:endParaRPr lang="zh-CN" altLang="en-US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869" y="2647827"/>
            <a:ext cx="86614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first pass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(GL_FRAMEBUFFER, fbo);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glClearColor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 | GL_DEPTH_BUFFER_BIT);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we're not using the stencil buffer now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(GL_DEPTH_TEST);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DrawScene();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CN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second pass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(GL_FRAMEBUFFER,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ourier New" panose="02070309020205020404" pitchFamily="49" charset="0"/>
              </a:rPr>
              <a:t>		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defaultFramebufferObject()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back to default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DrawScene();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1640" y="4125154"/>
            <a:ext cx="521716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当我们执行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</a:rPr>
              <a:t>glBindFramebuffer(GL_FRAMEBUFFER, 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时，我们并没有返回到Qt默认的帧缓冲，应该先调用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</a:rPr>
              <a:t>QOpenGLContext::defaultFramebufferObject()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这个函数得到Qt默认的帧缓冲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95350" y="6670655"/>
            <a:ext cx="866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draw as wireframe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>
                <a:solidFill>
                  <a:srgbClr val="818E96"/>
                </a:solidFill>
                <a:effectLst/>
              </a:rPr>
              <a:t>/ glPolygonMode(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GL_FRONT_AND_BACK, GL_LINE);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后期处理（</a:t>
            </a:r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Post-processing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1" i="0">
              <a:solidFill>
                <a:srgbClr val="FFC000"/>
              </a:solidFill>
              <a:effectLst/>
              <a:latin typeface="Gud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390" y="765155"/>
            <a:ext cx="8812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既然整个场景都被渲染到了一个纹理上，我们可以简单地通过修改纹理数据创建出一些非常有意思的效果。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3930" y="1519535"/>
            <a:ext cx="861441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texture(screenTexture, TexCoords)),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12368" y="1411486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反相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(Inversion)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1062" y="5260955"/>
            <a:ext cx="861441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texture(screenTexture, TexCoords);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average = (FragColor.r + FragColor.g + FragColor.b)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(average, average, average,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9500" y="5152906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(Grayscale)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62" y="6738283"/>
            <a:ext cx="861441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texture(screenTexture, TexCoords);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average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0.2126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FragColor.r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0.7152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FragColor.g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0.0722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FragColor.b;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(average, average, average,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4588" y="7888486"/>
            <a:ext cx="53111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人眼会对绿色更加敏感一些，而对蓝色不那么敏感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60920" y="6719024"/>
            <a:ext cx="21488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加权的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(Weighted)</a:t>
            </a:r>
            <a:endParaRPr lang="zh-CN" altLang="en-US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5810" y="8637003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核效果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5810" y="8987076"/>
            <a:ext cx="874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在一个纹理图像上做后期处理的另外一个好处是，可以从纹理的其它地方采样颜色值。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0580" y="9426039"/>
            <a:ext cx="861441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latin typeface="+mn-ea"/>
              </a:rPr>
              <a:t>核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(Kernel)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（或卷积矩阵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(Convolution Matrix)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）是一个类矩阵的数值数组，它的中心为当前的像素，它会用它的核值乘以周围的像素值，并将结果相加变成一个值。</a:t>
            </a:r>
            <a:endParaRPr lang="zh-CN" altLang="en-US"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71290" y="10233155"/>
            <a:ext cx="531368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在网上找到的大部分核将所有的权重加起来之后都应该会等于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，如果加起来不等于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，这就意味着最终的纹理颜色将会比原纹理值更亮或者更暗。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85360" y="92583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470660" y="10344660"/>
                <a:ext cx="1646348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10344660"/>
                <a:ext cx="1646348" cy="811825"/>
              </a:xfrm>
              <a:prstGeom prst="rect">
                <a:avLst/>
              </a:prstGeom>
              <a:blipFill rotWithShape="1">
                <a:blip r:embed="rId1"/>
                <a:stretch>
                  <a:fillRect t="-63" r="-1170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2548807"/>
            <a:ext cx="4348163" cy="25405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54" y="2551805"/>
            <a:ext cx="4425460" cy="2558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704" y="827862"/>
            <a:ext cx="8223885" cy="6463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[](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top-center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center-left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center-center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center-right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(-offset, -offset),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-offset),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bottom-center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offset, -offset)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bottom-right 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kernel[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[](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sampleTex[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sampleTex[i]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(texture(screenTexture, TexCoords.st + offsets[i]));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col += sampleTex[i] * kernel[i];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63578" y="3675749"/>
                <a:ext cx="1888402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78" y="3675749"/>
                <a:ext cx="1888402" cy="811825"/>
              </a:xfrm>
              <a:prstGeom prst="rect">
                <a:avLst/>
              </a:prstGeom>
              <a:blipFill rotWithShape="1">
                <a:blip r:embed="rId1"/>
                <a:stretch>
                  <a:fillRect l="-30" t="-45" r="-91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41703" y="7858582"/>
            <a:ext cx="822388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kernel[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da-DK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[](</a:t>
            </a:r>
            <a:endParaRPr lang="da-DK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endParaRPr lang="da-DK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4.0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endParaRPr lang="da-DK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da-DK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da-DK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da-DK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33308" y="7858582"/>
            <a:ext cx="17322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模糊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(Blur)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3308" y="827862"/>
            <a:ext cx="17322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锐化</a:t>
            </a:r>
            <a:r>
              <a:rPr lang="en-US" altLang="zh-CN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(Sharpen)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9898" y="9487111"/>
            <a:ext cx="31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边缘检测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(Edge-detection)</a:t>
            </a:r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064678" y="9497409"/>
                <a:ext cx="1503681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78" y="9497409"/>
                <a:ext cx="1503681" cy="811825"/>
              </a:xfrm>
              <a:prstGeom prst="rect">
                <a:avLst/>
              </a:prstGeom>
              <a:blipFill rotWithShape="1">
                <a:blip r:embed="rId2"/>
                <a:stretch>
                  <a:fillRect l="-3" t="-43" r="-134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7" y="1287780"/>
            <a:ext cx="3510384" cy="22264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82" y="8261941"/>
            <a:ext cx="3432864" cy="22036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4564</Words>
  <Application>WPS 演示</Application>
  <PresentationFormat>自定义</PresentationFormat>
  <Paragraphs>211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华文琥珀</vt:lpstr>
      <vt:lpstr>Calibri</vt:lpstr>
      <vt:lpstr>微软雅黑</vt:lpstr>
      <vt:lpstr>Open Sans</vt:lpstr>
      <vt:lpstr>Segoe Print</vt:lpstr>
      <vt:lpstr>Courier New</vt:lpstr>
      <vt:lpstr>Verdana</vt:lpstr>
      <vt:lpstr>Consolas</vt:lpstr>
      <vt:lpstr>PingFang SC</vt:lpstr>
      <vt:lpstr>Gudea</vt:lpstr>
      <vt:lpstr>Calibri</vt:lpstr>
      <vt:lpstr>Cambria Math</vt:lpstr>
      <vt:lpstr>Arial Unicode MS</vt:lpstr>
      <vt:lpstr>黑体</vt:lpstr>
      <vt:lpstr>Cambria</vt:lpstr>
      <vt:lpstr>等线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1794</cp:revision>
  <dcterms:created xsi:type="dcterms:W3CDTF">2020-06-26T01:00:00Z</dcterms:created>
  <dcterms:modified xsi:type="dcterms:W3CDTF">2021-11-06T12:14:19Z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