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28" r:id="rId3"/>
    <p:sldId id="329" r:id="rId5"/>
    <p:sldId id="330" r:id="rId6"/>
    <p:sldId id="331" r:id="rId7"/>
    <p:sldId id="332" r:id="rId8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1-06T20:14: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24575,'-7'0'0,"-3"4"0,1 7 0,2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nell%27s_law" TargetMode="Externa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earnopengl-cn.github.io/data/nanosuit_reflection.zip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立方体贴图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(Cube Map)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2490" y="757362"/>
            <a:ext cx="5211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立方体贴图就是一个包含了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纹理的纹理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立方体贴图有一个非常有用的特性，它可以通过一个方向向量来进行索引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32" y="775628"/>
            <a:ext cx="4613761" cy="412931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234712" y="4866797"/>
            <a:ext cx="33242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effectLst/>
                <a:latin typeface="+mn-ea"/>
              </a:rPr>
              <a:t>将立方体的</a:t>
            </a:r>
            <a:r>
              <a:rPr lang="zh-CN" altLang="en-US">
                <a:latin typeface="+mn-ea"/>
              </a:rPr>
              <a:t>（插值）</a:t>
            </a:r>
            <a:r>
              <a:rPr lang="zh-CN" altLang="en-US" b="0" i="0">
                <a:effectLst/>
                <a:latin typeface="+mn-ea"/>
              </a:rPr>
              <a:t>顶点位置作为顶点的纹理坐标</a:t>
            </a:r>
            <a:endParaRPr lang="zh-CN" altLang="en-US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9677" y="5783505"/>
            <a:ext cx="377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创建立方体贴图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22869" y="6192672"/>
          <a:ext cx="4370378" cy="2528316"/>
        </p:xfrm>
        <a:graphic>
          <a:graphicData uri="http://schemas.openxmlformats.org/drawingml/2006/table">
            <a:tbl>
              <a:tblPr/>
              <a:tblGrid>
                <a:gridCol w="3386529"/>
                <a:gridCol w="98384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纹理目标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方位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GL_TEXTURE_CUBE_MAP_POSITIVE_X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右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GL_TEXTURE_CUBE_MAP_NEGATIVE_X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左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GL_TEXTURE_CUBE_MAP_POSITIVE_Y</a:t>
                      </a:r>
                      <a:endParaRPr lang="fr-FR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上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GL_TEXTURE_CUBE_MAP_NEGATIVE_Y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下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GL_TEXTURE_CUBE_MAP_POSITIVE_Z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后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GL_TEXTURE_CUBE_MAP_NEGATIVE_Z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前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629300" y="6720314"/>
            <a:ext cx="4133736" cy="127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立方体贴图包含有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6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个纹理，每个面一个，需要调用</a:t>
            </a:r>
            <a:r>
              <a:rPr lang="en-US" altLang="zh-CN" sz="1800"/>
              <a:t>setData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,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将纹理目标参数设置为立方体贴图的一个特定的面</a:t>
            </a:r>
            <a:endParaRPr lang="zh-CN" altLang="en-US"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3914" y="8074657"/>
            <a:ext cx="3686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的很多枚举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(Enum)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一样，它们背后的</a:t>
            </a:r>
            <a:r>
              <a:rPr lang="en-US" altLang="zh-CN">
                <a:solidFill>
                  <a:schemeClr val="bg1"/>
                </a:solidFill>
              </a:rPr>
              <a:t>int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值是线性递增的。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3548" y="8848938"/>
            <a:ext cx="877939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QOpenGLTexture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在生成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2D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纹理时会</a:t>
            </a:r>
            <a:r>
              <a:rPr lang="zh-CN" altLang="en-US" b="1" i="0">
                <a:solidFill>
                  <a:srgbClr val="F33B45"/>
                </a:solidFill>
                <a:effectLst/>
                <a:latin typeface="-apple-system"/>
              </a:rPr>
              <a:t>默认自动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分配纹理物理内存，其余的</a:t>
            </a:r>
            <a:r>
              <a:rPr lang="en-US" altLang="zh-CN" b="1" i="0">
                <a:solidFill>
                  <a:srgbClr val="4D4D4D"/>
                </a:solidFill>
                <a:effectLst/>
                <a:latin typeface="-apple-system"/>
              </a:rPr>
              <a:t>setData()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重载函数都</a:t>
            </a:r>
            <a:r>
              <a:rPr lang="zh-CN" altLang="en-US" b="1" i="0">
                <a:solidFill>
                  <a:srgbClr val="F33B45"/>
                </a:solidFill>
                <a:effectLst/>
                <a:latin typeface="-apple-system"/>
              </a:rPr>
              <a:t>必须手动分配内存空间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25" y="2102719"/>
            <a:ext cx="4310970" cy="348746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2657" y="9835541"/>
            <a:ext cx="9510452" cy="225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m_CubeMap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QOpenGLTexture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QOpenGLTexture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TargetCubeMap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QImage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_right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QImage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":/images/images/skybox/right.jpg"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).convertToFormat(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QImage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Format_RGB888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1600"/>
              <a:t>……</a:t>
            </a:r>
            <a:endParaRPr lang="en-US" altLang="zh-CN" sz="1600"/>
          </a:p>
          <a:p>
            <a:r>
              <a:rPr lang="en-US" altLang="zh-CN" sz="1600">
                <a:solidFill>
                  <a:srgbClr val="800000"/>
                </a:solidFill>
                <a:effectLst/>
              </a:rPr>
              <a:t>m_CubeMap</a:t>
            </a:r>
            <a:r>
              <a:rPr lang="en-US" altLang="zh-CN" sz="1600"/>
              <a:t>-&gt;setSize(_right.width(),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600"/>
              <a:t>_right.height());</a:t>
            </a:r>
            <a:endParaRPr lang="en-US" altLang="zh-CN" sz="1600"/>
          </a:p>
          <a:p>
            <a:r>
              <a:rPr lang="en-US" altLang="zh-CN" sz="1600">
                <a:solidFill>
                  <a:srgbClr val="800000"/>
                </a:solidFill>
                <a:effectLst/>
              </a:rPr>
              <a:t>m_CubeMap</a:t>
            </a:r>
            <a:r>
              <a:rPr lang="en-US" altLang="zh-CN" sz="1600"/>
              <a:t>-&gt;setFormat(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QOpenGLTexture</a:t>
            </a:r>
            <a:r>
              <a:rPr lang="en-US" altLang="zh-CN" sz="1600"/>
              <a:t>::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RGBFormat</a:t>
            </a:r>
            <a:r>
              <a:rPr lang="en-US" altLang="zh-CN" sz="1600"/>
              <a:t>);</a:t>
            </a:r>
            <a:endParaRPr lang="en-US" altLang="zh-CN" sz="1600"/>
          </a:p>
          <a:p>
            <a:r>
              <a:rPr lang="en-US" altLang="zh-CN" sz="1600">
                <a:solidFill>
                  <a:srgbClr val="800000"/>
                </a:solidFill>
                <a:effectLst/>
              </a:rPr>
              <a:t>m_CubeMap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-&gt;</a:t>
            </a:r>
            <a:r>
              <a:rPr lang="en-US" altLang="zh-CN" sz="1600">
                <a:solidFill>
                  <a:schemeClr val="tx1"/>
                </a:solidFill>
                <a:effectLst/>
              </a:rPr>
              <a:t>allocateStorage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(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QOpenGLTexture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::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RGB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, 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QOpenGLTexture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::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UInt8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);</a:t>
            </a:r>
            <a:endParaRPr lang="en-US" altLang="zh-CN" sz="1600">
              <a:solidFill>
                <a:srgbClr val="C0C0C0"/>
              </a:solidFill>
              <a:effectLst/>
            </a:endParaRPr>
          </a:p>
          <a:p>
            <a:r>
              <a:rPr lang="en-US" altLang="zh-CN" sz="1600">
                <a:solidFill>
                  <a:srgbClr val="800000"/>
                </a:solidFill>
                <a:effectLst/>
              </a:rPr>
              <a:t>m_CubeMap</a:t>
            </a:r>
            <a:r>
              <a:rPr lang="en-US" altLang="zh-CN" sz="1600"/>
              <a:t>-&gt;setData(</a:t>
            </a:r>
            <a:r>
              <a:rPr lang="en-US" altLang="zh-CN" sz="1600">
                <a:solidFill>
                  <a:srgbClr val="000080"/>
                </a:solidFill>
                <a:effectLst/>
              </a:rPr>
              <a:t>0</a:t>
            </a:r>
            <a:r>
              <a:rPr lang="en-US" altLang="zh-CN" sz="1600"/>
              <a:t>,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600">
                <a:solidFill>
                  <a:srgbClr val="000080"/>
                </a:solidFill>
                <a:effectLst/>
              </a:rPr>
              <a:t>0</a:t>
            </a:r>
            <a:r>
              <a:rPr lang="en-US" altLang="zh-CN" sz="1600"/>
              <a:t>,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QOpenGLTexture</a:t>
            </a:r>
            <a:r>
              <a:rPr lang="en-US" altLang="zh-CN" sz="1600"/>
              <a:t>::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CubeMapPositiveX</a:t>
            </a:r>
            <a:r>
              <a:rPr lang="en-US" altLang="zh-CN" sz="1600"/>
              <a:t>,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QOpenGLTexture</a:t>
            </a:r>
            <a:r>
              <a:rPr lang="en-US" altLang="zh-CN" sz="1600"/>
              <a:t>::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RGB</a:t>
            </a:r>
            <a:r>
              <a:rPr lang="en-US" altLang="zh-CN" sz="1600"/>
              <a:t>,</a:t>
            </a:r>
            <a:endParaRPr lang="en-US" altLang="zh-CN" sz="1600"/>
          </a:p>
          <a:p>
            <a:r>
              <a:rPr lang="en-US" altLang="zh-CN" sz="1600">
                <a:solidFill>
                  <a:srgbClr val="C0C0C0"/>
                </a:solidFill>
                <a:effectLst/>
              </a:rPr>
              <a:t>				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QOpenGLTexture</a:t>
            </a:r>
            <a:r>
              <a:rPr lang="en-US" altLang="zh-CN" sz="1600"/>
              <a:t>::</a:t>
            </a:r>
            <a:r>
              <a:rPr lang="en-US" altLang="zh-CN" sz="1600">
                <a:solidFill>
                  <a:srgbClr val="800080"/>
                </a:solidFill>
                <a:effectLst/>
              </a:rPr>
              <a:t>UInt8</a:t>
            </a:r>
            <a:r>
              <a:rPr lang="en-US" altLang="zh-CN" sz="1600"/>
              <a:t>,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600"/>
              <a:t>(</a:t>
            </a:r>
            <a:r>
              <a:rPr lang="en-US" altLang="zh-CN" sz="1600">
                <a:solidFill>
                  <a:srgbClr val="808000"/>
                </a:solidFill>
                <a:effectLst/>
              </a:rPr>
              <a:t>const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600">
                <a:solidFill>
                  <a:srgbClr val="808000"/>
                </a:solidFill>
                <a:effectLst/>
              </a:rPr>
              <a:t>void</a:t>
            </a:r>
            <a:r>
              <a:rPr lang="en-US" altLang="zh-CN" sz="16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600"/>
              <a:t>*)_right.bits());</a:t>
            </a:r>
            <a:endParaRPr lang="en-US" altLang="zh-CN" sz="16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696168" y="9172103"/>
          <a:ext cx="2928970" cy="118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3" imgW="1590675" imgH="638175" progId="Package">
                  <p:embed/>
                </p:oleObj>
              </mc:Choice>
              <mc:Fallback>
                <p:oleObj name="包装程序外壳对象" showAsIcon="1" r:id="rId3" imgW="1590675" imgH="638175" progId="Package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6168" y="9172103"/>
                        <a:ext cx="2928970" cy="118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28" name="墨迹 327"/>
              <p14:cNvContentPartPr/>
              <p14:nvPr/>
            </p14:nvContentPartPr>
            <p14:xfrm>
              <a:off x="4841520" y="6720840"/>
              <a:ext cx="12600" cy="10800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6"/>
            </p:blipFill>
            <p:spPr>
              <a:xfrm>
                <a:off x="4841520" y="6720840"/>
                <a:ext cx="12600" cy="1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4661" y="945607"/>
            <a:ext cx="496189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aPos;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 = projection * view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pos.xy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6551" y="945607"/>
            <a:ext cx="447421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samplerCube skybox;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texture(skybox, TexCoords);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7831" y="3069265"/>
            <a:ext cx="439293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（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z/w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）为片段的深度值。将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z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改为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w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，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w/w=1.0f</a:t>
            </a:r>
            <a:r>
              <a:rPr lang="zh-CN" altLang="en-US" b="1" i="0">
                <a:solidFill>
                  <a:schemeClr val="tx1"/>
                </a:solidFill>
                <a:effectLst/>
                <a:latin typeface="+mn-ea"/>
              </a:rPr>
              <a:t>，天空盒所有片段深度为</a:t>
            </a:r>
            <a:r>
              <a:rPr lang="en-US" altLang="zh-CN" b="1" i="0">
                <a:solidFill>
                  <a:schemeClr val="tx1"/>
                </a:solidFill>
                <a:effectLst/>
                <a:latin typeface="+mn-ea"/>
              </a:rPr>
              <a:t>1.0f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3483980" y="3392431"/>
            <a:ext cx="2213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4661" y="4038762"/>
            <a:ext cx="9361170" cy="4472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glDepthFunc(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GL_LEQUAL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确保天空盒=1也能通过测试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m_SkyBoxShaderProgram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.bind();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QMatrix4x4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skyboxView=view;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skyboxView.setColumn(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QVector4D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m_SkyBoxShaderProgram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"projection"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projection);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m_SkyBoxShaderProgram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"view"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skyboxView);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cube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glBindVertexArray(skyboxVAO);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glActiveTexture(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GL_TEXTURE0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glBindTexture(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GL_TEXTURE_CUBE_MAP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m_CubeMap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-&gt;textureId());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glDrawArrays(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glBindVertexArray(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glDepthFunc(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GL_LESS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m_SkyBoxShaderProgram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.release();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6180" y="23202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反射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(Reflection)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6364" y="964250"/>
            <a:ext cx="3519476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反射这个属性表现为物体（或物体的一部分）</a:t>
            </a:r>
            <a:r>
              <a:rPr lang="zh-CN" altLang="en-US">
                <a:solidFill>
                  <a:schemeClr val="bg1"/>
                </a:solidFill>
              </a:rPr>
              <a:t>反射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它周围环境，即根据观察者的视角，物体的颜色或多或少等于它的环境。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49" y="4059117"/>
            <a:ext cx="3542273" cy="31408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4413" y="4227638"/>
            <a:ext cx="525440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Normal;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Position;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/>
              <a:t>viewPos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samplerCube skybox;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normalize(Position - </a:t>
            </a:r>
            <a:r>
              <a:rPr lang="en-US" altLang="zh-CN"/>
              <a:t>viewPos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 = reflect(I, normalize(Normal));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(texture(skybox, R).rgb,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8747" y="7669665"/>
            <a:ext cx="8790975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aNormal;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Normal;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Position;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model;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view;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projection;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Normal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(transpose(inverse(model))) * aNormal;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gl_Position = projection * view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(Position,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20" y="795543"/>
            <a:ext cx="3898114" cy="313932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6197" y="3037229"/>
            <a:ext cx="445509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最终的</a:t>
            </a:r>
            <a:r>
              <a:rPr lang="zh-CN" altLang="en-US">
                <a:solidFill>
                  <a:srgbClr val="008000"/>
                </a:solidFill>
                <a:latin typeface="+mn-ea"/>
              </a:rPr>
              <a:t>反射向量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将会作为索引/采样立方体贴图的方向向量，返回环境的颜色值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2880" y="741462"/>
            <a:ext cx="3637280" cy="2969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6180" y="23202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折射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Refraction</a:t>
            </a:r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0670" y="3862072"/>
            <a:ext cx="724021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ratio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1.52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normalize(Position - cameraPos);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 = refract(I, normalize(Normal), ratio);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(texture(skybox, R).rgb,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68" y="777243"/>
            <a:ext cx="3861904" cy="2969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1560" y="2457312"/>
            <a:ext cx="47396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折射可以使用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GLSL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的内建</a:t>
            </a:r>
            <a:r>
              <a:rPr lang="en-US" altLang="zh-CN">
                <a:latin typeface="+mn-ea"/>
              </a:rPr>
              <a:t>refract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函数来轻松实现，它需要一个法向量、一个观察方向和两个材质之间的</a:t>
            </a:r>
            <a:r>
              <a:rPr lang="zh-CN" altLang="en-US">
                <a:latin typeface="+mn-ea"/>
              </a:rPr>
              <a:t>折射率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(Refractive Index)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。</a:t>
            </a:r>
            <a:endParaRPr lang="zh-CN" altLang="en-US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093150" y="3850945"/>
          <a:ext cx="2189322" cy="2167128"/>
        </p:xfrm>
        <a:graphic>
          <a:graphicData uri="http://schemas.openxmlformats.org/drawingml/2006/table">
            <a:tbl>
              <a:tblPr/>
              <a:tblGrid>
                <a:gridCol w="1094661"/>
                <a:gridCol w="1094661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材质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折射率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空气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1.00</a:t>
                      </a:r>
                      <a:endParaRPr lang="en-US" altLang="zh-CN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水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1.33</a:t>
                      </a:r>
                      <a:endParaRPr lang="en-US" altLang="zh-CN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冰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1.309</a:t>
                      </a:r>
                      <a:endParaRPr lang="en-US" altLang="zh-CN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highlight>
                            <a:srgbClr val="800000"/>
                          </a:highlight>
                        </a:rPr>
                        <a:t>玻璃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highlight>
                          <a:srgbClr val="800000"/>
                        </a:highlight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  <a:highlight>
                            <a:srgbClr val="800000"/>
                          </a:highlight>
                        </a:rPr>
                        <a:t>1.52</a:t>
                      </a:r>
                      <a:endParaRPr lang="en-US" altLang="zh-CN">
                        <a:solidFill>
                          <a:schemeClr val="bg1"/>
                        </a:solidFill>
                        <a:effectLst/>
                        <a:highlight>
                          <a:srgbClr val="800000"/>
                        </a:highlight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钻石</a:t>
                      </a:r>
                      <a:endParaRPr lang="zh-CN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2.42</a:t>
                      </a:r>
                      <a:endParaRPr lang="en-US" altLang="zh-CN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01650" y="1169726"/>
            <a:ext cx="5313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折射是光线由于传播介质的改变而产生的方向变化。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折射是通过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斯涅尔定律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(Snell’s Law)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来描述的，使用环境贴图的话看起来像是这样：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110" y="3177686"/>
            <a:ext cx="4253725" cy="3390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16" y="3179325"/>
            <a:ext cx="4253726" cy="33868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942" y="871001"/>
            <a:ext cx="94338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尝试引入反射贴图。你可以在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这里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找到升级后有反射贴图的纳米装模型：</a:t>
            </a:r>
            <a:endParaRPr lang="zh-CN" altLang="en-US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在大多数格式中都不太喜欢反射贴图，所以我们需要欺骗一下它，将反射贴图储存为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漫反射贴图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。你可以在加载材质的时候将反射贴图的纹理类型设置为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</a:rPr>
              <a:t>aiTextureType_AMBIENT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我偷懒直接使用镜面光纹理图像来创建了反射贴图，所以反射贴图在模型的某些地方不能准确地映射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由于模型加载器本身就已经在着色器中占用了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个纹理单元了，你需要将天空盒绑定到第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个纹理单元上，因为我们要从同一个着色器中对天空盒采样。</a:t>
            </a:r>
            <a:endParaRPr lang="zh-CN" altLang="en-US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180" y="23202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练习（反射纹理）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3287</Words>
  <Application>WPS 演示</Application>
  <PresentationFormat>自定义</PresentationFormat>
  <Paragraphs>165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华文琥珀</vt:lpstr>
      <vt:lpstr>Calibri</vt:lpstr>
      <vt:lpstr>微软雅黑</vt:lpstr>
      <vt:lpstr>Open Sans</vt:lpstr>
      <vt:lpstr>Segoe Print</vt:lpstr>
      <vt:lpstr>-apple-system</vt:lpstr>
      <vt:lpstr>Calibri</vt:lpstr>
      <vt:lpstr>Courier New</vt:lpstr>
      <vt:lpstr>Gudea</vt:lpstr>
      <vt:lpstr>Cambria</vt:lpstr>
      <vt:lpstr>黑体</vt:lpstr>
      <vt:lpstr>等线</vt:lpstr>
      <vt:lpstr>Arial Unicode MS</vt:lpstr>
      <vt:lpstr>4_第一PPT，www.1ppt.com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1804</cp:revision>
  <dcterms:created xsi:type="dcterms:W3CDTF">2020-06-26T01:00:00Z</dcterms:created>
  <dcterms:modified xsi:type="dcterms:W3CDTF">2021-11-06T12:14:23Z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