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3" r:id="rId2"/>
    <p:sldId id="324" r:id="rId3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9" autoAdjust="0"/>
    <p:restoredTop sz="95519" autoAdjust="0"/>
  </p:normalViewPr>
  <p:slideViewPr>
    <p:cSldViewPr snapToGrid="0" showGuides="1">
      <p:cViewPr varScale="1">
        <p:scale>
          <a:sx n="44" d="100"/>
          <a:sy n="44" d="100"/>
        </p:scale>
        <p:origin x="2453" y="7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06:2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24575,'0'-4'0,"0"3"0,0-2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06:2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24575,'0'-7'0,"-3"-3"0,-2 4 0,0 7 0,2 7 0,0-2 0,2-5 0,0-7 0,0-5 0,5-2 0,4 2 0,6 3 0,2 3 0,0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06:22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06:2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24575,'4'7'0,"1"3"-8191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06:2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24575,'4'-4'0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14:0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14:0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24575,'0'0'0,"0"0"0,0 1 0,-1-1 0,1 0 0,0 0 0,0 0 0,-1 1 0,1-1 0,0 0 0,0 0 0,0 1 0,-1-1 0,1 0 0,0 1 0,0-1 0,0 0 0,0 1 0,0-1 0,0 0 0,0 1 0,0-1 0,0 0 0,0 0 0,0 1 0,0-1 0,0 0 0,0 1 0,0-1 0,0 0 0,0 1 0,0-1 0,0 0 0,0 1 0,0-1 0,1 0 0,-1 1 0,0-1 0,0 0 0,0 0 0,1 1 0,-1-1 0,0 0 0,0 0 0,1 1 0,9 16 0,4-1 0,1 0 0,1-1 0,1-1 0,0 0 0,33 20 0,-28-19 0,107 62 0,-127-76 0,0 0 0,-1 0 0,1 1 0,-1-1 0,1 1 0,-1-1 0,1 1 0,-1 0 0,0-1 0,0 1 0,0 0 0,0 0 0,0 0 0,-1 0 0,1 0 0,0 0 0,-1 0 0,1 0 0,-1 0 0,0 0 0,0 0 0,0 0 0,0 0 0,0 0 0,0 0 0,0 0 0,-1 0 0,1 0 0,-1 0 0,1 0 0,-1 0 0,0 0 0,0 0 0,0 0 0,-2 2 0,-5 8 0,0-1 0,0 0 0,-1-1 0,-14 13 0,16-15 0,-100 97 0,-155 118 0,251-214-341,-1-1 0,1-1-1,-22 10 1,10-9-6485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microsoft.com/office/2007/relationships/hdphoto" Target="../media/hdphoto2.wdp"/><Relationship Id="rId15" Type="http://schemas.openxmlformats.org/officeDocument/2006/relationships/customXml" Target="../ink/ink5.xml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B1E229-5E82-4165-99BE-5CE72AFD3105}"/>
              </a:ext>
            </a:extLst>
          </p:cNvPr>
          <p:cNvSpPr/>
          <p:nvPr/>
        </p:nvSpPr>
        <p:spPr>
          <a:xfrm>
            <a:off x="1524373" y="8596916"/>
            <a:ext cx="4314825" cy="3067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F00EE4-8037-474A-BD77-15F0B5A7011F}"/>
              </a:ext>
            </a:extLst>
          </p:cNvPr>
          <p:cNvSpPr/>
          <p:nvPr/>
        </p:nvSpPr>
        <p:spPr>
          <a:xfrm>
            <a:off x="1502569" y="1485753"/>
            <a:ext cx="7620000" cy="2964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14B882-DFC7-418B-92EC-15237FC60458}"/>
              </a:ext>
            </a:extLst>
          </p:cNvPr>
          <p:cNvSpPr txBox="1"/>
          <p:nvPr/>
        </p:nvSpPr>
        <p:spPr>
          <a:xfrm>
            <a:off x="4445985" y="30509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Blinn-Phong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5C259F-AA0F-4280-95FC-A0F44047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9" y="1764201"/>
            <a:ext cx="76200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0926AE-CC31-4214-9DD3-B8980AF27DBA}"/>
              </a:ext>
            </a:extLst>
          </p:cNvPr>
          <p:cNvSpPr txBox="1"/>
          <p:nvPr/>
        </p:nvSpPr>
        <p:spPr>
          <a:xfrm>
            <a:off x="1156672" y="7787909"/>
            <a:ext cx="934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+mj-ea"/>
                <a:ea typeface="+mj-ea"/>
              </a:rPr>
              <a:t>1977</a:t>
            </a:r>
            <a:r>
              <a:rPr lang="zh-CN" altLang="en-US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年，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+mj-ea"/>
                <a:ea typeface="+mj-ea"/>
              </a:rPr>
              <a:t>James F. Blinn</a:t>
            </a:r>
            <a:r>
              <a:rPr lang="zh-CN" altLang="en-US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在冯氏着色模型上加以拓展，引入了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Blinn-Phong</a:t>
            </a:r>
            <a:r>
              <a:rPr lang="zh-CN" altLang="en-US" b="0" i="0">
                <a:solidFill>
                  <a:schemeClr val="bg1"/>
                </a:solidFill>
                <a:effectLst/>
                <a:latin typeface="+mj-ea"/>
                <a:ea typeface="+mj-ea"/>
              </a:rPr>
              <a:t>着色模型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604A6B-720D-46BB-8DFA-DA2B73D53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373" y="8596916"/>
            <a:ext cx="43148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8E585BD-EB9E-46B2-BC51-FEA8F09BE6C5}"/>
              </a:ext>
            </a:extLst>
          </p:cNvPr>
          <p:cNvSpPr txBox="1"/>
          <p:nvPr/>
        </p:nvSpPr>
        <p:spPr>
          <a:xfrm>
            <a:off x="6116845" y="8653113"/>
            <a:ext cx="35667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Blinn-Phong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模型采用了</a:t>
            </a:r>
            <a:r>
              <a:rPr lang="zh-CN" altLang="en-US" b="1">
                <a:latin typeface="+mn-ea"/>
              </a:rPr>
              <a:t>半程向量</a:t>
            </a:r>
            <a:r>
              <a:rPr lang="en-US" altLang="zh-CN" b="1" i="0">
                <a:solidFill>
                  <a:srgbClr val="222222"/>
                </a:solidFill>
                <a:effectLst/>
                <a:latin typeface="+mn-ea"/>
              </a:rPr>
              <a:t>(Halfway Vector)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，即光线与视线夹角一半方向上的一个单位向量。当半程向量与法线向量越接近时，</a:t>
            </a:r>
            <a:r>
              <a:rPr lang="zh-CN" altLang="en-US" b="1" i="0">
                <a:solidFill>
                  <a:srgbClr val="222222"/>
                </a:solidFill>
                <a:effectLst/>
                <a:highlight>
                  <a:srgbClr val="00FFFF"/>
                </a:highlight>
                <a:latin typeface="+mn-ea"/>
              </a:rPr>
              <a:t>镜面光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分量就越大。</a:t>
            </a:r>
            <a:endParaRPr lang="zh-CN" altLang="en-US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0D15C1-A155-4661-8650-FE9F922CC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4628" y="10429885"/>
            <a:ext cx="2390775" cy="11620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DC2CD02-EEC6-4BF8-8181-AADD003B0B71}"/>
              </a:ext>
            </a:extLst>
          </p:cNvPr>
          <p:cNvSpPr txBox="1"/>
          <p:nvPr/>
        </p:nvSpPr>
        <p:spPr>
          <a:xfrm>
            <a:off x="1232967" y="11902291"/>
            <a:ext cx="825827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normalize(lightPos - FragPos);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normalize(viewPos - FragPos);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FFCBE6-8A30-49D6-9FC4-DEC250A1FA70}"/>
              </a:ext>
            </a:extLst>
          </p:cNvPr>
          <p:cNvSpPr txBox="1"/>
          <p:nvPr/>
        </p:nvSpPr>
        <p:spPr>
          <a:xfrm>
            <a:off x="1232967" y="12914460"/>
            <a:ext cx="82582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(max(dot(normal, halfwayDir),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shininess);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E83243-9352-438C-B623-D6A3BEC06191}"/>
              </a:ext>
            </a:extLst>
          </p:cNvPr>
          <p:cNvSpPr txBox="1"/>
          <p:nvPr/>
        </p:nvSpPr>
        <p:spPr>
          <a:xfrm>
            <a:off x="813691" y="937368"/>
            <a:ext cx="939217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冯氏光照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：视线与反射方向之间的夹角不小于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度，镜面光分量会变为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3" name="Picture 6" descr="Comparison between Phong and Blinn-Phong shading with a low exponent">
            <a:extLst>
              <a:ext uri="{FF2B5EF4-FFF2-40B4-BE49-F238E27FC236}">
                <a16:creationId xmlns:a16="http://schemas.microsoft.com/office/drawing/2014/main" id="{4A45B860-FA9B-4571-9FF2-2AAE347F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04" y="4567696"/>
            <a:ext cx="762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0" name="组合 1179">
            <a:extLst>
              <a:ext uri="{FF2B5EF4-FFF2-40B4-BE49-F238E27FC236}">
                <a16:creationId xmlns:a16="http://schemas.microsoft.com/office/drawing/2014/main" id="{796C34EA-E188-4118-98CC-571FBCD6F39A}"/>
              </a:ext>
            </a:extLst>
          </p:cNvPr>
          <p:cNvGrpSpPr/>
          <p:nvPr/>
        </p:nvGrpSpPr>
        <p:grpSpPr>
          <a:xfrm>
            <a:off x="6811800" y="6092520"/>
            <a:ext cx="84240" cy="102600"/>
            <a:chOff x="6811800" y="6092520"/>
            <a:chExt cx="8424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75" name="墨迹 1174">
                  <a:extLst>
                    <a:ext uri="{FF2B5EF4-FFF2-40B4-BE49-F238E27FC236}">
                      <a16:creationId xmlns:a16="http://schemas.microsoft.com/office/drawing/2014/main" id="{80610D2A-0980-47B7-A3DC-E16D5BCB0579}"/>
                    </a:ext>
                  </a:extLst>
                </p14:cNvPr>
                <p14:cNvContentPartPr/>
                <p14:nvPr/>
              </p14:nvContentPartPr>
              <p14:xfrm>
                <a:off x="6819720" y="6092520"/>
                <a:ext cx="360" cy="3240"/>
              </p14:xfrm>
            </p:contentPart>
          </mc:Choice>
          <mc:Fallback xmlns="">
            <p:pic>
              <p:nvPicPr>
                <p:cNvPr id="1175" name="墨迹 1174">
                  <a:extLst>
                    <a:ext uri="{FF2B5EF4-FFF2-40B4-BE49-F238E27FC236}">
                      <a16:creationId xmlns:a16="http://schemas.microsoft.com/office/drawing/2014/main" id="{80610D2A-0980-47B7-A3DC-E16D5BCB05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10720" y="608388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76" name="墨迹 1175">
                  <a:extLst>
                    <a:ext uri="{FF2B5EF4-FFF2-40B4-BE49-F238E27FC236}">
                      <a16:creationId xmlns:a16="http://schemas.microsoft.com/office/drawing/2014/main" id="{B35B9012-39BE-42B2-811D-15810EDA6248}"/>
                    </a:ext>
                  </a:extLst>
                </p14:cNvPr>
                <p14:cNvContentPartPr/>
                <p14:nvPr/>
              </p14:nvContentPartPr>
              <p14:xfrm>
                <a:off x="6811800" y="6133560"/>
                <a:ext cx="20880" cy="23760"/>
              </p14:xfrm>
            </p:contentPart>
          </mc:Choice>
          <mc:Fallback xmlns="">
            <p:pic>
              <p:nvPicPr>
                <p:cNvPr id="1176" name="墨迹 1175">
                  <a:extLst>
                    <a:ext uri="{FF2B5EF4-FFF2-40B4-BE49-F238E27FC236}">
                      <a16:creationId xmlns:a16="http://schemas.microsoft.com/office/drawing/2014/main" id="{B35B9012-39BE-42B2-811D-15810EDA62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02800" y="6124560"/>
                  <a:ext cx="38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77" name="墨迹 1176">
                  <a:extLst>
                    <a:ext uri="{FF2B5EF4-FFF2-40B4-BE49-F238E27FC236}">
                      <a16:creationId xmlns:a16="http://schemas.microsoft.com/office/drawing/2014/main" id="{30B72D3E-AF3B-42E1-A9CF-9C2778EE9798}"/>
                    </a:ext>
                  </a:extLst>
                </p14:cNvPr>
                <p14:cNvContentPartPr/>
                <p14:nvPr/>
              </p14:nvContentPartPr>
              <p14:xfrm>
                <a:off x="6895680" y="6194760"/>
                <a:ext cx="360" cy="360"/>
              </p14:xfrm>
            </p:contentPart>
          </mc:Choice>
          <mc:Fallback xmlns="">
            <p:pic>
              <p:nvPicPr>
                <p:cNvPr id="1177" name="墨迹 1176">
                  <a:extLst>
                    <a:ext uri="{FF2B5EF4-FFF2-40B4-BE49-F238E27FC236}">
                      <a16:creationId xmlns:a16="http://schemas.microsoft.com/office/drawing/2014/main" id="{30B72D3E-AF3B-42E1-A9CF-9C2778EE97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86680" y="6185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78" name="墨迹 1177">
                  <a:extLst>
                    <a:ext uri="{FF2B5EF4-FFF2-40B4-BE49-F238E27FC236}">
                      <a16:creationId xmlns:a16="http://schemas.microsoft.com/office/drawing/2014/main" id="{1CBA331A-4922-4366-83E9-A1CF203F4840}"/>
                    </a:ext>
                  </a:extLst>
                </p14:cNvPr>
                <p14:cNvContentPartPr/>
                <p14:nvPr/>
              </p14:nvContentPartPr>
              <p14:xfrm>
                <a:off x="6880560" y="6126360"/>
                <a:ext cx="3240" cy="6480"/>
              </p14:xfrm>
            </p:contentPart>
          </mc:Choice>
          <mc:Fallback xmlns="">
            <p:pic>
              <p:nvPicPr>
                <p:cNvPr id="1178" name="墨迹 1177">
                  <a:extLst>
                    <a:ext uri="{FF2B5EF4-FFF2-40B4-BE49-F238E27FC236}">
                      <a16:creationId xmlns:a16="http://schemas.microsoft.com/office/drawing/2014/main" id="{1CBA331A-4922-4366-83E9-A1CF203F48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71560" y="6117360"/>
                  <a:ext cx="20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79" name="墨迹 1178">
                  <a:extLst>
                    <a:ext uri="{FF2B5EF4-FFF2-40B4-BE49-F238E27FC236}">
                      <a16:creationId xmlns:a16="http://schemas.microsoft.com/office/drawing/2014/main" id="{28774F1E-E87E-41D3-809C-CF01F0DABAC1}"/>
                    </a:ext>
                  </a:extLst>
                </p14:cNvPr>
                <p14:cNvContentPartPr/>
                <p14:nvPr/>
              </p14:nvContentPartPr>
              <p14:xfrm>
                <a:off x="6880560" y="6124920"/>
                <a:ext cx="1800" cy="1800"/>
              </p14:xfrm>
            </p:contentPart>
          </mc:Choice>
          <mc:Fallback xmlns="">
            <p:pic>
              <p:nvPicPr>
                <p:cNvPr id="1179" name="墨迹 1178">
                  <a:extLst>
                    <a:ext uri="{FF2B5EF4-FFF2-40B4-BE49-F238E27FC236}">
                      <a16:creationId xmlns:a16="http://schemas.microsoft.com/office/drawing/2014/main" id="{28774F1E-E87E-41D3-809C-CF01F0DABA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71560" y="6115920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1" name="组合 1270">
            <a:extLst>
              <a:ext uri="{FF2B5EF4-FFF2-40B4-BE49-F238E27FC236}">
                <a16:creationId xmlns:a16="http://schemas.microsoft.com/office/drawing/2014/main" id="{91229919-7EEA-4828-9B9F-FC604B1EF308}"/>
              </a:ext>
            </a:extLst>
          </p:cNvPr>
          <p:cNvGrpSpPr/>
          <p:nvPr/>
        </p:nvGrpSpPr>
        <p:grpSpPr>
          <a:xfrm>
            <a:off x="8721960" y="3139200"/>
            <a:ext cx="191520" cy="270720"/>
            <a:chOff x="8721960" y="3139200"/>
            <a:chExt cx="19152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69" name="墨迹 1268">
                  <a:extLst>
                    <a:ext uri="{FF2B5EF4-FFF2-40B4-BE49-F238E27FC236}">
                      <a16:creationId xmlns:a16="http://schemas.microsoft.com/office/drawing/2014/main" id="{DB02242C-D133-4527-A331-CD84D3B6271E}"/>
                    </a:ext>
                  </a:extLst>
                </p14:cNvPr>
                <p14:cNvContentPartPr/>
                <p14:nvPr/>
              </p14:nvContentPartPr>
              <p14:xfrm>
                <a:off x="8892240" y="3162240"/>
                <a:ext cx="360" cy="360"/>
              </p14:xfrm>
            </p:contentPart>
          </mc:Choice>
          <mc:Fallback xmlns="">
            <p:pic>
              <p:nvPicPr>
                <p:cNvPr id="1269" name="墨迹 1268">
                  <a:extLst>
                    <a:ext uri="{FF2B5EF4-FFF2-40B4-BE49-F238E27FC236}">
                      <a16:creationId xmlns:a16="http://schemas.microsoft.com/office/drawing/2014/main" id="{DB02242C-D133-4527-A331-CD84D3B627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3240" y="3153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70" name="墨迹 1269">
                  <a:extLst>
                    <a:ext uri="{FF2B5EF4-FFF2-40B4-BE49-F238E27FC236}">
                      <a16:creationId xmlns:a16="http://schemas.microsoft.com/office/drawing/2014/main" id="{2E58FF6E-EEFB-47CE-AD63-BD953FE0CDB7}"/>
                    </a:ext>
                  </a:extLst>
                </p14:cNvPr>
                <p14:cNvContentPartPr/>
                <p14:nvPr/>
              </p14:nvContentPartPr>
              <p14:xfrm>
                <a:off x="8721960" y="3139200"/>
                <a:ext cx="191520" cy="270720"/>
              </p14:xfrm>
            </p:contentPart>
          </mc:Choice>
          <mc:Fallback xmlns="">
            <p:pic>
              <p:nvPicPr>
                <p:cNvPr id="1270" name="墨迹 1269">
                  <a:extLst>
                    <a:ext uri="{FF2B5EF4-FFF2-40B4-BE49-F238E27FC236}">
                      <a16:creationId xmlns:a16="http://schemas.microsoft.com/office/drawing/2014/main" id="{2E58FF6E-EEFB-47CE-AD63-BD953FE0CD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12960" y="3130200"/>
                  <a:ext cx="209160" cy="28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59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32B7BD-C40D-434C-8EBC-7BA77B206A97}"/>
              </a:ext>
            </a:extLst>
          </p:cNvPr>
          <p:cNvSpPr txBox="1"/>
          <p:nvPr/>
        </p:nvSpPr>
        <p:spPr>
          <a:xfrm>
            <a:off x="1015363" y="941760"/>
            <a:ext cx="825827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planeVertices[] =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positions          // normals        // texcoords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5F7A8-03AA-4A10-8B7C-03BEA5876E72}"/>
              </a:ext>
            </a:extLst>
          </p:cNvPr>
          <p:cNvSpPr txBox="1"/>
          <p:nvPr/>
        </p:nvSpPr>
        <p:spPr>
          <a:xfrm>
            <a:off x="1015363" y="3789131"/>
            <a:ext cx="825827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(blinn) {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(max(dot(normal, halfwayDir),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normal);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A94C0B-DFD2-445C-A860-AF89420B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69" y="7190500"/>
            <a:ext cx="7650867" cy="30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73877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2879</TotalTime>
  <Words>318</Words>
  <Application>Microsoft Office PowerPoint</Application>
  <PresentationFormat>自定义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黑体</vt:lpstr>
      <vt:lpstr>华文琥珀</vt:lpstr>
      <vt:lpstr>宋体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1719</cp:revision>
  <dcterms:created xsi:type="dcterms:W3CDTF">2020-06-26T01:00:00Z</dcterms:created>
  <dcterms:modified xsi:type="dcterms:W3CDTF">2021-11-11T01:12:44Z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