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6" r:id="rId2"/>
    <p:sldId id="337" r:id="rId3"/>
    <p:sldId id="338" r:id="rId4"/>
    <p:sldId id="339" r:id="rId5"/>
    <p:sldId id="340" r:id="rId6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66" y="5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02:57:24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1672 275 24575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03:17:1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03:41:1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24575,'464'23'0,"-313"-12"0,133-1 0,396-36 0,353 11 0,-660 33 0,204 4 0,146 0 0,90-1 0,579-23 0,585 4 0,-1189 29 0,1 1 0,412-55 0,-419 2 0,548-34-2351,-1287 52 2344,1531-12 7,-572 27-99,-22 0 3,164-4 1741,-866-25-737,-273 16-908,-1 1 0,1 0 0,-1-1 0,1 1 0,-1-1 0,0-1 0,1 1 0,-1-1 0,6-2 0,-10 3 1,0 0 0,0 1 0,-1-1 0,1 1 0,-1-1-1,1 1 1,0-1 0,-1 1 0,1-1 0,-1 1 0,1-1 0,-1 1 0,0-1-1,1 1 1,-1 0 0,1-1 0,-1 1 0,0 0 0,1 0 0,-1-1 0,0 1-1,1 0 1,-1 0 0,0 0 0,1 0 0,-1 0 0,0 0 0,0 0 0,-24-7-1392,-6 1-5435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06:37:46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hyperlink" Target="https://ogldev.org/www/tutorial26/tutorial2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eg"/><Relationship Id="rId7" Type="http://schemas.openxmlformats.org/officeDocument/2006/relationships/image" Target="../media/image19.jpg"/><Relationship Id="rId12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customXml" Target="../ink/ink4.xml"/><Relationship Id="rId5" Type="http://schemas.openxmlformats.org/officeDocument/2006/relationships/image" Target="../media/image17.jpg"/><Relationship Id="rId10" Type="http://schemas.openxmlformats.org/officeDocument/2006/relationships/image" Target="../media/image21.png"/><Relationship Id="rId4" Type="http://schemas.openxmlformats.org/officeDocument/2006/relationships/image" Target="../media/image16.jpe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8A6454D-B94D-4E79-9772-111C6EE30821}"/>
              </a:ext>
            </a:extLst>
          </p:cNvPr>
          <p:cNvSpPr/>
          <p:nvPr/>
        </p:nvSpPr>
        <p:spPr>
          <a:xfrm>
            <a:off x="1546702" y="7815580"/>
            <a:ext cx="7670800" cy="118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24C994-67EF-4FBF-88F5-36874F9C98EE}"/>
              </a:ext>
            </a:extLst>
          </p:cNvPr>
          <p:cNvSpPr txBox="1"/>
          <p:nvPr/>
        </p:nvSpPr>
        <p:spPr>
          <a:xfrm>
            <a:off x="909320" y="76529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>
                <a:hlinkClick r:id="rId2"/>
              </a:rPr>
              <a:t>Tutorial 26 - Normal Mapping (ogldev.org)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7095D1-3219-48DD-9FF0-C060AE3C5FD1}"/>
              </a:ext>
            </a:extLst>
          </p:cNvPr>
          <p:cNvSpPr txBox="1"/>
          <p:nvPr/>
        </p:nvSpPr>
        <p:spPr>
          <a:xfrm>
            <a:off x="2655729" y="19633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法线贴图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1C341B-CC8A-4269-BAB6-7D4421B9E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0" y="1154668"/>
            <a:ext cx="8765354" cy="342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AEE296-84C0-43C9-A537-272182145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94" y="4717256"/>
            <a:ext cx="7143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D9F34C-D4A9-4C30-A7EA-32102980DCE3}"/>
              </a:ext>
            </a:extLst>
          </p:cNvPr>
          <p:cNvSpPr txBox="1"/>
          <p:nvPr/>
        </p:nvSpPr>
        <p:spPr>
          <a:xfrm>
            <a:off x="6400800" y="52933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highlight>
                  <a:srgbClr val="FFFF00"/>
                </a:highlight>
              </a:rPr>
              <a:t>插值计算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A95B22-4873-4882-9A79-49FEBBF74D3B}"/>
              </a:ext>
            </a:extLst>
          </p:cNvPr>
          <p:cNvSpPr txBox="1"/>
          <p:nvPr/>
        </p:nvSpPr>
        <p:spPr>
          <a:xfrm>
            <a:off x="2960866" y="52667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highlight>
                  <a:srgbClr val="FFFF00"/>
                </a:highlight>
              </a:rPr>
              <a:t>纹理获取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  <p:pic>
        <p:nvPicPr>
          <p:cNvPr id="2056" name="Picture 8" descr="Image of a normal map in OpenGL normal mapping">
            <a:extLst>
              <a:ext uri="{FF2B5EF4-FFF2-40B4-BE49-F238E27FC236}">
                <a16:creationId xmlns:a16="http://schemas.microsoft.com/office/drawing/2014/main" id="{CFFF43D2-CE62-44DD-966E-A11681EEC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04" y="9159478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1737E7-07F3-457F-A325-6F6FD7D70AA3}"/>
              </a:ext>
            </a:extLst>
          </p:cNvPr>
          <p:cNvSpPr txBox="1"/>
          <p:nvPr/>
        </p:nvSpPr>
        <p:spPr>
          <a:xfrm>
            <a:off x="909320" y="12940913"/>
            <a:ext cx="3657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为什么大体上是蓝色的？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为什么每块砖上沿是绿色的？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058" name="Picture 10" descr="Surfaces displaying per-surface normal and per-fragment normals for normal mapping in OpenGL">
            <a:extLst>
              <a:ext uri="{FF2B5EF4-FFF2-40B4-BE49-F238E27FC236}">
                <a16:creationId xmlns:a16="http://schemas.microsoft.com/office/drawing/2014/main" id="{731D057D-2599-4274-A873-A4B17F53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819" y="7815580"/>
            <a:ext cx="6667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98FD325-DBA3-4C01-950C-FFAFB1CB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28" y="9205317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17" name="墨迹 2116">
                <a:extLst>
                  <a:ext uri="{FF2B5EF4-FFF2-40B4-BE49-F238E27FC236}">
                    <a16:creationId xmlns:a16="http://schemas.microsoft.com/office/drawing/2014/main" id="{F3C9A0A1-10BD-4979-BDAF-49BE05C7D442}"/>
                  </a:ext>
                </a:extLst>
              </p14:cNvPr>
              <p14:cNvContentPartPr/>
              <p14:nvPr/>
            </p14:nvContentPartPr>
            <p14:xfrm>
              <a:off x="8183820" y="7185600"/>
              <a:ext cx="360" cy="360"/>
            </p14:xfrm>
          </p:contentPart>
        </mc:Choice>
        <mc:Fallback>
          <p:pic>
            <p:nvPicPr>
              <p:cNvPr id="2117" name="墨迹 2116">
                <a:extLst>
                  <a:ext uri="{FF2B5EF4-FFF2-40B4-BE49-F238E27FC236}">
                    <a16:creationId xmlns:a16="http://schemas.microsoft.com/office/drawing/2014/main" id="{F3C9A0A1-10BD-4979-BDAF-49BE05C7D4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4820" y="71766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40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0A532CE-ABCC-4D9B-9740-CF79C08C7157}"/>
              </a:ext>
            </a:extLst>
          </p:cNvPr>
          <p:cNvSpPr/>
          <p:nvPr/>
        </p:nvSpPr>
        <p:spPr>
          <a:xfrm>
            <a:off x="961549" y="3414851"/>
            <a:ext cx="9113520" cy="3067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4623ED-3B12-43E7-8821-C24B56E5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31" y="6708437"/>
            <a:ext cx="61912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292F8D-AF1E-4A11-A81C-E7A84485B479}"/>
              </a:ext>
            </a:extLst>
          </p:cNvPr>
          <p:cNvSpPr txBox="1"/>
          <p:nvPr/>
        </p:nvSpPr>
        <p:spPr>
          <a:xfrm>
            <a:off x="3081655" y="16585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切线空间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88B195C-9DB6-4B8B-BB3A-2F3C16925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24" y="3557726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243BFF6-F701-4BBC-9810-49591C5C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9" y="3424058"/>
            <a:ext cx="4762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143E75C-9A55-4F4C-B7EA-0261ED1CC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364" y="632433"/>
            <a:ext cx="4428490" cy="284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210E642-EDC1-47B6-990E-BEA05F6F7586}"/>
              </a:ext>
            </a:extLst>
          </p:cNvPr>
          <p:cNvSpPr txBox="1"/>
          <p:nvPr/>
        </p:nvSpPr>
        <p:spPr>
          <a:xfrm>
            <a:off x="793672" y="1062733"/>
            <a:ext cx="4406104" cy="2125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平面的表面法线现在指向了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，而采样得到的法线仍然指向的是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。结果就是光照仍然认为表面法线和之前朝向正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方向时一样；这样光照就不对了。右边的图片展示了这个表面上采样的法线的近似情况：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8DD756-D095-4777-9EE9-1DAC726428BF}"/>
              </a:ext>
            </a:extLst>
          </p:cNvPr>
          <p:cNvSpPr txBox="1"/>
          <p:nvPr/>
        </p:nvSpPr>
        <p:spPr>
          <a:xfrm>
            <a:off x="4109720" y="10519321"/>
            <a:ext cx="531368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通常的做法是将对象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本地空间</a:t>
            </a:r>
            <a:r>
              <a:rPr lang="zh-CN" altLang="en-US"/>
              <a:t>中的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U向量</a:t>
            </a:r>
            <a:r>
              <a:rPr lang="zh-CN" altLang="en-US"/>
              <a:t>称为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切线</a:t>
            </a:r>
            <a:r>
              <a:rPr lang="zh-CN" altLang="en-US"/>
              <a:t>，将对象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本地空间</a:t>
            </a:r>
            <a:r>
              <a:rPr lang="zh-CN" altLang="en-US"/>
              <a:t>中的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V向量</a:t>
            </a:r>
            <a:r>
              <a:rPr lang="zh-CN" altLang="en-US"/>
              <a:t>称为</a:t>
            </a:r>
            <a:r>
              <a:rPr lang="zh-CN" altLang="en-US" b="1" i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副切线</a:t>
            </a:r>
            <a:r>
              <a:rPr lang="zh-CN" altLang="en-US"/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F8D74A-1B34-423A-B57B-86BAD8F307C5}"/>
              </a:ext>
            </a:extLst>
          </p:cNvPr>
          <p:cNvSpPr txBox="1"/>
          <p:nvPr/>
        </p:nvSpPr>
        <p:spPr>
          <a:xfrm>
            <a:off x="1475321" y="12968148"/>
            <a:ext cx="74489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我们需要生成的变换矩阵称为TBN矩阵（</a:t>
            </a:r>
            <a:r>
              <a:rPr lang="en-US" altLang="zh-CN"/>
              <a:t>Tangent-Bitangent-Normal</a:t>
            </a:r>
            <a:r>
              <a:rPr lang="zh-CN" altLang="en-US"/>
              <a:t>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53" name="墨迹 3152">
                <a:extLst>
                  <a:ext uri="{FF2B5EF4-FFF2-40B4-BE49-F238E27FC236}">
                    <a16:creationId xmlns:a16="http://schemas.microsoft.com/office/drawing/2014/main" id="{B881A30B-08FD-4B78-B2C1-C13AF407DE2E}"/>
                  </a:ext>
                </a:extLst>
              </p14:cNvPr>
              <p14:cNvContentPartPr/>
              <p14:nvPr/>
            </p14:nvContentPartPr>
            <p14:xfrm>
              <a:off x="7673340" y="5631120"/>
              <a:ext cx="360" cy="360"/>
            </p14:xfrm>
          </p:contentPart>
        </mc:Choice>
        <mc:Fallback>
          <p:pic>
            <p:nvPicPr>
              <p:cNvPr id="3153" name="墨迹 3152">
                <a:extLst>
                  <a:ext uri="{FF2B5EF4-FFF2-40B4-BE49-F238E27FC236}">
                    <a16:creationId xmlns:a16="http://schemas.microsoft.com/office/drawing/2014/main" id="{B881A30B-08FD-4B78-B2C1-C13AF407DE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4340" y="56221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26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0F0C06A-9B4C-4C80-8B71-784202A23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1" y="800691"/>
            <a:ext cx="7620000" cy="762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E62AF25-A3CF-4582-9E6D-F2213D474B00}"/>
              </a:ext>
            </a:extLst>
          </p:cNvPr>
          <p:cNvSpPr txBox="1"/>
          <p:nvPr/>
        </p:nvSpPr>
        <p:spPr>
          <a:xfrm>
            <a:off x="4862733" y="3863978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texture coordinates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7CB08EE-7316-44ED-8843-B2267028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41" y="5552001"/>
            <a:ext cx="43053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8C9F8B8-AB09-436C-8B70-CFC52DDDB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29" y="6569188"/>
            <a:ext cx="74009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420419FB-920F-4737-9736-3C9FC7FE02A9}"/>
              </a:ext>
            </a:extLst>
          </p:cNvPr>
          <p:cNvSpPr/>
          <p:nvPr/>
        </p:nvSpPr>
        <p:spPr>
          <a:xfrm>
            <a:off x="5985805" y="6454674"/>
            <a:ext cx="369274" cy="405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09E225-91A5-472F-A0CD-D98062E7F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54" y="7615488"/>
            <a:ext cx="5857875" cy="1428750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A1EC9F0F-B7EA-4968-A09C-FC9F302F084B}"/>
              </a:ext>
            </a:extLst>
          </p:cNvPr>
          <p:cNvSpPr/>
          <p:nvPr/>
        </p:nvSpPr>
        <p:spPr>
          <a:xfrm>
            <a:off x="5981114" y="7620757"/>
            <a:ext cx="452510" cy="394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F5B8AB8-8CF8-4D07-8D4C-B78EC77E1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" y="8919904"/>
            <a:ext cx="9420225" cy="1428750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4C7A56A2-6569-4BAF-AC2E-F3D87C61ED3A}"/>
              </a:ext>
            </a:extLst>
          </p:cNvPr>
          <p:cNvSpPr/>
          <p:nvPr/>
        </p:nvSpPr>
        <p:spPr>
          <a:xfrm>
            <a:off x="6103034" y="8826583"/>
            <a:ext cx="373965" cy="305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6E00701-54F4-40A6-9826-1C70B6734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15" y="10286984"/>
            <a:ext cx="6162675" cy="1428750"/>
          </a:xfrm>
          <a:prstGeom prst="rect">
            <a:avLst/>
          </a:prstGeom>
        </p:spPr>
      </p:pic>
      <p:sp>
        <p:nvSpPr>
          <p:cNvPr id="30" name="箭头: 下 29">
            <a:extLst>
              <a:ext uri="{FF2B5EF4-FFF2-40B4-BE49-F238E27FC236}">
                <a16:creationId xmlns:a16="http://schemas.microsoft.com/office/drawing/2014/main" id="{8091B0E0-3D61-4BD0-BA77-AC1EFDD5387B}"/>
              </a:ext>
            </a:extLst>
          </p:cNvPr>
          <p:cNvSpPr/>
          <p:nvPr/>
        </p:nvSpPr>
        <p:spPr>
          <a:xfrm>
            <a:off x="6103034" y="10045648"/>
            <a:ext cx="373965" cy="305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590BD70-4C1A-4D8E-8732-6FCA903EE5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02" y="11646846"/>
            <a:ext cx="8801100" cy="1428750"/>
          </a:xfrm>
          <a:prstGeom prst="rect">
            <a:avLst/>
          </a:prstGeom>
        </p:spPr>
      </p:pic>
      <p:sp>
        <p:nvSpPr>
          <p:cNvPr id="33" name="箭头: 下 32">
            <a:extLst>
              <a:ext uri="{FF2B5EF4-FFF2-40B4-BE49-F238E27FC236}">
                <a16:creationId xmlns:a16="http://schemas.microsoft.com/office/drawing/2014/main" id="{DE291228-978D-41DC-BB42-7E163887F7F0}"/>
              </a:ext>
            </a:extLst>
          </p:cNvPr>
          <p:cNvSpPr/>
          <p:nvPr/>
        </p:nvSpPr>
        <p:spPr>
          <a:xfrm>
            <a:off x="6070795" y="11523260"/>
            <a:ext cx="373965" cy="305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554626-0933-457D-A154-AC467A05904E}"/>
              </a:ext>
            </a:extLst>
          </p:cNvPr>
          <p:cNvSpPr txBox="1"/>
          <p:nvPr/>
        </p:nvSpPr>
        <p:spPr>
          <a:xfrm>
            <a:off x="3798278" y="5091098"/>
            <a:ext cx="5310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要在对象空间中找到向量T和B。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两条三角形边E1和E2可以写成T和B的线性组合：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369" name="墨迹 4368">
                <a:extLst>
                  <a:ext uri="{FF2B5EF4-FFF2-40B4-BE49-F238E27FC236}">
                    <a16:creationId xmlns:a16="http://schemas.microsoft.com/office/drawing/2014/main" id="{5018C6CD-5ECB-4DE8-A0E4-B8CEB0D6A7A7}"/>
                  </a:ext>
                </a:extLst>
              </p14:cNvPr>
              <p14:cNvContentPartPr/>
              <p14:nvPr/>
            </p14:nvContentPartPr>
            <p14:xfrm>
              <a:off x="3345060" y="12969000"/>
              <a:ext cx="6634440" cy="54000"/>
            </p14:xfrm>
          </p:contentPart>
        </mc:Choice>
        <mc:Fallback>
          <p:pic>
            <p:nvPicPr>
              <p:cNvPr id="4369" name="墨迹 4368">
                <a:extLst>
                  <a:ext uri="{FF2B5EF4-FFF2-40B4-BE49-F238E27FC236}">
                    <a16:creationId xmlns:a16="http://schemas.microsoft.com/office/drawing/2014/main" id="{5018C6CD-5ECB-4DE8-A0E4-B8CEB0D6A7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6060" y="12960000"/>
                <a:ext cx="66520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370" name="墨迹 4369">
                <a:extLst>
                  <a:ext uri="{FF2B5EF4-FFF2-40B4-BE49-F238E27FC236}">
                    <a16:creationId xmlns:a16="http://schemas.microsoft.com/office/drawing/2014/main" id="{71C170BE-321C-4931-8BA0-FD04C634C4AB}"/>
                  </a:ext>
                </a:extLst>
              </p14:cNvPr>
              <p14:cNvContentPartPr/>
              <p14:nvPr/>
            </p14:nvContentPartPr>
            <p14:xfrm>
              <a:off x="6583260" y="12481560"/>
              <a:ext cx="360" cy="360"/>
            </p14:xfrm>
          </p:contentPart>
        </mc:Choice>
        <mc:Fallback>
          <p:pic>
            <p:nvPicPr>
              <p:cNvPr id="4370" name="墨迹 4369">
                <a:extLst>
                  <a:ext uri="{FF2B5EF4-FFF2-40B4-BE49-F238E27FC236}">
                    <a16:creationId xmlns:a16="http://schemas.microsoft.com/office/drawing/2014/main" id="{71C170BE-321C-4931-8BA0-FD04C634C4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74620" y="124725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4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74EFC8F-116C-4EE6-94E1-697A073C1E2E}"/>
              </a:ext>
            </a:extLst>
          </p:cNvPr>
          <p:cNvSpPr txBox="1"/>
          <p:nvPr/>
        </p:nvSpPr>
        <p:spPr>
          <a:xfrm>
            <a:off x="857250" y="848559"/>
            <a:ext cx="8911590" cy="17068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向顶点着色器提供切线向量和副切线向量。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将</a:t>
            </a:r>
            <a:r>
              <a:rPr lang="en-US" altLang="zh-CN"/>
              <a:t>light</a:t>
            </a:r>
            <a:r>
              <a:rPr lang="zh-CN" altLang="en-US"/>
              <a:t>，</a:t>
            </a:r>
            <a:r>
              <a:rPr lang="en-US" altLang="zh-CN"/>
              <a:t>view</a:t>
            </a:r>
            <a:r>
              <a:rPr lang="zh-CN" altLang="en-US"/>
              <a:t>，</a:t>
            </a:r>
            <a:r>
              <a:rPr lang="en-US" altLang="zh-CN"/>
              <a:t>frag</a:t>
            </a:r>
            <a:r>
              <a:rPr lang="zh-CN" altLang="en-US"/>
              <a:t>的位置值，转换为纹理空间的值，传给片段着色器。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从法线贴图中采样法线。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像往常一样继续照明计算。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A22EAF-3B06-4E93-9F63-2B3294ED51CB}"/>
              </a:ext>
            </a:extLst>
          </p:cNvPr>
          <p:cNvSpPr txBox="1"/>
          <p:nvPr/>
        </p:nvSpPr>
        <p:spPr>
          <a:xfrm>
            <a:off x="527209" y="3386433"/>
            <a:ext cx="9570720" cy="923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positions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pos1(-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pos2(-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pos3(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pos4(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texture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coordinates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uv1(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uv2(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uv3(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uv4(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normal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nm(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calculate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tangent/bitangent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vectors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of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both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triangles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tangent1,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bitangent1;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tangent2,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bitangent2;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triangle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----------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pos1;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pos1;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deltaUV1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uv2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uv1;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deltaUV2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uv3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uv1;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(deltaUV1.x()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deltaUV2.y()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deltaUV2.x()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deltaUV1.y());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tangent1.setX(f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(deltaUV2.y()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edge1.x()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deltaUV1.y()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edge2.x()));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tangent1.setY(f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(deltaUV2.y()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edge1.y()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deltaUV1.y()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edge2.y()));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tangent1.setZ(f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(deltaUV2.y()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edge1.z()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deltaUV1.y()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edge2.z()));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bitangent1.setX(f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(-deltaUV2.x()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edge1.x()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deltaUV1.x()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edge2.x()));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bitangent1.setY(f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(-deltaUV2.x()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edge1.y()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deltaUV1.x()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edge2.y()));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bitangent1.setZ(f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(-deltaUV2.x()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edge1.z()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deltaUV1.x()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edge2.z()));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…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glEnableVertexAttribArray(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glVertexAttribPointer(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GL_FLOAT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GL_FALSE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sizeof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*)(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sizeof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glEnableVertexAttribArray(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glVertexAttribPointer(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GL_FLOAT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GL_FALSE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sizeof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*)(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sizeof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)));</a:t>
            </a: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D0104-A859-47F7-8C70-71B8FB58128C}"/>
              </a:ext>
            </a:extLst>
          </p:cNvPr>
          <p:cNvSpPr/>
          <p:nvPr/>
        </p:nvSpPr>
        <p:spPr>
          <a:xfrm>
            <a:off x="5722620" y="848559"/>
            <a:ext cx="4282440" cy="441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也可以将切线、副切线转换为世界坐标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59DCAB-D5A0-433D-866A-7ADB45CBE632}"/>
              </a:ext>
            </a:extLst>
          </p:cNvPr>
          <p:cNvSpPr txBox="1"/>
          <p:nvPr/>
        </p:nvSpPr>
        <p:spPr>
          <a:xfrm>
            <a:off x="4575810" y="1701998"/>
            <a:ext cx="531114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vec3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normalize(normalMatrix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aTangent);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vec3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normalize(normalMatrix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aNormal);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 = normalize(T - dot(T, N) * N);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vec3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cross(N,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mat3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TBN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transpose(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mat3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(T,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vs_out.TangentLightPos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TBN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lightPos;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vs_out.TangentViewPos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TBN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viewPos;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vs_out.TangentFragPos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TBN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vs_out.FragPos;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3D84068-3ED9-4904-A2A9-83D0B16018A8}"/>
              </a:ext>
            </a:extLst>
          </p:cNvPr>
          <p:cNvSpPr txBox="1"/>
          <p:nvPr/>
        </p:nvSpPr>
        <p:spPr>
          <a:xfrm>
            <a:off x="2087880" y="12804395"/>
            <a:ext cx="5775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幸运的是，大多数时候我们不需要手动进行上面的计算，例如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Assimp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库就可以配置，在加载模型时自动计算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0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B461B0-0A54-4F37-898E-DA02BC53857B}"/>
              </a:ext>
            </a:extLst>
          </p:cNvPr>
          <p:cNvSpPr txBox="1"/>
          <p:nvPr/>
        </p:nvSpPr>
        <p:spPr>
          <a:xfrm>
            <a:off x="2656999" y="22935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Assimp</a:t>
            </a:r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加载法线贴图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22CD19-B7A0-4ED7-85E3-9638ECD7E009}"/>
              </a:ext>
            </a:extLst>
          </p:cNvPr>
          <p:cNvSpPr txBox="1"/>
          <p:nvPr/>
        </p:nvSpPr>
        <p:spPr>
          <a:xfrm>
            <a:off x="849790" y="1407537"/>
            <a:ext cx="8925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aiScene *scene = importer.ReadFile( path, aiProcess_Triangulate | aiProcess_FlipUVs |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aiProcess_CalcTangentSpace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44B6CA-6483-4C76-BA49-684C7B1E4AEC}"/>
              </a:ext>
            </a:extLst>
          </p:cNvPr>
          <p:cNvSpPr txBox="1"/>
          <p:nvPr/>
        </p:nvSpPr>
        <p:spPr>
          <a:xfrm>
            <a:off x="849788" y="761206"/>
            <a:ext cx="9198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当在Assimp的ReadFile函数填入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aiProcess_CalcTangentSpace 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，Assimp将计算每个加载顶点的切线和副切线向量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07ED3-7F03-42F1-9CE1-9E1A165F90F5}"/>
              </a:ext>
            </a:extLst>
          </p:cNvPr>
          <p:cNvSpPr txBox="1"/>
          <p:nvPr/>
        </p:nvSpPr>
        <p:spPr>
          <a:xfrm>
            <a:off x="765967" y="4644541"/>
            <a:ext cx="892556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.x = mesh-&gt;mTangents[i].x;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.y = mesh-&gt;mTangents[i].y;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.z = mesh-&gt;mTangents[i].z;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vertex.Tangent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B98938-B789-4EDA-ABA5-D1C36CBC7DB5}"/>
              </a:ext>
            </a:extLst>
          </p:cNvPr>
          <p:cNvSpPr txBox="1"/>
          <p:nvPr/>
        </p:nvSpPr>
        <p:spPr>
          <a:xfrm>
            <a:off x="765965" y="4232802"/>
            <a:ext cx="9198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通过下面的代码用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Assimp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获取计算出来的切线空间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C525FB-0B41-4FE4-9537-70F4DCB43C9C}"/>
              </a:ext>
            </a:extLst>
          </p:cNvPr>
          <p:cNvSpPr txBox="1"/>
          <p:nvPr/>
        </p:nvSpPr>
        <p:spPr>
          <a:xfrm>
            <a:off x="765968" y="2217409"/>
            <a:ext cx="8925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还必须更新模型加载器，用以从带纹理模型中加载法线贴图。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wavefront</a:t>
            </a:r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的模型格式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.obj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）导出的法线贴图有点不一样，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Assimp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aiTextureType_NORMAL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并不会加载它的法线贴图，而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aiTextureType_HEIGHT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却能，所以我们经常这样加载它们：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233204-E277-4CC5-8896-4395D8515E4F}"/>
              </a:ext>
            </a:extLst>
          </p:cNvPr>
          <p:cNvSpPr txBox="1"/>
          <p:nvPr/>
        </p:nvSpPr>
        <p:spPr>
          <a:xfrm>
            <a:off x="765968" y="3140739"/>
            <a:ext cx="8925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normalMaps = loadMaterialTextures(material,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aiTextureType_HEIGHT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"texture_normal"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6C7B4F-2134-497D-A624-0464BCCAC2B5}"/>
              </a:ext>
            </a:extLst>
          </p:cNvPr>
          <p:cNvSpPr txBox="1"/>
          <p:nvPr/>
        </p:nvSpPr>
        <p:spPr>
          <a:xfrm>
            <a:off x="2244167" y="3829477"/>
            <a:ext cx="596915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当然，对于每个模型的类型和文件格式来说都是不同的。</a:t>
            </a:r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985405-09D6-454C-9627-7C2921B5B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27" y="6098661"/>
            <a:ext cx="78581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8982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8982</TotalTime>
  <Words>1113</Words>
  <Application>Microsoft Office PowerPoint</Application>
  <PresentationFormat>自定义</PresentationFormat>
  <Paragraphs>65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 Unicode MS</vt:lpstr>
      <vt:lpstr>等线</vt:lpstr>
      <vt:lpstr>华文琥珀</vt:lpstr>
      <vt:lpstr>Microsoft Yahei</vt:lpstr>
      <vt:lpstr>Arial</vt:lpstr>
      <vt:lpstr>Calibri</vt:lpstr>
      <vt:lpstr>Cambria</vt:lpstr>
      <vt:lpstr>Consolas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1764</cp:revision>
  <dcterms:created xsi:type="dcterms:W3CDTF">2020-06-26T01:00:00Z</dcterms:created>
  <dcterms:modified xsi:type="dcterms:W3CDTF">2021-11-20T08:20:34Z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