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6" r:id="rId2"/>
    <p:sldId id="337" r:id="rId3"/>
    <p:sldId id="338" r:id="rId4"/>
    <p:sldId id="339" r:id="rId5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19" autoAdjust="0"/>
  </p:normalViewPr>
  <p:slideViewPr>
    <p:cSldViewPr snapToGrid="0" showGuides="1">
      <p:cViewPr>
        <p:scale>
          <a:sx n="66" d="100"/>
          <a:sy n="66" d="100"/>
        </p:scale>
        <p:origin x="1608" y="3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4:53:1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24575,'91'4'0,"131"24"0,-158-19 0,-62-8 0,0-1 0,1 0 0,-1 1 0,1-1 0,-1 1 0,0 0 0,0 0 0,1 0 0,-1 0 0,0 0 0,0 0 0,0 0 0,0 1 0,0-1 0,-1 1 0,1 0 0,0-1 0,-1 1 0,1 0 0,-1 0 0,1 0 0,-1 0 0,0 0 0,0 0 0,0 1 0,1 3 0,0 2 0,-1 1 0,0 0 0,-1 0 0,0 0 0,-1 17 0,-1-2 0,-2 33 0,-2-1 0,-3 0 0,-2 0 0,-3 0 0,-2-2 0,-2 0 0,-40 80 0,45-111-1365,2-8-5461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5:03:1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5504 423 24575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1T05:46:51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1T06:05:49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24575,'0'-6'0,"0"-6"0,0-2-8191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image" Target="../media/image10.jp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矩形 2150">
            <a:extLst>
              <a:ext uri="{FF2B5EF4-FFF2-40B4-BE49-F238E27FC236}">
                <a16:creationId xmlns:a16="http://schemas.microsoft.com/office/drawing/2014/main" id="{F14CA095-4FA7-4931-8215-311F02A787DA}"/>
              </a:ext>
            </a:extLst>
          </p:cNvPr>
          <p:cNvSpPr/>
          <p:nvPr/>
        </p:nvSpPr>
        <p:spPr>
          <a:xfrm>
            <a:off x="739140" y="2283390"/>
            <a:ext cx="3230408" cy="223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7095D1-3219-48DD-9FF0-C060AE3C5FD1}"/>
              </a:ext>
            </a:extLst>
          </p:cNvPr>
          <p:cNvSpPr txBox="1"/>
          <p:nvPr/>
        </p:nvSpPr>
        <p:spPr>
          <a:xfrm>
            <a:off x="2655729" y="19633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视差映射</a:t>
            </a:r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(Parallax Mapping)</a:t>
            </a:r>
            <a:endParaRPr lang="zh-CN" altLang="en-US" b="1" i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026" name="Picture 2" descr="Height map used in OpenGL for parallax mapping">
            <a:extLst>
              <a:ext uri="{FF2B5EF4-FFF2-40B4-BE49-F238E27FC236}">
                <a16:creationId xmlns:a16="http://schemas.microsoft.com/office/drawing/2014/main" id="{E07880C9-A1C8-4307-9392-C4778A02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169" y="579963"/>
            <a:ext cx="1619091" cy="16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24BEB2-8C02-4A5E-B9C7-3A8BD77B3E57}"/>
              </a:ext>
            </a:extLst>
          </p:cNvPr>
          <p:cNvSpPr txBox="1"/>
          <p:nvPr/>
        </p:nvSpPr>
        <p:spPr>
          <a:xfrm>
            <a:off x="7252414" y="1819973"/>
            <a:ext cx="2161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高度贴图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49D6A8-6155-41B8-A03F-7E5EBD2CDD4E}"/>
              </a:ext>
            </a:extLst>
          </p:cNvPr>
          <p:cNvSpPr txBox="1"/>
          <p:nvPr/>
        </p:nvSpPr>
        <p:spPr>
          <a:xfrm>
            <a:off x="1284215" y="4608404"/>
            <a:ext cx="8178627" cy="8402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aNormal;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aTangent;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aBitangent;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VS_OUT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FragPos;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TangentLightPos;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TangentViewPos;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TangentFragPos;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vs_out;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projection;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view * 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vs_out.FragPos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vs_out.TexCoords = aTexCoords;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 = normalize(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(model) * aTangent);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 = normalize(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(model) * aBitangent);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 = normalize(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(model) * aNormal);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TBN = transpose(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(T, B, N));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vs_out.TangentLightPos = TBN * lightPos;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vs_out.TangentViewPos = TBN * viewPos;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vs_out.TangentFragPos = TBN * vs_out.FragPos;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CB2F78-ED2A-4E98-8468-9C35652607E6}"/>
              </a:ext>
            </a:extLst>
          </p:cNvPr>
          <p:cNvSpPr txBox="1"/>
          <p:nvPr/>
        </p:nvSpPr>
        <p:spPr>
          <a:xfrm>
            <a:off x="4217670" y="6599941"/>
            <a:ext cx="504063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视差贴图在片段着色器中实现。在片段着色器中，需要计算</a:t>
            </a:r>
            <a:r>
              <a:rPr lang="zh-CN" altLang="en-US">
                <a:highlight>
                  <a:srgbClr val="FFFF00"/>
                </a:highlight>
              </a:rPr>
              <a:t>片段到</a:t>
            </a:r>
            <a:r>
              <a:rPr lang="en-US" altLang="zh-CN">
                <a:highlight>
                  <a:srgbClr val="FFFF00"/>
                </a:highlight>
              </a:rPr>
              <a:t>View</a:t>
            </a:r>
            <a:r>
              <a:rPr lang="zh-CN" altLang="en-US">
                <a:highlight>
                  <a:srgbClr val="FFFF00"/>
                </a:highlight>
              </a:rPr>
              <a:t>的向量V</a:t>
            </a:r>
            <a:r>
              <a:rPr lang="zh-CN" altLang="en-US"/>
              <a:t>，因此我们需要</a:t>
            </a:r>
            <a:r>
              <a:rPr lang="zh-CN" altLang="en-US">
                <a:highlight>
                  <a:srgbClr val="FFFF00"/>
                </a:highlight>
              </a:rPr>
              <a:t>纹理空间</a:t>
            </a:r>
            <a:r>
              <a:rPr lang="zh-CN" altLang="en-US"/>
              <a:t>中的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Light</a:t>
            </a:r>
            <a:r>
              <a:rPr lang="zh-CN" altLang="en-US">
                <a:solidFill>
                  <a:schemeClr val="bg1"/>
                </a:solidFill>
                <a:highlight>
                  <a:srgbClr val="800000"/>
                </a:highlight>
              </a:rPr>
              <a:t>的位置、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View</a:t>
            </a:r>
            <a:r>
              <a:rPr lang="zh-CN" altLang="en-US">
                <a:solidFill>
                  <a:schemeClr val="bg1"/>
                </a:solidFill>
                <a:highlight>
                  <a:srgbClr val="800000"/>
                </a:highlight>
              </a:rPr>
              <a:t>的位置和片段位置。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C77360A-3529-48BE-BB23-C2CC980C54DA}"/>
              </a:ext>
            </a:extLst>
          </p:cNvPr>
          <p:cNvCxnSpPr/>
          <p:nvPr/>
        </p:nvCxnSpPr>
        <p:spPr>
          <a:xfrm flipH="1">
            <a:off x="3874929" y="7711440"/>
            <a:ext cx="2693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2EFB0ED-ECFD-456E-83D9-57DCEAE579E3}"/>
              </a:ext>
            </a:extLst>
          </p:cNvPr>
          <p:cNvCxnSpPr/>
          <p:nvPr/>
        </p:nvCxnSpPr>
        <p:spPr>
          <a:xfrm>
            <a:off x="6568440" y="7523271"/>
            <a:ext cx="0" cy="18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31267-B70D-445C-AA26-99E5FDE44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670" y="2283390"/>
            <a:ext cx="5702055" cy="223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9C0CA94-F78C-41F7-9606-D175E81F796A}"/>
              </a:ext>
            </a:extLst>
          </p:cNvPr>
          <p:cNvSpPr txBox="1"/>
          <p:nvPr/>
        </p:nvSpPr>
        <p:spPr>
          <a:xfrm>
            <a:off x="5312569" y="5000250"/>
            <a:ext cx="387969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由于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法线贴图</a:t>
            </a:r>
            <a:r>
              <a:rPr lang="zh-CN" altLang="en-US"/>
              <a:t>通常是从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高度贴图</a:t>
            </a:r>
            <a:r>
              <a:rPr lang="zh-CN" altLang="en-US"/>
              <a:t>生成的，因此将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法线贴图</a:t>
            </a:r>
            <a:r>
              <a:rPr lang="zh-CN" altLang="en-US"/>
              <a:t>与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高度贴图</a:t>
            </a:r>
            <a:r>
              <a:rPr lang="zh-CN" altLang="en-US"/>
              <a:t>一起使用可确保照明与置换保持一致。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B669EFF-5ACB-4E35-A491-3E5E1BD3B2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42" y="632938"/>
            <a:ext cx="1561528" cy="156152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2980A2A-0349-45DA-8C40-B0831F98F0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92" y="641126"/>
            <a:ext cx="1561528" cy="1561528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3B9B7859-A10E-4842-976B-6B6DDD0560E7}"/>
              </a:ext>
            </a:extLst>
          </p:cNvPr>
          <p:cNvSpPr txBox="1"/>
          <p:nvPr/>
        </p:nvSpPr>
        <p:spPr>
          <a:xfrm>
            <a:off x="4514429" y="1819973"/>
            <a:ext cx="2161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法线贴图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67" name="Picture 2" descr="Parallax mapping using a depth map instead of a heightmap">
            <a:extLst>
              <a:ext uri="{FF2B5EF4-FFF2-40B4-BE49-F238E27FC236}">
                <a16:creationId xmlns:a16="http://schemas.microsoft.com/office/drawing/2014/main" id="{8255E516-D3B1-4AB3-94D3-FD705589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54" y="2419700"/>
            <a:ext cx="2982194" cy="188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40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19B9E7C-FDBE-4ACE-BA74-87C2ABB7B3CF}"/>
              </a:ext>
            </a:extLst>
          </p:cNvPr>
          <p:cNvSpPr txBox="1"/>
          <p:nvPr/>
        </p:nvSpPr>
        <p:spPr>
          <a:xfrm>
            <a:off x="822075" y="841089"/>
            <a:ext cx="8980988" cy="120032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VS_OUT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FragPos;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TangentLightPos;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TangentViewPos;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TangentFragPos;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fs_in;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diffuseMap;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normalMap;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depthMap;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heightScale;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ParallaxMapping(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height = texture(depthMap, texCoords).r;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 -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viewDir.xy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 (height * heightScale);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endParaRPr lang="en-US" altLang="zh-CN">
              <a:solidFill>
                <a:srgbClr val="E0E2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offset texture coordinates with Parallax Mapping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 = normalize(fs_in.TangentViewPos - fs_in.TangentFragPos);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 = fs_in.TexCoords;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texCoords = ParallaxMapping(fs_in.TexCoords, viewDir);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(texCoords.x &gt;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|| texCoords.y &gt;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|| texCoords.x &lt;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|| texCoords.y &lt;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/>
            <a:r>
              <a:rPr lang="en-US" altLang="zh-CN">
                <a:solidFill>
                  <a:srgbClr val="E0E2E4"/>
                </a:solidFill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discard;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obtain normal from normal map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 = texture(normalMap, texCoords).rgb;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normal = normalize(normal *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 diffuse 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color = texture(diffuseMap, texCoords).rgb;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ambient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ambient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 color;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diffuse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lightDir = normalize(fs_in.TangentLightPos - fs_in.TangentFragPos);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 = max(dot(lightDir, normal),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 = diff * color;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specular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reflectDir = reflect(-lightDir, normal);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halfwayDir = normalize(lightDir + viewDir);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(max(dot(normal, halfwayDir),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specular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* spec;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(ambient + diffuse + specular,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36194-DF6E-40BE-A1FF-31B21EB11200}"/>
              </a:ext>
            </a:extLst>
          </p:cNvPr>
          <p:cNvSpPr/>
          <p:nvPr/>
        </p:nvSpPr>
        <p:spPr>
          <a:xfrm>
            <a:off x="4802438" y="841089"/>
            <a:ext cx="4987223" cy="319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Parallax mapping using a depth map instead of a heightmap">
            <a:extLst>
              <a:ext uri="{FF2B5EF4-FFF2-40B4-BE49-F238E27FC236}">
                <a16:creationId xmlns:a16="http://schemas.microsoft.com/office/drawing/2014/main" id="{76B5D34B-AC2C-44F2-BF71-DC269F967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438" y="1050925"/>
            <a:ext cx="50006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030F01-82E0-4399-AD68-0943B332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680" y="7552801"/>
            <a:ext cx="2545581" cy="2328078"/>
          </a:xfrm>
          <a:prstGeom prst="rect">
            <a:avLst/>
          </a:prstGeom>
        </p:spPr>
      </p:pic>
      <p:pic>
        <p:nvPicPr>
          <p:cNvPr id="2264" name="图片 2263">
            <a:extLst>
              <a:ext uri="{FF2B5EF4-FFF2-40B4-BE49-F238E27FC236}">
                <a16:creationId xmlns:a16="http://schemas.microsoft.com/office/drawing/2014/main" id="{4BF5EC58-D642-4C60-9F40-1BC596B9C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22" y="4249829"/>
            <a:ext cx="2139293" cy="2139293"/>
          </a:xfrm>
          <a:prstGeom prst="rect">
            <a:avLst/>
          </a:prstGeom>
        </p:spPr>
      </p:pic>
      <p:sp>
        <p:nvSpPr>
          <p:cNvPr id="2349" name="矩形 2348">
            <a:extLst>
              <a:ext uri="{FF2B5EF4-FFF2-40B4-BE49-F238E27FC236}">
                <a16:creationId xmlns:a16="http://schemas.microsoft.com/office/drawing/2014/main" id="{425B2E72-4026-448B-9AE6-9C2C12404458}"/>
              </a:ext>
            </a:extLst>
          </p:cNvPr>
          <p:cNvSpPr/>
          <p:nvPr/>
        </p:nvSpPr>
        <p:spPr>
          <a:xfrm>
            <a:off x="2580640" y="5410890"/>
            <a:ext cx="348488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viewDir.xy / viewDir.z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48" name="墨迹 2447">
                <a:extLst>
                  <a:ext uri="{FF2B5EF4-FFF2-40B4-BE49-F238E27FC236}">
                    <a16:creationId xmlns:a16="http://schemas.microsoft.com/office/drawing/2014/main" id="{537C9EE9-D212-46E6-AD59-5D20AED02858}"/>
                  </a:ext>
                </a:extLst>
              </p14:cNvPr>
              <p14:cNvContentPartPr/>
              <p14:nvPr/>
            </p14:nvContentPartPr>
            <p14:xfrm>
              <a:off x="8884740" y="1417320"/>
              <a:ext cx="155520" cy="265680"/>
            </p14:xfrm>
          </p:contentPart>
        </mc:Choice>
        <mc:Fallback xmlns="">
          <p:pic>
            <p:nvPicPr>
              <p:cNvPr id="2448" name="墨迹 2447">
                <a:extLst>
                  <a:ext uri="{FF2B5EF4-FFF2-40B4-BE49-F238E27FC236}">
                    <a16:creationId xmlns:a16="http://schemas.microsoft.com/office/drawing/2014/main" id="{537C9EE9-D212-46E6-AD59-5D20AED028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75740" y="1408320"/>
                <a:ext cx="1731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68" name="墨迹 2767">
                <a:extLst>
                  <a:ext uri="{FF2B5EF4-FFF2-40B4-BE49-F238E27FC236}">
                    <a16:creationId xmlns:a16="http://schemas.microsoft.com/office/drawing/2014/main" id="{E983A588-650B-44B7-B2FC-758870797F73}"/>
                  </a:ext>
                </a:extLst>
              </p14:cNvPr>
              <p14:cNvContentPartPr/>
              <p14:nvPr/>
            </p14:nvContentPartPr>
            <p14:xfrm>
              <a:off x="3558540" y="7909560"/>
              <a:ext cx="360" cy="360"/>
            </p14:xfrm>
          </p:contentPart>
        </mc:Choice>
        <mc:Fallback xmlns="">
          <p:pic>
            <p:nvPicPr>
              <p:cNvPr id="2768" name="墨迹 2767">
                <a:extLst>
                  <a:ext uri="{FF2B5EF4-FFF2-40B4-BE49-F238E27FC236}">
                    <a16:creationId xmlns:a16="http://schemas.microsoft.com/office/drawing/2014/main" id="{E983A588-650B-44B7-B2FC-758870797F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9540" y="79005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00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0636E27-4901-4ED3-A45A-A50882FB37C5}"/>
              </a:ext>
            </a:extLst>
          </p:cNvPr>
          <p:cNvSpPr/>
          <p:nvPr/>
        </p:nvSpPr>
        <p:spPr>
          <a:xfrm>
            <a:off x="896816" y="774114"/>
            <a:ext cx="5476875" cy="3094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DB8AD7-5882-4704-856F-BCED14E5F015}"/>
              </a:ext>
            </a:extLst>
          </p:cNvPr>
          <p:cNvSpPr txBox="1"/>
          <p:nvPr/>
        </p:nvSpPr>
        <p:spPr>
          <a:xfrm>
            <a:off x="2657292" y="263741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陡峭视差映射</a:t>
            </a:r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(Steep Parallax Mapping)</a:t>
            </a:r>
            <a:endParaRPr lang="zh-CN" altLang="en-US" b="1">
              <a:solidFill>
                <a:srgbClr val="FFC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E0888B-3AEB-4342-8517-FC9A2C25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16" y="815610"/>
            <a:ext cx="54768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73EAC2-4822-4E48-BC35-089BE22294E0}"/>
              </a:ext>
            </a:extLst>
          </p:cNvPr>
          <p:cNvSpPr txBox="1"/>
          <p:nvPr/>
        </p:nvSpPr>
        <p:spPr>
          <a:xfrm>
            <a:off x="5789759" y="1440655"/>
            <a:ext cx="3938563" cy="2125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是视差映射的扩展，但不是使用一个样本而是多个样本来确定向量。即使在陡峭的高度变化的情况下，它也能得到更好的结果，原因在于该技术通过增加采样的数量提高了精确性。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45A519-2029-4E67-9BC9-144BDDEF7507}"/>
              </a:ext>
            </a:extLst>
          </p:cNvPr>
          <p:cNvSpPr txBox="1"/>
          <p:nvPr/>
        </p:nvSpPr>
        <p:spPr>
          <a:xfrm>
            <a:off x="896816" y="3890684"/>
            <a:ext cx="8755184" cy="7294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ParallaxMapping(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number of depth layers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minLayers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maxLayers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numLayers = mix(maxLayers, minLayers,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(dot(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viewDir)));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calculate the size of each layer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layerDepth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numLayers;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depth of current layer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currentLayerDepth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the amount to shift the texture coordinates per layer (from vector P)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 = viewDir.xy / viewDir.z * heightScale;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deltaTexCoords = P / numLayers;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 initial values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currentTexCoords = texCoords;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currentDepthMapValue = texture(depthMap, currentTexCoords).r;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(currentLayerDepth &lt; currentDepthMapValue) {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shift texture coordinates along direction of P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currentTexCoords -= deltaTexCoords;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 depthmap value at current texture coordinates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currentDepthMapValue = texture(depthMap, currentTexCoords).r;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 depth of next layer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currentLayerDepth += layerDepth;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currentTexCoords;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29C06CB-0133-4ABD-AFE6-210F1F8D6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11" y="10091046"/>
            <a:ext cx="5024367" cy="40454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5CB1455-A019-4A16-8A9D-749A6E9DED34}"/>
              </a:ext>
            </a:extLst>
          </p:cNvPr>
          <p:cNvSpPr txBox="1"/>
          <p:nvPr/>
        </p:nvSpPr>
        <p:spPr>
          <a:xfrm>
            <a:off x="988048" y="797939"/>
            <a:ext cx="23552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直到找到小于当前层深度值的采样深度值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600B6E-51EA-4247-B131-41975E444D42}"/>
              </a:ext>
            </a:extLst>
          </p:cNvPr>
          <p:cNvSpPr/>
          <p:nvPr/>
        </p:nvSpPr>
        <p:spPr>
          <a:xfrm>
            <a:off x="3261360" y="1696720"/>
            <a:ext cx="406400" cy="15951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C62C10E-C24B-469A-95DD-A47F8977074D}"/>
                  </a:ext>
                </a:extLst>
              </p14:cNvPr>
              <p14:cNvContentPartPr/>
              <p14:nvPr/>
            </p14:nvContentPartPr>
            <p14:xfrm>
              <a:off x="6514860" y="11841360"/>
              <a:ext cx="360" cy="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C62C10E-C24B-469A-95DD-A47F897707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5860" y="118323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32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368F204-0F09-49EE-84C7-C33914417DEF}"/>
              </a:ext>
            </a:extLst>
          </p:cNvPr>
          <p:cNvSpPr txBox="1"/>
          <p:nvPr/>
        </p:nvSpPr>
        <p:spPr>
          <a:xfrm>
            <a:off x="3041182" y="268055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视差遮蔽映射</a:t>
            </a:r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(Parallax Occlusion Mapping)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508728-4BA9-42CD-A9D6-1CF95C98BBCF}"/>
              </a:ext>
            </a:extLst>
          </p:cNvPr>
          <p:cNvSpPr txBox="1"/>
          <p:nvPr/>
        </p:nvSpPr>
        <p:spPr>
          <a:xfrm>
            <a:off x="942236" y="4059394"/>
            <a:ext cx="9265920" cy="95102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ParallaxMapping(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number of depth layers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minLayers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maxLayers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numLayers = mix(maxLayers, minLayers,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(dot(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viewDir)));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calculate the size of each layer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layerDepth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numLayers;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depth of current layer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currentLayerDepth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the amount to shift the texture coordinates per layer (from vector P)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 = viewDir.xy / viewDir.z * heightScale;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deltaTexCoords = P / numLayers;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 initial values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currentTexCoords = texCoords;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currentDepthMapValue = texture(depthMap, currentTexCoords).r;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(currentLayerDepth &lt; currentDepthMapValue) {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shift texture coordinates along direction of P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currentTexCoords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-= deltaTexCoords;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 depthmap value at current texture coordinates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currentDepthMapValue = texture(depthMap, currentTexCoords).r;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 depth of next layer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currentLayerDepth += layerDepth;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 texture coordinates before collision (reverse operations)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prevTexCoords = currentTexCoords + deltaTexCoords;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// get depth after and before collision for linear interpolation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afterDepth = currentDepthMapValue - currentLayerDepth;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beforeDepth = texture(depthMap, prevTexCoords).r - currentLayerDepth + layerDepth;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// interpolation of texture coordinates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weight = afterDepth / (afterDepth - beforeDepth);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finalTexCoords = prevTexCoords * weight + currentTexCoords * (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- weight);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finalTexCoords;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118C5D-E5D6-47EA-B563-08A9665C6523}"/>
              </a:ext>
            </a:extLst>
          </p:cNvPr>
          <p:cNvSpPr/>
          <p:nvPr/>
        </p:nvSpPr>
        <p:spPr>
          <a:xfrm>
            <a:off x="2011381" y="1039969"/>
            <a:ext cx="7127631" cy="3019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1F6E67-D9FE-4716-B875-D04EF098A184}"/>
              </a:ext>
            </a:extLst>
          </p:cNvPr>
          <p:cNvSpPr txBox="1"/>
          <p:nvPr/>
        </p:nvSpPr>
        <p:spPr>
          <a:xfrm>
            <a:off x="2011381" y="720776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在触碰之前和之后，在深度层之间进行线性插值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050" name="Picture 2" descr="How Parallax Occlusion Mapping works in OpenGL">
            <a:extLst>
              <a:ext uri="{FF2B5EF4-FFF2-40B4-BE49-F238E27FC236}">
                <a16:creationId xmlns:a16="http://schemas.microsoft.com/office/drawing/2014/main" id="{5E2A36DE-122A-4CA0-8FED-12AD7A24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816" y="0"/>
            <a:ext cx="7363254" cy="40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89" name="墨迹 2788">
                <a:extLst>
                  <a:ext uri="{FF2B5EF4-FFF2-40B4-BE49-F238E27FC236}">
                    <a16:creationId xmlns:a16="http://schemas.microsoft.com/office/drawing/2014/main" id="{A521F33D-19FF-444C-8AAB-12C474519F40}"/>
                  </a:ext>
                </a:extLst>
              </p14:cNvPr>
              <p14:cNvContentPartPr/>
              <p14:nvPr/>
            </p14:nvContentPartPr>
            <p14:xfrm>
              <a:off x="2221601" y="12581089"/>
              <a:ext cx="360" cy="11880"/>
            </p14:xfrm>
          </p:contentPart>
        </mc:Choice>
        <mc:Fallback>
          <p:pic>
            <p:nvPicPr>
              <p:cNvPr id="2789" name="墨迹 2788">
                <a:extLst>
                  <a:ext uri="{FF2B5EF4-FFF2-40B4-BE49-F238E27FC236}">
                    <a16:creationId xmlns:a16="http://schemas.microsoft.com/office/drawing/2014/main" id="{A521F33D-19FF-444C-8AAB-12C474519F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2961" y="12572449"/>
                <a:ext cx="18000" cy="29520"/>
              </a:xfrm>
              <a:prstGeom prst="rect">
                <a:avLst/>
              </a:prstGeom>
            </p:spPr>
          </p:pic>
        </mc:Fallback>
      </mc:AlternateContent>
      <p:pic>
        <p:nvPicPr>
          <p:cNvPr id="2858" name="图片 2857">
            <a:extLst>
              <a:ext uri="{FF2B5EF4-FFF2-40B4-BE49-F238E27FC236}">
                <a16:creationId xmlns:a16="http://schemas.microsoft.com/office/drawing/2014/main" id="{85B9E270-BD34-45F0-81A6-047C47AD2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061" y="12662754"/>
            <a:ext cx="4941249" cy="13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45939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9608</TotalTime>
  <Words>1150</Words>
  <Application>Microsoft Office PowerPoint</Application>
  <PresentationFormat>自定义</PresentationFormat>
  <Paragraphs>141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华文琥珀</vt:lpstr>
      <vt:lpstr>Microsoft Yahei</vt:lpstr>
      <vt:lpstr>Microsoft Yahei</vt:lpstr>
      <vt:lpstr>Arial</vt:lpstr>
      <vt:lpstr>Calibri</vt:lpstr>
      <vt:lpstr>Cambria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1770</cp:revision>
  <dcterms:created xsi:type="dcterms:W3CDTF">2020-06-26T01:00:00Z</dcterms:created>
  <dcterms:modified xsi:type="dcterms:W3CDTF">2021-11-21T06:11:55Z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