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6" r:id="rId2"/>
    <p:sldId id="337" r:id="rId3"/>
    <p:sldId id="338" r:id="rId4"/>
    <p:sldId id="339" r:id="rId5"/>
    <p:sldId id="340" r:id="rId6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66" y="-4982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7:56:0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11 24575,'-33'-5'0,"0"2"0,0 1 0,0 2 0,0 1 0,0 1 0,-38 8 0,47-5 0,0 1 0,0 1 0,1 2 0,0 0 0,0 1 0,1 1 0,1 1 0,-40 28 0,47-26 0,1-1 0,-1 1 0,2 1 0,0 1 0,1-1 0,1 2 0,0 0 0,1 0 0,1 0 0,1 1 0,0 0 0,-6 31 0,0 9 0,3 0 0,-5 108 0,14-116 0,1 0 0,3 0 0,1 0 0,3-1 0,2 0 0,29 90 0,-27-108 0,2-1 0,1 0 0,1 0 0,2-1 0,1-1 0,1-1 0,1-1 0,1 0 0,2-2 0,0 0 0,36 27 0,-34-33 0,1 0 0,1-2 0,0-1 0,1-1 0,1-1 0,0-1 0,1-2 0,0-1 0,0-2 0,1 0 0,0-2 0,0-2 0,0-1 0,0-1 0,1-1 0,-1-2 0,0-1 0,0-2 0,0-1 0,0-1 0,-1-2 0,30-12 0,-22 3 0,-1-1 0,-1-1 0,0-2 0,-2-2 0,-1-1 0,-1-2 0,53-56 0,-53 47 0,-2-1 0,-2-2 0,-1-1 0,-2-1 0,-2-1 0,29-76 0,-37 78 0,-3 0 0,-1-1 0,-2-1 0,-1 0 0,-3 0 0,-1 0 0,-4-71 0,-2 79 0,-2 0 0,-2 0 0,-1 0 0,-2 1 0,-1 0 0,-1 1 0,-2 0 0,-1 0 0,-36-57 0,42 77-136,0 0-1,-1 0 1,-1 1-1,1 0 1,-2 1-1,1 0 1,-2 1-1,1 0 0,-18-10 1,-20-2-6690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7:56:0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1131 24575,'-2'-18'0,"1"-1"0,1 1 0,0-1 0,2 1 0,0 0 0,1 0 0,0-1 0,10-24 0,-4 19 0,1 2 0,0-1 0,2 2 0,1-1 0,25-32 0,-4 15 0,2 1 0,2 2 0,1 2 0,1 1 0,65-39 0,-11 15-28,3 4-1,2 5 1,179-60 0,333-51-630,-418 122 658,2 9 0,1 9 0,1 8 0,0 9 0,0 8 0,368 61 0,-335-21 0,361 121 0,-574-161-90,8 2-139,0 2 0,0 0-1,-1 1 1,44 29-1,-45-20-5953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7:56:0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24575,'7'29'0,"10"31"0,6 26 0,1 18 0,2 12 0,-1 0 0,-4-7 0,-3-17 0,-3-15 0,-9-22 0,-12-16 0,-16-15 0,-16-15 0,-14-13 0,-11-12 0,-4-12 0,9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7:56:12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1291 24575,'-1'0'0,"-1"-1"0,1 1 0,-1-1 0,1 0 0,-1 1 0,1-1 0,0 0 0,0 0 0,-1 0 0,1 0 0,0 0 0,0 0 0,0 0 0,0 0 0,0 0 0,0 0 0,0-1 0,0 1 0,1 0 0,-1-1 0,0 1 0,0-2 0,-11-34 0,11 30 0,0-1 0,1 0 0,0 0 0,0 0 0,1 1 0,0-1 0,0 0 0,0 1 0,1-1 0,1 1 0,-1-1 0,1 1 0,0 0 0,1 0 0,0 0 0,0 0 0,5-5 0,11-15 0,2 2 0,41-39 0,-40 41 0,64-54 0,3 3 0,107-66 0,-116 84 0,5 1 0,2 5 0,2 2 0,132-47 0,106-18 0,-233 81 0,142-29 0,106 1 0,-180 33 0,-77 12 0,16-4 0,191-11 0,-263 31 0,0 2 0,0 0 0,0 2 0,-1 2 0,0 0 0,29 12 0,166 80 0,-129-54 0,-57-27 0,-2 1 0,0 2 0,-2 2 0,0 1 0,-1 1 0,32 34 0,20 20 0,-51-51 0,-1 3 0,-2 1 0,-1 1 0,-2 1 0,28 43 0,-35-37-20,-16-27-249,2-1 0,0 0 0,0 0 0,16 18 0,-13-20-6557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5T07:56:1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1224 0 24575,'-1'0'0,"0"1"0,1-1 0,-1 1 0,0-1 0,0 1 0,1-1 0,-1 1 0,0 0 0,1-1 0,-1 1 0,1 0 0,-1 0 0,1-1 0,-1 1 0,1 0 0,-1 0 0,1 0 0,0-1 0,-1 1 0,1 0 0,0 0 0,0 0 0,0 0 0,0 0 0,-1 0 0,1 0 0,1 0 0,-1 1 0,-1 34 0,1-31 0,6 126 0,-2-48 0,-2 1 0,-15 117 0,12-188 0,-2 0 0,0 0 0,0-1 0,-2 1 0,1-1 0,-2 0 0,1 0 0,-9 13 0,9-18 0,-1 1 0,0-1 0,0-1 0,-1 1 0,1-1 0,-2 0 0,1 0 0,0-1 0,-1 0 0,0 0 0,-1-1 0,-12 5 0,-10 1 0,-1-1 0,0-1 0,-1-2 0,0-2 0,0 0 0,-50-3 0,0-5 0,-117-19 0,50-5 4,-130-16-1373,208 40-5457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3.xml"/><Relationship Id="rId4" Type="http://schemas.openxmlformats.org/officeDocument/2006/relationships/image" Target="../media/image11.jpeg"/><Relationship Id="rId9" Type="http://schemas.openxmlformats.org/officeDocument/2006/relationships/image" Target="../media/image14.png"/><Relationship Id="rId1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D135E3E-977A-4CF8-8EEE-9CF9A2B3909E}"/>
              </a:ext>
            </a:extLst>
          </p:cNvPr>
          <p:cNvSpPr/>
          <p:nvPr/>
        </p:nvSpPr>
        <p:spPr>
          <a:xfrm>
            <a:off x="1295074" y="3726061"/>
            <a:ext cx="8319809" cy="3616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7095D1-3219-48DD-9FF0-C060AE3C5FD1}"/>
              </a:ext>
            </a:extLst>
          </p:cNvPr>
          <p:cNvSpPr txBox="1"/>
          <p:nvPr/>
        </p:nvSpPr>
        <p:spPr>
          <a:xfrm>
            <a:off x="2655729" y="19633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泛光（</a:t>
            </a:r>
            <a:r>
              <a:rPr lang="en-US" altLang="zh-CN" b="1" i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Bloom</a:t>
            </a:r>
            <a:r>
              <a:rPr lang="zh-CN" altLang="en-US" b="1" i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b="1" i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76DF56-1EAF-4507-A72D-E6D57EA55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9" y="835780"/>
            <a:ext cx="66294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ED748B-A104-40BC-B90E-B04E28106215}"/>
              </a:ext>
            </a:extLst>
          </p:cNvPr>
          <p:cNvSpPr txBox="1"/>
          <p:nvPr/>
        </p:nvSpPr>
        <p:spPr>
          <a:xfrm>
            <a:off x="4727258" y="2684701"/>
            <a:ext cx="2589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光源的光芒向四周发散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0" name="Picture 6" descr="卡通手绘可爱太阳图案素材表情原创插画素材">
            <a:extLst>
              <a:ext uri="{FF2B5EF4-FFF2-40B4-BE49-F238E27FC236}">
                <a16:creationId xmlns:a16="http://schemas.microsoft.com/office/drawing/2014/main" id="{BE4C0424-40F3-4099-8163-297C4894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789" y="835780"/>
            <a:ext cx="2100460" cy="210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784319E-DCBD-4EF7-94E6-977F7BE4D22A}"/>
              </a:ext>
            </a:extLst>
          </p:cNvPr>
          <p:cNvSpPr txBox="1"/>
          <p:nvPr/>
        </p:nvSpPr>
        <p:spPr>
          <a:xfrm>
            <a:off x="1361440" y="3039469"/>
            <a:ext cx="772159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Bloom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HDR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结合使用效果很好。</a:t>
            </a:r>
            <a:r>
              <a:rPr lang="en-US" altLang="zh-CN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HDR</a:t>
            </a:r>
            <a:r>
              <a:rPr lang="zh-CN" altLang="en-US" b="0" i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使得实现泛光变得更简单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668A9BC-2118-4349-AF7C-42F903D2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42" y="3726539"/>
            <a:ext cx="7970854" cy="348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3BB7176-7FED-4110-9835-69F173BCD14F}"/>
              </a:ext>
            </a:extLst>
          </p:cNvPr>
          <p:cNvSpPr txBox="1"/>
          <p:nvPr/>
        </p:nvSpPr>
        <p:spPr>
          <a:xfrm>
            <a:off x="1361440" y="7652434"/>
            <a:ext cx="5313680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渲染出来两张图片</a:t>
            </a:r>
            <a:endParaRPr lang="en-US" altLang="zh-CN" b="0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对高亮的图片进行模糊处理</a:t>
            </a:r>
            <a:endParaRPr lang="en-US" altLang="zh-CN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合并正常渲染、模糊处理后的高亮图片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60774DF-F820-4DD8-8EB4-BB2AEF0E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73" y="9434699"/>
            <a:ext cx="5112192" cy="400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40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866B5C-7FA9-40EB-8EC2-A42E9D4746A0}"/>
              </a:ext>
            </a:extLst>
          </p:cNvPr>
          <p:cNvSpPr txBox="1"/>
          <p:nvPr/>
        </p:nvSpPr>
        <p:spPr>
          <a:xfrm>
            <a:off x="3075904" y="330060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第一步我：渲染出来两张图片：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25D4B3-DF6C-4EA4-A2F2-FE116A83C4C4}"/>
              </a:ext>
            </a:extLst>
          </p:cNvPr>
          <p:cNvSpPr txBox="1"/>
          <p:nvPr/>
        </p:nvSpPr>
        <p:spPr>
          <a:xfrm>
            <a:off x="964017" y="865592"/>
            <a:ext cx="8167083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可以渲染场景两次，每次使用不同的着色器渲染到不同的帧缓冲区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也可以使用称为“多渲染目标”（MRT）的巧妙小技巧，指定多个片段着色器输出；这使我们可以在单个渲染过程中提取前两个图像。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通过在片段着色器的输出之前指定布局位置说明符，我们可以控制片段着色器写入哪个颜色缓冲区：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F4EEFA-0602-46CA-B5A8-DCF6C96EAB2F}"/>
              </a:ext>
            </a:extLst>
          </p:cNvPr>
          <p:cNvSpPr txBox="1"/>
          <p:nvPr/>
        </p:nvSpPr>
        <p:spPr>
          <a:xfrm>
            <a:off x="698320" y="2355230"/>
            <a:ext cx="436180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BrightColor;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FB3BB8-0C46-4342-8C1C-3D0F2E377644}"/>
              </a:ext>
            </a:extLst>
          </p:cNvPr>
          <p:cNvSpPr txBox="1"/>
          <p:nvPr/>
        </p:nvSpPr>
        <p:spPr>
          <a:xfrm>
            <a:off x="565804" y="3013871"/>
            <a:ext cx="449432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到目前为止，在自定义帧缓冲中，我们一直只使用了GL_COLOR_ATTACHMENT0，通过使用GL_COLOR_ATTACHMENT1，就可以将两个颜色缓冲区连接到帧缓冲区对象：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BA3983-B9FD-47BD-A2BA-423EC5EF9DE9}"/>
              </a:ext>
            </a:extLst>
          </p:cNvPr>
          <p:cNvSpPr txBox="1"/>
          <p:nvPr/>
        </p:nvSpPr>
        <p:spPr>
          <a:xfrm>
            <a:off x="462439" y="4226510"/>
            <a:ext cx="970026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set up floating point framebuffer to render scene to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hdrFBO; </a:t>
            </a:r>
          </a:p>
          <a:p>
            <a:r>
              <a:rPr lang="en-US" altLang="zh-CN"/>
              <a:t>glGenFramebuffers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&amp;hdrFBO);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hdrFBO);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colorBuffers[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]; </a:t>
            </a:r>
          </a:p>
          <a:p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colorBuffers);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i++) { </a:t>
            </a:r>
          </a:p>
          <a:p>
            <a:pPr lvl="1"/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colorBuffers[i]); </a:t>
            </a:r>
          </a:p>
          <a:p>
            <a:pPr lvl="1"/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 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GL_RGBA16F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WIDTH, HEIGHT,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GL_RGBA,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 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GL_LINEAR);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GL_LINEAR);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GL_TEXTURE_WRAP_S, GL_CLAMP_TO_EDGE);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GL_TEXTURE_WRAP_T, GL_CLAMP_TO_EDGE);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attach texture to 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/>
              <a:t>glFramebufferTexture2D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 GL_FRAMEBUFFER,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GL_COLOR_ATTACHMENT0 + i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GL_TEXTURE_2D,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colorBuffers[i]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80AD6C-FB41-4566-913A-CA5492B6C4CD}"/>
              </a:ext>
            </a:extLst>
          </p:cNvPr>
          <p:cNvSpPr txBox="1"/>
          <p:nvPr/>
        </p:nvSpPr>
        <p:spPr>
          <a:xfrm>
            <a:off x="776467" y="8855468"/>
            <a:ext cx="907220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默认情况下，OpenGL仅渲染到帧缓冲区的第一个颜色附件，而忽略所有其他颜色附件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EED373-4DE2-4E2A-B223-F6E2D2CC9565}"/>
              </a:ext>
            </a:extLst>
          </p:cNvPr>
          <p:cNvSpPr txBox="1"/>
          <p:nvPr/>
        </p:nvSpPr>
        <p:spPr>
          <a:xfrm>
            <a:off x="462438" y="9224800"/>
            <a:ext cx="97002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attachments[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= { GL_COLOR_ATTACHMENT0, GL_COLOR_ATTACHMENT1 };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glDrawBuffers(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attachments);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mage of two colorbuffers obtained from a single render pass with multiple color attachments for the bloom or glow effect in OpenGL">
            <a:extLst>
              <a:ext uri="{FF2B5EF4-FFF2-40B4-BE49-F238E27FC236}">
                <a16:creationId xmlns:a16="http://schemas.microsoft.com/office/drawing/2014/main" id="{6727D996-52D1-4210-B624-74069C3F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67" y="2355230"/>
            <a:ext cx="4829567" cy="188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B3D1F46-6C30-43C1-A79E-85DDDEAC719F}"/>
              </a:ext>
            </a:extLst>
          </p:cNvPr>
          <p:cNvSpPr txBox="1"/>
          <p:nvPr/>
        </p:nvSpPr>
        <p:spPr>
          <a:xfrm>
            <a:off x="880579" y="9921324"/>
            <a:ext cx="8698375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FragColor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BrightColor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first do normal lighting calculations and output results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FragColor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(lighting,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检查片段输出是否高于阈值，如果高于阈值，则输出为亮度颜色</a:t>
            </a:r>
            <a:endParaRPr lang="en-US" altLang="zh-CN" b="0" i="0">
              <a:solidFill>
                <a:srgbClr val="818E9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brightness = dot(FragColor.rgb,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0.2126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0.7152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0.0722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(brightness &gt;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BrightColor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(FragColor.rgb,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BrightColor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4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67D2223-F27E-4B95-BA95-346A8959971E}"/>
              </a:ext>
            </a:extLst>
          </p:cNvPr>
          <p:cNvSpPr txBox="1"/>
          <p:nvPr/>
        </p:nvSpPr>
        <p:spPr>
          <a:xfrm>
            <a:off x="1100532" y="7830251"/>
            <a:ext cx="8901353" cy="6186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sampler2D image;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horizontal;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weight[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 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0.227027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0.1945946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0.1216216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0.054054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0.016216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tex_offset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textureSize(image,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gets size of single texel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result = texture(image, TexCoords).rgb * weight[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当前片段的贡献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(horizontal) {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++i) {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+= texture(image, TexCoords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(tex_offset.x * i,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)).rgb * weight[i];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+= texture(image, TexCoords -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(tex_offset.x * i,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)).rgb * weight[i];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++i) {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+= texture(image, TexCoords +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tex_offset.y * i)).rgb * weight[i];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+= texture(image, TexCoords -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tex_offset.y * i)).rgb * weight[i];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0E2104-FC44-46B9-98B2-E3D3E5132CC7}"/>
              </a:ext>
            </a:extLst>
          </p:cNvPr>
          <p:cNvSpPr/>
          <p:nvPr/>
        </p:nvSpPr>
        <p:spPr>
          <a:xfrm>
            <a:off x="4064000" y="6037435"/>
            <a:ext cx="5937885" cy="2856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3B241A-E9B7-472E-B294-40E814F3DFBB}"/>
              </a:ext>
            </a:extLst>
          </p:cNvPr>
          <p:cNvSpPr txBox="1"/>
          <p:nvPr/>
        </p:nvSpPr>
        <p:spPr>
          <a:xfrm>
            <a:off x="2656180" y="278321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第二步：高斯模糊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(Gaussian blur)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13DDDD-D65E-4D2D-BA56-4830615EB7AE}"/>
              </a:ext>
            </a:extLst>
          </p:cNvPr>
          <p:cNvSpPr txBox="1"/>
          <p:nvPr/>
        </p:nvSpPr>
        <p:spPr>
          <a:xfrm>
            <a:off x="5090405" y="2644114"/>
            <a:ext cx="52201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权重随着和</a:t>
            </a:r>
            <a:r>
              <a:rPr lang="en-US" altLang="zh-CN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fragment</a:t>
            </a: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的距离变大逐渐减小</a:t>
            </a:r>
            <a:endParaRPr lang="en-US" altLang="zh-CN" b="1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高斯模糊</a:t>
            </a:r>
            <a:r>
              <a:rPr lang="zh-CN" altLang="en-US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需要两个权重值</a:t>
            </a:r>
            <a:endParaRPr lang="en-US" altLang="zh-CN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一个描述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水平权重</a:t>
            </a:r>
            <a:r>
              <a:rPr lang="zh-CN" altLang="en-US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，一个描述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垂直权重</a:t>
            </a:r>
            <a:endParaRPr lang="zh-CN" altLang="en-US" b="1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ED08D1-FD38-4F15-BE98-4BA807534E35}"/>
              </a:ext>
            </a:extLst>
          </p:cNvPr>
          <p:cNvSpPr txBox="1"/>
          <p:nvPr/>
        </p:nvSpPr>
        <p:spPr>
          <a:xfrm>
            <a:off x="252413" y="4747209"/>
            <a:ext cx="3694748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乒乓帧缓冲区</a:t>
            </a:r>
            <a:r>
              <a:rPr lang="zh-CN" altLang="en-US"/>
              <a:t>：一对帧缓冲区</a:t>
            </a:r>
            <a:endParaRPr lang="en-US" altLang="zh-CN"/>
          </a:p>
          <a:p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先</a:t>
            </a:r>
            <a:r>
              <a:rPr lang="zh-CN" altLang="en-US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把高亮纹理放到第一个帧缓冲</a:t>
            </a: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进行模糊，然后在把第一个帧缓冲的颜色缓冲放进第二个帧缓冲进行模糊，接着，将第二个帧缓冲的颜色缓冲放进第一个，循环往复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E8DB51-B606-4B16-8747-9BC665E3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47" y="904766"/>
            <a:ext cx="4898232" cy="1559299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CA66619-2DB9-4A3C-A91B-60C486EB9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385" y="6019969"/>
            <a:ext cx="5905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FCAD8B1-1784-4192-B280-382527334319}"/>
              </a:ext>
            </a:extLst>
          </p:cNvPr>
          <p:cNvSpPr/>
          <p:nvPr/>
        </p:nvSpPr>
        <p:spPr>
          <a:xfrm>
            <a:off x="5312569" y="8554720"/>
            <a:ext cx="3506311" cy="1930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73ABCA-F1C1-4934-8F7A-5AE1FBF1C37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049135" y="8877469"/>
            <a:ext cx="0" cy="38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D5B4442D-034B-4244-8AD1-717847B1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" y="815812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678387-9D18-4FAB-815C-F4319C495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3732497"/>
            <a:ext cx="5907112" cy="2040825"/>
          </a:xfrm>
          <a:prstGeom prst="rect">
            <a:avLst/>
          </a:prstGeom>
        </p:spPr>
      </p:pic>
      <p:grpSp>
        <p:nvGrpSpPr>
          <p:cNvPr id="4069" name="组合 4068">
            <a:extLst>
              <a:ext uri="{FF2B5EF4-FFF2-40B4-BE49-F238E27FC236}">
                <a16:creationId xmlns:a16="http://schemas.microsoft.com/office/drawing/2014/main" id="{46C42E88-ABD3-4007-A3D7-DA65DFF3F44A}"/>
              </a:ext>
            </a:extLst>
          </p:cNvPr>
          <p:cNvGrpSpPr/>
          <p:nvPr/>
        </p:nvGrpSpPr>
        <p:grpSpPr>
          <a:xfrm>
            <a:off x="4672380" y="3870720"/>
            <a:ext cx="4174560" cy="1124280"/>
            <a:chOff x="4672380" y="3870720"/>
            <a:chExt cx="4174560" cy="11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062" name="墨迹 4061">
                  <a:extLst>
                    <a:ext uri="{FF2B5EF4-FFF2-40B4-BE49-F238E27FC236}">
                      <a16:creationId xmlns:a16="http://schemas.microsoft.com/office/drawing/2014/main" id="{50EB8F4C-7E7E-463E-835C-A5B9053C545F}"/>
                    </a:ext>
                  </a:extLst>
                </p14:cNvPr>
                <p14:cNvContentPartPr/>
                <p14:nvPr/>
              </p14:nvContentPartPr>
              <p14:xfrm>
                <a:off x="4672380" y="4422960"/>
                <a:ext cx="590760" cy="572040"/>
              </p14:xfrm>
            </p:contentPart>
          </mc:Choice>
          <mc:Fallback>
            <p:pic>
              <p:nvPicPr>
                <p:cNvPr id="4062" name="墨迹 4061">
                  <a:extLst>
                    <a:ext uri="{FF2B5EF4-FFF2-40B4-BE49-F238E27FC236}">
                      <a16:creationId xmlns:a16="http://schemas.microsoft.com/office/drawing/2014/main" id="{50EB8F4C-7E7E-463E-835C-A5B9053C54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63740" y="4414320"/>
                  <a:ext cx="6084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63" name="墨迹 4062">
                  <a:extLst>
                    <a:ext uri="{FF2B5EF4-FFF2-40B4-BE49-F238E27FC236}">
                      <a16:creationId xmlns:a16="http://schemas.microsoft.com/office/drawing/2014/main" id="{3826995A-0902-4519-8A7B-A6733251BDEF}"/>
                    </a:ext>
                  </a:extLst>
                </p14:cNvPr>
                <p14:cNvContentPartPr/>
                <p14:nvPr/>
              </p14:nvContentPartPr>
              <p14:xfrm>
                <a:off x="5172420" y="4050360"/>
                <a:ext cx="1567800" cy="407160"/>
              </p14:xfrm>
            </p:contentPart>
          </mc:Choice>
          <mc:Fallback>
            <p:pic>
              <p:nvPicPr>
                <p:cNvPr id="4063" name="墨迹 4062">
                  <a:extLst>
                    <a:ext uri="{FF2B5EF4-FFF2-40B4-BE49-F238E27FC236}">
                      <a16:creationId xmlns:a16="http://schemas.microsoft.com/office/drawing/2014/main" id="{3826995A-0902-4519-8A7B-A6733251BD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63780" y="4041720"/>
                  <a:ext cx="15854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64" name="墨迹 4063">
                  <a:extLst>
                    <a:ext uri="{FF2B5EF4-FFF2-40B4-BE49-F238E27FC236}">
                      <a16:creationId xmlns:a16="http://schemas.microsoft.com/office/drawing/2014/main" id="{ABC62A97-E7E0-42AB-A02E-D266F242B2A8}"/>
                    </a:ext>
                  </a:extLst>
                </p14:cNvPr>
                <p14:cNvContentPartPr/>
                <p14:nvPr/>
              </p14:nvContentPartPr>
              <p14:xfrm>
                <a:off x="6744180" y="4030920"/>
                <a:ext cx="110520" cy="330120"/>
              </p14:xfrm>
            </p:contentPart>
          </mc:Choice>
          <mc:Fallback>
            <p:pic>
              <p:nvPicPr>
                <p:cNvPr id="4064" name="墨迹 4063">
                  <a:extLst>
                    <a:ext uri="{FF2B5EF4-FFF2-40B4-BE49-F238E27FC236}">
                      <a16:creationId xmlns:a16="http://schemas.microsoft.com/office/drawing/2014/main" id="{ABC62A97-E7E0-42AB-A02E-D266F242B2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35540" y="4021920"/>
                  <a:ext cx="128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066" name="墨迹 4065">
                  <a:extLst>
                    <a:ext uri="{FF2B5EF4-FFF2-40B4-BE49-F238E27FC236}">
                      <a16:creationId xmlns:a16="http://schemas.microsoft.com/office/drawing/2014/main" id="{3183312C-2F4A-4EA8-9F16-11170813177C}"/>
                    </a:ext>
                  </a:extLst>
                </p14:cNvPr>
                <p14:cNvContentPartPr/>
                <p14:nvPr/>
              </p14:nvContentPartPr>
              <p14:xfrm>
                <a:off x="7292820" y="3870720"/>
                <a:ext cx="1426680" cy="465120"/>
              </p14:xfrm>
            </p:contentPart>
          </mc:Choice>
          <mc:Fallback>
            <p:pic>
              <p:nvPicPr>
                <p:cNvPr id="4066" name="墨迹 4065">
                  <a:extLst>
                    <a:ext uri="{FF2B5EF4-FFF2-40B4-BE49-F238E27FC236}">
                      <a16:creationId xmlns:a16="http://schemas.microsoft.com/office/drawing/2014/main" id="{3183312C-2F4A-4EA8-9F16-1117081317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84180" y="3861720"/>
                  <a:ext cx="14443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68" name="墨迹 4067">
                  <a:extLst>
                    <a:ext uri="{FF2B5EF4-FFF2-40B4-BE49-F238E27FC236}">
                      <a16:creationId xmlns:a16="http://schemas.microsoft.com/office/drawing/2014/main" id="{6DD72C98-4138-44D9-B357-5A098C19E341}"/>
                    </a:ext>
                  </a:extLst>
                </p14:cNvPr>
                <p14:cNvContentPartPr/>
                <p14:nvPr/>
              </p14:nvContentPartPr>
              <p14:xfrm>
                <a:off x="8405940" y="3985200"/>
                <a:ext cx="441000" cy="292320"/>
              </p14:xfrm>
            </p:contentPart>
          </mc:Choice>
          <mc:Fallback>
            <p:pic>
              <p:nvPicPr>
                <p:cNvPr id="4068" name="墨迹 4067">
                  <a:extLst>
                    <a:ext uri="{FF2B5EF4-FFF2-40B4-BE49-F238E27FC236}">
                      <a16:creationId xmlns:a16="http://schemas.microsoft.com/office/drawing/2014/main" id="{6DD72C98-4138-44D9-B357-5A098C19E3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96940" y="3976200"/>
                  <a:ext cx="458640" cy="30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62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FCBEAD8-4D98-4430-B73C-7A84B9CB39CC}"/>
              </a:ext>
            </a:extLst>
          </p:cNvPr>
          <p:cNvSpPr txBox="1"/>
          <p:nvPr/>
        </p:nvSpPr>
        <p:spPr>
          <a:xfrm>
            <a:off x="407670" y="736015"/>
            <a:ext cx="79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我们为图像的模糊处理创建两个基本的帧缓冲，每个只有一个颜色缓冲纹理：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D0B74D-9B3B-4E7E-AD08-98C833734EBF}"/>
              </a:ext>
            </a:extLst>
          </p:cNvPr>
          <p:cNvSpPr txBox="1"/>
          <p:nvPr/>
        </p:nvSpPr>
        <p:spPr>
          <a:xfrm>
            <a:off x="479584" y="1105347"/>
            <a:ext cx="9807416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pingpongFBO[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pingpongBuffer[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]; </a:t>
            </a:r>
          </a:p>
          <a:p>
            <a:r>
              <a:rPr lang="en-US" altLang="zh-CN"/>
              <a:t>glGenFramebuffers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pingpongFBO); </a:t>
            </a:r>
          </a:p>
          <a:p>
            <a:r>
              <a:rPr lang="en-US" altLang="zh-CN"/>
              <a:t>glGenTextures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pingpongBuffer);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i++) { </a:t>
            </a:r>
          </a:p>
          <a:p>
            <a:pPr lvl="1"/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pingpongFBO[i]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(GL_TEXTURE_2D,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pingpongBuffer[i]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glTexImage2D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 GL_TEXTURE_2D,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GL_RGBA16F, </a:t>
            </a:r>
            <a:r>
              <a:rPr lang="en-US" altLang="zh-CN">
                <a:solidFill>
                  <a:srgbClr val="E0E2E4"/>
                </a:solidFill>
              </a:rPr>
              <a:t>width()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height(),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GL_RGBA,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 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GL_TEXTURE_MIN_FILTER, GL_LINEAR);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GL_TEXTURE_MAG_FILTER, GL_LINEAR);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GL_TEXTURE_WRAP_S, GL_CLAMP_TO_EDGE); </a:t>
            </a:r>
          </a:p>
          <a:p>
            <a:pPr lvl="1"/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i(GL_TEXTURE_2D, GL_TEXTURE_WRAP_T, GL_CLAMP_TO_EDGE); </a:t>
            </a:r>
          </a:p>
          <a:p>
            <a:pPr lvl="1"/>
            <a:r>
              <a:rPr lang="en-US" altLang="zh-CN"/>
              <a:t>glFramebufferTexture2D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 GL_FRAMEBUFFER, GL_COLOR_ATTACHMENT0, GL_TEXTURE_2D,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pingpongBuffer[i]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>
                <a:highlight>
                  <a:srgbClr val="0000FF"/>
                </a:highlight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FE67F8-E106-4E03-941E-7E7009664B29}"/>
              </a:ext>
            </a:extLst>
          </p:cNvPr>
          <p:cNvSpPr txBox="1"/>
          <p:nvPr/>
        </p:nvSpPr>
        <p:spPr>
          <a:xfrm>
            <a:off x="407670" y="5352664"/>
            <a:ext cx="1000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亮区纹理填充一个帧缓冲，对其模糊处理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次（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次垂直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次水平）：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622250-2AAA-4110-84CC-0E349B2A9693}"/>
              </a:ext>
            </a:extLst>
          </p:cNvPr>
          <p:cNvSpPr txBox="1"/>
          <p:nvPr/>
        </p:nvSpPr>
        <p:spPr>
          <a:xfrm>
            <a:off x="479584" y="5721996"/>
            <a:ext cx="9807416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bool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horizontal =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true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first_iteration =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true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amount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shaderBlur.bind();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amount; i++) { </a:t>
            </a:r>
          </a:p>
          <a:p>
            <a:pPr lvl="1"/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pingpongFBO[horizontal]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shaderBlur.</a:t>
            </a:r>
            <a:r>
              <a:rPr lang="en-US" altLang="zh-CN"/>
              <a:t>setUniformValue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"horizontal"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horizontal); </a:t>
            </a:r>
          </a:p>
          <a:p>
            <a:pPr lvl="1"/>
            <a:r>
              <a:rPr lang="en-US" altLang="zh-CN"/>
              <a:t>glBindTexture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 GL_TEXTURE_2D, first_iteration ? colorBuffers[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 : pingpongBuffers[!horizontal] 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RenderQuad();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horizontal = !horizontal;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(first_iteration)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first_iteration =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</a:p>
          <a:p>
            <a:r>
              <a:rPr lang="en-US" altLang="zh-CN"/>
              <a:t>glBindFramebuffer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(GL_FRAMEBUFFER, </a:t>
            </a:r>
            <a:r>
              <a:rPr lang="en-US" altLang="zh-CN">
                <a:highlight>
                  <a:srgbClr val="0000FF"/>
                </a:highlight>
              </a:rPr>
              <a:t>defaultFramebufferObject()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FF"/>
                </a:highlight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/>
          </a:p>
        </p:txBody>
      </p:sp>
      <p:pic>
        <p:nvPicPr>
          <p:cNvPr id="1026" name="Picture 2" descr="Blurred image using Gaussian Blur of extracted brightness regions for the glow or bloom effect in OpenGL">
            <a:extLst>
              <a:ext uri="{FF2B5EF4-FFF2-40B4-BE49-F238E27FC236}">
                <a16:creationId xmlns:a16="http://schemas.microsoft.com/office/drawing/2014/main" id="{68136491-1010-45F6-802C-CC96DB71C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45" y="9415315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AE9015-06FB-4A78-A444-2219559A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39" y="7719061"/>
            <a:ext cx="3711425" cy="128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3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F81B91-F816-44E1-BFE2-B18CE1817EC7}"/>
              </a:ext>
            </a:extLst>
          </p:cNvPr>
          <p:cNvSpPr txBox="1"/>
          <p:nvPr/>
        </p:nvSpPr>
        <p:spPr>
          <a:xfrm>
            <a:off x="2656999" y="32587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第三步：把两个纹理混合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8E3120-4C95-4E43-A023-F663C1D4E8D8}"/>
              </a:ext>
            </a:extLst>
          </p:cNvPr>
          <p:cNvSpPr txBox="1"/>
          <p:nvPr/>
        </p:nvSpPr>
        <p:spPr>
          <a:xfrm>
            <a:off x="704850" y="842695"/>
            <a:ext cx="929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有了场景的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HDR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纹理和模糊处理的亮区纹理，只需把它们结合起来就能实现泛光效果了：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DDE28E-8670-4618-8F7D-95546D5AB160}"/>
              </a:ext>
            </a:extLst>
          </p:cNvPr>
          <p:cNvSpPr txBox="1"/>
          <p:nvPr/>
        </p:nvSpPr>
        <p:spPr>
          <a:xfrm>
            <a:off x="797560" y="1212027"/>
            <a:ext cx="884428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scene;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bloomBlur;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exposure;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gamma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hdrColor = texture(scene, TexCoords).rgb;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bloomColor = texture(bloomBlur, TexCoords).rgb;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hdrColor += bloomColor;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additive blending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tone mapping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result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-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(-hdrColor * exposure);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also gamma correct while we're at it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(result,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gamma));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Example of the Bloom or Glow post-processing effect in OpenGL with HDR">
            <a:extLst>
              <a:ext uri="{FF2B5EF4-FFF2-40B4-BE49-F238E27FC236}">
                <a16:creationId xmlns:a16="http://schemas.microsoft.com/office/drawing/2014/main" id="{DD58CB9C-8773-43BE-9E99-EFF4885C2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941" y="1212027"/>
            <a:ext cx="3222395" cy="252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4C7E8C3-E871-4E4F-A605-15CC10EFD537}"/>
              </a:ext>
            </a:extLst>
          </p:cNvPr>
          <p:cNvSpPr txBox="1"/>
          <p:nvPr/>
        </p:nvSpPr>
        <p:spPr>
          <a:xfrm>
            <a:off x="759063" y="10322799"/>
            <a:ext cx="9107011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AXBOpemglWidget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resizeGL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glViewport(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,w,h);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i++)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glBindTexture(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GL_TEXTURE_2D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colorBuffers[i]);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glTexImage2D(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GL_TEXTURE_2D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GL_RGBA16F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GL_RGBA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NULL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i++) 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glBindTexture(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GL_TEXTURE_2D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pingpongColorbuffers[i]);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glTexImage2D(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GL_TEXTURE_2D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GL_RGBA16F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GL_RGBA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NULL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glBindRenderbuffer(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GL_RENDERBUFFER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rboDepth);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glRenderbufferStorage(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GL_RENDERBUFFER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GL_DEPTH_COMPONENT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D842E5-11A1-4E01-8B3F-652682F106C6}"/>
              </a:ext>
            </a:extLst>
          </p:cNvPr>
          <p:cNvSpPr txBox="1"/>
          <p:nvPr/>
        </p:nvSpPr>
        <p:spPr>
          <a:xfrm>
            <a:off x="797560" y="9922689"/>
            <a:ext cx="2370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帧缓冲</a:t>
            </a:r>
            <a:r>
              <a:rPr lang="en-US" altLang="zh-CN" sz="2000">
                <a:solidFill>
                  <a:schemeClr val="bg1"/>
                </a:solidFill>
              </a:rPr>
              <a:t>Resize</a:t>
            </a:r>
            <a:r>
              <a:rPr lang="zh-CN" altLang="en-US" sz="2000">
                <a:solidFill>
                  <a:schemeClr val="bg1"/>
                </a:solidFill>
              </a:rPr>
              <a:t>问题：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F21FE1F-8528-4CFF-B92D-39DA4DE2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71" y="6261250"/>
            <a:ext cx="4545123" cy="35718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DEB0D52-4B01-4E16-94A7-09D094151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900" y="6261251"/>
            <a:ext cx="4564089" cy="357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30706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11217</TotalTime>
  <Words>1585</Words>
  <Application>Microsoft Office PowerPoint</Application>
  <PresentationFormat>自定义</PresentationFormat>
  <Paragraphs>135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华文琥珀</vt:lpstr>
      <vt:lpstr>宋体</vt:lpstr>
      <vt:lpstr>Microsoft Yahei</vt:lpstr>
      <vt:lpstr>Microsoft Yahei</vt:lpstr>
      <vt:lpstr>Arial</vt:lpstr>
      <vt:lpstr>Calibri</vt:lpstr>
      <vt:lpstr>Cambria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1785</cp:revision>
  <dcterms:created xsi:type="dcterms:W3CDTF">2020-06-26T01:00:00Z</dcterms:created>
  <dcterms:modified xsi:type="dcterms:W3CDTF">2021-11-25T09:00:47Z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