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336" r:id="rId2"/>
    <p:sldId id="337" r:id="rId3"/>
    <p:sldId id="338" r:id="rId4"/>
    <p:sldId id="339" r:id="rId5"/>
    <p:sldId id="340" r:id="rId6"/>
    <p:sldId id="341" r:id="rId7"/>
    <p:sldId id="342" r:id="rId8"/>
  </p:sldIdLst>
  <p:sldSz cx="10625138" cy="144002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
          <p15:clr>
            <a:srgbClr val="A4A3A4"/>
          </p15:clr>
        </p15:guide>
        <p15:guide id="2" orient="horz" pos="45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519" autoAdjust="0"/>
  </p:normalViewPr>
  <p:slideViewPr>
    <p:cSldViewPr snapToGrid="0" showGuides="1">
      <p:cViewPr>
        <p:scale>
          <a:sx n="100" d="100"/>
          <a:sy n="100" d="100"/>
        </p:scale>
        <p:origin x="466" y="-739"/>
      </p:cViewPr>
      <p:guideLst>
        <p:guide pos="412"/>
        <p:guide orient="horz" pos="455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24449D-D9B6-4318-96E7-94981150098A}" type="datetimeFigureOut">
              <a:rPr lang="zh-CN" altLang="en-US" smtClean="0"/>
              <a:t>2021/11/27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24301-1F08-4A3D-91B6-592D1EF7B2F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2021/11/27</a:t>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2021/11/27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2021/11/27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2021/11/27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2021/11/27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2021/11/27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2021/11/27</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9" name="图片 8" descr="图标&#10;&#10;描述已自动生成"/>
          <p:cNvPicPr>
            <a:picLocks noChangeAspect="1"/>
          </p:cNvPicPr>
          <p:nvPr userDrawn="1"/>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2308482" y="286670"/>
            <a:ext cx="458896" cy="458896"/>
          </a:xfrm>
          <a:prstGeom prst="rect">
            <a:avLst/>
          </a:prstGeom>
        </p:spPr>
      </p:pic>
      <p:sp>
        <p:nvSpPr>
          <p:cNvPr id="12" name="文本框 11"/>
          <p:cNvSpPr txBox="1"/>
          <p:nvPr userDrawn="1"/>
        </p:nvSpPr>
        <p:spPr>
          <a:xfrm>
            <a:off x="844866" y="339207"/>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87056F-4B55-459D-AAC5-3EAAF9863CC2}"/>
              </a:ext>
            </a:extLst>
          </p:cNvPr>
          <p:cNvSpPr/>
          <p:nvPr/>
        </p:nvSpPr>
        <p:spPr>
          <a:xfrm>
            <a:off x="1609908" y="8798952"/>
            <a:ext cx="7630160" cy="3381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A7095D1-3219-48DD-9FF0-C060AE3C5FD1}"/>
              </a:ext>
            </a:extLst>
          </p:cNvPr>
          <p:cNvSpPr txBox="1"/>
          <p:nvPr/>
        </p:nvSpPr>
        <p:spPr>
          <a:xfrm>
            <a:off x="2655729" y="196334"/>
            <a:ext cx="5313680" cy="369332"/>
          </a:xfrm>
          <a:prstGeom prst="rect">
            <a:avLst/>
          </a:prstGeom>
          <a:noFill/>
        </p:spPr>
        <p:txBody>
          <a:bodyPr wrap="square">
            <a:spAutoFit/>
          </a:bodyPr>
          <a:lstStyle/>
          <a:p>
            <a:pPr algn="ctr"/>
            <a:r>
              <a:rPr lang="zh-CN" altLang="en-US" b="1" i="0">
                <a:solidFill>
                  <a:srgbClr val="FFC000"/>
                </a:solidFill>
                <a:effectLst/>
                <a:latin typeface="Microsoft Yahei" panose="020B0503020204020204" pitchFamily="34" charset="-122"/>
                <a:ea typeface="Microsoft Yahei" panose="020B0503020204020204" pitchFamily="34" charset="-122"/>
              </a:rPr>
              <a:t>延迟着色</a:t>
            </a:r>
            <a:r>
              <a:rPr lang="en-US" altLang="zh-CN" b="1" i="0">
                <a:solidFill>
                  <a:srgbClr val="FFC000"/>
                </a:solidFill>
                <a:effectLst/>
                <a:latin typeface="Microsoft Yahei" panose="020B0503020204020204" pitchFamily="34" charset="-122"/>
                <a:ea typeface="Microsoft Yahei" panose="020B0503020204020204" pitchFamily="34" charset="-122"/>
              </a:rPr>
              <a:t>(Deferred Shading)</a:t>
            </a:r>
            <a:endParaRPr lang="zh-CN" altLang="en-US" b="1" i="0">
              <a:solidFill>
                <a:srgbClr val="FFC000"/>
              </a:solidFill>
              <a:effectLst>
                <a:outerShdw blurRad="38100" dist="38100" dir="2700000" algn="tl">
                  <a:srgbClr val="000000">
                    <a:alpha val="43137"/>
                  </a:srgbClr>
                </a:outerShdw>
              </a:effectLst>
              <a:latin typeface="Open Sans" panose="020B0606030504020204" pitchFamily="34" charset="0"/>
            </a:endParaRPr>
          </a:p>
        </p:txBody>
      </p:sp>
      <p:sp>
        <p:nvSpPr>
          <p:cNvPr id="12" name="文本框 11">
            <a:extLst>
              <a:ext uri="{FF2B5EF4-FFF2-40B4-BE49-F238E27FC236}">
                <a16:creationId xmlns:a16="http://schemas.microsoft.com/office/drawing/2014/main" id="{69ADD557-BD67-487D-A20F-8D3CF05778FB}"/>
              </a:ext>
            </a:extLst>
          </p:cNvPr>
          <p:cNvSpPr txBox="1"/>
          <p:nvPr/>
        </p:nvSpPr>
        <p:spPr>
          <a:xfrm>
            <a:off x="931985" y="868151"/>
            <a:ext cx="893298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0" i="0">
                <a:solidFill>
                  <a:srgbClr val="333333"/>
                </a:solidFill>
                <a:effectLst/>
                <a:latin typeface="Helvetica Neue"/>
              </a:rPr>
              <a:t>一种</a:t>
            </a:r>
            <a:r>
              <a:rPr lang="zh-CN" altLang="en-US" b="1" i="0">
                <a:solidFill>
                  <a:srgbClr val="333333"/>
                </a:solidFill>
                <a:effectLst>
                  <a:outerShdw blurRad="38100" dist="38100" dir="2700000" algn="tl">
                    <a:srgbClr val="000000">
                      <a:alpha val="43137"/>
                    </a:srgbClr>
                  </a:outerShdw>
                </a:effectLst>
                <a:latin typeface="Helvetica Neue"/>
              </a:rPr>
              <a:t>对场景进行后期照明的技术</a:t>
            </a:r>
            <a:r>
              <a:rPr lang="zh-CN" altLang="en-US" b="0" i="0">
                <a:solidFill>
                  <a:srgbClr val="333333"/>
                </a:solidFill>
                <a:effectLst/>
                <a:latin typeface="Helvetica Neue"/>
              </a:rPr>
              <a:t>，这种技术突破了以往渲染系统支持多重光源时，性能急剧下降的的限制。从而使得一个场景可以支持更多光源的效果。</a:t>
            </a:r>
            <a:endParaRPr lang="zh-CN" altLang="en-US"/>
          </a:p>
        </p:txBody>
      </p:sp>
      <p:pic>
        <p:nvPicPr>
          <p:cNvPr id="3" name="Picture 2">
            <a:extLst>
              <a:ext uri="{FF2B5EF4-FFF2-40B4-BE49-F238E27FC236}">
                <a16:creationId xmlns:a16="http://schemas.microsoft.com/office/drawing/2014/main" id="{07DB094E-F86F-4F0F-8861-16FE1FAA3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25" y="1668145"/>
            <a:ext cx="4762500" cy="3381375"/>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F150B291-271C-4C94-95DF-85B80978E753}"/>
              </a:ext>
            </a:extLst>
          </p:cNvPr>
          <p:cNvSpPr txBox="1"/>
          <p:nvPr/>
        </p:nvSpPr>
        <p:spPr>
          <a:xfrm>
            <a:off x="5696109" y="2296041"/>
            <a:ext cx="4311491" cy="212558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0" i="0">
                <a:solidFill>
                  <a:schemeClr val="bg1"/>
                </a:solidFill>
                <a:effectLst/>
                <a:latin typeface="Microsoft Yahei" panose="020B0503020204020204" pitchFamily="34" charset="-122"/>
                <a:ea typeface="Microsoft Yahei" panose="020B0503020204020204" pitchFamily="34" charset="-122"/>
              </a:rPr>
              <a:t>我们现在一直使用的光照方式叫做</a:t>
            </a:r>
            <a:r>
              <a:rPr lang="zh-CN" altLang="en-US" b="1" i="0">
                <a:solidFill>
                  <a:schemeClr val="bg1"/>
                </a:solidFill>
                <a:effectLst/>
                <a:latin typeface="Microsoft Yahei" panose="020B0503020204020204" pitchFamily="34" charset="-122"/>
                <a:ea typeface="Microsoft Yahei" panose="020B0503020204020204" pitchFamily="34" charset="-122"/>
              </a:rPr>
              <a:t>正向渲染</a:t>
            </a:r>
            <a:r>
              <a:rPr lang="en-US" altLang="zh-CN" b="1" i="0">
                <a:solidFill>
                  <a:schemeClr val="bg1"/>
                </a:solidFill>
                <a:effectLst/>
                <a:latin typeface="Microsoft Yahei" panose="020B0503020204020204" pitchFamily="34" charset="-122"/>
                <a:ea typeface="Microsoft Yahei" panose="020B0503020204020204" pitchFamily="34" charset="-122"/>
              </a:rPr>
              <a:t>(Forward Rendering)</a:t>
            </a:r>
            <a:r>
              <a:rPr lang="zh-CN" altLang="en-US" b="0" i="0">
                <a:solidFill>
                  <a:schemeClr val="bg1"/>
                </a:solidFill>
                <a:effectLst/>
                <a:latin typeface="Microsoft Yahei" panose="020B0503020204020204" pitchFamily="34" charset="-122"/>
                <a:ea typeface="Microsoft Yahei" panose="020B0503020204020204" pitchFamily="34" charset="-122"/>
              </a:rPr>
              <a:t>或者</a:t>
            </a:r>
            <a:r>
              <a:rPr lang="zh-CN" altLang="en-US" b="1" i="0">
                <a:solidFill>
                  <a:schemeClr val="bg1"/>
                </a:solidFill>
                <a:effectLst/>
                <a:latin typeface="Microsoft Yahei" panose="020B0503020204020204" pitchFamily="34" charset="-122"/>
                <a:ea typeface="Microsoft Yahei" panose="020B0503020204020204" pitchFamily="34" charset="-122"/>
              </a:rPr>
              <a:t>正向着色</a:t>
            </a:r>
            <a:r>
              <a:rPr lang="en-US" altLang="zh-CN" b="1" i="0">
                <a:solidFill>
                  <a:schemeClr val="bg1"/>
                </a:solidFill>
                <a:effectLst/>
                <a:latin typeface="Microsoft Yahei" panose="020B0503020204020204" pitchFamily="34" charset="-122"/>
                <a:ea typeface="Microsoft Yahei" panose="020B0503020204020204" pitchFamily="34" charset="-122"/>
              </a:rPr>
              <a:t>(Forward Shading)</a:t>
            </a:r>
          </a:p>
          <a:p>
            <a:pPr marL="285750" indent="-285750">
              <a:lnSpc>
                <a:spcPct val="150000"/>
              </a:lnSpc>
              <a:buFont typeface="Arial" panose="020B0604020202020204" pitchFamily="34" charset="0"/>
              <a:buChar char="•"/>
            </a:pPr>
            <a:r>
              <a:rPr lang="zh-CN" altLang="en-US">
                <a:solidFill>
                  <a:schemeClr val="bg1"/>
                </a:solidFill>
                <a:latin typeface="Microsoft Yahei" panose="020B0503020204020204" pitchFamily="34" charset="-122"/>
                <a:ea typeface="Microsoft Yahei" panose="020B0503020204020204" pitchFamily="34" charset="-122"/>
              </a:rPr>
              <a:t>左边的场景有</a:t>
            </a:r>
            <a:r>
              <a:rPr lang="en-US" altLang="zh-CN" i="0">
                <a:solidFill>
                  <a:schemeClr val="bg1"/>
                </a:solidFill>
                <a:effectLst/>
                <a:highlight>
                  <a:srgbClr val="800000"/>
                </a:highlight>
                <a:latin typeface="Microsoft Yahei" panose="020B0503020204020204" pitchFamily="34" charset="-122"/>
                <a:ea typeface="Microsoft Yahei" panose="020B0503020204020204" pitchFamily="34" charset="-122"/>
              </a:rPr>
              <a:t>1874</a:t>
            </a:r>
            <a:r>
              <a:rPr lang="zh-CN" altLang="en-US" i="0">
                <a:solidFill>
                  <a:schemeClr val="bg1"/>
                </a:solidFill>
                <a:effectLst/>
                <a:highlight>
                  <a:srgbClr val="800000"/>
                </a:highlight>
                <a:latin typeface="Microsoft Yahei" panose="020B0503020204020204" pitchFamily="34" charset="-122"/>
                <a:ea typeface="Microsoft Yahei" panose="020B0503020204020204" pitchFamily="34" charset="-122"/>
              </a:rPr>
              <a:t>个点光源</a:t>
            </a:r>
            <a:r>
              <a:rPr lang="zh-CN" altLang="en-US" i="0">
                <a:solidFill>
                  <a:schemeClr val="bg1"/>
                </a:solidFill>
                <a:effectLst/>
                <a:latin typeface="Microsoft Yahei" panose="020B0503020204020204" pitchFamily="34" charset="-122"/>
                <a:ea typeface="Microsoft Yahei" panose="020B0503020204020204" pitchFamily="34" charset="-122"/>
              </a:rPr>
              <a:t>，如果采用正向渲染，将会是灾难性的。</a:t>
            </a:r>
            <a:endParaRPr lang="zh-CN" altLang="en-US">
              <a:solidFill>
                <a:schemeClr val="bg1"/>
              </a:solidFill>
            </a:endParaRPr>
          </a:p>
        </p:txBody>
      </p:sp>
      <p:pic>
        <p:nvPicPr>
          <p:cNvPr id="1028" name="Picture 4" descr="Overview of the deferred shading technique in OpenGL">
            <a:extLst>
              <a:ext uri="{FF2B5EF4-FFF2-40B4-BE49-F238E27FC236}">
                <a16:creationId xmlns:a16="http://schemas.microsoft.com/office/drawing/2014/main" id="{1EB28290-D171-4F28-BBD7-3D471D525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957" y="8795460"/>
            <a:ext cx="7620000" cy="3371850"/>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BE28A485-B3AD-42ED-A899-F7ECC5C51970}"/>
              </a:ext>
            </a:extLst>
          </p:cNvPr>
          <p:cNvSpPr txBox="1"/>
          <p:nvPr/>
        </p:nvSpPr>
        <p:spPr>
          <a:xfrm>
            <a:off x="769425" y="5296520"/>
            <a:ext cx="4175343" cy="31393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1" i="0">
                <a:solidFill>
                  <a:schemeClr val="tx1"/>
                </a:solidFill>
                <a:effectLst/>
                <a:latin typeface="宋体" panose="02010600030101010101" pitchFamily="2" charset="-122"/>
                <a:ea typeface="宋体" panose="02010600030101010101" pitchFamily="2" charset="-122"/>
              </a:rPr>
              <a:t>延迟着色包含两个处理阶段：</a:t>
            </a:r>
            <a:endParaRPr lang="en-US" altLang="zh-CN" b="1" i="0">
              <a:solidFill>
                <a:schemeClr val="tx1"/>
              </a:solidFill>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i="0">
                <a:solidFill>
                  <a:schemeClr val="tx1"/>
                </a:solidFill>
                <a:effectLst/>
                <a:latin typeface="宋体" panose="02010600030101010101" pitchFamily="2" charset="-122"/>
                <a:ea typeface="宋体" panose="02010600030101010101" pitchFamily="2" charset="-122"/>
              </a:rPr>
              <a:t>几何处理阶段</a:t>
            </a:r>
            <a:r>
              <a:rPr lang="en-US" altLang="zh-CN" b="1" i="0">
                <a:solidFill>
                  <a:schemeClr val="tx1"/>
                </a:solidFill>
                <a:effectLst/>
                <a:latin typeface="宋体" panose="02010600030101010101" pitchFamily="2" charset="-122"/>
                <a:ea typeface="宋体" panose="02010600030101010101" pitchFamily="2" charset="-122"/>
              </a:rPr>
              <a:t>(Geometry Pass)</a:t>
            </a:r>
            <a:r>
              <a:rPr lang="zh-CN" altLang="en-US" b="0" i="0">
                <a:solidFill>
                  <a:schemeClr val="tx1"/>
                </a:solidFill>
                <a:effectLst/>
                <a:latin typeface="宋体" panose="02010600030101010101" pitchFamily="2" charset="-122"/>
                <a:ea typeface="宋体" panose="02010600030101010101" pitchFamily="2" charset="-122"/>
              </a:rPr>
              <a:t>：先渲染场景一次，获取对象的各种几何信息，并储存在一系列叫做</a:t>
            </a:r>
            <a:r>
              <a:rPr lang="en-US" altLang="zh-CN" b="0" i="0">
                <a:solidFill>
                  <a:schemeClr val="tx1"/>
                </a:solidFill>
                <a:effectLst/>
                <a:latin typeface="宋体" panose="02010600030101010101" pitchFamily="2" charset="-122"/>
                <a:ea typeface="宋体" panose="02010600030101010101" pitchFamily="2" charset="-122"/>
              </a:rPr>
              <a:t>G</a:t>
            </a:r>
            <a:r>
              <a:rPr lang="zh-CN" altLang="en-US" b="0" i="0">
                <a:solidFill>
                  <a:schemeClr val="tx1"/>
                </a:solidFill>
                <a:effectLst/>
                <a:latin typeface="宋体" panose="02010600030101010101" pitchFamily="2" charset="-122"/>
                <a:ea typeface="宋体" panose="02010600030101010101" pitchFamily="2" charset="-122"/>
              </a:rPr>
              <a:t>缓冲</a:t>
            </a:r>
            <a:r>
              <a:rPr lang="en-US" altLang="zh-CN" b="0" i="0">
                <a:solidFill>
                  <a:schemeClr val="tx1"/>
                </a:solidFill>
                <a:effectLst/>
                <a:latin typeface="宋体" panose="02010600030101010101" pitchFamily="2" charset="-122"/>
                <a:ea typeface="宋体" panose="02010600030101010101" pitchFamily="2" charset="-122"/>
              </a:rPr>
              <a:t>(G-buffer)</a:t>
            </a:r>
            <a:r>
              <a:rPr lang="zh-CN" altLang="en-US" b="0" i="0">
                <a:solidFill>
                  <a:schemeClr val="tx1"/>
                </a:solidFill>
                <a:effectLst/>
                <a:latin typeface="宋体" panose="02010600030101010101" pitchFamily="2" charset="-122"/>
                <a:ea typeface="宋体" panose="02010600030101010101" pitchFamily="2" charset="-122"/>
              </a:rPr>
              <a:t>的纹理中；</a:t>
            </a:r>
            <a:endParaRPr lang="en-US" altLang="zh-CN" b="0" i="0">
              <a:solidFill>
                <a:schemeClr val="tx1"/>
              </a:solidFill>
              <a:effectLst/>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b="0" i="0">
                <a:solidFill>
                  <a:schemeClr val="tx1"/>
                </a:solidFill>
                <a:effectLst/>
                <a:latin typeface="宋体" panose="02010600030101010101" pitchFamily="2" charset="-122"/>
                <a:ea typeface="宋体" panose="02010600030101010101" pitchFamily="2" charset="-122"/>
              </a:rPr>
              <a:t>位置向量</a:t>
            </a:r>
            <a:r>
              <a:rPr lang="en-US" altLang="zh-CN" b="0" i="0">
                <a:solidFill>
                  <a:schemeClr val="tx1"/>
                </a:solidFill>
                <a:effectLst/>
                <a:latin typeface="宋体" panose="02010600030101010101" pitchFamily="2" charset="-122"/>
                <a:ea typeface="宋体" panose="02010600030101010101" pitchFamily="2" charset="-122"/>
              </a:rPr>
              <a:t>(Position Vector)</a:t>
            </a:r>
            <a:r>
              <a:rPr lang="zh-CN" altLang="en-US" b="0" i="0">
                <a:solidFill>
                  <a:schemeClr val="tx1"/>
                </a:solidFill>
                <a:effectLst/>
                <a:latin typeface="宋体" panose="02010600030101010101" pitchFamily="2" charset="-122"/>
                <a:ea typeface="宋体" panose="02010600030101010101" pitchFamily="2" charset="-122"/>
              </a:rPr>
              <a:t>、法向量</a:t>
            </a:r>
            <a:r>
              <a:rPr lang="en-US" altLang="zh-CN" b="0" i="0">
                <a:solidFill>
                  <a:schemeClr val="tx1"/>
                </a:solidFill>
                <a:effectLst/>
                <a:latin typeface="宋体" panose="02010600030101010101" pitchFamily="2" charset="-122"/>
                <a:ea typeface="宋体" panose="02010600030101010101" pitchFamily="2" charset="-122"/>
              </a:rPr>
              <a:t>(Normal Vector)</a:t>
            </a:r>
            <a:r>
              <a:rPr lang="zh-CN" altLang="en-US" b="0" i="0">
                <a:solidFill>
                  <a:schemeClr val="tx1"/>
                </a:solidFill>
                <a:effectLst/>
                <a:latin typeface="宋体" panose="02010600030101010101" pitchFamily="2" charset="-122"/>
                <a:ea typeface="宋体" panose="02010600030101010101" pitchFamily="2" charset="-122"/>
              </a:rPr>
              <a:t>、镜面值</a:t>
            </a:r>
            <a:r>
              <a:rPr lang="en-US" altLang="zh-CN" b="0" i="0">
                <a:solidFill>
                  <a:schemeClr val="tx1"/>
                </a:solidFill>
                <a:effectLst/>
                <a:latin typeface="宋体" panose="02010600030101010101" pitchFamily="2" charset="-122"/>
                <a:ea typeface="宋体" panose="02010600030101010101" pitchFamily="2" charset="-122"/>
              </a:rPr>
              <a:t>(Specular Value)</a:t>
            </a:r>
            <a:endParaRPr lang="en-US" altLang="zh-CN">
              <a:solidFill>
                <a:schemeClr val="tx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a:solidFill>
                  <a:schemeClr val="tx1"/>
                </a:solidFill>
                <a:latin typeface="宋体" panose="02010600030101010101" pitchFamily="2" charset="-122"/>
                <a:ea typeface="宋体" panose="02010600030101010101" pitchFamily="2" charset="-122"/>
              </a:rPr>
              <a:t>光照处理阶段</a:t>
            </a:r>
            <a:r>
              <a:rPr lang="en-US" altLang="zh-CN" b="1">
                <a:solidFill>
                  <a:schemeClr val="tx1"/>
                </a:solidFill>
                <a:latin typeface="宋体" panose="02010600030101010101" pitchFamily="2" charset="-122"/>
                <a:ea typeface="宋体" panose="02010600030101010101" pitchFamily="2" charset="-122"/>
              </a:rPr>
              <a:t>(Lighting Pass)</a:t>
            </a:r>
            <a:r>
              <a:rPr lang="zh-CN" altLang="en-US">
                <a:solidFill>
                  <a:schemeClr val="tx1"/>
                </a:solidFill>
                <a:latin typeface="宋体" panose="02010600030101010101" pitchFamily="2" charset="-122"/>
                <a:ea typeface="宋体" panose="02010600030101010101" pitchFamily="2" charset="-122"/>
              </a:rPr>
              <a:t>：使用</a:t>
            </a:r>
            <a:r>
              <a:rPr lang="en-US" altLang="zh-CN">
                <a:solidFill>
                  <a:schemeClr val="tx1"/>
                </a:solidFill>
                <a:latin typeface="宋体" panose="02010600030101010101" pitchFamily="2" charset="-122"/>
                <a:ea typeface="宋体" panose="02010600030101010101" pitchFamily="2" charset="-122"/>
              </a:rPr>
              <a:t>G</a:t>
            </a:r>
            <a:r>
              <a:rPr lang="zh-CN" altLang="en-US">
                <a:solidFill>
                  <a:schemeClr val="tx1"/>
                </a:solidFill>
                <a:latin typeface="宋体" panose="02010600030101010101" pitchFamily="2" charset="-122"/>
                <a:ea typeface="宋体" panose="02010600030101010101" pitchFamily="2" charset="-122"/>
              </a:rPr>
              <a:t>缓冲中的几何数据对每一个片段计算场景的光照；</a:t>
            </a:r>
            <a:endParaRPr lang="en-US" altLang="zh-CN">
              <a:solidFill>
                <a:schemeClr val="tx1"/>
              </a:solidFill>
              <a:latin typeface="宋体" panose="02010600030101010101" pitchFamily="2" charset="-122"/>
              <a:ea typeface="宋体" panose="02010600030101010101" pitchFamily="2" charset="-122"/>
            </a:endParaRPr>
          </a:p>
        </p:txBody>
      </p:sp>
      <p:pic>
        <p:nvPicPr>
          <p:cNvPr id="8" name="Picture 6" descr="An example of a G-Buffer filled with geometrical data of a scene in OpenGL">
            <a:extLst>
              <a:ext uri="{FF2B5EF4-FFF2-40B4-BE49-F238E27FC236}">
                <a16:creationId xmlns:a16="http://schemas.microsoft.com/office/drawing/2014/main" id="{F73068B9-8DD9-4595-9037-58C45E1F8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605" y="4968952"/>
            <a:ext cx="4991851" cy="374388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A34F7DB9-3FB3-4BEE-90D4-7633CEF876DC}"/>
              </a:ext>
            </a:extLst>
          </p:cNvPr>
          <p:cNvSpPr txBox="1"/>
          <p:nvPr/>
        </p:nvSpPr>
        <p:spPr>
          <a:xfrm>
            <a:off x="1112520" y="12458780"/>
            <a:ext cx="829564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b="0" i="0">
                <a:solidFill>
                  <a:srgbClr val="222222"/>
                </a:solidFill>
                <a:effectLst/>
                <a:latin typeface="Microsoft Yahei" panose="020B0503020204020204" pitchFamily="34" charset="-122"/>
                <a:ea typeface="Microsoft Yahei" panose="020B0503020204020204" pitchFamily="34" charset="-122"/>
              </a:rPr>
              <a:t> 由于</a:t>
            </a:r>
            <a:r>
              <a:rPr lang="en-US" altLang="zh-CN" b="0" i="0">
                <a:solidFill>
                  <a:srgbClr val="222222"/>
                </a:solidFill>
                <a:effectLst/>
                <a:latin typeface="Microsoft Yahei" panose="020B0503020204020204" pitchFamily="34" charset="-122"/>
                <a:ea typeface="Microsoft Yahei" panose="020B0503020204020204" pitchFamily="34" charset="-122"/>
              </a:rPr>
              <a:t>G</a:t>
            </a:r>
            <a:r>
              <a:rPr lang="zh-CN" altLang="en-US" b="0" i="0">
                <a:solidFill>
                  <a:srgbClr val="222222"/>
                </a:solidFill>
                <a:effectLst/>
                <a:latin typeface="Microsoft Yahei" panose="020B0503020204020204" pitchFamily="34" charset="-122"/>
                <a:ea typeface="Microsoft Yahei" panose="020B0503020204020204" pitchFamily="34" charset="-122"/>
              </a:rPr>
              <a:t>缓冲要求我们在纹理颜色缓冲中存储相对比较大的场景数据，这会消耗比较多的显存，尤其是类似位置向量之类的需要高精度的场景数据。 另外一个缺点就是他不支持混色</a:t>
            </a:r>
            <a:r>
              <a:rPr lang="en-US" altLang="zh-CN" b="0" i="0">
                <a:solidFill>
                  <a:srgbClr val="222222"/>
                </a:solidFill>
                <a:effectLst/>
                <a:latin typeface="Microsoft Yahei" panose="020B0503020204020204" pitchFamily="34" charset="-122"/>
                <a:ea typeface="Microsoft Yahei" panose="020B0503020204020204" pitchFamily="34" charset="-122"/>
              </a:rPr>
              <a:t>(</a:t>
            </a:r>
            <a:r>
              <a:rPr lang="zh-CN" altLang="en-US" b="0" i="0">
                <a:solidFill>
                  <a:srgbClr val="222222"/>
                </a:solidFill>
                <a:effectLst/>
                <a:latin typeface="Microsoft Yahei" panose="020B0503020204020204" pitchFamily="34" charset="-122"/>
                <a:ea typeface="Microsoft Yahei" panose="020B0503020204020204" pitchFamily="34" charset="-122"/>
              </a:rPr>
              <a:t>因为我们只有最前面的片段信息</a:t>
            </a:r>
            <a:r>
              <a:rPr lang="en-US" altLang="zh-CN" b="0" i="0">
                <a:solidFill>
                  <a:srgbClr val="222222"/>
                </a:solidFill>
                <a:effectLst/>
                <a:latin typeface="Microsoft Yahei" panose="020B0503020204020204" pitchFamily="34" charset="-122"/>
                <a:ea typeface="Microsoft Yahei" panose="020B0503020204020204" pitchFamily="34" charset="-122"/>
              </a:rPr>
              <a:t>)</a:t>
            </a:r>
            <a:endParaRPr lang="zh-CN" altLang="en-US"/>
          </a:p>
        </p:txBody>
      </p:sp>
    </p:spTree>
    <p:extLst>
      <p:ext uri="{BB962C8B-B14F-4D97-AF65-F5344CB8AC3E}">
        <p14:creationId xmlns:p14="http://schemas.microsoft.com/office/powerpoint/2010/main" val="92540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9BD0F96-3B97-445C-94DB-64D953C21D3D}"/>
              </a:ext>
            </a:extLst>
          </p:cNvPr>
          <p:cNvSpPr txBox="1"/>
          <p:nvPr/>
        </p:nvSpPr>
        <p:spPr>
          <a:xfrm>
            <a:off x="2655729" y="277614"/>
            <a:ext cx="5313680" cy="369332"/>
          </a:xfrm>
          <a:prstGeom prst="rect">
            <a:avLst/>
          </a:prstGeom>
          <a:noFill/>
        </p:spPr>
        <p:txBody>
          <a:bodyPr wrap="square">
            <a:spAutoFit/>
          </a:bodyPr>
          <a:lstStyle/>
          <a:p>
            <a:pPr algn="ctr"/>
            <a:r>
              <a:rPr lang="en-US" altLang="zh-CN" b="1" i="0">
                <a:solidFill>
                  <a:srgbClr val="FFC000"/>
                </a:solidFill>
                <a:effectLst/>
                <a:latin typeface="Microsoft Yahei" panose="020B0503020204020204" pitchFamily="34" charset="-122"/>
                <a:ea typeface="Microsoft Yahei" panose="020B0503020204020204" pitchFamily="34" charset="-122"/>
              </a:rPr>
              <a:t>G</a:t>
            </a:r>
            <a:r>
              <a:rPr lang="zh-CN" altLang="en-US" b="1" i="0">
                <a:solidFill>
                  <a:srgbClr val="FFC000"/>
                </a:solidFill>
                <a:effectLst/>
                <a:latin typeface="Microsoft Yahei" panose="020B0503020204020204" pitchFamily="34" charset="-122"/>
                <a:ea typeface="Microsoft Yahei" panose="020B0503020204020204" pitchFamily="34" charset="-122"/>
              </a:rPr>
              <a:t>缓冲</a:t>
            </a:r>
            <a:r>
              <a:rPr lang="en-US" altLang="zh-CN" b="1" i="0">
                <a:solidFill>
                  <a:srgbClr val="FFC000"/>
                </a:solidFill>
                <a:effectLst/>
                <a:latin typeface="Microsoft Yahei" panose="020B0503020204020204" pitchFamily="34" charset="-122"/>
                <a:ea typeface="Microsoft Yahei" panose="020B0503020204020204" pitchFamily="34" charset="-122"/>
              </a:rPr>
              <a:t>(G-buffer)</a:t>
            </a:r>
            <a:endParaRPr lang="zh-CN" altLang="en-US" b="1">
              <a:solidFill>
                <a:srgbClr val="FFC000"/>
              </a:solidFill>
            </a:endParaRPr>
          </a:p>
        </p:txBody>
      </p:sp>
      <p:sp>
        <p:nvSpPr>
          <p:cNvPr id="8" name="文本框 7">
            <a:extLst>
              <a:ext uri="{FF2B5EF4-FFF2-40B4-BE49-F238E27FC236}">
                <a16:creationId xmlns:a16="http://schemas.microsoft.com/office/drawing/2014/main" id="{7984D078-EA53-400F-AE16-7FC7B48ECCF4}"/>
              </a:ext>
            </a:extLst>
          </p:cNvPr>
          <p:cNvSpPr txBox="1"/>
          <p:nvPr/>
        </p:nvSpPr>
        <p:spPr>
          <a:xfrm>
            <a:off x="899160" y="867698"/>
            <a:ext cx="8458200" cy="295189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复习一下在正向渲染中照亮一个片段所需要的所有数据：</a:t>
            </a:r>
            <a:endParaRPr kumimoji="0" lang="zh-CN" altLang="zh-CN" sz="800" b="1" i="0" u="none" strike="noStrike" cap="none" normalizeH="0" baseline="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一个</a:t>
            </a:r>
            <a:r>
              <a:rPr kumimoji="0" lang="zh-CN" altLang="zh-CN" sz="1800" b="1"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位置</a:t>
            </a: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向量</a:t>
            </a:r>
            <a:endParaRPr kumimoji="0" lang="en-US"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endParaRPr>
          </a:p>
          <a:p>
            <a:pPr marL="342900" indent="-342900" eaLnBrk="0" fontAlgn="base" hangingPunct="0">
              <a:lnSpc>
                <a:spcPct val="150000"/>
              </a:lnSpc>
              <a:spcBef>
                <a:spcPct val="0"/>
              </a:spcBef>
              <a:spcAft>
                <a:spcPct val="0"/>
              </a:spcAft>
              <a:buFont typeface="Arial" panose="020B0604020202020204" pitchFamily="34" charset="0"/>
              <a:buChar char="•"/>
            </a:pP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一个</a:t>
            </a:r>
            <a:r>
              <a:rPr kumimoji="0" lang="zh-CN" altLang="zh-CN" sz="1800" b="1"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法</a:t>
            </a:r>
            <a:r>
              <a:rPr lang="zh-CN" altLang="en-US" b="1">
                <a:solidFill>
                  <a:srgbClr val="222222"/>
                </a:solidFill>
                <a:latin typeface="微软雅黑" panose="020B0503020204020204" pitchFamily="34" charset="-122"/>
                <a:ea typeface="微软雅黑" panose="020B0503020204020204" pitchFamily="34" charset="-122"/>
              </a:rPr>
              <a:t>线</a:t>
            </a: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向量</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一个RGB漫反射</a:t>
            </a:r>
            <a:r>
              <a:rPr kumimoji="0" lang="zh-CN" altLang="zh-CN" sz="1800" b="1"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颜色</a:t>
            </a: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向量，也就是反照率(Albedo)</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一个镜面强度(Specular Intensity)浮点值</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所有光源的位置和颜色向量</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玩家或者观察者的位置向量</a:t>
            </a:r>
          </a:p>
        </p:txBody>
      </p:sp>
      <p:sp>
        <p:nvSpPr>
          <p:cNvPr id="10" name="文本框 9">
            <a:extLst>
              <a:ext uri="{FF2B5EF4-FFF2-40B4-BE49-F238E27FC236}">
                <a16:creationId xmlns:a16="http://schemas.microsoft.com/office/drawing/2014/main" id="{D62E6C42-7DD6-4147-89F7-CD3FB1D9E5D2}"/>
              </a:ext>
            </a:extLst>
          </p:cNvPr>
          <p:cNvSpPr txBox="1"/>
          <p:nvPr/>
        </p:nvSpPr>
        <p:spPr>
          <a:xfrm>
            <a:off x="5828507" y="2489638"/>
            <a:ext cx="3400742"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285750" indent="-285750">
              <a:buFont typeface="Arial" panose="020B0604020202020204" pitchFamily="34" charset="0"/>
              <a:buChar char="•"/>
            </a:pPr>
            <a:r>
              <a:rPr lang="zh-CN" altLang="en-US" b="0" i="0">
                <a:solidFill>
                  <a:srgbClr val="222222"/>
                </a:solidFill>
                <a:effectLst/>
                <a:latin typeface="Microsoft Yahei" panose="020B0503020204020204" pitchFamily="34" charset="-122"/>
                <a:ea typeface="Microsoft Yahei" panose="020B0503020204020204" pitchFamily="34" charset="-122"/>
              </a:rPr>
              <a:t>光源的位置，颜色，和玩家的观察位置可以通过</a:t>
            </a:r>
            <a:r>
              <a:rPr lang="en-US" altLang="zh-CN" b="0" i="0">
                <a:solidFill>
                  <a:srgbClr val="222222"/>
                </a:solidFill>
                <a:effectLst/>
                <a:latin typeface="Microsoft Yahei" panose="020B0503020204020204" pitchFamily="34" charset="-122"/>
                <a:ea typeface="Microsoft Yahei" panose="020B0503020204020204" pitchFamily="34" charset="-122"/>
              </a:rPr>
              <a:t>uniform</a:t>
            </a:r>
            <a:r>
              <a:rPr lang="zh-CN" altLang="en-US" b="0" i="0">
                <a:solidFill>
                  <a:srgbClr val="222222"/>
                </a:solidFill>
                <a:effectLst/>
                <a:latin typeface="Microsoft Yahei" panose="020B0503020204020204" pitchFamily="34" charset="-122"/>
                <a:ea typeface="Microsoft Yahei" panose="020B0503020204020204" pitchFamily="34" charset="-122"/>
              </a:rPr>
              <a:t>变量来设置</a:t>
            </a:r>
            <a:endParaRPr lang="en-US" altLang="zh-CN" b="0" i="0">
              <a:solidFill>
                <a:srgbClr val="222222"/>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222222"/>
                </a:solidFill>
                <a:effectLst/>
                <a:latin typeface="Microsoft Yahei" panose="020B0503020204020204" pitchFamily="34" charset="-122"/>
                <a:ea typeface="Microsoft Yahei" panose="020B0503020204020204" pitchFamily="34" charset="-122"/>
              </a:rPr>
              <a:t>但是其它变量对于每个对象的片段都是不同的</a:t>
            </a:r>
            <a:endParaRPr lang="zh-CN" altLang="en-US"/>
          </a:p>
        </p:txBody>
      </p:sp>
      <p:sp>
        <p:nvSpPr>
          <p:cNvPr id="12" name="文本框 11">
            <a:extLst>
              <a:ext uri="{FF2B5EF4-FFF2-40B4-BE49-F238E27FC236}">
                <a16:creationId xmlns:a16="http://schemas.microsoft.com/office/drawing/2014/main" id="{960595D3-436D-4109-8BD2-860CC30947AF}"/>
              </a:ext>
            </a:extLst>
          </p:cNvPr>
          <p:cNvSpPr txBox="1"/>
          <p:nvPr/>
        </p:nvSpPr>
        <p:spPr>
          <a:xfrm>
            <a:off x="1031240" y="4158572"/>
            <a:ext cx="8326120" cy="507831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while</a:t>
            </a:r>
            <a:r>
              <a:rPr lang="en-US" altLang="zh-CN" b="0" i="0">
                <a:solidFill>
                  <a:srgbClr val="E0E2E4"/>
                </a:solidFill>
                <a:effectLst/>
              </a:rPr>
              <a:t>(...) </a:t>
            </a:r>
            <a:r>
              <a:rPr lang="en-US" altLang="zh-CN" b="0" i="0">
                <a:solidFill>
                  <a:srgbClr val="818E96"/>
                </a:solidFill>
                <a:effectLst/>
              </a:rPr>
              <a:t>// render loop</a:t>
            </a:r>
            <a:r>
              <a:rPr lang="en-US" altLang="zh-CN" b="0" i="0">
                <a:solidFill>
                  <a:srgbClr val="E0E2E4"/>
                </a:solidFill>
                <a:effectLst/>
              </a:rPr>
              <a:t> </a:t>
            </a:r>
          </a:p>
          <a:p>
            <a:r>
              <a:rPr lang="en-US" altLang="zh-CN" b="0" i="0">
                <a:solidFill>
                  <a:srgbClr val="E0E2E4"/>
                </a:solidFill>
                <a:effectLst/>
              </a:rPr>
              <a:t>{ </a:t>
            </a:r>
          </a:p>
          <a:p>
            <a:pPr lvl="1"/>
            <a:r>
              <a:rPr lang="en-US" altLang="zh-CN" b="0" i="0">
                <a:solidFill>
                  <a:srgbClr val="818E96"/>
                </a:solidFill>
                <a:effectLst/>
              </a:rPr>
              <a:t>// 1. geometry pass: render all geometric/color data to g-buffer </a:t>
            </a:r>
          </a:p>
          <a:p>
            <a:pPr lvl="1"/>
            <a:r>
              <a:rPr lang="en-US" altLang="zh-CN"/>
              <a:t>glBindFramebuffer</a:t>
            </a:r>
            <a:r>
              <a:rPr lang="en-US" altLang="zh-CN" b="0" i="0">
                <a:solidFill>
                  <a:srgbClr val="E0E2E4"/>
                </a:solidFill>
                <a:effectLst/>
              </a:rPr>
              <a:t>(GL_FRAMEBUFFER, gBuffer); </a:t>
            </a:r>
          </a:p>
          <a:p>
            <a:pPr lvl="1"/>
            <a:r>
              <a:rPr lang="en-US" altLang="zh-CN"/>
              <a:t>glClearColor</a:t>
            </a:r>
            <a:r>
              <a:rPr lang="en-US" altLang="zh-CN" b="0" i="0">
                <a:solidFill>
                  <a:srgbClr val="E0E2E4"/>
                </a:solidFill>
                <a:effectLst/>
              </a:rPr>
              <a:t>(</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1.0</a:t>
            </a:r>
            <a:r>
              <a:rPr lang="en-US" altLang="zh-CN" b="0" i="0">
                <a:solidFill>
                  <a:srgbClr val="E0E2E4"/>
                </a:solidFill>
                <a:effectLst/>
              </a:rPr>
              <a:t>); </a:t>
            </a:r>
            <a:r>
              <a:rPr lang="en-US" altLang="zh-CN" b="0" i="0">
                <a:solidFill>
                  <a:srgbClr val="818E96"/>
                </a:solidFill>
                <a:effectLst/>
              </a:rPr>
              <a:t>// keep it black so it doesn't leak into g-buffer</a:t>
            </a:r>
            <a:r>
              <a:rPr lang="en-US" altLang="zh-CN" b="0" i="0">
                <a:solidFill>
                  <a:srgbClr val="E0E2E4"/>
                </a:solidFill>
                <a:effectLst/>
              </a:rPr>
              <a:t> </a:t>
            </a:r>
          </a:p>
          <a:p>
            <a:pPr lvl="1"/>
            <a:r>
              <a:rPr lang="en-US" altLang="zh-CN"/>
              <a:t>glClear</a:t>
            </a:r>
            <a:r>
              <a:rPr lang="en-US" altLang="zh-CN" b="0" i="0">
                <a:solidFill>
                  <a:srgbClr val="E0E2E4"/>
                </a:solidFill>
                <a:effectLst/>
              </a:rPr>
              <a:t>(GL_COLOR_BUFFER_BIT | GL_DEPTH_BUFFER_BIT); </a:t>
            </a:r>
          </a:p>
          <a:p>
            <a:pPr lvl="1"/>
            <a:r>
              <a:rPr lang="en-US" altLang="zh-CN" b="0" i="0">
                <a:solidFill>
                  <a:srgbClr val="E0E2E4"/>
                </a:solidFill>
                <a:effectLst/>
              </a:rPr>
              <a:t>gBufferShader.bind(); </a:t>
            </a:r>
          </a:p>
          <a:p>
            <a:pPr lvl="1"/>
            <a:r>
              <a:rPr lang="en-US" altLang="zh-CN" b="1" i="0">
                <a:solidFill>
                  <a:srgbClr val="93C763"/>
                </a:solidFill>
                <a:effectLst/>
              </a:rPr>
              <a:t>for</a:t>
            </a:r>
            <a:r>
              <a:rPr lang="en-US" altLang="zh-CN" b="0" i="0">
                <a:solidFill>
                  <a:srgbClr val="E0E2E4"/>
                </a:solidFill>
                <a:effectLst/>
              </a:rPr>
              <a:t>(Object obj : Objects) { </a:t>
            </a:r>
          </a:p>
          <a:p>
            <a:pPr lvl="2"/>
            <a:r>
              <a:rPr lang="en-US" altLang="zh-CN" b="0" i="0">
                <a:solidFill>
                  <a:srgbClr val="E0E2E4"/>
                </a:solidFill>
                <a:effectLst/>
              </a:rPr>
              <a:t>ConfigureShaderTransformsAndUniforms(); </a:t>
            </a:r>
          </a:p>
          <a:p>
            <a:pPr lvl="2"/>
            <a:r>
              <a:rPr lang="en-US" altLang="zh-CN" b="0" i="0">
                <a:solidFill>
                  <a:srgbClr val="E0E2E4"/>
                </a:solidFill>
                <a:effectLst/>
              </a:rPr>
              <a:t>obj.Draw(gBufferShader); </a:t>
            </a:r>
          </a:p>
          <a:p>
            <a:pPr lvl="1"/>
            <a:r>
              <a:rPr lang="en-US" altLang="zh-CN" b="0" i="0">
                <a:solidFill>
                  <a:srgbClr val="E0E2E4"/>
                </a:solidFill>
                <a:effectLst/>
              </a:rPr>
              <a:t>} </a:t>
            </a:r>
          </a:p>
          <a:p>
            <a:pPr lvl="1"/>
            <a:r>
              <a:rPr lang="en-US" altLang="zh-CN" b="0" i="0">
                <a:solidFill>
                  <a:srgbClr val="818E96"/>
                </a:solidFill>
                <a:effectLst/>
              </a:rPr>
              <a:t>// 2. lighting pass: use g-buffer to calculate the scene's lighting</a:t>
            </a:r>
            <a:r>
              <a:rPr lang="en-US" altLang="zh-CN" b="0" i="0">
                <a:solidFill>
                  <a:srgbClr val="E0E2E4"/>
                </a:solidFill>
                <a:effectLst/>
              </a:rPr>
              <a:t> </a:t>
            </a:r>
            <a:r>
              <a:rPr lang="en-US" altLang="zh-CN"/>
              <a:t>glBindFramebuffer</a:t>
            </a:r>
            <a:r>
              <a:rPr lang="en-US" altLang="zh-CN" b="0" i="0">
                <a:solidFill>
                  <a:srgbClr val="E0E2E4"/>
                </a:solidFill>
                <a:effectLst/>
              </a:rPr>
              <a:t>(GL_FRAMEBUFFER, </a:t>
            </a:r>
            <a:r>
              <a:rPr lang="en-US" altLang="zh-CN"/>
              <a:t>defaultFramebufferObject()</a:t>
            </a:r>
            <a:r>
              <a:rPr lang="en-US" altLang="zh-CN" b="0" i="0">
                <a:solidFill>
                  <a:srgbClr val="E0E2E4"/>
                </a:solidFill>
                <a:effectLst/>
              </a:rPr>
              <a:t>); </a:t>
            </a:r>
          </a:p>
          <a:p>
            <a:pPr lvl="1"/>
            <a:r>
              <a:rPr lang="en-US" altLang="zh-CN" b="0" i="0">
                <a:solidFill>
                  <a:srgbClr val="E0E2E4"/>
                </a:solidFill>
                <a:effectLst/>
              </a:rPr>
              <a:t>lightingPassShader.bind(); </a:t>
            </a:r>
          </a:p>
          <a:p>
            <a:pPr lvl="1"/>
            <a:r>
              <a:rPr lang="en-US" altLang="zh-CN" b="0" i="0">
                <a:solidFill>
                  <a:srgbClr val="E0E2E4"/>
                </a:solidFill>
                <a:effectLst/>
              </a:rPr>
              <a:t>BindAllGBufferTextures(); </a:t>
            </a:r>
          </a:p>
          <a:p>
            <a:pPr lvl="1"/>
            <a:r>
              <a:rPr lang="en-US" altLang="zh-CN" b="0" i="0">
                <a:solidFill>
                  <a:srgbClr val="E0E2E4"/>
                </a:solidFill>
                <a:effectLst/>
              </a:rPr>
              <a:t>SetLightingUniforms(); </a:t>
            </a:r>
          </a:p>
          <a:p>
            <a:pPr lvl="1"/>
            <a:r>
              <a:rPr lang="en-US" altLang="zh-CN" b="0" i="0">
                <a:solidFill>
                  <a:srgbClr val="E0E2E4"/>
                </a:solidFill>
                <a:effectLst/>
              </a:rPr>
              <a:t>RenderQuad(); </a:t>
            </a:r>
          </a:p>
          <a:p>
            <a:r>
              <a:rPr lang="en-US" altLang="zh-CN" b="0" i="0">
                <a:solidFill>
                  <a:srgbClr val="E0E2E4"/>
                </a:solidFill>
                <a:effectLst/>
              </a:rPr>
              <a:t>}</a:t>
            </a:r>
            <a:endParaRPr lang="zh-CN" altLang="en-US"/>
          </a:p>
        </p:txBody>
      </p:sp>
      <p:sp>
        <p:nvSpPr>
          <p:cNvPr id="14" name="文本框 13">
            <a:extLst>
              <a:ext uri="{FF2B5EF4-FFF2-40B4-BE49-F238E27FC236}">
                <a16:creationId xmlns:a16="http://schemas.microsoft.com/office/drawing/2014/main" id="{7976E442-FEF8-49EE-A492-B2327C0369AB}"/>
              </a:ext>
            </a:extLst>
          </p:cNvPr>
          <p:cNvSpPr txBox="1"/>
          <p:nvPr/>
        </p:nvSpPr>
        <p:spPr>
          <a:xfrm>
            <a:off x="899160" y="3789240"/>
            <a:ext cx="5313680" cy="369332"/>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整个过程在伪代码中会是这样的：</a:t>
            </a:r>
            <a:endParaRPr lang="zh-CN" altLang="en-US">
              <a:solidFill>
                <a:schemeClr val="bg1"/>
              </a:solidFill>
            </a:endParaRPr>
          </a:p>
        </p:txBody>
      </p:sp>
      <p:sp>
        <p:nvSpPr>
          <p:cNvPr id="16" name="文本框 15">
            <a:extLst>
              <a:ext uri="{FF2B5EF4-FFF2-40B4-BE49-F238E27FC236}">
                <a16:creationId xmlns:a16="http://schemas.microsoft.com/office/drawing/2014/main" id="{358EC643-2B4B-4BBE-A09D-8DF0CBE021AB}"/>
              </a:ext>
            </a:extLst>
          </p:cNvPr>
          <p:cNvSpPr txBox="1"/>
          <p:nvPr/>
        </p:nvSpPr>
        <p:spPr>
          <a:xfrm>
            <a:off x="703580" y="9321285"/>
            <a:ext cx="8981440" cy="480131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alibri" panose="020F0502020204030204" pitchFamily="34" charset="0"/>
                <a:cs typeface="Calibri" panose="020F0502020204030204" pitchFamily="34" charset="0"/>
              </a:rPr>
              <a:t>#version 330 core</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highlight>
                  <a:srgbClr val="800000"/>
                </a:highlight>
                <a:latin typeface="Calibri" panose="020F0502020204030204" pitchFamily="34" charset="0"/>
                <a:cs typeface="Calibri" panose="020F0502020204030204" pitchFamily="34" charset="0"/>
              </a:rPr>
              <a:t>layout</a:t>
            </a:r>
            <a:r>
              <a:rPr lang="en-US" altLang="zh-CN" b="0" i="0">
                <a:solidFill>
                  <a:srgbClr val="E0E2E4"/>
                </a:solidFill>
                <a:effectLst/>
                <a:highlight>
                  <a:srgbClr val="800000"/>
                </a:highlight>
                <a:latin typeface="Calibri" panose="020F0502020204030204" pitchFamily="34" charset="0"/>
                <a:cs typeface="Calibri" panose="020F0502020204030204" pitchFamily="34" charset="0"/>
              </a:rPr>
              <a:t> (location = </a:t>
            </a:r>
            <a:r>
              <a:rPr lang="en-US" altLang="zh-CN" b="0" i="0">
                <a:solidFill>
                  <a:srgbClr val="FFCD22"/>
                </a:solidFill>
                <a:effectLst/>
                <a:highlight>
                  <a:srgbClr val="800000"/>
                </a:highlight>
                <a:latin typeface="Calibri" panose="020F0502020204030204" pitchFamily="34" charset="0"/>
                <a:cs typeface="Calibri" panose="020F0502020204030204" pitchFamily="34" charset="0"/>
              </a:rPr>
              <a:t>0</a:t>
            </a:r>
            <a:r>
              <a:rPr lang="en-US" altLang="zh-CN" b="0" i="0">
                <a:solidFill>
                  <a:srgbClr val="E0E2E4"/>
                </a:solidFill>
                <a:effectLst/>
                <a:highlight>
                  <a:srgbClr val="800000"/>
                </a:highlight>
                <a:latin typeface="Calibri" panose="020F0502020204030204" pitchFamily="34" charset="0"/>
                <a:cs typeface="Calibri" panose="020F0502020204030204" pitchFamily="34" charset="0"/>
              </a:rPr>
              <a:t>) </a:t>
            </a:r>
            <a:r>
              <a:rPr lang="en-US" altLang="zh-CN" b="1" i="0">
                <a:solidFill>
                  <a:srgbClr val="93C763"/>
                </a:solidFill>
                <a:effectLst/>
                <a:highlight>
                  <a:srgbClr val="800000"/>
                </a:highlight>
                <a:latin typeface="Calibri" panose="020F0502020204030204" pitchFamily="34" charset="0"/>
                <a:cs typeface="Calibri" panose="020F0502020204030204" pitchFamily="34" charset="0"/>
              </a:rPr>
              <a:t>out</a:t>
            </a:r>
            <a:r>
              <a:rPr lang="en-US" altLang="zh-CN" b="0" i="0">
                <a:solidFill>
                  <a:srgbClr val="E0E2E4"/>
                </a:solidFill>
                <a:effectLst/>
                <a:highlight>
                  <a:srgbClr val="800000"/>
                </a:highlight>
                <a:latin typeface="Calibri" panose="020F0502020204030204" pitchFamily="34" charset="0"/>
                <a:cs typeface="Calibri" panose="020F0502020204030204" pitchFamily="34" charset="0"/>
              </a:rPr>
              <a:t> </a:t>
            </a:r>
            <a:r>
              <a:rPr lang="en-US" altLang="zh-CN" b="0" i="0">
                <a:solidFill>
                  <a:srgbClr val="8CBBAD"/>
                </a:solidFill>
                <a:effectLst/>
                <a:highlight>
                  <a:srgbClr val="800000"/>
                </a:highlight>
                <a:latin typeface="Calibri" panose="020F0502020204030204" pitchFamily="34" charset="0"/>
                <a:cs typeface="Calibri" panose="020F0502020204030204" pitchFamily="34" charset="0"/>
              </a:rPr>
              <a:t>vec3</a:t>
            </a:r>
            <a:r>
              <a:rPr lang="en-US" altLang="zh-CN" b="0" i="0">
                <a:solidFill>
                  <a:srgbClr val="E0E2E4"/>
                </a:solidFill>
                <a:effectLst/>
                <a:highlight>
                  <a:srgbClr val="800000"/>
                </a:highlight>
                <a:latin typeface="Calibri" panose="020F0502020204030204" pitchFamily="34" charset="0"/>
                <a:cs typeface="Calibri" panose="020F0502020204030204" pitchFamily="34" charset="0"/>
              </a:rPr>
              <a:t> gPosition; </a:t>
            </a:r>
          </a:p>
          <a:p>
            <a:r>
              <a:rPr lang="en-US" altLang="zh-CN" b="1" i="0">
                <a:solidFill>
                  <a:srgbClr val="93C763"/>
                </a:solidFill>
                <a:effectLst/>
                <a:highlight>
                  <a:srgbClr val="000080"/>
                </a:highlight>
                <a:latin typeface="Calibri" panose="020F0502020204030204" pitchFamily="34" charset="0"/>
                <a:cs typeface="Calibri" panose="020F0502020204030204" pitchFamily="34" charset="0"/>
              </a:rPr>
              <a:t>layout</a:t>
            </a:r>
            <a:r>
              <a:rPr lang="en-US" altLang="zh-CN" b="0" i="0">
                <a:solidFill>
                  <a:srgbClr val="E0E2E4"/>
                </a:solidFill>
                <a:effectLst/>
                <a:highlight>
                  <a:srgbClr val="000080"/>
                </a:highlight>
                <a:latin typeface="Calibri" panose="020F0502020204030204" pitchFamily="34" charset="0"/>
                <a:cs typeface="Calibri" panose="020F0502020204030204" pitchFamily="34" charset="0"/>
              </a:rPr>
              <a:t> (location = </a:t>
            </a:r>
            <a:r>
              <a:rPr lang="en-US" altLang="zh-CN" b="0" i="0">
                <a:solidFill>
                  <a:srgbClr val="FFCD22"/>
                </a:solidFill>
                <a:effectLst/>
                <a:highlight>
                  <a:srgbClr val="000080"/>
                </a:highlight>
                <a:latin typeface="Calibri" panose="020F0502020204030204" pitchFamily="34" charset="0"/>
                <a:cs typeface="Calibri" panose="020F0502020204030204" pitchFamily="34" charset="0"/>
              </a:rPr>
              <a:t>1</a:t>
            </a:r>
            <a:r>
              <a:rPr lang="en-US" altLang="zh-CN" b="0" i="0">
                <a:solidFill>
                  <a:srgbClr val="E0E2E4"/>
                </a:solidFill>
                <a:effectLst/>
                <a:highlight>
                  <a:srgbClr val="000080"/>
                </a:highlight>
                <a:latin typeface="Calibri" panose="020F0502020204030204" pitchFamily="34" charset="0"/>
                <a:cs typeface="Calibri" panose="020F0502020204030204" pitchFamily="34" charset="0"/>
              </a:rPr>
              <a:t>) </a:t>
            </a:r>
            <a:r>
              <a:rPr lang="en-US" altLang="zh-CN" b="1" i="0">
                <a:solidFill>
                  <a:srgbClr val="93C763"/>
                </a:solidFill>
                <a:effectLst/>
                <a:highlight>
                  <a:srgbClr val="000080"/>
                </a:highlight>
                <a:latin typeface="Calibri" panose="020F0502020204030204" pitchFamily="34" charset="0"/>
                <a:cs typeface="Calibri" panose="020F0502020204030204" pitchFamily="34" charset="0"/>
              </a:rPr>
              <a:t>out</a:t>
            </a:r>
            <a:r>
              <a:rPr lang="en-US" altLang="zh-CN" b="0" i="0">
                <a:solidFill>
                  <a:srgbClr val="E0E2E4"/>
                </a:solidFill>
                <a:effectLst/>
                <a:highlight>
                  <a:srgbClr val="000080"/>
                </a:highlight>
                <a:latin typeface="Calibri" panose="020F0502020204030204" pitchFamily="34" charset="0"/>
                <a:cs typeface="Calibri" panose="020F0502020204030204" pitchFamily="34" charset="0"/>
              </a:rPr>
              <a:t> </a:t>
            </a:r>
            <a:r>
              <a:rPr lang="en-US" altLang="zh-CN" b="0" i="0">
                <a:solidFill>
                  <a:srgbClr val="8CBBAD"/>
                </a:solidFill>
                <a:effectLst/>
                <a:highlight>
                  <a:srgbClr val="000080"/>
                </a:highlight>
                <a:latin typeface="Calibri" panose="020F0502020204030204" pitchFamily="34" charset="0"/>
                <a:cs typeface="Calibri" panose="020F0502020204030204" pitchFamily="34" charset="0"/>
              </a:rPr>
              <a:t>vec3</a:t>
            </a:r>
            <a:r>
              <a:rPr lang="en-US" altLang="zh-CN" b="0" i="0">
                <a:solidFill>
                  <a:srgbClr val="E0E2E4"/>
                </a:solidFill>
                <a:effectLst/>
                <a:highlight>
                  <a:srgbClr val="000080"/>
                </a:highlight>
                <a:latin typeface="Calibri" panose="020F0502020204030204" pitchFamily="34" charset="0"/>
                <a:cs typeface="Calibri" panose="020F0502020204030204" pitchFamily="34" charset="0"/>
              </a:rPr>
              <a:t> gNormal; </a:t>
            </a:r>
          </a:p>
          <a:p>
            <a:r>
              <a:rPr lang="en-US" altLang="zh-CN" b="1" i="0">
                <a:solidFill>
                  <a:srgbClr val="93C763"/>
                </a:solidFill>
                <a:effectLst/>
                <a:highlight>
                  <a:srgbClr val="FF0000"/>
                </a:highlight>
                <a:latin typeface="Calibri" panose="020F0502020204030204" pitchFamily="34" charset="0"/>
                <a:cs typeface="Calibri" panose="020F0502020204030204" pitchFamily="34" charset="0"/>
              </a:rPr>
              <a:t>layout</a:t>
            </a:r>
            <a:r>
              <a:rPr lang="en-US" altLang="zh-CN" b="0" i="0">
                <a:solidFill>
                  <a:srgbClr val="E0E2E4"/>
                </a:solidFill>
                <a:effectLst/>
                <a:highlight>
                  <a:srgbClr val="FF0000"/>
                </a:highlight>
                <a:latin typeface="Calibri" panose="020F0502020204030204" pitchFamily="34" charset="0"/>
                <a:cs typeface="Calibri" panose="020F0502020204030204" pitchFamily="34" charset="0"/>
              </a:rPr>
              <a:t> (location = </a:t>
            </a:r>
            <a:r>
              <a:rPr lang="en-US" altLang="zh-CN" b="0" i="0">
                <a:solidFill>
                  <a:srgbClr val="FFCD22"/>
                </a:solidFill>
                <a:effectLst/>
                <a:highlight>
                  <a:srgbClr val="FF0000"/>
                </a:highlight>
                <a:latin typeface="Calibri" panose="020F0502020204030204" pitchFamily="34" charset="0"/>
                <a:cs typeface="Calibri" panose="020F0502020204030204" pitchFamily="34" charset="0"/>
              </a:rPr>
              <a:t>2</a:t>
            </a:r>
            <a:r>
              <a:rPr lang="en-US" altLang="zh-CN" b="0" i="0">
                <a:solidFill>
                  <a:srgbClr val="E0E2E4"/>
                </a:solidFill>
                <a:effectLst/>
                <a:highlight>
                  <a:srgbClr val="FF0000"/>
                </a:highlight>
                <a:latin typeface="Calibri" panose="020F0502020204030204" pitchFamily="34" charset="0"/>
                <a:cs typeface="Calibri" panose="020F0502020204030204" pitchFamily="34" charset="0"/>
              </a:rPr>
              <a:t>) </a:t>
            </a:r>
            <a:r>
              <a:rPr lang="en-US" altLang="zh-CN" b="1" i="0">
                <a:solidFill>
                  <a:srgbClr val="93C763"/>
                </a:solidFill>
                <a:effectLst/>
                <a:highlight>
                  <a:srgbClr val="FF0000"/>
                </a:highlight>
                <a:latin typeface="Calibri" panose="020F0502020204030204" pitchFamily="34" charset="0"/>
                <a:cs typeface="Calibri" panose="020F0502020204030204" pitchFamily="34" charset="0"/>
              </a:rPr>
              <a:t>out</a:t>
            </a:r>
            <a:r>
              <a:rPr lang="en-US" altLang="zh-CN" b="0" i="0">
                <a:solidFill>
                  <a:srgbClr val="E0E2E4"/>
                </a:solidFill>
                <a:effectLst/>
                <a:highlight>
                  <a:srgbClr val="FF0000"/>
                </a:highlight>
                <a:latin typeface="Calibri" panose="020F0502020204030204" pitchFamily="34" charset="0"/>
                <a:cs typeface="Calibri" panose="020F0502020204030204" pitchFamily="34" charset="0"/>
              </a:rPr>
              <a:t> </a:t>
            </a:r>
            <a:r>
              <a:rPr lang="en-US" altLang="zh-CN" b="0" i="0">
                <a:solidFill>
                  <a:srgbClr val="8CBBAD"/>
                </a:solidFill>
                <a:effectLst/>
                <a:highlight>
                  <a:srgbClr val="FF0000"/>
                </a:highlight>
                <a:latin typeface="Calibri" panose="020F0502020204030204" pitchFamily="34" charset="0"/>
                <a:cs typeface="Calibri" panose="020F0502020204030204" pitchFamily="34" charset="0"/>
              </a:rPr>
              <a:t>vec4</a:t>
            </a:r>
            <a:r>
              <a:rPr lang="en-US" altLang="zh-CN" b="0" i="0">
                <a:solidFill>
                  <a:srgbClr val="E0E2E4"/>
                </a:solidFill>
                <a:effectLst/>
                <a:highlight>
                  <a:srgbClr val="FF0000"/>
                </a:highlight>
                <a:latin typeface="Calibri" panose="020F0502020204030204" pitchFamily="34" charset="0"/>
                <a:cs typeface="Calibri" panose="020F0502020204030204" pitchFamily="34" charset="0"/>
              </a:rPr>
              <a:t> gAlbedoSpec; </a:t>
            </a:r>
          </a:p>
          <a:p>
            <a:r>
              <a:rPr lang="en-US" altLang="zh-CN" b="1" i="0">
                <a:solidFill>
                  <a:srgbClr val="93C763"/>
                </a:solidFill>
                <a:effectLst/>
                <a:latin typeface="Calibri" panose="020F0502020204030204" pitchFamily="34" charset="0"/>
                <a:cs typeface="Calibri" panose="020F0502020204030204" pitchFamily="34" charset="0"/>
              </a:rPr>
              <a:t>in</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vec2</a:t>
            </a:r>
            <a:r>
              <a:rPr lang="en-US" altLang="zh-CN" b="0" i="0">
                <a:solidFill>
                  <a:srgbClr val="E0E2E4"/>
                </a:solidFill>
                <a:effectLst/>
                <a:latin typeface="Calibri" panose="020F0502020204030204" pitchFamily="34" charset="0"/>
                <a:cs typeface="Calibri" panose="020F0502020204030204" pitchFamily="34" charset="0"/>
              </a:rPr>
              <a:t> TexCoords; </a:t>
            </a:r>
          </a:p>
          <a:p>
            <a:r>
              <a:rPr lang="en-US" altLang="zh-CN" b="1" i="0">
                <a:solidFill>
                  <a:srgbClr val="93C763"/>
                </a:solidFill>
                <a:effectLst/>
                <a:latin typeface="Calibri" panose="020F0502020204030204" pitchFamily="34" charset="0"/>
                <a:cs typeface="Calibri" panose="020F0502020204030204" pitchFamily="34" charset="0"/>
              </a:rPr>
              <a:t>in</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FragPos; </a:t>
            </a:r>
          </a:p>
          <a:p>
            <a:r>
              <a:rPr lang="en-US" altLang="zh-CN" b="1" i="0">
                <a:solidFill>
                  <a:srgbClr val="93C763"/>
                </a:solidFill>
                <a:effectLst/>
                <a:latin typeface="Calibri" panose="020F0502020204030204" pitchFamily="34" charset="0"/>
                <a:cs typeface="Calibri" panose="020F0502020204030204" pitchFamily="34" charset="0"/>
              </a:rPr>
              <a:t>in</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Normal;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sampler2D texture_diffuse1;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sampler2D texture_specular1; </a:t>
            </a:r>
          </a:p>
          <a:p>
            <a:r>
              <a:rPr lang="en-US" altLang="zh-CN" b="1" i="0">
                <a:solidFill>
                  <a:srgbClr val="93C763"/>
                </a:solidFill>
                <a:effectLst/>
                <a:latin typeface="Calibri" panose="020F0502020204030204" pitchFamily="34" charset="0"/>
                <a:cs typeface="Calibri" panose="020F0502020204030204" pitchFamily="34" charset="0"/>
              </a:rPr>
              <a:t>void</a:t>
            </a:r>
            <a:r>
              <a:rPr lang="en-US" altLang="zh-CN" b="0" i="0">
                <a:solidFill>
                  <a:srgbClr val="E0E2E4"/>
                </a:solidFill>
                <a:effectLst/>
                <a:latin typeface="Calibri" panose="020F0502020204030204" pitchFamily="34" charset="0"/>
                <a:cs typeface="Calibri" panose="020F0502020204030204" pitchFamily="34" charset="0"/>
              </a:rPr>
              <a:t> main() { </a:t>
            </a:r>
          </a:p>
          <a:p>
            <a:pPr lvl="1"/>
            <a:r>
              <a:rPr lang="en-US" altLang="zh-CN" b="0" i="0">
                <a:solidFill>
                  <a:srgbClr val="E0E2E4"/>
                </a:solidFill>
                <a:effectLst/>
                <a:highlight>
                  <a:srgbClr val="800000"/>
                </a:highlight>
                <a:latin typeface="Calibri" panose="020F0502020204030204" pitchFamily="34" charset="0"/>
                <a:cs typeface="Calibri" panose="020F0502020204030204" pitchFamily="34" charset="0"/>
              </a:rPr>
              <a:t>gPosition = FragPos; </a:t>
            </a:r>
            <a:r>
              <a:rPr lang="en-US" altLang="zh-CN" b="0" i="0">
                <a:solidFill>
                  <a:srgbClr val="818E96"/>
                </a:solidFill>
                <a:effectLst/>
                <a:latin typeface="Calibri" panose="020F0502020204030204" pitchFamily="34" charset="0"/>
                <a:cs typeface="Calibri" panose="020F0502020204030204" pitchFamily="34" charset="0"/>
              </a:rPr>
              <a:t>// store the fragment position vector in the first gbuffer texture</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E0E2E4"/>
                </a:solidFill>
                <a:effectLst/>
                <a:highlight>
                  <a:srgbClr val="000080"/>
                </a:highlight>
                <a:latin typeface="Calibri" panose="020F0502020204030204" pitchFamily="34" charset="0"/>
                <a:cs typeface="Calibri" panose="020F0502020204030204" pitchFamily="34" charset="0"/>
              </a:rPr>
              <a:t>gNormal = normalize(Normal); </a:t>
            </a:r>
            <a:r>
              <a:rPr lang="en-US" altLang="zh-CN" b="0" i="0">
                <a:solidFill>
                  <a:srgbClr val="818E96"/>
                </a:solidFill>
                <a:effectLst/>
                <a:latin typeface="Calibri" panose="020F0502020204030204" pitchFamily="34" charset="0"/>
                <a:cs typeface="Calibri" panose="020F0502020204030204" pitchFamily="34" charset="0"/>
              </a:rPr>
              <a:t>// also store the per-fragment normals into the gbuffer</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818E96"/>
                </a:solidFill>
                <a:effectLst/>
                <a:latin typeface="Calibri" panose="020F0502020204030204" pitchFamily="34" charset="0"/>
                <a:cs typeface="Calibri" panose="020F0502020204030204" pitchFamily="34" charset="0"/>
              </a:rPr>
              <a:t>// and the diffuse per-fragment color</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E0E2E4"/>
                </a:solidFill>
                <a:effectLst/>
                <a:highlight>
                  <a:srgbClr val="FF0000"/>
                </a:highlight>
                <a:latin typeface="Calibri" panose="020F0502020204030204" pitchFamily="34" charset="0"/>
                <a:cs typeface="Calibri" panose="020F0502020204030204" pitchFamily="34" charset="0"/>
              </a:rPr>
              <a:t>gAlbedoSpec.rgb = texture(texture_diffuse1, TexCoords).rgb; </a:t>
            </a:r>
          </a:p>
          <a:p>
            <a:pPr lvl="1"/>
            <a:r>
              <a:rPr lang="en-US" altLang="zh-CN" b="0" i="0">
                <a:solidFill>
                  <a:srgbClr val="818E96"/>
                </a:solidFill>
                <a:effectLst/>
                <a:latin typeface="Calibri" panose="020F0502020204030204" pitchFamily="34" charset="0"/>
                <a:cs typeface="Calibri" panose="020F0502020204030204" pitchFamily="34" charset="0"/>
              </a:rPr>
              <a:t>// store specular intensity in gAlbedoSpec's alpha component</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E0E2E4"/>
                </a:solidFill>
                <a:effectLst/>
                <a:highlight>
                  <a:srgbClr val="FF0000"/>
                </a:highlight>
                <a:latin typeface="Calibri" panose="020F0502020204030204" pitchFamily="34" charset="0"/>
                <a:cs typeface="Calibri" panose="020F0502020204030204" pitchFamily="34" charset="0"/>
              </a:rPr>
              <a:t>gAlbedoSpec.a = texture(texture_specular1, TexCoords).r; </a:t>
            </a:r>
          </a:p>
          <a:p>
            <a:r>
              <a:rPr lang="en-US" altLang="zh-CN" b="0" i="0">
                <a:solidFill>
                  <a:srgbClr val="E0E2E4"/>
                </a:solidFill>
                <a:effectLst/>
                <a:latin typeface="Calibri" panose="020F0502020204030204" pitchFamily="34" charset="0"/>
                <a:cs typeface="Calibri" panose="020F0502020204030204" pitchFamily="34" charset="0"/>
              </a:rPr>
              <a:t>} </a:t>
            </a:r>
            <a:endParaRPr lang="zh-CN" altLang="en-US">
              <a:latin typeface="Calibri" panose="020F0502020204030204" pitchFamily="34" charset="0"/>
              <a:cs typeface="Calibri" panose="020F0502020204030204" pitchFamily="34" charset="0"/>
            </a:endParaRPr>
          </a:p>
        </p:txBody>
      </p:sp>
      <p:pic>
        <p:nvPicPr>
          <p:cNvPr id="9" name="Picture 2" descr="Image of a G-Buffer in OpenGL with several backpacks">
            <a:extLst>
              <a:ext uri="{FF2B5EF4-FFF2-40B4-BE49-F238E27FC236}">
                <a16:creationId xmlns:a16="http://schemas.microsoft.com/office/drawing/2014/main" id="{2626A0EE-0200-460F-B624-3877BCE80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700" y="8449380"/>
            <a:ext cx="4238320" cy="3178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63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AB0194E-79D8-4EAC-8783-493D39622B30}"/>
              </a:ext>
            </a:extLst>
          </p:cNvPr>
          <p:cNvSpPr txBox="1"/>
          <p:nvPr/>
        </p:nvSpPr>
        <p:spPr>
          <a:xfrm>
            <a:off x="297894" y="860922"/>
            <a:ext cx="9250680" cy="369332"/>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使用</a:t>
            </a:r>
            <a:r>
              <a:rPr lang="zh-CN" altLang="en-US" b="1" i="0">
                <a:solidFill>
                  <a:schemeClr val="bg1"/>
                </a:solidFill>
                <a:effectLst/>
                <a:latin typeface="Microsoft Yahei" panose="020B0503020204020204" pitchFamily="34" charset="-122"/>
                <a:ea typeface="Microsoft Yahei" panose="020B0503020204020204" pitchFamily="34" charset="-122"/>
              </a:rPr>
              <a:t>多渲染目标</a:t>
            </a:r>
            <a:r>
              <a:rPr lang="en-US" altLang="zh-CN" b="1" i="0">
                <a:solidFill>
                  <a:schemeClr val="bg1"/>
                </a:solidFill>
                <a:effectLst/>
                <a:latin typeface="Microsoft Yahei" panose="020B0503020204020204" pitchFamily="34" charset="-122"/>
                <a:ea typeface="Microsoft Yahei" panose="020B0503020204020204" pitchFamily="34" charset="-122"/>
              </a:rPr>
              <a:t>(Multiple Render Targets)</a:t>
            </a:r>
            <a:r>
              <a:rPr lang="zh-CN" altLang="en-US" b="0" i="0">
                <a:solidFill>
                  <a:schemeClr val="bg1"/>
                </a:solidFill>
                <a:effectLst/>
                <a:latin typeface="Microsoft Yahei" panose="020B0503020204020204" pitchFamily="34" charset="-122"/>
                <a:ea typeface="Microsoft Yahei" panose="020B0503020204020204" pitchFamily="34" charset="-122"/>
              </a:rPr>
              <a:t>一次渲染多个颜色缓冲：</a:t>
            </a:r>
            <a:endParaRPr lang="zh-CN" altLang="en-US">
              <a:solidFill>
                <a:schemeClr val="bg1"/>
              </a:solidFill>
            </a:endParaRPr>
          </a:p>
        </p:txBody>
      </p:sp>
      <p:sp>
        <p:nvSpPr>
          <p:cNvPr id="7" name="文本框 6">
            <a:extLst>
              <a:ext uri="{FF2B5EF4-FFF2-40B4-BE49-F238E27FC236}">
                <a16:creationId xmlns:a16="http://schemas.microsoft.com/office/drawing/2014/main" id="{9839F2D3-8160-4550-B341-8D02F95A29EF}"/>
              </a:ext>
            </a:extLst>
          </p:cNvPr>
          <p:cNvSpPr txBox="1"/>
          <p:nvPr/>
        </p:nvSpPr>
        <p:spPr>
          <a:xfrm>
            <a:off x="297894" y="1230254"/>
            <a:ext cx="10029349" cy="978729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gBuffer; </a:t>
            </a:r>
          </a:p>
          <a:p>
            <a:r>
              <a:rPr lang="en-US" altLang="zh-CN"/>
              <a:t>glGenFramebuffers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&amp;gBuffer);</a:t>
            </a:r>
          </a:p>
          <a:p>
            <a:r>
              <a:rPr lang="en-US" altLang="zh-CN"/>
              <a:t>glBindFramebuffer</a:t>
            </a:r>
            <a:r>
              <a:rPr lang="en-US" altLang="zh-CN" b="0" i="0">
                <a:solidFill>
                  <a:srgbClr val="E0E2E4"/>
                </a:solidFill>
                <a:effectLst/>
              </a:rPr>
              <a:t>(GL_FRAMEBUFFER, gBuffer); </a:t>
            </a:r>
          </a:p>
          <a:p>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gPosition, gNormal, gColorSpec; </a:t>
            </a:r>
          </a:p>
          <a:p>
            <a:endParaRPr lang="en-US" altLang="zh-CN">
              <a:solidFill>
                <a:srgbClr val="E0E2E4"/>
              </a:solidFill>
            </a:endParaRPr>
          </a:p>
          <a:p>
            <a:r>
              <a:rPr lang="en-US" altLang="zh-CN" b="0" i="0">
                <a:solidFill>
                  <a:srgbClr val="818E96"/>
                </a:solidFill>
                <a:effectLst/>
              </a:rPr>
              <a:t>// - position color buffer</a:t>
            </a:r>
            <a:r>
              <a:rPr lang="en-US" altLang="zh-CN" b="0" i="0">
                <a:solidFill>
                  <a:srgbClr val="E0E2E4"/>
                </a:solidFill>
                <a:effectLst/>
              </a:rPr>
              <a:t> </a:t>
            </a:r>
          </a:p>
          <a:p>
            <a:r>
              <a:rPr lang="en-US" altLang="zh-CN"/>
              <a:t>glGenTextures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&amp;gPosition); </a:t>
            </a:r>
          </a:p>
          <a:p>
            <a:r>
              <a:rPr lang="en-US" altLang="zh-CN"/>
              <a:t>glBindTexture</a:t>
            </a:r>
            <a:r>
              <a:rPr lang="en-US" altLang="zh-CN" b="0" i="0">
                <a:solidFill>
                  <a:srgbClr val="E0E2E4"/>
                </a:solidFill>
                <a:effectLst/>
              </a:rPr>
              <a:t>(GL_TEXTURE_2D, gPosition); </a:t>
            </a:r>
          </a:p>
          <a:p>
            <a:r>
              <a:rPr lang="en-US" altLang="zh-CN"/>
              <a:t>glTexImage2D</a:t>
            </a:r>
            <a:r>
              <a:rPr lang="en-US" altLang="zh-CN" b="0" i="0">
                <a:solidFill>
                  <a:srgbClr val="E0E2E4"/>
                </a:solidFill>
                <a:effectLst/>
              </a:rPr>
              <a:t>(GL_TEXTURE_2D, </a:t>
            </a:r>
            <a:r>
              <a:rPr lang="en-US" altLang="zh-CN" b="0" i="0">
                <a:solidFill>
                  <a:srgbClr val="FFCD22"/>
                </a:solidFill>
                <a:effectLst/>
              </a:rPr>
              <a:t>0</a:t>
            </a:r>
            <a:r>
              <a:rPr lang="en-US" altLang="zh-CN" b="0" i="0">
                <a:solidFill>
                  <a:srgbClr val="E0E2E4"/>
                </a:solidFill>
                <a:effectLst/>
              </a:rPr>
              <a:t>, GL_RGBA16F, width(),height(), </a:t>
            </a:r>
            <a:r>
              <a:rPr lang="en-US" altLang="zh-CN" b="0" i="0">
                <a:solidFill>
                  <a:srgbClr val="FFCD22"/>
                </a:solidFill>
                <a:effectLst/>
              </a:rPr>
              <a:t>0</a:t>
            </a:r>
            <a:r>
              <a:rPr lang="en-US" altLang="zh-CN" b="0" i="0">
                <a:solidFill>
                  <a:srgbClr val="E0E2E4"/>
                </a:solidFill>
                <a:effectLst/>
              </a:rPr>
              <a:t>, GL_RGBA, </a:t>
            </a:r>
            <a:r>
              <a:rPr lang="en-US" altLang="zh-CN" b="0" i="0">
                <a:solidFill>
                  <a:srgbClr val="8CBBAD"/>
                </a:solidFill>
                <a:effectLst/>
              </a:rPr>
              <a:t>GL_FLOAT</a:t>
            </a:r>
            <a:r>
              <a:rPr lang="en-US" altLang="zh-CN" b="0" i="0">
                <a:solidFill>
                  <a:srgbClr val="E0E2E4"/>
                </a:solidFill>
                <a:effectLst/>
              </a:rPr>
              <a:t>, NULL); </a:t>
            </a:r>
          </a:p>
          <a:p>
            <a:r>
              <a:rPr lang="en-US" altLang="zh-CN"/>
              <a:t>glTexParameter</a:t>
            </a:r>
            <a:r>
              <a:rPr lang="en-US" altLang="zh-CN" b="0" i="0">
                <a:solidFill>
                  <a:srgbClr val="E0E2E4"/>
                </a:solidFill>
                <a:effectLst/>
              </a:rPr>
              <a:t>i(GL_TEXTURE_2D, GL_TEXTURE_MIN_FILTER, GL_NEAREST); </a:t>
            </a:r>
          </a:p>
          <a:p>
            <a:r>
              <a:rPr lang="en-US" altLang="zh-CN"/>
              <a:t>glTexParameter</a:t>
            </a:r>
            <a:r>
              <a:rPr lang="en-US" altLang="zh-CN" b="0" i="0">
                <a:solidFill>
                  <a:srgbClr val="E0E2E4"/>
                </a:solidFill>
                <a:effectLst/>
              </a:rPr>
              <a:t>i(GL_TEXTURE_2D, GL_TEXTURE_MAG_FILTER, GL_NEAREST); </a:t>
            </a:r>
          </a:p>
          <a:p>
            <a:r>
              <a:rPr lang="en-US" altLang="zh-CN"/>
              <a:t>glFramebufferTexture2D</a:t>
            </a:r>
            <a:r>
              <a:rPr lang="en-US" altLang="zh-CN" b="0" i="0">
                <a:solidFill>
                  <a:srgbClr val="E0E2E4"/>
                </a:solidFill>
                <a:effectLst/>
              </a:rPr>
              <a:t>(GL_FRAMEBUFFER, </a:t>
            </a:r>
            <a:r>
              <a:rPr lang="en-US" altLang="zh-CN" b="0" i="0">
                <a:solidFill>
                  <a:srgbClr val="E0E2E4"/>
                </a:solidFill>
                <a:effectLst/>
                <a:highlight>
                  <a:srgbClr val="800000"/>
                </a:highlight>
              </a:rPr>
              <a:t>GL_COLOR_ATTACHMENT0</a:t>
            </a:r>
            <a:r>
              <a:rPr lang="en-US" altLang="zh-CN" b="0" i="0">
                <a:solidFill>
                  <a:srgbClr val="E0E2E4"/>
                </a:solidFill>
                <a:effectLst/>
              </a:rPr>
              <a:t>, GL_TEXTURE_2D, gPosition, </a:t>
            </a:r>
            <a:r>
              <a:rPr lang="en-US" altLang="zh-CN" b="0" i="0">
                <a:solidFill>
                  <a:srgbClr val="FFCD22"/>
                </a:solidFill>
                <a:effectLst/>
              </a:rPr>
              <a:t>0</a:t>
            </a:r>
            <a:r>
              <a:rPr lang="en-US" altLang="zh-CN" b="0" i="0">
                <a:solidFill>
                  <a:srgbClr val="E0E2E4"/>
                </a:solidFill>
                <a:effectLst/>
              </a:rPr>
              <a:t>); </a:t>
            </a:r>
          </a:p>
          <a:p>
            <a:endParaRPr lang="en-US" altLang="zh-CN">
              <a:solidFill>
                <a:srgbClr val="E0E2E4"/>
              </a:solidFill>
            </a:endParaRPr>
          </a:p>
          <a:p>
            <a:r>
              <a:rPr lang="en-US" altLang="zh-CN" b="0" i="0">
                <a:solidFill>
                  <a:srgbClr val="818E96"/>
                </a:solidFill>
                <a:effectLst/>
              </a:rPr>
              <a:t>// - normal color buffer</a:t>
            </a:r>
            <a:r>
              <a:rPr lang="en-US" altLang="zh-CN" b="0" i="0">
                <a:solidFill>
                  <a:srgbClr val="E0E2E4"/>
                </a:solidFill>
                <a:effectLst/>
              </a:rPr>
              <a:t> </a:t>
            </a:r>
          </a:p>
          <a:p>
            <a:r>
              <a:rPr lang="en-US" altLang="zh-CN"/>
              <a:t>glGenTextures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&amp;gNormal); </a:t>
            </a:r>
          </a:p>
          <a:p>
            <a:r>
              <a:rPr lang="en-US" altLang="zh-CN"/>
              <a:t>glBindTexture</a:t>
            </a:r>
            <a:r>
              <a:rPr lang="en-US" altLang="zh-CN" b="0" i="0">
                <a:solidFill>
                  <a:srgbClr val="E0E2E4"/>
                </a:solidFill>
                <a:effectLst/>
              </a:rPr>
              <a:t>(GL_TEXTURE_2D, gNormal); </a:t>
            </a:r>
          </a:p>
          <a:p>
            <a:r>
              <a:rPr lang="en-US" altLang="zh-CN"/>
              <a:t>glTexImage2D</a:t>
            </a:r>
            <a:r>
              <a:rPr lang="en-US" altLang="zh-CN" b="0" i="0">
                <a:solidFill>
                  <a:srgbClr val="E0E2E4"/>
                </a:solidFill>
                <a:effectLst/>
              </a:rPr>
              <a:t>(GL_TEXTURE_2D, </a:t>
            </a:r>
            <a:r>
              <a:rPr lang="en-US" altLang="zh-CN" b="0" i="0">
                <a:solidFill>
                  <a:srgbClr val="FFCD22"/>
                </a:solidFill>
                <a:effectLst/>
              </a:rPr>
              <a:t>0</a:t>
            </a:r>
            <a:r>
              <a:rPr lang="en-US" altLang="zh-CN" b="0" i="0">
                <a:solidFill>
                  <a:srgbClr val="E0E2E4"/>
                </a:solidFill>
                <a:effectLst/>
              </a:rPr>
              <a:t>, GL_RGBA16F, width(),height() , </a:t>
            </a:r>
            <a:r>
              <a:rPr lang="en-US" altLang="zh-CN" b="0" i="0">
                <a:solidFill>
                  <a:srgbClr val="FFCD22"/>
                </a:solidFill>
                <a:effectLst/>
              </a:rPr>
              <a:t>0</a:t>
            </a:r>
            <a:r>
              <a:rPr lang="en-US" altLang="zh-CN" b="0" i="0">
                <a:solidFill>
                  <a:srgbClr val="E0E2E4"/>
                </a:solidFill>
                <a:effectLst/>
              </a:rPr>
              <a:t>, GL_RGBA, </a:t>
            </a:r>
            <a:r>
              <a:rPr lang="en-US" altLang="zh-CN" b="0" i="0">
                <a:solidFill>
                  <a:srgbClr val="8CBBAD"/>
                </a:solidFill>
                <a:effectLst/>
              </a:rPr>
              <a:t>GL_FLOAT</a:t>
            </a:r>
            <a:r>
              <a:rPr lang="en-US" altLang="zh-CN" b="0" i="0">
                <a:solidFill>
                  <a:srgbClr val="E0E2E4"/>
                </a:solidFill>
                <a:effectLst/>
              </a:rPr>
              <a:t>, NULL); </a:t>
            </a:r>
          </a:p>
          <a:p>
            <a:r>
              <a:rPr lang="en-US" altLang="zh-CN"/>
              <a:t>glTexParameter</a:t>
            </a:r>
            <a:r>
              <a:rPr lang="en-US" altLang="zh-CN" b="0" i="0">
                <a:solidFill>
                  <a:srgbClr val="E0E2E4"/>
                </a:solidFill>
                <a:effectLst/>
              </a:rPr>
              <a:t>i(GL_TEXTURE_2D, GL_TEXTURE_MIN_FILTER, GL_NEAREST); </a:t>
            </a:r>
          </a:p>
          <a:p>
            <a:r>
              <a:rPr lang="en-US" altLang="zh-CN"/>
              <a:t>glTexParameter</a:t>
            </a:r>
            <a:r>
              <a:rPr lang="en-US" altLang="zh-CN" b="0" i="0">
                <a:solidFill>
                  <a:srgbClr val="E0E2E4"/>
                </a:solidFill>
                <a:effectLst/>
              </a:rPr>
              <a:t>i(GL_TEXTURE_2D, GL_TEXTURE_MAG_FILTER, GL_NEAREST); </a:t>
            </a:r>
          </a:p>
          <a:p>
            <a:r>
              <a:rPr lang="en-US" altLang="zh-CN"/>
              <a:t>glFramebufferTexture2D</a:t>
            </a:r>
            <a:r>
              <a:rPr lang="en-US" altLang="zh-CN" b="0" i="0">
                <a:solidFill>
                  <a:srgbClr val="E0E2E4"/>
                </a:solidFill>
                <a:effectLst/>
              </a:rPr>
              <a:t>(GL_FRAMEBUFFER, </a:t>
            </a:r>
            <a:r>
              <a:rPr lang="en-US" altLang="zh-CN" b="0" i="0">
                <a:solidFill>
                  <a:srgbClr val="E0E2E4"/>
                </a:solidFill>
                <a:effectLst/>
                <a:highlight>
                  <a:srgbClr val="800000"/>
                </a:highlight>
              </a:rPr>
              <a:t>GL_COLOR_ATTACHMENT1</a:t>
            </a:r>
            <a:r>
              <a:rPr lang="en-US" altLang="zh-CN" b="0" i="0">
                <a:solidFill>
                  <a:srgbClr val="E0E2E4"/>
                </a:solidFill>
                <a:effectLst/>
              </a:rPr>
              <a:t>, GL_TEXTURE_2D, gNormal, </a:t>
            </a:r>
            <a:r>
              <a:rPr lang="en-US" altLang="zh-CN" b="0" i="0">
                <a:solidFill>
                  <a:srgbClr val="FFCD22"/>
                </a:solidFill>
                <a:effectLst/>
              </a:rPr>
              <a:t>0</a:t>
            </a:r>
            <a:r>
              <a:rPr lang="en-US" altLang="zh-CN" b="0" i="0">
                <a:solidFill>
                  <a:srgbClr val="E0E2E4"/>
                </a:solidFill>
                <a:effectLst/>
              </a:rPr>
              <a:t>); </a:t>
            </a:r>
          </a:p>
          <a:p>
            <a:endParaRPr lang="en-US" altLang="zh-CN">
              <a:solidFill>
                <a:srgbClr val="E0E2E4"/>
              </a:solidFill>
            </a:endParaRPr>
          </a:p>
          <a:p>
            <a:r>
              <a:rPr lang="en-US" altLang="zh-CN" b="0" i="0">
                <a:solidFill>
                  <a:srgbClr val="818E96"/>
                </a:solidFill>
                <a:effectLst/>
              </a:rPr>
              <a:t>// - color + specular color buffer</a:t>
            </a:r>
            <a:r>
              <a:rPr lang="en-US" altLang="zh-CN" b="0" i="0">
                <a:solidFill>
                  <a:srgbClr val="E0E2E4"/>
                </a:solidFill>
                <a:effectLst/>
              </a:rPr>
              <a:t> </a:t>
            </a:r>
          </a:p>
          <a:p>
            <a:r>
              <a:rPr lang="en-US" altLang="zh-CN"/>
              <a:t>glGenTextures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&amp;gAlbedoSpec); </a:t>
            </a:r>
          </a:p>
          <a:p>
            <a:r>
              <a:rPr lang="en-US" altLang="zh-CN"/>
              <a:t>glBindTexture</a:t>
            </a:r>
            <a:r>
              <a:rPr lang="en-US" altLang="zh-CN" b="0" i="0">
                <a:solidFill>
                  <a:srgbClr val="E0E2E4"/>
                </a:solidFill>
                <a:effectLst/>
              </a:rPr>
              <a:t>(GL_TEXTURE_2D, gAlbedoSpec); </a:t>
            </a:r>
          </a:p>
          <a:p>
            <a:r>
              <a:rPr lang="en-US" altLang="zh-CN"/>
              <a:t>glTexImage2D</a:t>
            </a:r>
            <a:r>
              <a:rPr lang="en-US" altLang="zh-CN" b="0" i="0">
                <a:solidFill>
                  <a:srgbClr val="E0E2E4"/>
                </a:solidFill>
                <a:effectLst/>
              </a:rPr>
              <a:t>(GL_TEXTURE_2D,</a:t>
            </a:r>
            <a:r>
              <a:rPr lang="en-US" altLang="zh-CN" b="0" i="0">
                <a:solidFill>
                  <a:srgbClr val="FFCD22"/>
                </a:solidFill>
                <a:effectLst/>
              </a:rPr>
              <a:t>0</a:t>
            </a:r>
            <a:r>
              <a:rPr lang="en-US" altLang="zh-CN" b="0" i="0">
                <a:solidFill>
                  <a:srgbClr val="E0E2E4"/>
                </a:solidFill>
                <a:effectLst/>
              </a:rPr>
              <a:t>,GL_RGBA,width(),height() ,</a:t>
            </a:r>
            <a:r>
              <a:rPr lang="en-US" altLang="zh-CN" b="0" i="0">
                <a:solidFill>
                  <a:srgbClr val="FFCD22"/>
                </a:solidFill>
                <a:effectLst/>
              </a:rPr>
              <a:t>0</a:t>
            </a:r>
            <a:r>
              <a:rPr lang="en-US" altLang="zh-CN" b="0" i="0">
                <a:solidFill>
                  <a:srgbClr val="E0E2E4"/>
                </a:solidFill>
                <a:effectLst/>
              </a:rPr>
              <a:t>,GL_RGBA,</a:t>
            </a:r>
            <a:r>
              <a:rPr lang="en-US" altLang="zh-CN" b="0" i="0">
                <a:solidFill>
                  <a:srgbClr val="8CBBAD"/>
                </a:solidFill>
                <a:effectLst/>
              </a:rPr>
              <a:t>GL_UNSIGNED_BYTE</a:t>
            </a:r>
            <a:r>
              <a:rPr lang="en-US" altLang="zh-CN" b="0" i="0">
                <a:solidFill>
                  <a:srgbClr val="E0E2E4"/>
                </a:solidFill>
                <a:effectLst/>
              </a:rPr>
              <a:t>, NULL); </a:t>
            </a:r>
          </a:p>
          <a:p>
            <a:r>
              <a:rPr lang="en-US" altLang="zh-CN"/>
              <a:t>glTexParameter</a:t>
            </a:r>
            <a:r>
              <a:rPr lang="en-US" altLang="zh-CN" b="0" i="0">
                <a:solidFill>
                  <a:srgbClr val="E0E2E4"/>
                </a:solidFill>
                <a:effectLst/>
              </a:rPr>
              <a:t>i(GL_TEXTURE_2D, GL_TEXTURE_MIN_FILTER, GL_NEAREST); </a:t>
            </a:r>
            <a:r>
              <a:rPr lang="en-US" altLang="zh-CN"/>
              <a:t>glTexParameter</a:t>
            </a:r>
            <a:r>
              <a:rPr lang="en-US" altLang="zh-CN" b="0" i="0">
                <a:solidFill>
                  <a:srgbClr val="E0E2E4"/>
                </a:solidFill>
                <a:effectLst/>
              </a:rPr>
              <a:t>i(GL_TEXTURE_2D, GL_TEXTURE_MAG_FILTER, GL_NEAREST); </a:t>
            </a:r>
            <a:r>
              <a:rPr lang="en-US" altLang="zh-CN"/>
              <a:t>glFramebufferTexture2D</a:t>
            </a:r>
            <a:r>
              <a:rPr lang="en-US" altLang="zh-CN" b="0" i="0">
                <a:solidFill>
                  <a:srgbClr val="E0E2E4"/>
                </a:solidFill>
                <a:effectLst/>
              </a:rPr>
              <a:t>(GL_FRAMEBUFFER,</a:t>
            </a:r>
            <a:r>
              <a:rPr lang="en-US" altLang="zh-CN" b="0" i="0">
                <a:solidFill>
                  <a:srgbClr val="E0E2E4"/>
                </a:solidFill>
                <a:effectLst/>
                <a:highlight>
                  <a:srgbClr val="800000"/>
                </a:highlight>
              </a:rPr>
              <a:t>GL_COLOR_ATTACHMENT2</a:t>
            </a:r>
            <a:r>
              <a:rPr lang="en-US" altLang="zh-CN" b="0" i="0">
                <a:solidFill>
                  <a:srgbClr val="E0E2E4"/>
                </a:solidFill>
                <a:effectLst/>
              </a:rPr>
              <a:t>,GL_TEXTURE_2D,gAlbedoSpec, </a:t>
            </a:r>
            <a:r>
              <a:rPr lang="en-US" altLang="zh-CN" b="0" i="0">
                <a:solidFill>
                  <a:srgbClr val="FFCD22"/>
                </a:solidFill>
                <a:effectLst/>
              </a:rPr>
              <a:t>0</a:t>
            </a:r>
            <a:r>
              <a:rPr lang="en-US" altLang="zh-CN" b="0" i="0">
                <a:solidFill>
                  <a:srgbClr val="E0E2E4"/>
                </a:solidFill>
                <a:effectLst/>
              </a:rPr>
              <a:t>); </a:t>
            </a:r>
          </a:p>
          <a:p>
            <a:r>
              <a:rPr lang="en-US" altLang="zh-CN" b="0" i="0">
                <a:solidFill>
                  <a:srgbClr val="818E96"/>
                </a:solidFill>
                <a:effectLst/>
              </a:rPr>
              <a:t>// - tell OpenGL which color attachments we'll use (of this framebuffer) for rendering </a:t>
            </a:r>
          </a:p>
          <a:p>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attachments[</a:t>
            </a:r>
            <a:r>
              <a:rPr lang="en-US" altLang="zh-CN" b="0" i="0">
                <a:solidFill>
                  <a:srgbClr val="FFCD22"/>
                </a:solidFill>
                <a:effectLst/>
              </a:rPr>
              <a:t>3</a:t>
            </a:r>
            <a:r>
              <a:rPr lang="en-US" altLang="zh-CN" b="0" i="0">
                <a:solidFill>
                  <a:srgbClr val="E0E2E4"/>
                </a:solidFill>
                <a:effectLst/>
              </a:rPr>
              <a:t>] ={GL_COLOR_ATTACHMENT0, GL_COLOR_ATTACHMENT1, 								GL_COLOR_ATTACHMENT2 }; </a:t>
            </a:r>
          </a:p>
          <a:p>
            <a:r>
              <a:rPr lang="en-US" altLang="zh-CN" b="0" i="0">
                <a:solidFill>
                  <a:srgbClr val="E0E2E4"/>
                </a:solidFill>
                <a:effectLst/>
              </a:rPr>
              <a:t>glDrawBuffers(</a:t>
            </a:r>
            <a:r>
              <a:rPr lang="en-US" altLang="zh-CN" b="0" i="0">
                <a:solidFill>
                  <a:srgbClr val="FFCD22"/>
                </a:solidFill>
                <a:effectLst/>
              </a:rPr>
              <a:t>3</a:t>
            </a:r>
            <a:r>
              <a:rPr lang="en-US" altLang="zh-CN" b="0" i="0">
                <a:solidFill>
                  <a:srgbClr val="E0E2E4"/>
                </a:solidFill>
                <a:effectLst/>
              </a:rPr>
              <a:t>, attachments); </a:t>
            </a:r>
          </a:p>
          <a:p>
            <a:r>
              <a:rPr lang="en-US" altLang="zh-CN" b="0" i="0">
                <a:solidFill>
                  <a:srgbClr val="818E96"/>
                </a:solidFill>
                <a:effectLst/>
              </a:rPr>
              <a:t>// then also add render buffer object as depth buffer and check for completeness.</a:t>
            </a:r>
            <a:r>
              <a:rPr lang="en-US" altLang="zh-CN" b="0" i="0">
                <a:solidFill>
                  <a:srgbClr val="E0E2E4"/>
                </a:solidFill>
                <a:effectLst/>
              </a:rPr>
              <a:t> </a:t>
            </a:r>
          </a:p>
          <a:p>
            <a:r>
              <a:rPr lang="en-US" altLang="zh-CN" b="0" i="0">
                <a:solidFill>
                  <a:srgbClr val="E0E2E4"/>
                </a:solidFill>
                <a:effectLst/>
              </a:rPr>
              <a:t>[...]</a:t>
            </a:r>
            <a:endParaRPr lang="zh-CN" altLang="en-US"/>
          </a:p>
        </p:txBody>
      </p:sp>
      <p:pic>
        <p:nvPicPr>
          <p:cNvPr id="3074" name="Picture 2" descr="Image of a G-Buffer in OpenGL with several backpacks">
            <a:extLst>
              <a:ext uri="{FF2B5EF4-FFF2-40B4-BE49-F238E27FC236}">
                <a16:creationId xmlns:a16="http://schemas.microsoft.com/office/drawing/2014/main" id="{A36EFB62-B6EC-4C73-952B-D9FD779E1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7055" y="1311534"/>
            <a:ext cx="2860305" cy="214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A9E9DC9-0628-436D-BFA0-750DC2F4127E}"/>
              </a:ext>
            </a:extLst>
          </p:cNvPr>
          <p:cNvSpPr txBox="1"/>
          <p:nvPr/>
        </p:nvSpPr>
        <p:spPr>
          <a:xfrm>
            <a:off x="2655729" y="226814"/>
            <a:ext cx="5313680" cy="369332"/>
          </a:xfrm>
          <a:prstGeom prst="rect">
            <a:avLst/>
          </a:prstGeom>
          <a:noFill/>
        </p:spPr>
        <p:txBody>
          <a:bodyPr wrap="square">
            <a:spAutoFit/>
          </a:bodyPr>
          <a:lstStyle/>
          <a:p>
            <a:pPr algn="ctr"/>
            <a:r>
              <a:rPr lang="zh-CN" altLang="en-US" b="1" i="0">
                <a:solidFill>
                  <a:srgbClr val="FFC000"/>
                </a:solidFill>
                <a:effectLst/>
                <a:latin typeface="Open Sans" panose="020B0606030504020204" pitchFamily="34" charset="0"/>
              </a:rPr>
              <a:t>延迟光照处理</a:t>
            </a:r>
          </a:p>
        </p:txBody>
      </p:sp>
      <p:sp>
        <p:nvSpPr>
          <p:cNvPr id="9" name="文本框 8">
            <a:extLst>
              <a:ext uri="{FF2B5EF4-FFF2-40B4-BE49-F238E27FC236}">
                <a16:creationId xmlns:a16="http://schemas.microsoft.com/office/drawing/2014/main" id="{91BDCC86-5000-4DC0-9E31-7DA7A83DD3D6}"/>
              </a:ext>
            </a:extLst>
          </p:cNvPr>
          <p:cNvSpPr txBox="1"/>
          <p:nvPr/>
        </p:nvSpPr>
        <p:spPr>
          <a:xfrm>
            <a:off x="966629" y="783213"/>
            <a:ext cx="8691880" cy="341632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glClear</a:t>
            </a:r>
            <a:r>
              <a:rPr lang="en-US" altLang="zh-CN" b="0" i="0">
                <a:solidFill>
                  <a:srgbClr val="E0E2E4"/>
                </a:solidFill>
                <a:effectLst/>
              </a:rPr>
              <a:t>(GL_COLOR_BUFFER_BIT | GL_DEPTH_BUFFER_BIT); </a:t>
            </a:r>
          </a:p>
          <a:p>
            <a:r>
              <a:rPr lang="en-US" altLang="zh-CN"/>
              <a:t>glActiveTexture</a:t>
            </a:r>
            <a:r>
              <a:rPr lang="en-US" altLang="zh-CN" b="0" i="0">
                <a:solidFill>
                  <a:srgbClr val="E0E2E4"/>
                </a:solidFill>
                <a:effectLst/>
              </a:rPr>
              <a:t>(GL_TEXTURE0); </a:t>
            </a:r>
          </a:p>
          <a:p>
            <a:r>
              <a:rPr lang="en-US" altLang="zh-CN"/>
              <a:t>glBindTexture</a:t>
            </a:r>
            <a:r>
              <a:rPr lang="en-US" altLang="zh-CN" b="0" i="0">
                <a:solidFill>
                  <a:srgbClr val="E0E2E4"/>
                </a:solidFill>
                <a:effectLst/>
              </a:rPr>
              <a:t>(GL_TEXTURE_2D, gPosition); </a:t>
            </a:r>
          </a:p>
          <a:p>
            <a:r>
              <a:rPr lang="en-US" altLang="zh-CN"/>
              <a:t>glActiveTexture</a:t>
            </a:r>
            <a:r>
              <a:rPr lang="en-US" altLang="zh-CN" b="0" i="0">
                <a:solidFill>
                  <a:srgbClr val="E0E2E4"/>
                </a:solidFill>
                <a:effectLst/>
              </a:rPr>
              <a:t>(GL_TEXTURE1); </a:t>
            </a:r>
          </a:p>
          <a:p>
            <a:r>
              <a:rPr lang="en-US" altLang="zh-CN"/>
              <a:t>glBindTexture</a:t>
            </a:r>
            <a:r>
              <a:rPr lang="en-US" altLang="zh-CN" b="0" i="0">
                <a:solidFill>
                  <a:srgbClr val="E0E2E4"/>
                </a:solidFill>
                <a:effectLst/>
              </a:rPr>
              <a:t>(GL_TEXTURE_2D, gNormal); </a:t>
            </a:r>
          </a:p>
          <a:p>
            <a:r>
              <a:rPr lang="en-US" altLang="zh-CN"/>
              <a:t>glActiveTexture</a:t>
            </a:r>
            <a:r>
              <a:rPr lang="en-US" altLang="zh-CN" b="0" i="0">
                <a:solidFill>
                  <a:srgbClr val="E0E2E4"/>
                </a:solidFill>
                <a:effectLst/>
              </a:rPr>
              <a:t>(GL_TEXTURE2); </a:t>
            </a:r>
          </a:p>
          <a:p>
            <a:r>
              <a:rPr lang="en-US" altLang="zh-CN"/>
              <a:t>glBindTexture</a:t>
            </a:r>
            <a:r>
              <a:rPr lang="en-US" altLang="zh-CN" b="0" i="0">
                <a:solidFill>
                  <a:srgbClr val="E0E2E4"/>
                </a:solidFill>
                <a:effectLst/>
              </a:rPr>
              <a:t>(GL_TEXTURE_2D, gAlbedoSpec); </a:t>
            </a:r>
          </a:p>
          <a:p>
            <a:r>
              <a:rPr lang="en-US" altLang="zh-CN" b="0" i="0">
                <a:solidFill>
                  <a:srgbClr val="818E96"/>
                </a:solidFill>
                <a:effectLst/>
              </a:rPr>
              <a:t>// also send light relevant uniforms</a:t>
            </a:r>
            <a:r>
              <a:rPr lang="en-US" altLang="zh-CN" b="0" i="0">
                <a:solidFill>
                  <a:srgbClr val="E0E2E4"/>
                </a:solidFill>
                <a:effectLst/>
              </a:rPr>
              <a:t> </a:t>
            </a:r>
          </a:p>
          <a:p>
            <a:r>
              <a:rPr lang="en-US" altLang="zh-CN" b="0" i="0">
                <a:solidFill>
                  <a:srgbClr val="E0E2E4"/>
                </a:solidFill>
                <a:effectLst/>
              </a:rPr>
              <a:t>shaderLightingPass.bind(); </a:t>
            </a:r>
          </a:p>
          <a:p>
            <a:r>
              <a:rPr lang="en-US" altLang="zh-CN" b="0" i="0">
                <a:solidFill>
                  <a:srgbClr val="E0E2E4"/>
                </a:solidFill>
                <a:effectLst/>
              </a:rPr>
              <a:t>SendAllLightUniformsToShader(shaderLightingPass); </a:t>
            </a:r>
          </a:p>
          <a:p>
            <a:r>
              <a:rPr lang="en-US" altLang="zh-CN" b="0" i="0">
                <a:solidFill>
                  <a:srgbClr val="E0E2E4"/>
                </a:solidFill>
                <a:effectLst/>
              </a:rPr>
              <a:t>shaderLightingPass.</a:t>
            </a:r>
            <a:r>
              <a:rPr lang="en-US" altLang="zh-CN"/>
              <a:t>setUniformValue</a:t>
            </a:r>
            <a:r>
              <a:rPr lang="en-US" altLang="zh-CN" b="0" i="0">
                <a:solidFill>
                  <a:srgbClr val="E0E2E4"/>
                </a:solidFill>
                <a:effectLst/>
              </a:rPr>
              <a:t>(</a:t>
            </a:r>
            <a:r>
              <a:rPr lang="en-US" altLang="zh-CN" b="0" i="0">
                <a:solidFill>
                  <a:srgbClr val="EC7600"/>
                </a:solidFill>
                <a:effectLst/>
              </a:rPr>
              <a:t>"viewPos"</a:t>
            </a:r>
            <a:r>
              <a:rPr lang="en-US" altLang="zh-CN" b="0" i="0">
                <a:solidFill>
                  <a:srgbClr val="E0E2E4"/>
                </a:solidFill>
                <a:effectLst/>
              </a:rPr>
              <a:t>, camera.Position); </a:t>
            </a:r>
          </a:p>
          <a:p>
            <a:r>
              <a:rPr lang="en-US" altLang="zh-CN" b="0" i="0">
                <a:solidFill>
                  <a:srgbClr val="E0E2E4"/>
                </a:solidFill>
                <a:effectLst/>
              </a:rPr>
              <a:t>RenderQuad(); </a:t>
            </a:r>
            <a:endParaRPr lang="zh-CN" altLang="en-US"/>
          </a:p>
        </p:txBody>
      </p:sp>
      <p:sp>
        <p:nvSpPr>
          <p:cNvPr id="12" name="文本框 11">
            <a:extLst>
              <a:ext uri="{FF2B5EF4-FFF2-40B4-BE49-F238E27FC236}">
                <a16:creationId xmlns:a16="http://schemas.microsoft.com/office/drawing/2014/main" id="{00865ACC-F1CC-4467-9C09-2F6D989D755C}"/>
              </a:ext>
            </a:extLst>
          </p:cNvPr>
          <p:cNvSpPr txBox="1"/>
          <p:nvPr/>
        </p:nvSpPr>
        <p:spPr>
          <a:xfrm>
            <a:off x="997109" y="4485958"/>
            <a:ext cx="8691880" cy="784830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alibri" panose="020F0502020204030204" pitchFamily="34" charset="0"/>
                <a:cs typeface="Calibri" panose="020F0502020204030204" pitchFamily="34" charset="0"/>
              </a:rPr>
              <a:t>#version 330 core</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out</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vec4</a:t>
            </a:r>
            <a:r>
              <a:rPr lang="en-US" altLang="zh-CN" b="0" i="0">
                <a:solidFill>
                  <a:srgbClr val="E0E2E4"/>
                </a:solidFill>
                <a:effectLst/>
                <a:latin typeface="Calibri" panose="020F0502020204030204" pitchFamily="34" charset="0"/>
                <a:cs typeface="Calibri" panose="020F0502020204030204" pitchFamily="34" charset="0"/>
              </a:rPr>
              <a:t> FragColor; </a:t>
            </a:r>
          </a:p>
          <a:p>
            <a:r>
              <a:rPr lang="en-US" altLang="zh-CN" b="1" i="0">
                <a:solidFill>
                  <a:srgbClr val="93C763"/>
                </a:solidFill>
                <a:effectLst/>
                <a:latin typeface="Calibri" panose="020F0502020204030204" pitchFamily="34" charset="0"/>
                <a:cs typeface="Calibri" panose="020F0502020204030204" pitchFamily="34" charset="0"/>
              </a:rPr>
              <a:t>in</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vec2</a:t>
            </a:r>
            <a:r>
              <a:rPr lang="en-US" altLang="zh-CN" b="0" i="0">
                <a:solidFill>
                  <a:srgbClr val="E0E2E4"/>
                </a:solidFill>
                <a:effectLst/>
                <a:latin typeface="Calibri" panose="020F0502020204030204" pitchFamily="34" charset="0"/>
                <a:cs typeface="Calibri" panose="020F0502020204030204" pitchFamily="34" charset="0"/>
              </a:rPr>
              <a:t> TexCoords;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sampler2D gPosition;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sampler2D gNormal;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sampler2D gAlbedoSpec; </a:t>
            </a:r>
          </a:p>
          <a:p>
            <a:r>
              <a:rPr lang="en-US" altLang="zh-CN" b="1" i="0">
                <a:solidFill>
                  <a:srgbClr val="93C763"/>
                </a:solidFill>
                <a:effectLst/>
                <a:latin typeface="Calibri" panose="020F0502020204030204" pitchFamily="34" charset="0"/>
                <a:cs typeface="Calibri" panose="020F0502020204030204" pitchFamily="34" charset="0"/>
              </a:rPr>
              <a:t>struct</a:t>
            </a:r>
            <a:r>
              <a:rPr lang="en-US" altLang="zh-CN" b="0" i="0">
                <a:solidFill>
                  <a:srgbClr val="E0E2E4"/>
                </a:solidFill>
                <a:effectLst/>
                <a:latin typeface="Calibri" panose="020F0502020204030204" pitchFamily="34" charset="0"/>
                <a:cs typeface="Calibri" panose="020F0502020204030204" pitchFamily="34" charset="0"/>
              </a:rPr>
              <a:t> Light {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Position;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Color; }; </a:t>
            </a:r>
          </a:p>
          <a:p>
            <a:r>
              <a:rPr lang="en-US" altLang="zh-CN" b="1" i="0">
                <a:solidFill>
                  <a:srgbClr val="93C763"/>
                </a:solidFill>
                <a:effectLst/>
                <a:latin typeface="Calibri" panose="020F0502020204030204" pitchFamily="34" charset="0"/>
                <a:cs typeface="Calibri" panose="020F0502020204030204" pitchFamily="34" charset="0"/>
              </a:rPr>
              <a:t>const</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1" i="0">
                <a:solidFill>
                  <a:srgbClr val="93C763"/>
                </a:solidFill>
                <a:effectLst/>
                <a:latin typeface="Calibri" panose="020F0502020204030204" pitchFamily="34" charset="0"/>
                <a:cs typeface="Calibri" panose="020F0502020204030204" pitchFamily="34" charset="0"/>
              </a:rPr>
              <a:t>int</a:t>
            </a:r>
            <a:r>
              <a:rPr lang="en-US" altLang="zh-CN" b="0" i="0">
                <a:solidFill>
                  <a:srgbClr val="E0E2E4"/>
                </a:solidFill>
                <a:effectLst/>
                <a:latin typeface="Calibri" panose="020F0502020204030204" pitchFamily="34" charset="0"/>
                <a:cs typeface="Calibri" panose="020F0502020204030204" pitchFamily="34" charset="0"/>
              </a:rPr>
              <a:t> NR_LIGHTS = </a:t>
            </a:r>
            <a:r>
              <a:rPr lang="en-US" altLang="zh-CN" b="0" i="0">
                <a:solidFill>
                  <a:srgbClr val="FFCD22"/>
                </a:solidFill>
                <a:effectLst/>
                <a:latin typeface="Calibri" panose="020F0502020204030204" pitchFamily="34" charset="0"/>
                <a:cs typeface="Calibri" panose="020F0502020204030204" pitchFamily="34" charset="0"/>
              </a:rPr>
              <a:t>32</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Light lights[NR_LIGHTS];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viewPos; </a:t>
            </a:r>
          </a:p>
          <a:p>
            <a:endParaRPr lang="en-US" altLang="zh-CN">
              <a:solidFill>
                <a:srgbClr val="E0E2E4"/>
              </a:solidFill>
              <a:latin typeface="Calibri" panose="020F0502020204030204" pitchFamily="34" charset="0"/>
              <a:cs typeface="Calibri" panose="020F0502020204030204" pitchFamily="34" charset="0"/>
            </a:endParaRPr>
          </a:p>
          <a:p>
            <a:r>
              <a:rPr lang="en-US" altLang="zh-CN" b="1" i="0">
                <a:solidFill>
                  <a:srgbClr val="93C763"/>
                </a:solidFill>
                <a:effectLst/>
                <a:latin typeface="Calibri" panose="020F0502020204030204" pitchFamily="34" charset="0"/>
                <a:cs typeface="Calibri" panose="020F0502020204030204" pitchFamily="34" charset="0"/>
              </a:rPr>
              <a:t>void</a:t>
            </a:r>
            <a:r>
              <a:rPr lang="en-US" altLang="zh-CN" b="0" i="0">
                <a:solidFill>
                  <a:srgbClr val="E0E2E4"/>
                </a:solidFill>
                <a:effectLst/>
                <a:latin typeface="Calibri" panose="020F0502020204030204" pitchFamily="34" charset="0"/>
                <a:cs typeface="Calibri" panose="020F0502020204030204" pitchFamily="34" charset="0"/>
              </a:rPr>
              <a:t> main() { </a:t>
            </a:r>
          </a:p>
          <a:p>
            <a:pPr lvl="1"/>
            <a:r>
              <a:rPr lang="en-US" altLang="zh-CN" b="0" i="0">
                <a:solidFill>
                  <a:srgbClr val="818E96"/>
                </a:solidFill>
                <a:effectLst/>
                <a:latin typeface="Calibri" panose="020F0502020204030204" pitchFamily="34" charset="0"/>
                <a:cs typeface="Calibri" panose="020F0502020204030204" pitchFamily="34" charset="0"/>
              </a:rPr>
              <a:t>// retrieve data from G-buffer</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FragPos = texture(gPosition, </a:t>
            </a:r>
            <a:r>
              <a:rPr lang="en-US" altLang="zh-CN" b="0" i="0">
                <a:solidFill>
                  <a:srgbClr val="E0E2E4"/>
                </a:solidFill>
                <a:effectLst/>
                <a:highlight>
                  <a:srgbClr val="0000FF"/>
                </a:highlight>
                <a:latin typeface="Calibri" panose="020F0502020204030204" pitchFamily="34" charset="0"/>
                <a:cs typeface="Calibri" panose="020F0502020204030204" pitchFamily="34" charset="0"/>
              </a:rPr>
              <a:t>TexCoords</a:t>
            </a:r>
            <a:r>
              <a:rPr lang="en-US" altLang="zh-CN" b="0" i="0">
                <a:solidFill>
                  <a:srgbClr val="E0E2E4"/>
                </a:solidFill>
                <a:effectLst/>
                <a:latin typeface="Calibri" panose="020F0502020204030204" pitchFamily="34" charset="0"/>
                <a:cs typeface="Calibri" panose="020F0502020204030204" pitchFamily="34" charset="0"/>
              </a:rPr>
              <a:t>).rgb; </a:t>
            </a:r>
          </a:p>
          <a:p>
            <a:pPr lvl="1"/>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Normal = texture(</a:t>
            </a:r>
            <a:r>
              <a:rPr lang="en-US" altLang="zh-CN">
                <a:solidFill>
                  <a:srgbClr val="E0E2E4"/>
                </a:solidFill>
                <a:latin typeface="Calibri" panose="020F0502020204030204" pitchFamily="34" charset="0"/>
                <a:cs typeface="Calibri" panose="020F0502020204030204" pitchFamily="34" charset="0"/>
              </a:rPr>
              <a:t>gNorgPositionmal</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E0E2E4"/>
                </a:solidFill>
                <a:effectLst/>
                <a:highlight>
                  <a:srgbClr val="0000FF"/>
                </a:highlight>
                <a:latin typeface="Calibri" panose="020F0502020204030204" pitchFamily="34" charset="0"/>
                <a:cs typeface="Calibri" panose="020F0502020204030204" pitchFamily="34" charset="0"/>
              </a:rPr>
              <a:t>TexCoords</a:t>
            </a:r>
            <a:r>
              <a:rPr lang="en-US" altLang="zh-CN" b="0" i="0">
                <a:solidFill>
                  <a:srgbClr val="E0E2E4"/>
                </a:solidFill>
                <a:effectLst/>
                <a:latin typeface="Calibri" panose="020F0502020204030204" pitchFamily="34" charset="0"/>
                <a:cs typeface="Calibri" panose="020F0502020204030204" pitchFamily="34" charset="0"/>
              </a:rPr>
              <a:t>).rgb; </a:t>
            </a:r>
          </a:p>
          <a:p>
            <a:pPr lvl="1"/>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Albedo = texture(gAlbedoSpec, </a:t>
            </a:r>
            <a:r>
              <a:rPr lang="en-US" altLang="zh-CN" b="0" i="0">
                <a:solidFill>
                  <a:srgbClr val="E0E2E4"/>
                </a:solidFill>
                <a:effectLst/>
                <a:highlight>
                  <a:srgbClr val="0000FF"/>
                </a:highlight>
                <a:latin typeface="Calibri" panose="020F0502020204030204" pitchFamily="34" charset="0"/>
                <a:cs typeface="Calibri" panose="020F0502020204030204" pitchFamily="34" charset="0"/>
              </a:rPr>
              <a:t>TexCoords</a:t>
            </a:r>
            <a:r>
              <a:rPr lang="en-US" altLang="zh-CN" b="0" i="0">
                <a:solidFill>
                  <a:srgbClr val="E0E2E4"/>
                </a:solidFill>
                <a:effectLst/>
                <a:latin typeface="Calibri" panose="020F0502020204030204" pitchFamily="34" charset="0"/>
                <a:cs typeface="Calibri" panose="020F0502020204030204" pitchFamily="34" charset="0"/>
              </a:rPr>
              <a:t>).rgb; </a:t>
            </a:r>
          </a:p>
          <a:p>
            <a:pPr lvl="1"/>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Specular = texture(gAlbedoSpec, </a:t>
            </a:r>
            <a:r>
              <a:rPr lang="en-US" altLang="zh-CN" b="0" i="0">
                <a:solidFill>
                  <a:srgbClr val="E0E2E4"/>
                </a:solidFill>
                <a:effectLst/>
                <a:highlight>
                  <a:srgbClr val="0000FF"/>
                </a:highlight>
                <a:latin typeface="Calibri" panose="020F0502020204030204" pitchFamily="34" charset="0"/>
                <a:cs typeface="Calibri" panose="020F0502020204030204" pitchFamily="34" charset="0"/>
              </a:rPr>
              <a:t>TexCoords</a:t>
            </a:r>
            <a:r>
              <a:rPr lang="en-US" altLang="zh-CN" b="0" i="0">
                <a:solidFill>
                  <a:srgbClr val="E0E2E4"/>
                </a:solidFill>
                <a:effectLst/>
                <a:latin typeface="Calibri" panose="020F0502020204030204" pitchFamily="34" charset="0"/>
                <a:cs typeface="Calibri" panose="020F0502020204030204" pitchFamily="34" charset="0"/>
              </a:rPr>
              <a:t>).a; </a:t>
            </a:r>
          </a:p>
          <a:p>
            <a:pPr lvl="1"/>
            <a:r>
              <a:rPr lang="en-US" altLang="zh-CN" b="0" i="0">
                <a:solidFill>
                  <a:srgbClr val="818E96"/>
                </a:solidFill>
                <a:effectLst/>
                <a:latin typeface="Calibri" panose="020F0502020204030204" pitchFamily="34" charset="0"/>
                <a:cs typeface="Calibri" panose="020F0502020204030204" pitchFamily="34" charset="0"/>
              </a:rPr>
              <a:t>// then calculate lighting as usual</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lighting = Albedo * </a:t>
            </a:r>
            <a:r>
              <a:rPr lang="en-US" altLang="zh-CN" b="0" i="0">
                <a:solidFill>
                  <a:srgbClr val="FFCD22"/>
                </a:solidFill>
                <a:effectLst/>
                <a:latin typeface="Calibri" panose="020F0502020204030204" pitchFamily="34" charset="0"/>
                <a:cs typeface="Calibri" panose="020F0502020204030204" pitchFamily="34" charset="0"/>
              </a:rPr>
              <a:t>0.1</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18E96"/>
                </a:solidFill>
                <a:effectLst/>
                <a:latin typeface="Calibri" panose="020F0502020204030204" pitchFamily="34" charset="0"/>
                <a:cs typeface="Calibri" panose="020F0502020204030204" pitchFamily="34" charset="0"/>
              </a:rPr>
              <a:t>// hard-coded ambient component</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viewDir = normalize(viewPos - FragPos); </a:t>
            </a:r>
          </a:p>
          <a:p>
            <a:pPr lvl="1"/>
            <a:r>
              <a:rPr lang="en-US" altLang="zh-CN" b="1" i="0">
                <a:solidFill>
                  <a:srgbClr val="93C763"/>
                </a:solidFill>
                <a:effectLst/>
                <a:latin typeface="Calibri" panose="020F0502020204030204" pitchFamily="34" charset="0"/>
                <a:cs typeface="Calibri" panose="020F0502020204030204" pitchFamily="34" charset="0"/>
              </a:rPr>
              <a:t>for</a:t>
            </a:r>
            <a:r>
              <a:rPr lang="en-US" altLang="zh-CN" b="0" i="0">
                <a:solidFill>
                  <a:srgbClr val="E0E2E4"/>
                </a:solidFill>
                <a:effectLst/>
                <a:latin typeface="Calibri" panose="020F0502020204030204" pitchFamily="34" charset="0"/>
                <a:cs typeface="Calibri" panose="020F0502020204030204" pitchFamily="34" charset="0"/>
              </a:rPr>
              <a:t>(</a:t>
            </a:r>
            <a:r>
              <a:rPr lang="en-US" altLang="zh-CN" b="1" i="0">
                <a:solidFill>
                  <a:srgbClr val="93C763"/>
                </a:solidFill>
                <a:effectLst/>
                <a:latin typeface="Calibri" panose="020F0502020204030204" pitchFamily="34" charset="0"/>
                <a:cs typeface="Calibri" panose="020F0502020204030204" pitchFamily="34" charset="0"/>
              </a:rPr>
              <a:t>int</a:t>
            </a:r>
            <a:r>
              <a:rPr lang="en-US" altLang="zh-CN" b="0" i="0">
                <a:solidFill>
                  <a:srgbClr val="E0E2E4"/>
                </a:solidFill>
                <a:effectLst/>
                <a:latin typeface="Calibri" panose="020F0502020204030204" pitchFamily="34" charset="0"/>
                <a:cs typeface="Calibri" panose="020F0502020204030204" pitchFamily="34" charset="0"/>
              </a:rPr>
              <a:t> i = </a:t>
            </a:r>
            <a:r>
              <a:rPr lang="en-US" altLang="zh-CN" b="0" i="0">
                <a:solidFill>
                  <a:srgbClr val="FFCD22"/>
                </a:solidFill>
                <a:effectLst/>
                <a:latin typeface="Calibri" panose="020F0502020204030204" pitchFamily="34" charset="0"/>
                <a:cs typeface="Calibri" panose="020F0502020204030204" pitchFamily="34" charset="0"/>
              </a:rPr>
              <a:t>0</a:t>
            </a:r>
            <a:r>
              <a:rPr lang="en-US" altLang="zh-CN" b="0" i="0">
                <a:solidFill>
                  <a:srgbClr val="E0E2E4"/>
                </a:solidFill>
                <a:effectLst/>
                <a:latin typeface="Calibri" panose="020F0502020204030204" pitchFamily="34" charset="0"/>
                <a:cs typeface="Calibri" panose="020F0502020204030204" pitchFamily="34" charset="0"/>
              </a:rPr>
              <a:t>; i &lt; NR_LIGHTS; ++i) { </a:t>
            </a:r>
          </a:p>
          <a:p>
            <a:pPr lvl="2"/>
            <a:r>
              <a:rPr lang="en-US" altLang="zh-CN" b="0" i="0">
                <a:solidFill>
                  <a:srgbClr val="818E96"/>
                </a:solidFill>
                <a:effectLst/>
                <a:latin typeface="Calibri" panose="020F0502020204030204" pitchFamily="34" charset="0"/>
                <a:cs typeface="Calibri" panose="020F0502020204030204" pitchFamily="34" charset="0"/>
              </a:rPr>
              <a:t>// diffuse</a:t>
            </a:r>
            <a:r>
              <a:rPr lang="en-US" altLang="zh-CN" b="0" i="0">
                <a:solidFill>
                  <a:srgbClr val="E0E2E4"/>
                </a:solidFill>
                <a:effectLst/>
                <a:latin typeface="Calibri" panose="020F0502020204030204" pitchFamily="34" charset="0"/>
                <a:cs typeface="Calibri" panose="020F0502020204030204" pitchFamily="34" charset="0"/>
              </a:rPr>
              <a:t> </a:t>
            </a:r>
          </a:p>
          <a:p>
            <a:pPr lvl="2"/>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lightDir = normalize(lights[i].Position - FragPos); </a:t>
            </a:r>
          </a:p>
          <a:p>
            <a:pPr lvl="2"/>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diffuse = max(dot(Normal, lightDir), </a:t>
            </a:r>
            <a:r>
              <a:rPr lang="en-US" altLang="zh-CN" b="0" i="0">
                <a:solidFill>
                  <a:srgbClr val="FFCD22"/>
                </a:solidFill>
                <a:effectLst/>
                <a:latin typeface="Calibri" panose="020F0502020204030204" pitchFamily="34" charset="0"/>
                <a:cs typeface="Calibri" panose="020F0502020204030204" pitchFamily="34" charset="0"/>
              </a:rPr>
              <a:t>0.0</a:t>
            </a:r>
            <a:r>
              <a:rPr lang="en-US" altLang="zh-CN" b="0" i="0">
                <a:solidFill>
                  <a:srgbClr val="E0E2E4"/>
                </a:solidFill>
                <a:effectLst/>
                <a:latin typeface="Calibri" panose="020F0502020204030204" pitchFamily="34" charset="0"/>
                <a:cs typeface="Calibri" panose="020F0502020204030204" pitchFamily="34" charset="0"/>
              </a:rPr>
              <a:t>) * Albedo * lights[i].Color; </a:t>
            </a:r>
          </a:p>
          <a:p>
            <a:pPr lvl="2"/>
            <a:r>
              <a:rPr lang="en-US" altLang="zh-CN" b="0" i="0">
                <a:solidFill>
                  <a:srgbClr val="E0E2E4"/>
                </a:solidFill>
                <a:effectLst/>
                <a:latin typeface="Calibri" panose="020F0502020204030204" pitchFamily="34" charset="0"/>
                <a:cs typeface="Calibri" panose="020F0502020204030204" pitchFamily="34" charset="0"/>
              </a:rPr>
              <a:t>lighting += diffuse; </a:t>
            </a:r>
          </a:p>
          <a:p>
            <a:pPr lvl="1"/>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E0E2E4"/>
                </a:solidFill>
                <a:effectLst/>
                <a:latin typeface="Calibri" panose="020F0502020204030204" pitchFamily="34" charset="0"/>
                <a:cs typeface="Calibri" panose="020F0502020204030204" pitchFamily="34" charset="0"/>
              </a:rPr>
              <a:t>FragColor = </a:t>
            </a:r>
            <a:r>
              <a:rPr lang="en-US" altLang="zh-CN" b="0" i="0">
                <a:solidFill>
                  <a:srgbClr val="8CBBAD"/>
                </a:solidFill>
                <a:effectLst/>
                <a:latin typeface="Calibri" panose="020F0502020204030204" pitchFamily="34" charset="0"/>
                <a:cs typeface="Calibri" panose="020F0502020204030204" pitchFamily="34" charset="0"/>
              </a:rPr>
              <a:t>vec4</a:t>
            </a:r>
            <a:r>
              <a:rPr lang="en-US" altLang="zh-CN" b="0" i="0">
                <a:solidFill>
                  <a:srgbClr val="E0E2E4"/>
                </a:solidFill>
                <a:effectLst/>
                <a:latin typeface="Calibri" panose="020F0502020204030204" pitchFamily="34" charset="0"/>
                <a:cs typeface="Calibri" panose="020F0502020204030204" pitchFamily="34" charset="0"/>
              </a:rPr>
              <a:t>(lighting, </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E0E2E4"/>
                </a:solidFill>
                <a:effectLst/>
                <a:latin typeface="Calibri" panose="020F0502020204030204" pitchFamily="34" charset="0"/>
                <a:cs typeface="Calibri" panose="020F0502020204030204" pitchFamily="34" charset="0"/>
              </a:rPr>
              <a:t>} </a:t>
            </a:r>
            <a:endParaRPr lang="zh-CN" altLang="en-US">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8883366F-C244-4894-82B5-3A70EDB5E6E4}"/>
              </a:ext>
            </a:extLst>
          </p:cNvPr>
          <p:cNvSpPr txBox="1"/>
          <p:nvPr/>
        </p:nvSpPr>
        <p:spPr>
          <a:xfrm>
            <a:off x="7743349" y="598547"/>
            <a:ext cx="191516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zh-CN" altLang="en-US" b="0" i="0">
                <a:solidFill>
                  <a:schemeClr val="bg1"/>
                </a:solidFill>
                <a:effectLst/>
                <a:latin typeface="Microsoft Yahei" panose="020B0503020204020204" pitchFamily="34" charset="-122"/>
                <a:ea typeface="Microsoft Yahei" panose="020B0503020204020204" pitchFamily="34" charset="-122"/>
              </a:rPr>
              <a:t>渲染一个</a:t>
            </a:r>
            <a:r>
              <a:rPr lang="en-US" altLang="zh-CN" b="0" i="0">
                <a:solidFill>
                  <a:schemeClr val="bg1"/>
                </a:solidFill>
                <a:effectLst/>
                <a:latin typeface="Microsoft Yahei" panose="020B0503020204020204" pitchFamily="34" charset="-122"/>
                <a:ea typeface="Microsoft Yahei" panose="020B0503020204020204" pitchFamily="34" charset="-122"/>
              </a:rPr>
              <a:t>2D</a:t>
            </a:r>
            <a:r>
              <a:rPr lang="zh-CN" altLang="en-US" b="0" i="0">
                <a:solidFill>
                  <a:schemeClr val="bg1"/>
                </a:solidFill>
                <a:effectLst/>
                <a:latin typeface="Microsoft Yahei" panose="020B0503020204020204" pitchFamily="34" charset="-122"/>
                <a:ea typeface="Microsoft Yahei" panose="020B0503020204020204" pitchFamily="34" charset="-122"/>
              </a:rPr>
              <a:t>矩形</a:t>
            </a:r>
            <a:endParaRPr lang="zh-CN" altLang="en-US">
              <a:solidFill>
                <a:schemeClr val="bg1"/>
              </a:solidFill>
            </a:endParaRPr>
          </a:p>
        </p:txBody>
      </p:sp>
      <p:sp>
        <p:nvSpPr>
          <p:cNvPr id="13" name="文本框 12">
            <a:extLst>
              <a:ext uri="{FF2B5EF4-FFF2-40B4-BE49-F238E27FC236}">
                <a16:creationId xmlns:a16="http://schemas.microsoft.com/office/drawing/2014/main" id="{75B96C98-FB96-4E01-80CF-B35849904E16}"/>
              </a:ext>
            </a:extLst>
          </p:cNvPr>
          <p:cNvSpPr txBox="1"/>
          <p:nvPr/>
        </p:nvSpPr>
        <p:spPr>
          <a:xfrm>
            <a:off x="7413149" y="4384199"/>
            <a:ext cx="227584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zh-CN" altLang="en-US" b="0" i="0">
                <a:solidFill>
                  <a:schemeClr val="bg1"/>
                </a:solidFill>
                <a:effectLst/>
                <a:latin typeface="Microsoft Yahei" panose="020B0503020204020204" pitchFamily="34" charset="-122"/>
                <a:ea typeface="Microsoft Yahei" panose="020B0503020204020204" pitchFamily="34" charset="-122"/>
              </a:rPr>
              <a:t>从</a:t>
            </a:r>
            <a:r>
              <a:rPr lang="en-US" altLang="zh-CN" b="0" i="0">
                <a:solidFill>
                  <a:schemeClr val="bg1"/>
                </a:solidFill>
                <a:effectLst/>
                <a:latin typeface="Microsoft Yahei" panose="020B0503020204020204" pitchFamily="34" charset="-122"/>
                <a:ea typeface="Microsoft Yahei" panose="020B0503020204020204" pitchFamily="34" charset="-122"/>
              </a:rPr>
              <a:t>G</a:t>
            </a:r>
            <a:r>
              <a:rPr lang="zh-CN" altLang="en-US" b="0" i="0">
                <a:solidFill>
                  <a:schemeClr val="bg1"/>
                </a:solidFill>
                <a:effectLst/>
                <a:latin typeface="Microsoft Yahei" panose="020B0503020204020204" pitchFamily="34" charset="-122"/>
                <a:ea typeface="Microsoft Yahei" panose="020B0503020204020204" pitchFamily="34" charset="-122"/>
              </a:rPr>
              <a:t>缓冲中直接采样</a:t>
            </a:r>
            <a:endParaRPr lang="zh-CN" altLang="en-US">
              <a:solidFill>
                <a:schemeClr val="bg1"/>
              </a:solidFill>
            </a:endParaRPr>
          </a:p>
        </p:txBody>
      </p:sp>
      <p:pic>
        <p:nvPicPr>
          <p:cNvPr id="4098" name="Picture 2" descr="Example of Deferred Shading in OpenGL">
            <a:extLst>
              <a:ext uri="{FF2B5EF4-FFF2-40B4-BE49-F238E27FC236}">
                <a16:creationId xmlns:a16="http://schemas.microsoft.com/office/drawing/2014/main" id="{6B32DADB-9C13-4B53-B1F4-DA7E94526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2873" y="1080644"/>
            <a:ext cx="3183757" cy="249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5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A9CC14-5CD7-4088-8CDF-B447C5EA52E1}"/>
              </a:ext>
            </a:extLst>
          </p:cNvPr>
          <p:cNvSpPr txBox="1"/>
          <p:nvPr/>
        </p:nvSpPr>
        <p:spPr>
          <a:xfrm>
            <a:off x="2655729" y="369054"/>
            <a:ext cx="5313680" cy="369332"/>
          </a:xfrm>
          <a:prstGeom prst="rect">
            <a:avLst/>
          </a:prstGeom>
          <a:noFill/>
        </p:spPr>
        <p:txBody>
          <a:bodyPr wrap="square">
            <a:spAutoFit/>
          </a:bodyPr>
          <a:lstStyle/>
          <a:p>
            <a:pPr algn="ctr"/>
            <a:r>
              <a:rPr lang="zh-CN" altLang="en-US" b="1" i="0">
                <a:solidFill>
                  <a:srgbClr val="FFC000"/>
                </a:solidFill>
                <a:effectLst/>
                <a:latin typeface="Open Sans" panose="020B0606030504020204" pitchFamily="34" charset="0"/>
              </a:rPr>
              <a:t>延迟渲染与正向渲染结合</a:t>
            </a:r>
          </a:p>
        </p:txBody>
      </p:sp>
      <p:sp>
        <p:nvSpPr>
          <p:cNvPr id="7" name="文本框 6">
            <a:extLst>
              <a:ext uri="{FF2B5EF4-FFF2-40B4-BE49-F238E27FC236}">
                <a16:creationId xmlns:a16="http://schemas.microsoft.com/office/drawing/2014/main" id="{D8B3F7AF-D15E-460A-846F-06D20C6224D3}"/>
              </a:ext>
            </a:extLst>
          </p:cNvPr>
          <p:cNvSpPr txBox="1"/>
          <p:nvPr/>
        </p:nvSpPr>
        <p:spPr>
          <a:xfrm>
            <a:off x="788829" y="738386"/>
            <a:ext cx="9047480" cy="646331"/>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使用正向渲染，渲染光源为立方体，光照立方体需要特殊的着色器</a:t>
            </a:r>
            <a:r>
              <a:rPr lang="en-US" altLang="zh-CN" b="0" i="0">
                <a:solidFill>
                  <a:schemeClr val="bg1"/>
                </a:solidFill>
                <a:effectLst/>
                <a:latin typeface="Microsoft Yahei" panose="020B0503020204020204" pitchFamily="34" charset="-122"/>
                <a:ea typeface="Microsoft Yahei" panose="020B0503020204020204" pitchFamily="34" charset="-122"/>
              </a:rPr>
              <a:t>(</a:t>
            </a:r>
            <a:r>
              <a:rPr lang="zh-CN" altLang="en-US" b="0" i="0">
                <a:solidFill>
                  <a:schemeClr val="bg1"/>
                </a:solidFill>
                <a:effectLst/>
                <a:latin typeface="Microsoft Yahei" panose="020B0503020204020204" pitchFamily="34" charset="-122"/>
                <a:ea typeface="Microsoft Yahei" panose="020B0503020204020204" pitchFamily="34" charset="-122"/>
              </a:rPr>
              <a:t>输出光照颜色</a:t>
            </a:r>
            <a:r>
              <a:rPr lang="en-US" altLang="zh-CN" b="0" i="0">
                <a:solidFill>
                  <a:schemeClr val="bg1"/>
                </a:solidFill>
                <a:effectLst/>
                <a:latin typeface="Microsoft Yahei" panose="020B0503020204020204" pitchFamily="34" charset="-122"/>
                <a:ea typeface="Microsoft Yahei" panose="020B0503020204020204" pitchFamily="34" charset="-122"/>
              </a:rPr>
              <a:t>)</a:t>
            </a:r>
            <a:r>
              <a:rPr lang="zh-CN" altLang="en-US" b="0" i="0">
                <a:solidFill>
                  <a:schemeClr val="bg1"/>
                </a:solidFill>
                <a:effectLst/>
                <a:latin typeface="Microsoft Yahei" panose="020B0503020204020204" pitchFamily="34" charset="-122"/>
                <a:ea typeface="Microsoft Yahei" panose="020B0503020204020204" pitchFamily="34" charset="-122"/>
              </a:rPr>
              <a:t>，只需要像正常情况下渲染立方体，只是会在我们完成延迟渲染操作之后进行</a:t>
            </a:r>
            <a:endParaRPr lang="zh-CN" altLang="en-US">
              <a:solidFill>
                <a:schemeClr val="bg1"/>
              </a:solidFill>
            </a:endParaRPr>
          </a:p>
        </p:txBody>
      </p:sp>
      <p:sp>
        <p:nvSpPr>
          <p:cNvPr id="13" name="文本框 12">
            <a:extLst>
              <a:ext uri="{FF2B5EF4-FFF2-40B4-BE49-F238E27FC236}">
                <a16:creationId xmlns:a16="http://schemas.microsoft.com/office/drawing/2014/main" id="{F6C096E0-C700-4D67-BC62-3AA74745B8C8}"/>
              </a:ext>
            </a:extLst>
          </p:cNvPr>
          <p:cNvSpPr txBox="1"/>
          <p:nvPr/>
        </p:nvSpPr>
        <p:spPr>
          <a:xfrm>
            <a:off x="868679" y="1384717"/>
            <a:ext cx="8967629" cy="424731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18E96"/>
                </a:solidFill>
                <a:effectLst/>
              </a:rPr>
              <a:t>// deferred lighting pass</a:t>
            </a:r>
          </a:p>
          <a:p>
            <a:r>
              <a:rPr lang="en-US" altLang="zh-CN" b="0" i="0">
                <a:solidFill>
                  <a:srgbClr val="E0E2E4"/>
                </a:solidFill>
                <a:effectLst/>
              </a:rPr>
              <a:t> [...] </a:t>
            </a:r>
          </a:p>
          <a:p>
            <a:r>
              <a:rPr lang="en-US" altLang="zh-CN" b="0" i="0">
                <a:solidFill>
                  <a:srgbClr val="E0E2E4"/>
                </a:solidFill>
                <a:effectLst/>
              </a:rPr>
              <a:t>RenderQuad(); </a:t>
            </a:r>
          </a:p>
          <a:p>
            <a:r>
              <a:rPr lang="en-US" altLang="zh-CN" b="0" i="0">
                <a:solidFill>
                  <a:srgbClr val="818E96"/>
                </a:solidFill>
                <a:effectLst/>
              </a:rPr>
              <a:t>// now render all light cubes with forward rendering as we'd normally do</a:t>
            </a:r>
            <a:r>
              <a:rPr lang="en-US" altLang="zh-CN" b="0" i="0">
                <a:solidFill>
                  <a:srgbClr val="E0E2E4"/>
                </a:solidFill>
                <a:effectLst/>
              </a:rPr>
              <a:t> </a:t>
            </a:r>
          </a:p>
          <a:p>
            <a:r>
              <a:rPr lang="en-US" altLang="zh-CN" b="0" i="0">
                <a:solidFill>
                  <a:srgbClr val="E0E2E4"/>
                </a:solidFill>
                <a:effectLst/>
              </a:rPr>
              <a:t>shaderLightBox.bind(); </a:t>
            </a:r>
          </a:p>
          <a:p>
            <a:r>
              <a:rPr lang="en-US" altLang="zh-CN" b="0" i="0">
                <a:solidFill>
                  <a:srgbClr val="E0E2E4"/>
                </a:solidFill>
                <a:effectLst/>
              </a:rPr>
              <a:t>shaderLightBox.</a:t>
            </a:r>
            <a:r>
              <a:rPr lang="en-US" altLang="zh-CN"/>
              <a:t>setUniformValue</a:t>
            </a:r>
            <a:r>
              <a:rPr lang="en-US" altLang="zh-CN" b="0" i="0">
                <a:solidFill>
                  <a:srgbClr val="E0E2E4"/>
                </a:solidFill>
                <a:effectLst/>
              </a:rPr>
              <a:t>(</a:t>
            </a:r>
            <a:r>
              <a:rPr lang="en-US" altLang="zh-CN" b="0" i="0">
                <a:solidFill>
                  <a:srgbClr val="EC7600"/>
                </a:solidFill>
                <a:effectLst/>
              </a:rPr>
              <a:t>"projection"</a:t>
            </a:r>
            <a:r>
              <a:rPr lang="en-US" altLang="zh-CN" b="0" i="0">
                <a:solidFill>
                  <a:srgbClr val="E0E2E4"/>
                </a:solidFill>
                <a:effectLst/>
              </a:rPr>
              <a:t>, projection); </a:t>
            </a:r>
          </a:p>
          <a:p>
            <a:r>
              <a:rPr lang="en-US" altLang="zh-CN" b="0" i="0">
                <a:solidFill>
                  <a:srgbClr val="E0E2E4"/>
                </a:solidFill>
                <a:effectLst/>
              </a:rPr>
              <a:t>shaderLightBox.</a:t>
            </a:r>
            <a:r>
              <a:rPr lang="en-US" altLang="zh-CN"/>
              <a:t>setUniformValue</a:t>
            </a:r>
            <a:r>
              <a:rPr lang="en-US" altLang="zh-CN" b="0" i="0">
                <a:solidFill>
                  <a:srgbClr val="E0E2E4"/>
                </a:solidFill>
                <a:effectLst/>
              </a:rPr>
              <a:t>(</a:t>
            </a:r>
            <a:r>
              <a:rPr lang="en-US" altLang="zh-CN" b="0" i="0">
                <a:solidFill>
                  <a:srgbClr val="EC7600"/>
                </a:solidFill>
                <a:effectLst/>
              </a:rPr>
              <a:t>"view"</a:t>
            </a:r>
            <a:r>
              <a:rPr lang="en-US" altLang="zh-CN" b="0" i="0">
                <a:solidFill>
                  <a:srgbClr val="E0E2E4"/>
                </a:solidFill>
                <a:effectLst/>
              </a:rPr>
              <a:t>, view); </a:t>
            </a:r>
          </a:p>
          <a:p>
            <a:r>
              <a:rPr lang="en-US" altLang="zh-CN" b="1" i="0">
                <a:solidFill>
                  <a:srgbClr val="93C763"/>
                </a:solidFill>
                <a:effectLst/>
              </a:rPr>
              <a:t>for</a:t>
            </a:r>
            <a:r>
              <a:rPr lang="en-US" altLang="zh-CN" b="0" i="0">
                <a:solidFill>
                  <a:srgbClr val="E0E2E4"/>
                </a:solidFill>
                <a:effectLst/>
              </a:rPr>
              <a:t> (</a:t>
            </a:r>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i = </a:t>
            </a:r>
            <a:r>
              <a:rPr lang="en-US" altLang="zh-CN" b="0" i="0">
                <a:solidFill>
                  <a:srgbClr val="FFCD22"/>
                </a:solidFill>
                <a:effectLst/>
              </a:rPr>
              <a:t>0</a:t>
            </a:r>
            <a:r>
              <a:rPr lang="en-US" altLang="zh-CN" b="0" i="0">
                <a:solidFill>
                  <a:srgbClr val="E0E2E4"/>
                </a:solidFill>
                <a:effectLst/>
              </a:rPr>
              <a:t>; i &lt; lightPositions.size(); i++) { </a:t>
            </a:r>
          </a:p>
          <a:p>
            <a:pPr lvl="1"/>
            <a:r>
              <a:rPr lang="en-US" altLang="zh-CN" b="0" i="0">
                <a:solidFill>
                  <a:srgbClr val="E0E2E4"/>
                </a:solidFill>
                <a:effectLst/>
              </a:rPr>
              <a:t>model.</a:t>
            </a:r>
            <a:r>
              <a:rPr lang="en-US" altLang="zh-CN"/>
              <a:t>setToIdentity();</a:t>
            </a:r>
            <a:endParaRPr lang="en-US" altLang="zh-CN" b="0" i="0">
              <a:solidFill>
                <a:srgbClr val="E0E2E4"/>
              </a:solidFill>
              <a:effectLst/>
            </a:endParaRPr>
          </a:p>
          <a:p>
            <a:pPr lvl="1"/>
            <a:r>
              <a:rPr lang="en-US" altLang="zh-CN" b="0" i="0">
                <a:solidFill>
                  <a:srgbClr val="E0E2E4"/>
                </a:solidFill>
                <a:effectLst/>
              </a:rPr>
              <a:t>model.</a:t>
            </a:r>
            <a:r>
              <a:rPr lang="en-US" altLang="zh-CN"/>
              <a:t>translate</a:t>
            </a:r>
            <a:r>
              <a:rPr lang="en-US" altLang="zh-CN" b="0" i="0">
                <a:solidFill>
                  <a:srgbClr val="E0E2E4"/>
                </a:solidFill>
                <a:effectLst/>
              </a:rPr>
              <a:t>(lightPositions[i]); </a:t>
            </a:r>
          </a:p>
          <a:p>
            <a:pPr lvl="1"/>
            <a:r>
              <a:rPr lang="en-US" altLang="zh-CN" b="0" i="0">
                <a:solidFill>
                  <a:srgbClr val="E0E2E4"/>
                </a:solidFill>
                <a:effectLst/>
              </a:rPr>
              <a:t>model.</a:t>
            </a:r>
            <a:r>
              <a:rPr lang="en-US" altLang="zh-CN"/>
              <a:t>scale</a:t>
            </a:r>
            <a:r>
              <a:rPr lang="en-US" altLang="zh-CN" b="0" i="0">
                <a:solidFill>
                  <a:srgbClr val="E0E2E4"/>
                </a:solidFill>
                <a:effectLst/>
              </a:rPr>
              <a:t>(0.25f); </a:t>
            </a:r>
          </a:p>
          <a:p>
            <a:pPr lvl="1"/>
            <a:r>
              <a:rPr lang="en-US" altLang="zh-CN" b="0" i="0">
                <a:solidFill>
                  <a:srgbClr val="E0E2E4"/>
                </a:solidFill>
                <a:effectLst/>
              </a:rPr>
              <a:t>shaderLightBox.</a:t>
            </a:r>
            <a:r>
              <a:rPr lang="en-US" altLang="zh-CN"/>
              <a:t>setUniformValue</a:t>
            </a:r>
            <a:r>
              <a:rPr lang="en-US" altLang="zh-CN" b="0" i="0">
                <a:solidFill>
                  <a:srgbClr val="E0E2E4"/>
                </a:solidFill>
                <a:effectLst/>
              </a:rPr>
              <a:t>(</a:t>
            </a:r>
            <a:r>
              <a:rPr lang="en-US" altLang="zh-CN" b="0" i="0">
                <a:solidFill>
                  <a:srgbClr val="EC7600"/>
                </a:solidFill>
                <a:effectLst/>
              </a:rPr>
              <a:t>"model"</a:t>
            </a:r>
            <a:r>
              <a:rPr lang="en-US" altLang="zh-CN" b="0" i="0">
                <a:solidFill>
                  <a:srgbClr val="E0E2E4"/>
                </a:solidFill>
                <a:effectLst/>
              </a:rPr>
              <a:t>, model); </a:t>
            </a:r>
          </a:p>
          <a:p>
            <a:pPr lvl="1"/>
            <a:r>
              <a:rPr lang="en-US" altLang="zh-CN" b="0" i="0">
                <a:solidFill>
                  <a:srgbClr val="E0E2E4"/>
                </a:solidFill>
                <a:effectLst/>
              </a:rPr>
              <a:t>shaderLightBox.</a:t>
            </a:r>
            <a:r>
              <a:rPr lang="en-US" altLang="zh-CN"/>
              <a:t>setUniformValue</a:t>
            </a:r>
            <a:r>
              <a:rPr lang="en-US" altLang="zh-CN" b="0" i="0">
                <a:solidFill>
                  <a:srgbClr val="E0E2E4"/>
                </a:solidFill>
                <a:effectLst/>
              </a:rPr>
              <a:t>(</a:t>
            </a:r>
            <a:r>
              <a:rPr lang="en-US" altLang="zh-CN" b="0" i="0">
                <a:solidFill>
                  <a:srgbClr val="EC7600"/>
                </a:solidFill>
                <a:effectLst/>
              </a:rPr>
              <a:t>"lightColor"</a:t>
            </a:r>
            <a:r>
              <a:rPr lang="en-US" altLang="zh-CN" b="0" i="0">
                <a:solidFill>
                  <a:srgbClr val="E0E2E4"/>
                </a:solidFill>
                <a:effectLst/>
              </a:rPr>
              <a:t>, lightColors[i]); </a:t>
            </a:r>
          </a:p>
          <a:p>
            <a:pPr lvl="1"/>
            <a:r>
              <a:rPr lang="en-US" altLang="zh-CN" b="0" i="0">
                <a:solidFill>
                  <a:srgbClr val="E0E2E4"/>
                </a:solidFill>
                <a:effectLst/>
              </a:rPr>
              <a:t>RenderCube(); </a:t>
            </a:r>
          </a:p>
          <a:p>
            <a:r>
              <a:rPr lang="en-US" altLang="zh-CN" b="0" i="0">
                <a:solidFill>
                  <a:srgbClr val="E0E2E4"/>
                </a:solidFill>
                <a:effectLst/>
              </a:rPr>
              <a:t>}</a:t>
            </a:r>
            <a:endParaRPr lang="zh-CN" altLang="en-US"/>
          </a:p>
        </p:txBody>
      </p:sp>
      <p:pic>
        <p:nvPicPr>
          <p:cNvPr id="5122" name="Picture 2" descr="Image of deferred rendering with forward rendering where we didn't copy depth buffer data and lights are rendered on top of all geometry in OpenGL">
            <a:extLst>
              <a:ext uri="{FF2B5EF4-FFF2-40B4-BE49-F238E27FC236}">
                <a16:creationId xmlns:a16="http://schemas.microsoft.com/office/drawing/2014/main" id="{FF7C92FA-2320-452F-942C-EC9F8C0C0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275" y="5801370"/>
            <a:ext cx="3571241" cy="2797472"/>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F08527E0-F72D-4B1D-BF5C-EAE2F0933752}"/>
              </a:ext>
            </a:extLst>
          </p:cNvPr>
          <p:cNvSpPr txBox="1"/>
          <p:nvPr/>
        </p:nvSpPr>
        <p:spPr>
          <a:xfrm>
            <a:off x="1376680" y="6040969"/>
            <a:ext cx="3489960" cy="21255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50000"/>
              </a:lnSpc>
            </a:pPr>
            <a:r>
              <a:rPr lang="zh-CN" altLang="en-US" b="0" i="0">
                <a:solidFill>
                  <a:srgbClr val="222222"/>
                </a:solidFill>
                <a:effectLst/>
                <a:latin typeface="Microsoft Yahei" panose="020B0503020204020204" pitchFamily="34" charset="-122"/>
                <a:ea typeface="Microsoft Yahei" panose="020B0503020204020204" pitchFamily="34" charset="-122"/>
              </a:rPr>
              <a:t>这些渲染出来的立方体并没有考虑到我们储存的延迟渲染中的几何深度</a:t>
            </a:r>
            <a:r>
              <a:rPr lang="en-US" altLang="zh-CN" b="0" i="0">
                <a:solidFill>
                  <a:srgbClr val="222222"/>
                </a:solidFill>
                <a:effectLst/>
                <a:latin typeface="Microsoft Yahei" panose="020B0503020204020204" pitchFamily="34" charset="-122"/>
                <a:ea typeface="Microsoft Yahei" panose="020B0503020204020204" pitchFamily="34" charset="-122"/>
              </a:rPr>
              <a:t>(Depth)</a:t>
            </a:r>
            <a:r>
              <a:rPr lang="zh-CN" altLang="en-US" b="0" i="0">
                <a:solidFill>
                  <a:srgbClr val="222222"/>
                </a:solidFill>
                <a:effectLst/>
                <a:latin typeface="Microsoft Yahei" panose="020B0503020204020204" pitchFamily="34" charset="-122"/>
                <a:ea typeface="Microsoft Yahei" panose="020B0503020204020204" pitchFamily="34" charset="-122"/>
              </a:rPr>
              <a:t>信息，结果它被渲染在之前渲染过的物体之上，这并不是我们想要的结果</a:t>
            </a:r>
            <a:endParaRPr lang="zh-CN" altLang="en-US"/>
          </a:p>
        </p:txBody>
      </p:sp>
      <p:sp>
        <p:nvSpPr>
          <p:cNvPr id="19" name="文本框 18">
            <a:extLst>
              <a:ext uri="{FF2B5EF4-FFF2-40B4-BE49-F238E27FC236}">
                <a16:creationId xmlns:a16="http://schemas.microsoft.com/office/drawing/2014/main" id="{6EFE2836-3B73-4541-9725-E2F2E4FF1A37}"/>
              </a:ext>
            </a:extLst>
          </p:cNvPr>
          <p:cNvSpPr txBox="1"/>
          <p:nvPr/>
        </p:nvSpPr>
        <p:spPr>
          <a:xfrm>
            <a:off x="606663" y="9199594"/>
            <a:ext cx="9411811" cy="258532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glBindFramebuffer</a:t>
            </a:r>
            <a:r>
              <a:rPr lang="en-US" altLang="zh-CN" b="0" i="0">
                <a:solidFill>
                  <a:srgbClr val="E0E2E4"/>
                </a:solidFill>
                <a:effectLst/>
              </a:rPr>
              <a:t>(GL_READ_FRAMEBUFFER, gBuffer); </a:t>
            </a:r>
          </a:p>
          <a:p>
            <a:r>
              <a:rPr lang="en-US" altLang="zh-CN"/>
              <a:t>glBindFramebuffer</a:t>
            </a:r>
            <a:r>
              <a:rPr lang="en-US" altLang="zh-CN" b="0" i="0">
                <a:solidFill>
                  <a:srgbClr val="E0E2E4"/>
                </a:solidFill>
                <a:effectLst/>
              </a:rPr>
              <a:t>(GL_DRAW_FRAMEBUFFER, </a:t>
            </a:r>
            <a:r>
              <a:rPr lang="en-US" altLang="zh-CN"/>
              <a:t>defaultFramebufferObject()</a:t>
            </a:r>
            <a:r>
              <a:rPr lang="en-US" altLang="zh-CN" b="0" i="0">
                <a:solidFill>
                  <a:srgbClr val="E0E2E4"/>
                </a:solidFill>
                <a:effectLst/>
              </a:rPr>
              <a:t>); </a:t>
            </a:r>
            <a:r>
              <a:rPr lang="en-US" altLang="zh-CN" b="0" i="0">
                <a:solidFill>
                  <a:srgbClr val="818E96"/>
                </a:solidFill>
                <a:effectLst/>
              </a:rPr>
              <a:t>// write to default framebuffer</a:t>
            </a:r>
            <a:r>
              <a:rPr lang="en-US" altLang="zh-CN" b="0" i="0">
                <a:solidFill>
                  <a:srgbClr val="E0E2E4"/>
                </a:solidFill>
                <a:effectLst/>
              </a:rPr>
              <a:t> </a:t>
            </a:r>
          </a:p>
          <a:p>
            <a:r>
              <a:rPr lang="en-US" altLang="zh-CN"/>
              <a:t>glBlitFramebuffer</a:t>
            </a:r>
            <a:r>
              <a:rPr lang="en-US" altLang="zh-CN" b="0" i="0">
                <a:solidFill>
                  <a:srgbClr val="E0E2E4"/>
                </a:solidFill>
                <a:effectLst/>
              </a:rPr>
              <a:t>( </a:t>
            </a:r>
          </a:p>
          <a:p>
            <a:pPr lvl="1"/>
            <a:r>
              <a:rPr lang="en-US" altLang="zh-CN" b="0" i="0">
                <a:solidFill>
                  <a:srgbClr val="FFCD22"/>
                </a:solidFill>
                <a:effectLst/>
              </a:rPr>
              <a:t>0</a:t>
            </a:r>
            <a:r>
              <a:rPr lang="en-US" altLang="zh-CN" b="0" i="0">
                <a:solidFill>
                  <a:srgbClr val="E0E2E4"/>
                </a:solidFill>
                <a:effectLst/>
              </a:rPr>
              <a:t>, </a:t>
            </a:r>
            <a:r>
              <a:rPr lang="en-US" altLang="zh-CN" b="0" i="0">
                <a:solidFill>
                  <a:srgbClr val="FFCD22"/>
                </a:solidFill>
                <a:effectLst/>
              </a:rPr>
              <a:t>0</a:t>
            </a:r>
            <a:r>
              <a:rPr lang="en-US" altLang="zh-CN" b="0" i="0">
                <a:solidFill>
                  <a:srgbClr val="E0E2E4"/>
                </a:solidFill>
                <a:effectLst/>
              </a:rPr>
              <a:t>, width(), height(), </a:t>
            </a:r>
            <a:r>
              <a:rPr lang="en-US" altLang="zh-CN" b="0" i="0">
                <a:solidFill>
                  <a:srgbClr val="FFCD22"/>
                </a:solidFill>
                <a:effectLst/>
              </a:rPr>
              <a:t>0</a:t>
            </a:r>
            <a:r>
              <a:rPr lang="en-US" altLang="zh-CN" b="0" i="0">
                <a:solidFill>
                  <a:srgbClr val="E0E2E4"/>
                </a:solidFill>
                <a:effectLst/>
              </a:rPr>
              <a:t>, </a:t>
            </a:r>
            <a:r>
              <a:rPr lang="en-US" altLang="zh-CN" b="0" i="0">
                <a:solidFill>
                  <a:srgbClr val="FFCD22"/>
                </a:solidFill>
                <a:effectLst/>
              </a:rPr>
              <a:t>0</a:t>
            </a:r>
            <a:r>
              <a:rPr lang="en-US" altLang="zh-CN" b="0" i="0">
                <a:solidFill>
                  <a:srgbClr val="E0E2E4"/>
                </a:solidFill>
                <a:effectLst/>
              </a:rPr>
              <a:t>, width(), height(), </a:t>
            </a:r>
            <a:r>
              <a:rPr lang="en-US" altLang="zh-CN" b="0" i="0">
                <a:solidFill>
                  <a:srgbClr val="E0E2E4"/>
                </a:solidFill>
                <a:effectLst/>
                <a:highlight>
                  <a:srgbClr val="800000"/>
                </a:highlight>
              </a:rPr>
              <a:t>GL_DEPTH_BUFFER_BIT</a:t>
            </a:r>
            <a:r>
              <a:rPr lang="en-US" altLang="zh-CN" b="0" i="0">
                <a:solidFill>
                  <a:srgbClr val="E0E2E4"/>
                </a:solidFill>
                <a:effectLst/>
              </a:rPr>
              <a:t>, GL_NEAREST </a:t>
            </a:r>
          </a:p>
          <a:p>
            <a:r>
              <a:rPr lang="en-US" altLang="zh-CN" b="0" i="0">
                <a:solidFill>
                  <a:srgbClr val="E0E2E4"/>
                </a:solidFill>
                <a:effectLst/>
              </a:rPr>
              <a:t>); </a:t>
            </a:r>
          </a:p>
          <a:p>
            <a:r>
              <a:rPr lang="en-US" altLang="zh-CN"/>
              <a:t>glBindFramebuffer</a:t>
            </a:r>
            <a:r>
              <a:rPr lang="en-US" altLang="zh-CN" b="0" i="0">
                <a:solidFill>
                  <a:srgbClr val="E0E2E4"/>
                </a:solidFill>
                <a:effectLst/>
              </a:rPr>
              <a:t>(GL_FRAMEBUFFER, </a:t>
            </a:r>
            <a:r>
              <a:rPr lang="en-US" altLang="zh-CN"/>
              <a:t>defaultFramebufferObject()</a:t>
            </a:r>
            <a:r>
              <a:rPr lang="en-US" altLang="zh-CN" b="0" i="0">
                <a:solidFill>
                  <a:srgbClr val="E0E2E4"/>
                </a:solidFill>
                <a:effectLst/>
              </a:rPr>
              <a:t>); </a:t>
            </a:r>
          </a:p>
          <a:p>
            <a:r>
              <a:rPr lang="en-US" altLang="zh-CN" b="0" i="0">
                <a:solidFill>
                  <a:srgbClr val="818E96"/>
                </a:solidFill>
                <a:effectLst/>
              </a:rPr>
              <a:t>// now render light cubes as before</a:t>
            </a:r>
            <a:r>
              <a:rPr lang="en-US" altLang="zh-CN" b="0" i="0">
                <a:solidFill>
                  <a:srgbClr val="E0E2E4"/>
                </a:solidFill>
                <a:effectLst/>
              </a:rPr>
              <a:t> </a:t>
            </a:r>
          </a:p>
          <a:p>
            <a:r>
              <a:rPr lang="en-US" altLang="zh-CN" b="0" i="0">
                <a:solidFill>
                  <a:srgbClr val="E0E2E4"/>
                </a:solidFill>
                <a:effectLst/>
              </a:rPr>
              <a:t>[...] </a:t>
            </a:r>
            <a:endParaRPr lang="zh-CN" altLang="en-US"/>
          </a:p>
        </p:txBody>
      </p:sp>
      <p:sp>
        <p:nvSpPr>
          <p:cNvPr id="21" name="文本框 20">
            <a:extLst>
              <a:ext uri="{FF2B5EF4-FFF2-40B4-BE49-F238E27FC236}">
                <a16:creationId xmlns:a16="http://schemas.microsoft.com/office/drawing/2014/main" id="{D5E258FB-0E09-4101-9DE6-8E07CE195371}"/>
              </a:ext>
            </a:extLst>
          </p:cNvPr>
          <p:cNvSpPr txBox="1"/>
          <p:nvPr/>
        </p:nvSpPr>
        <p:spPr>
          <a:xfrm>
            <a:off x="606663" y="8768178"/>
            <a:ext cx="7279640" cy="369332"/>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复制整个读帧缓冲的深度缓冲信息到默认帧缓冲的深度缓冲</a:t>
            </a:r>
            <a:endParaRPr lang="zh-CN" altLang="en-US">
              <a:solidFill>
                <a:schemeClr val="bg1"/>
              </a:solidFill>
            </a:endParaRPr>
          </a:p>
        </p:txBody>
      </p:sp>
      <p:pic>
        <p:nvPicPr>
          <p:cNvPr id="5124" name="Picture 4" descr="Image of deferred rendering with forward rendering where we copied the depth buffer data and lights are rendered properly with all  geometry in OpenGL">
            <a:extLst>
              <a:ext uri="{FF2B5EF4-FFF2-40B4-BE49-F238E27FC236}">
                <a16:creationId xmlns:a16="http://schemas.microsoft.com/office/drawing/2014/main" id="{B1CFF6B8-094C-4D58-8EA4-48522E135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434" y="11356296"/>
            <a:ext cx="3414719" cy="2674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7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FF7D7C3-2492-43F0-B6A7-DC493FBD0FD1}"/>
              </a:ext>
            </a:extLst>
          </p:cNvPr>
          <p:cNvSpPr txBox="1"/>
          <p:nvPr/>
        </p:nvSpPr>
        <p:spPr>
          <a:xfrm>
            <a:off x="2655729" y="328414"/>
            <a:ext cx="5313680" cy="369332"/>
          </a:xfrm>
          <a:prstGeom prst="rect">
            <a:avLst/>
          </a:prstGeom>
          <a:noFill/>
        </p:spPr>
        <p:txBody>
          <a:bodyPr wrap="square">
            <a:spAutoFit/>
          </a:bodyPr>
          <a:lstStyle/>
          <a:p>
            <a:pPr algn="ctr"/>
            <a:r>
              <a:rPr lang="zh-CN" altLang="en-US" b="1" i="0">
                <a:solidFill>
                  <a:srgbClr val="FFC000"/>
                </a:solidFill>
                <a:effectLst/>
                <a:latin typeface="Open Sans" panose="020B0606030504020204" pitchFamily="34" charset="0"/>
              </a:rPr>
              <a:t>更多的光源</a:t>
            </a:r>
          </a:p>
        </p:txBody>
      </p:sp>
      <p:sp>
        <p:nvSpPr>
          <p:cNvPr id="7" name="文本框 6">
            <a:extLst>
              <a:ext uri="{FF2B5EF4-FFF2-40B4-BE49-F238E27FC236}">
                <a16:creationId xmlns:a16="http://schemas.microsoft.com/office/drawing/2014/main" id="{ECDD8A3E-801D-44A4-A2B4-A16C3F793AE9}"/>
              </a:ext>
            </a:extLst>
          </p:cNvPr>
          <p:cNvSpPr txBox="1"/>
          <p:nvPr/>
        </p:nvSpPr>
        <p:spPr>
          <a:xfrm>
            <a:off x="966628" y="871696"/>
            <a:ext cx="8715851"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b="0" i="0">
                <a:solidFill>
                  <a:srgbClr val="222222"/>
                </a:solidFill>
                <a:effectLst/>
                <a:latin typeface="Microsoft Yahei" panose="020B0503020204020204" pitchFamily="34" charset="-122"/>
                <a:ea typeface="Microsoft Yahei" panose="020B0503020204020204" pitchFamily="34" charset="-122"/>
              </a:rPr>
              <a:t>当渲染光照场景时，会计算场景中</a:t>
            </a:r>
            <a:r>
              <a:rPr lang="zh-CN" altLang="en-US" b="1" i="0">
                <a:solidFill>
                  <a:srgbClr val="222222"/>
                </a:solidFill>
                <a:effectLst/>
                <a:latin typeface="Microsoft Yahei" panose="020B0503020204020204" pitchFamily="34" charset="-122"/>
                <a:ea typeface="Microsoft Yahei" panose="020B0503020204020204" pitchFamily="34" charset="-122"/>
              </a:rPr>
              <a:t>每一个</a:t>
            </a:r>
            <a:r>
              <a:rPr lang="zh-CN" altLang="en-US" b="0" i="0">
                <a:solidFill>
                  <a:srgbClr val="222222"/>
                </a:solidFill>
                <a:effectLst/>
                <a:latin typeface="Microsoft Yahei" panose="020B0503020204020204" pitchFamily="34" charset="-122"/>
                <a:ea typeface="Microsoft Yahei" panose="020B0503020204020204" pitchFamily="34" charset="-122"/>
              </a:rPr>
              <a:t>光源的贡献，不管它们离片段有多远。很大一部分的光源根本就不会到达这个片段</a:t>
            </a:r>
            <a:endParaRPr lang="zh-CN" altLang="en-US"/>
          </a:p>
        </p:txBody>
      </p:sp>
      <p:sp>
        <p:nvSpPr>
          <p:cNvPr id="9" name="文本框 8">
            <a:extLst>
              <a:ext uri="{FF2B5EF4-FFF2-40B4-BE49-F238E27FC236}">
                <a16:creationId xmlns:a16="http://schemas.microsoft.com/office/drawing/2014/main" id="{B60EA901-B874-46EE-80D2-60BF5EFDB495}"/>
              </a:ext>
            </a:extLst>
          </p:cNvPr>
          <p:cNvSpPr txBox="1"/>
          <p:nvPr/>
        </p:nvSpPr>
        <p:spPr>
          <a:xfrm>
            <a:off x="942659" y="1506566"/>
            <a:ext cx="3808572" cy="369332"/>
          </a:xfrm>
          <a:prstGeom prst="rect">
            <a:avLst/>
          </a:prstGeom>
          <a:noFill/>
        </p:spPr>
        <p:txBody>
          <a:bodyPr wrap="square">
            <a:spAutoFit/>
          </a:bodyPr>
          <a:lstStyle/>
          <a:p>
            <a:pPr algn="l"/>
            <a:r>
              <a:rPr lang="zh-CN" altLang="en-US" b="0" i="0">
                <a:solidFill>
                  <a:schemeClr val="bg1"/>
                </a:solidFill>
                <a:effectLst/>
                <a:latin typeface="Open Sans" panose="020B0606030504020204" pitchFamily="34" charset="0"/>
              </a:rPr>
              <a:t>计算一个光源的体积或半径</a:t>
            </a:r>
            <a:r>
              <a:rPr lang="zh-CN" altLang="en-US">
                <a:solidFill>
                  <a:schemeClr val="bg1"/>
                </a:solidFill>
                <a:latin typeface="Open Sans" panose="020B0606030504020204" pitchFamily="34" charset="0"/>
              </a:rPr>
              <a:t>：</a:t>
            </a:r>
            <a:endParaRPr lang="zh-CN" altLang="en-US" b="0" i="0">
              <a:solidFill>
                <a:schemeClr val="bg1"/>
              </a:solidFill>
              <a:effectLst/>
              <a:latin typeface="Open Sans" panose="020B0606030504020204" pitchFamily="34" charset="0"/>
            </a:endParaRPr>
          </a:p>
        </p:txBody>
      </p:sp>
      <p:pic>
        <p:nvPicPr>
          <p:cNvPr id="11" name="图片 10">
            <a:extLst>
              <a:ext uri="{FF2B5EF4-FFF2-40B4-BE49-F238E27FC236}">
                <a16:creationId xmlns:a16="http://schemas.microsoft.com/office/drawing/2014/main" id="{0D69C04E-58AA-4D11-A825-5E51B0AF981A}"/>
              </a:ext>
            </a:extLst>
          </p:cNvPr>
          <p:cNvPicPr>
            <a:picLocks noChangeAspect="1"/>
          </p:cNvPicPr>
          <p:nvPr/>
        </p:nvPicPr>
        <p:blipFill>
          <a:blip r:embed="rId2"/>
          <a:stretch>
            <a:fillRect/>
          </a:stretch>
        </p:blipFill>
        <p:spPr>
          <a:xfrm>
            <a:off x="1006321" y="1875898"/>
            <a:ext cx="4819650" cy="971550"/>
          </a:xfrm>
          <a:prstGeom prst="rect">
            <a:avLst/>
          </a:prstGeom>
        </p:spPr>
      </p:pic>
      <p:sp>
        <p:nvSpPr>
          <p:cNvPr id="13" name="文本框 12">
            <a:extLst>
              <a:ext uri="{FF2B5EF4-FFF2-40B4-BE49-F238E27FC236}">
                <a16:creationId xmlns:a16="http://schemas.microsoft.com/office/drawing/2014/main" id="{FE9FCD69-F7DD-4ECE-9FEC-1BC99A9C893C}"/>
              </a:ext>
            </a:extLst>
          </p:cNvPr>
          <p:cNvSpPr txBox="1"/>
          <p:nvPr/>
        </p:nvSpPr>
        <p:spPr>
          <a:xfrm>
            <a:off x="6107591" y="2177007"/>
            <a:ext cx="3463288" cy="369332"/>
          </a:xfrm>
          <a:prstGeom prst="rect">
            <a:avLst/>
          </a:prstGeom>
          <a:noFill/>
        </p:spPr>
        <p:txBody>
          <a:bodyPr wrap="square">
            <a:spAutoFit/>
          </a:bodyPr>
          <a:lstStyle/>
          <a:p>
            <a:pPr algn="ctr"/>
            <a:r>
              <a:rPr lang="zh-CN" altLang="en-US" b="0" i="0">
                <a:solidFill>
                  <a:schemeClr val="bg1"/>
                </a:solidFill>
                <a:effectLst/>
                <a:latin typeface="Microsoft Yahei" panose="020B0503020204020204" pitchFamily="34" charset="-122"/>
                <a:ea typeface="Microsoft Yahei" panose="020B0503020204020204" pitchFamily="34" charset="-122"/>
              </a:rPr>
              <a:t>这个方程永远不会真正等于</a:t>
            </a:r>
            <a:r>
              <a:rPr lang="en-US" altLang="zh-CN" b="0" i="0">
                <a:solidFill>
                  <a:schemeClr val="bg1"/>
                </a:solidFill>
                <a:effectLst/>
                <a:latin typeface="Microsoft Yahei" panose="020B0503020204020204" pitchFamily="34" charset="-122"/>
                <a:ea typeface="Microsoft Yahei" panose="020B0503020204020204" pitchFamily="34" charset="-122"/>
              </a:rPr>
              <a:t>0.0</a:t>
            </a:r>
            <a:endParaRPr lang="zh-CN" altLang="en-US">
              <a:solidFill>
                <a:schemeClr val="bg1"/>
              </a:solidFill>
            </a:endParaRPr>
          </a:p>
        </p:txBody>
      </p:sp>
      <p:sp>
        <p:nvSpPr>
          <p:cNvPr id="16" name="文本框 15">
            <a:extLst>
              <a:ext uri="{FF2B5EF4-FFF2-40B4-BE49-F238E27FC236}">
                <a16:creationId xmlns:a16="http://schemas.microsoft.com/office/drawing/2014/main" id="{CBC0F674-F6F5-4146-BC06-D7868F2C306F}"/>
              </a:ext>
            </a:extLst>
          </p:cNvPr>
          <p:cNvSpPr txBox="1"/>
          <p:nvPr/>
        </p:nvSpPr>
        <p:spPr>
          <a:xfrm>
            <a:off x="942659" y="2849434"/>
            <a:ext cx="8523918" cy="646331"/>
          </a:xfrm>
          <a:prstGeom prst="rect">
            <a:avLst/>
          </a:prstGeom>
          <a:noFill/>
        </p:spPr>
        <p:txBody>
          <a:bodyPr wrap="square">
            <a:spAutoFit/>
          </a:bodyPr>
          <a:lstStyle/>
          <a:p>
            <a:pPr eaLnBrk="0" fontAlgn="base" hangingPunct="0">
              <a:spcBef>
                <a:spcPct val="0"/>
              </a:spcBef>
              <a:spcAft>
                <a:spcPct val="0"/>
              </a:spcAft>
            </a:pP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我们选择</a:t>
            </a:r>
            <a:r>
              <a:rPr kumimoji="0" lang="zh-CN" altLang="zh-CN" b="0" i="0" u="none" strike="noStrike" cap="none" normalizeH="0" baseline="0">
                <a:ln>
                  <a:noFill/>
                </a:ln>
                <a:solidFill>
                  <a:schemeClr val="bg1"/>
                </a:solidFill>
                <a:effectLst/>
                <a:latin typeface="微软雅黑" panose="020B0503020204020204" pitchFamily="34" charset="-122"/>
                <a:ea typeface="MathJax_Main"/>
              </a:rPr>
              <a:t>5/256</a:t>
            </a: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作为一个合适的光照值；除以256是因为默认的8-bit帧缓冲可以每个分量显示这么多强度值(Intensity)</a:t>
            </a:r>
            <a:r>
              <a:rPr lang="zh-CN" altLang="en-US">
                <a:solidFill>
                  <a:schemeClr val="bg1"/>
                </a:solidFill>
                <a:latin typeface="微软雅黑" panose="020B0503020204020204" pitchFamily="34" charset="-122"/>
                <a:ea typeface="微软雅黑" panose="020B0503020204020204" pitchFamily="34" charset="-122"/>
              </a:rPr>
              <a:t>，</a:t>
            </a:r>
            <a:r>
              <a:rPr lang="zh-CN" altLang="en-US" b="0" i="0">
                <a:solidFill>
                  <a:schemeClr val="bg1"/>
                </a:solidFill>
                <a:effectLst/>
                <a:latin typeface="Microsoft Yahei" panose="020B0503020204020204" pitchFamily="34" charset="-122"/>
                <a:ea typeface="Microsoft Yahei" panose="020B0503020204020204" pitchFamily="34" charset="-122"/>
              </a:rPr>
              <a:t>我们要求的衰减方程会是这样：</a:t>
            </a:r>
            <a:endParaRPr lang="zh-CN" altLang="en-US">
              <a:solidFill>
                <a:schemeClr val="bg1"/>
              </a:solidFill>
            </a:endParaRPr>
          </a:p>
        </p:txBody>
      </p:sp>
      <p:pic>
        <p:nvPicPr>
          <p:cNvPr id="20" name="图片 19">
            <a:extLst>
              <a:ext uri="{FF2B5EF4-FFF2-40B4-BE49-F238E27FC236}">
                <a16:creationId xmlns:a16="http://schemas.microsoft.com/office/drawing/2014/main" id="{8ACA4F27-12F6-4429-B0B5-EC791AF96146}"/>
              </a:ext>
            </a:extLst>
          </p:cNvPr>
          <p:cNvPicPr>
            <a:picLocks noChangeAspect="1"/>
          </p:cNvPicPr>
          <p:nvPr/>
        </p:nvPicPr>
        <p:blipFill>
          <a:blip r:embed="rId3"/>
          <a:stretch>
            <a:fillRect/>
          </a:stretch>
        </p:blipFill>
        <p:spPr>
          <a:xfrm>
            <a:off x="315758" y="3452580"/>
            <a:ext cx="6200775" cy="5705475"/>
          </a:xfrm>
          <a:prstGeom prst="rect">
            <a:avLst/>
          </a:prstGeom>
        </p:spPr>
      </p:pic>
      <p:sp>
        <p:nvSpPr>
          <p:cNvPr id="22" name="文本框 21">
            <a:extLst>
              <a:ext uri="{FF2B5EF4-FFF2-40B4-BE49-F238E27FC236}">
                <a16:creationId xmlns:a16="http://schemas.microsoft.com/office/drawing/2014/main" id="{62447146-C063-4D19-9548-A3242498824D}"/>
              </a:ext>
            </a:extLst>
          </p:cNvPr>
          <p:cNvSpPr txBox="1"/>
          <p:nvPr/>
        </p:nvSpPr>
        <p:spPr>
          <a:xfrm>
            <a:off x="5481000" y="3486314"/>
            <a:ext cx="24638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b="0" i="0">
                <a:solidFill>
                  <a:srgbClr val="222222"/>
                </a:solidFill>
                <a:effectLst/>
                <a:latin typeface="Microsoft Yahei" panose="020B0503020204020204" pitchFamily="34" charset="-122"/>
                <a:ea typeface="Microsoft Yahei" panose="020B0503020204020204" pitchFamily="34" charset="-122"/>
              </a:rPr>
              <a:t>光源最亮的颜色分量</a:t>
            </a:r>
            <a:endParaRPr lang="zh-CN" altLang="en-US"/>
          </a:p>
        </p:txBody>
      </p:sp>
      <p:cxnSp>
        <p:nvCxnSpPr>
          <p:cNvPr id="24" name="直接箭头连接符 23">
            <a:extLst>
              <a:ext uri="{FF2B5EF4-FFF2-40B4-BE49-F238E27FC236}">
                <a16:creationId xmlns:a16="http://schemas.microsoft.com/office/drawing/2014/main" id="{116297FD-E8F4-41F1-9D44-F5F47C5B4CB2}"/>
              </a:ext>
            </a:extLst>
          </p:cNvPr>
          <p:cNvCxnSpPr>
            <a:stCxn id="22" idx="1"/>
          </p:cNvCxnSpPr>
          <p:nvPr/>
        </p:nvCxnSpPr>
        <p:spPr>
          <a:xfrm flipH="1">
            <a:off x="4753131" y="3670980"/>
            <a:ext cx="727869"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6" name="图片 25">
            <a:extLst>
              <a:ext uri="{FF2B5EF4-FFF2-40B4-BE49-F238E27FC236}">
                <a16:creationId xmlns:a16="http://schemas.microsoft.com/office/drawing/2014/main" id="{BFF40D0B-9829-4DAB-804A-C73C7758C217}"/>
              </a:ext>
            </a:extLst>
          </p:cNvPr>
          <p:cNvPicPr>
            <a:picLocks noChangeAspect="1"/>
          </p:cNvPicPr>
          <p:nvPr/>
        </p:nvPicPr>
        <p:blipFill>
          <a:blip r:embed="rId4"/>
          <a:stretch>
            <a:fillRect/>
          </a:stretch>
        </p:blipFill>
        <p:spPr>
          <a:xfrm>
            <a:off x="1278731" y="9129032"/>
            <a:ext cx="8067675" cy="1600200"/>
          </a:xfrm>
          <a:prstGeom prst="rect">
            <a:avLst/>
          </a:prstGeom>
        </p:spPr>
      </p:pic>
      <p:sp>
        <p:nvSpPr>
          <p:cNvPr id="28" name="文本框 27">
            <a:extLst>
              <a:ext uri="{FF2B5EF4-FFF2-40B4-BE49-F238E27FC236}">
                <a16:creationId xmlns:a16="http://schemas.microsoft.com/office/drawing/2014/main" id="{62A574C1-92A2-41C8-BB9D-E0F2669F3E1F}"/>
              </a:ext>
            </a:extLst>
          </p:cNvPr>
          <p:cNvSpPr txBox="1"/>
          <p:nvPr/>
        </p:nvSpPr>
        <p:spPr>
          <a:xfrm>
            <a:off x="358378" y="10568437"/>
            <a:ext cx="9932350" cy="175432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constant = </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linear = </a:t>
            </a:r>
            <a:r>
              <a:rPr lang="en-US" altLang="zh-CN" b="0" i="0">
                <a:solidFill>
                  <a:srgbClr val="FFCD22"/>
                </a:solidFill>
                <a:effectLst/>
                <a:latin typeface="Calibri" panose="020F0502020204030204" pitchFamily="34" charset="0"/>
                <a:cs typeface="Calibri" panose="020F0502020204030204" pitchFamily="34" charset="0"/>
              </a:rPr>
              <a:t>0.7</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quadratic = </a:t>
            </a:r>
            <a:r>
              <a:rPr lang="en-US" altLang="zh-CN" b="0" i="0">
                <a:solidFill>
                  <a:srgbClr val="FFCD22"/>
                </a:solidFill>
                <a:effectLst/>
                <a:latin typeface="Calibri" panose="020F0502020204030204" pitchFamily="34" charset="0"/>
                <a:cs typeface="Calibri" panose="020F0502020204030204" pitchFamily="34" charset="0"/>
              </a:rPr>
              <a:t>1.8</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lightMax = </a:t>
            </a:r>
            <a:r>
              <a:rPr lang="en-US" altLang="zh-CN" b="0" i="0">
                <a:solidFill>
                  <a:srgbClr val="8CBBAD"/>
                </a:solidFill>
                <a:effectLst/>
                <a:latin typeface="Calibri" panose="020F0502020204030204" pitchFamily="34" charset="0"/>
                <a:cs typeface="Calibri" panose="020F0502020204030204" pitchFamily="34" charset="0"/>
              </a:rPr>
              <a:t>std</a:t>
            </a:r>
            <a:r>
              <a:rPr lang="en-US" altLang="zh-CN" b="0" i="0">
                <a:solidFill>
                  <a:srgbClr val="E0E2E4"/>
                </a:solidFill>
                <a:effectLst/>
                <a:latin typeface="Calibri" panose="020F0502020204030204" pitchFamily="34" charset="0"/>
                <a:cs typeface="Calibri" panose="020F0502020204030204" pitchFamily="34" charset="0"/>
              </a:rPr>
              <a:t>::fmaxf(</a:t>
            </a:r>
            <a:r>
              <a:rPr lang="en-US" altLang="zh-CN" b="0" i="0">
                <a:solidFill>
                  <a:srgbClr val="8CBBAD"/>
                </a:solidFill>
                <a:effectLst/>
                <a:latin typeface="Calibri" panose="020F0502020204030204" pitchFamily="34" charset="0"/>
                <a:cs typeface="Calibri" panose="020F0502020204030204" pitchFamily="34" charset="0"/>
              </a:rPr>
              <a:t>std</a:t>
            </a:r>
            <a:r>
              <a:rPr lang="en-US" altLang="zh-CN" b="0" i="0">
                <a:solidFill>
                  <a:srgbClr val="E0E2E4"/>
                </a:solidFill>
                <a:effectLst/>
                <a:latin typeface="Calibri" panose="020F0502020204030204" pitchFamily="34" charset="0"/>
                <a:cs typeface="Calibri" panose="020F0502020204030204" pitchFamily="34" charset="0"/>
              </a:rPr>
              <a:t>::fmaxf(lightColor.r, lightColor.g), lightColor.b);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radius = </a:t>
            </a:r>
          </a:p>
          <a:p>
            <a:r>
              <a:rPr lang="en-US" altLang="zh-CN" b="0" i="0">
                <a:solidFill>
                  <a:srgbClr val="E0E2E4"/>
                </a:solidFill>
                <a:effectLst/>
                <a:latin typeface="Calibri" panose="020F0502020204030204" pitchFamily="34" charset="0"/>
                <a:cs typeface="Calibri" panose="020F0502020204030204" pitchFamily="34" charset="0"/>
              </a:rPr>
              <a:t>(-linear + </a:t>
            </a:r>
            <a:r>
              <a:rPr lang="en-US" altLang="zh-CN" b="0" i="0">
                <a:solidFill>
                  <a:srgbClr val="8CBBAD"/>
                </a:solidFill>
                <a:effectLst/>
                <a:latin typeface="Calibri" panose="020F0502020204030204" pitchFamily="34" charset="0"/>
                <a:cs typeface="Calibri" panose="020F0502020204030204" pitchFamily="34" charset="0"/>
              </a:rPr>
              <a:t>std</a:t>
            </a:r>
            <a:r>
              <a:rPr lang="en-US" altLang="zh-CN" b="0" i="0">
                <a:solidFill>
                  <a:srgbClr val="E0E2E4"/>
                </a:solidFill>
                <a:effectLst/>
                <a:latin typeface="Calibri" panose="020F0502020204030204" pitchFamily="34" charset="0"/>
                <a:cs typeface="Calibri" panose="020F0502020204030204" pitchFamily="34" charset="0"/>
              </a:rPr>
              <a:t>::sqrtf(linear * linear - </a:t>
            </a:r>
            <a:r>
              <a:rPr lang="en-US" altLang="zh-CN" b="0" i="0">
                <a:solidFill>
                  <a:srgbClr val="FFCD22"/>
                </a:solidFill>
                <a:effectLst/>
                <a:latin typeface="Calibri" panose="020F0502020204030204" pitchFamily="34" charset="0"/>
                <a:cs typeface="Calibri" panose="020F0502020204030204" pitchFamily="34" charset="0"/>
              </a:rPr>
              <a:t>4</a:t>
            </a:r>
            <a:r>
              <a:rPr lang="en-US" altLang="zh-CN" b="0" i="0">
                <a:solidFill>
                  <a:srgbClr val="E0E2E4"/>
                </a:solidFill>
                <a:effectLst/>
                <a:latin typeface="Calibri" panose="020F0502020204030204" pitchFamily="34" charset="0"/>
                <a:cs typeface="Calibri" panose="020F0502020204030204" pitchFamily="34" charset="0"/>
              </a:rPr>
              <a:t> * quadratic * (constant - (</a:t>
            </a:r>
            <a:r>
              <a:rPr lang="en-US" altLang="zh-CN" b="0" i="0">
                <a:solidFill>
                  <a:srgbClr val="FFCD22"/>
                </a:solidFill>
                <a:effectLst/>
                <a:latin typeface="Calibri" panose="020F0502020204030204" pitchFamily="34" charset="0"/>
                <a:cs typeface="Calibri" panose="020F0502020204030204" pitchFamily="34" charset="0"/>
              </a:rPr>
              <a:t>256.0</a:t>
            </a:r>
            <a:r>
              <a:rPr lang="en-US" altLang="zh-CN" b="0" i="0">
                <a:solidFill>
                  <a:srgbClr val="E0E2E4"/>
                </a:solidFill>
                <a:effectLst/>
                <a:latin typeface="Calibri" panose="020F0502020204030204" pitchFamily="34" charset="0"/>
                <a:cs typeface="Calibri" panose="020F0502020204030204" pitchFamily="34" charset="0"/>
              </a:rPr>
              <a:t> / </a:t>
            </a:r>
            <a:r>
              <a:rPr lang="en-US" altLang="zh-CN" b="0" i="0">
                <a:solidFill>
                  <a:srgbClr val="FFCD22"/>
                </a:solidFill>
                <a:effectLst/>
                <a:latin typeface="Calibri" panose="020F0502020204030204" pitchFamily="34" charset="0"/>
                <a:cs typeface="Calibri" panose="020F0502020204030204" pitchFamily="34" charset="0"/>
              </a:rPr>
              <a:t>5.0</a:t>
            </a:r>
            <a:r>
              <a:rPr lang="en-US" altLang="zh-CN" b="0" i="0">
                <a:solidFill>
                  <a:srgbClr val="E0E2E4"/>
                </a:solidFill>
                <a:effectLst/>
                <a:latin typeface="Calibri" panose="020F0502020204030204" pitchFamily="34" charset="0"/>
                <a:cs typeface="Calibri" panose="020F0502020204030204" pitchFamily="34" charset="0"/>
              </a:rPr>
              <a:t>) * lightMax))) / (</a:t>
            </a:r>
            <a:r>
              <a:rPr lang="en-US" altLang="zh-CN" b="0" i="0">
                <a:solidFill>
                  <a:srgbClr val="FFCD22"/>
                </a:solidFill>
                <a:effectLst/>
                <a:latin typeface="Calibri" panose="020F0502020204030204" pitchFamily="34" charset="0"/>
                <a:cs typeface="Calibri" panose="020F0502020204030204" pitchFamily="34" charset="0"/>
              </a:rPr>
              <a:t>2</a:t>
            </a:r>
            <a:r>
              <a:rPr lang="en-US" altLang="zh-CN" b="0" i="0">
                <a:solidFill>
                  <a:srgbClr val="E0E2E4"/>
                </a:solidFill>
                <a:effectLst/>
                <a:latin typeface="Calibri" panose="020F0502020204030204" pitchFamily="34" charset="0"/>
                <a:cs typeface="Calibri" panose="020F0502020204030204" pitchFamily="34" charset="0"/>
              </a:rPr>
              <a:t> * quadratic); </a:t>
            </a:r>
            <a:endParaRPr lang="zh-CN" altLang="en-US">
              <a:latin typeface="Calibri" panose="020F0502020204030204" pitchFamily="34" charset="0"/>
              <a:cs typeface="Calibri" panose="020F0502020204030204" pitchFamily="34" charset="0"/>
            </a:endParaRPr>
          </a:p>
        </p:txBody>
      </p:sp>
      <p:graphicFrame>
        <p:nvGraphicFramePr>
          <p:cNvPr id="2" name="表格 1">
            <a:extLst>
              <a:ext uri="{FF2B5EF4-FFF2-40B4-BE49-F238E27FC236}">
                <a16:creationId xmlns:a16="http://schemas.microsoft.com/office/drawing/2014/main" id="{0A3CA7D6-B531-49B8-BB0C-21BE811AE873}"/>
              </a:ext>
            </a:extLst>
          </p:cNvPr>
          <p:cNvGraphicFramePr>
            <a:graphicFrameLocks noGrp="1"/>
          </p:cNvGraphicFramePr>
          <p:nvPr>
            <p:extLst>
              <p:ext uri="{D42A27DB-BD31-4B8C-83A1-F6EECF244321}">
                <p14:modId xmlns:p14="http://schemas.microsoft.com/office/powerpoint/2010/main" val="1239293033"/>
              </p:ext>
            </p:extLst>
          </p:nvPr>
        </p:nvGraphicFramePr>
        <p:xfrm>
          <a:off x="6516533" y="3910973"/>
          <a:ext cx="3744908" cy="4998720"/>
        </p:xfrm>
        <a:graphic>
          <a:graphicData uri="http://schemas.openxmlformats.org/drawingml/2006/table">
            <a:tbl>
              <a:tblPr/>
              <a:tblGrid>
                <a:gridCol w="936227">
                  <a:extLst>
                    <a:ext uri="{9D8B030D-6E8A-4147-A177-3AD203B41FA5}">
                      <a16:colId xmlns:a16="http://schemas.microsoft.com/office/drawing/2014/main" val="3909463451"/>
                    </a:ext>
                  </a:extLst>
                </a:gridCol>
                <a:gridCol w="936227">
                  <a:extLst>
                    <a:ext uri="{9D8B030D-6E8A-4147-A177-3AD203B41FA5}">
                      <a16:colId xmlns:a16="http://schemas.microsoft.com/office/drawing/2014/main" val="648348734"/>
                    </a:ext>
                  </a:extLst>
                </a:gridCol>
                <a:gridCol w="936227">
                  <a:extLst>
                    <a:ext uri="{9D8B030D-6E8A-4147-A177-3AD203B41FA5}">
                      <a16:colId xmlns:a16="http://schemas.microsoft.com/office/drawing/2014/main" val="2823874455"/>
                    </a:ext>
                  </a:extLst>
                </a:gridCol>
                <a:gridCol w="936227">
                  <a:extLst>
                    <a:ext uri="{9D8B030D-6E8A-4147-A177-3AD203B41FA5}">
                      <a16:colId xmlns:a16="http://schemas.microsoft.com/office/drawing/2014/main" val="3709424626"/>
                    </a:ext>
                  </a:extLst>
                </a:gridCol>
              </a:tblGrid>
              <a:tr h="361188">
                <a:tc>
                  <a:txBody>
                    <a:bodyPr/>
                    <a:lstStyle/>
                    <a:p>
                      <a:pPr algn="ctr"/>
                      <a:r>
                        <a:rPr lang="zh-CN" altLang="en-US" sz="1600" b="1">
                          <a:solidFill>
                            <a:srgbClr val="00B0F0"/>
                          </a:solidFill>
                          <a:effectLst/>
                        </a:rPr>
                        <a:t>距离</a:t>
                      </a:r>
                    </a:p>
                  </a:txBody>
                  <a:tcPr marL="121920" marR="121920" marT="60960" marB="60960" anchor="ctr">
                    <a:lnL>
                      <a:noFill/>
                    </a:lnL>
                    <a:lnR>
                      <a:noFill/>
                    </a:lnR>
                    <a:lnT>
                      <a:noFill/>
                    </a:lnT>
                    <a:lnB w="15240" cap="flat" cmpd="sng" algn="ctr">
                      <a:solidFill>
                        <a:srgbClr val="E1E4E5"/>
                      </a:solidFill>
                      <a:prstDash val="solid"/>
                      <a:round/>
                      <a:headEnd type="none" w="med" len="med"/>
                      <a:tailEnd type="none" w="med" len="med"/>
                    </a:lnB>
                  </a:tcPr>
                </a:tc>
                <a:tc>
                  <a:txBody>
                    <a:bodyPr/>
                    <a:lstStyle/>
                    <a:p>
                      <a:pPr algn="ctr"/>
                      <a:r>
                        <a:rPr lang="zh-CN" altLang="en-US" sz="1600" b="1">
                          <a:solidFill>
                            <a:srgbClr val="00B0F0"/>
                          </a:solidFill>
                          <a:effectLst/>
                        </a:rPr>
                        <a:t>常数</a:t>
                      </a:r>
                    </a:p>
                  </a:txBody>
                  <a:tcPr marL="121920" marR="121920" marT="60960" marB="60960" anchor="ctr">
                    <a:lnL>
                      <a:noFill/>
                    </a:lnL>
                    <a:lnR>
                      <a:noFill/>
                    </a:lnR>
                    <a:lnT>
                      <a:noFill/>
                    </a:lnT>
                    <a:lnB w="15240" cap="flat" cmpd="sng" algn="ctr">
                      <a:solidFill>
                        <a:srgbClr val="E1E4E5"/>
                      </a:solidFill>
                      <a:prstDash val="solid"/>
                      <a:round/>
                      <a:headEnd type="none" w="med" len="med"/>
                      <a:tailEnd type="none" w="med" len="med"/>
                    </a:lnB>
                  </a:tcPr>
                </a:tc>
                <a:tc>
                  <a:txBody>
                    <a:bodyPr/>
                    <a:lstStyle/>
                    <a:p>
                      <a:pPr algn="ctr"/>
                      <a:r>
                        <a:rPr lang="zh-CN" altLang="en-US" sz="1600" b="1">
                          <a:solidFill>
                            <a:srgbClr val="00B0F0"/>
                          </a:solidFill>
                          <a:effectLst/>
                        </a:rPr>
                        <a:t>一次</a:t>
                      </a:r>
                    </a:p>
                  </a:txBody>
                  <a:tcPr marL="121920" marR="121920" marT="60960" marB="60960" anchor="ctr">
                    <a:lnL>
                      <a:noFill/>
                    </a:lnL>
                    <a:lnR>
                      <a:noFill/>
                    </a:lnR>
                    <a:lnT>
                      <a:noFill/>
                    </a:lnT>
                    <a:lnB w="15240" cap="flat" cmpd="sng" algn="ctr">
                      <a:solidFill>
                        <a:srgbClr val="E1E4E5"/>
                      </a:solidFill>
                      <a:prstDash val="solid"/>
                      <a:round/>
                      <a:headEnd type="none" w="med" len="med"/>
                      <a:tailEnd type="none" w="med" len="med"/>
                    </a:lnB>
                  </a:tcPr>
                </a:tc>
                <a:tc>
                  <a:txBody>
                    <a:bodyPr/>
                    <a:lstStyle/>
                    <a:p>
                      <a:pPr algn="ctr"/>
                      <a:r>
                        <a:rPr lang="zh-CN" altLang="en-US" sz="1600" b="1">
                          <a:solidFill>
                            <a:srgbClr val="00B0F0"/>
                          </a:solidFill>
                          <a:effectLst/>
                        </a:rPr>
                        <a:t>二次</a:t>
                      </a:r>
                    </a:p>
                  </a:txBody>
                  <a:tcPr marL="121920" marR="121920" marT="60960" marB="60960" anchor="ctr">
                    <a:lnL>
                      <a:noFill/>
                    </a:lnL>
                    <a:lnR>
                      <a:noFill/>
                    </a:lnR>
                    <a:lnT>
                      <a:noFill/>
                    </a:lnT>
                    <a:lnB w="1524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161591266"/>
                  </a:ext>
                </a:extLst>
              </a:tr>
              <a:tr h="361188">
                <a:tc>
                  <a:txBody>
                    <a:bodyPr/>
                    <a:lstStyle/>
                    <a:p>
                      <a:pPr algn="ctr" fontAlgn="ctr"/>
                      <a:r>
                        <a:rPr lang="en-US" altLang="zh-CN" sz="1600">
                          <a:solidFill>
                            <a:srgbClr val="00B0F0"/>
                          </a:solidFill>
                          <a:effectLst/>
                        </a:rPr>
                        <a:t>7</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0.7</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1.8</a:t>
                      </a:r>
                    </a:p>
                  </a:txBody>
                  <a:tcPr marL="121920" marR="121920" marT="60960" marB="60960" anchor="ctr">
                    <a:lnL w="7620" cap="flat" cmpd="sng" algn="ctr">
                      <a:solidFill>
                        <a:srgbClr val="E1E4E5"/>
                      </a:solidFill>
                      <a:prstDash val="solid"/>
                      <a:round/>
                      <a:headEnd type="none" w="med" len="med"/>
                      <a:tailEnd type="none" w="med" len="med"/>
                    </a:lnL>
                    <a:lnR>
                      <a:noFill/>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678788615"/>
                  </a:ext>
                </a:extLst>
              </a:tr>
              <a:tr h="361188">
                <a:tc>
                  <a:txBody>
                    <a:bodyPr/>
                    <a:lstStyle/>
                    <a:p>
                      <a:pPr algn="ctr" fontAlgn="ctr"/>
                      <a:r>
                        <a:rPr lang="en-US" altLang="zh-CN" sz="1600">
                          <a:solidFill>
                            <a:srgbClr val="00B0F0"/>
                          </a:solidFill>
                          <a:effectLst/>
                        </a:rPr>
                        <a:t>13</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0.35</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0.44</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35099585"/>
                  </a:ext>
                </a:extLst>
              </a:tr>
              <a:tr h="361188">
                <a:tc>
                  <a:txBody>
                    <a:bodyPr/>
                    <a:lstStyle/>
                    <a:p>
                      <a:pPr algn="ctr" fontAlgn="ctr"/>
                      <a:r>
                        <a:rPr lang="en-US" altLang="zh-CN" sz="1600">
                          <a:solidFill>
                            <a:srgbClr val="00B0F0"/>
                          </a:solidFill>
                          <a:effectLst/>
                        </a:rPr>
                        <a:t>20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0.22</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0.20</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075557925"/>
                  </a:ext>
                </a:extLst>
              </a:tr>
              <a:tr h="361188">
                <a:tc>
                  <a:txBody>
                    <a:bodyPr/>
                    <a:lstStyle/>
                    <a:p>
                      <a:pPr algn="ctr" fontAlgn="ctr"/>
                      <a:r>
                        <a:rPr lang="en-US" altLang="zh-CN" sz="1600">
                          <a:solidFill>
                            <a:srgbClr val="00B0F0"/>
                          </a:solidFill>
                          <a:effectLst/>
                        </a:rPr>
                        <a:t>32</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0.14</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0.07</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46593998"/>
                  </a:ext>
                </a:extLst>
              </a:tr>
              <a:tr h="361188">
                <a:tc>
                  <a:txBody>
                    <a:bodyPr/>
                    <a:lstStyle/>
                    <a:p>
                      <a:pPr algn="ctr" fontAlgn="ctr"/>
                      <a:r>
                        <a:rPr lang="en-US" altLang="zh-CN" sz="1600">
                          <a:solidFill>
                            <a:srgbClr val="00B0F0"/>
                          </a:solidFill>
                          <a:effectLst/>
                        </a:rPr>
                        <a:t>50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0.09</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0.032</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785215632"/>
                  </a:ext>
                </a:extLst>
              </a:tr>
              <a:tr h="361188">
                <a:tc>
                  <a:txBody>
                    <a:bodyPr/>
                    <a:lstStyle/>
                    <a:p>
                      <a:pPr algn="ctr" fontAlgn="ctr"/>
                      <a:r>
                        <a:rPr lang="en-US" altLang="zh-CN" sz="1600">
                          <a:solidFill>
                            <a:srgbClr val="00B0F0"/>
                          </a:solidFill>
                          <a:effectLst/>
                        </a:rPr>
                        <a:t>65</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0.07</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0.017</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982914701"/>
                  </a:ext>
                </a:extLst>
              </a:tr>
              <a:tr h="361188">
                <a:tc>
                  <a:txBody>
                    <a:bodyPr/>
                    <a:lstStyle/>
                    <a:p>
                      <a:pPr algn="ctr" fontAlgn="ctr"/>
                      <a:r>
                        <a:rPr lang="en-US" altLang="zh-CN" sz="1600">
                          <a:solidFill>
                            <a:srgbClr val="00B0F0"/>
                          </a:solidFill>
                          <a:effectLst/>
                        </a:rPr>
                        <a:t>100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0.045</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0.0075</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214171759"/>
                  </a:ext>
                </a:extLst>
              </a:tr>
              <a:tr h="361188">
                <a:tc>
                  <a:txBody>
                    <a:bodyPr/>
                    <a:lstStyle/>
                    <a:p>
                      <a:pPr algn="ctr" fontAlgn="ctr"/>
                      <a:r>
                        <a:rPr lang="en-US" altLang="zh-CN" sz="1600">
                          <a:solidFill>
                            <a:srgbClr val="00B0F0"/>
                          </a:solidFill>
                          <a:effectLst/>
                        </a:rPr>
                        <a:t>160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0.027</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0.0028</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94048275"/>
                  </a:ext>
                </a:extLst>
              </a:tr>
              <a:tr h="361188">
                <a:tc>
                  <a:txBody>
                    <a:bodyPr/>
                    <a:lstStyle/>
                    <a:p>
                      <a:pPr algn="ctr" fontAlgn="ctr"/>
                      <a:r>
                        <a:rPr lang="en-US" altLang="zh-CN" sz="1600">
                          <a:solidFill>
                            <a:srgbClr val="00B0F0"/>
                          </a:solidFill>
                          <a:effectLst/>
                        </a:rPr>
                        <a:t>200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0.022</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0.0019</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044265208"/>
                  </a:ext>
                </a:extLst>
              </a:tr>
              <a:tr h="361188">
                <a:tc>
                  <a:txBody>
                    <a:bodyPr/>
                    <a:lstStyle/>
                    <a:p>
                      <a:pPr algn="ctr" fontAlgn="ctr"/>
                      <a:r>
                        <a:rPr lang="en-US" altLang="zh-CN" sz="1600">
                          <a:solidFill>
                            <a:srgbClr val="00B0F0"/>
                          </a:solidFill>
                          <a:effectLst/>
                        </a:rPr>
                        <a:t>325</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0.014</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0.0007</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565759398"/>
                  </a:ext>
                </a:extLst>
              </a:tr>
              <a:tr h="361188">
                <a:tc>
                  <a:txBody>
                    <a:bodyPr/>
                    <a:lstStyle/>
                    <a:p>
                      <a:pPr algn="ctr" fontAlgn="ctr"/>
                      <a:r>
                        <a:rPr lang="en-US" altLang="zh-CN" sz="1600">
                          <a:solidFill>
                            <a:srgbClr val="00B0F0"/>
                          </a:solidFill>
                          <a:effectLst/>
                        </a:rPr>
                        <a:t>600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0.007</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0.0002</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756112142"/>
                  </a:ext>
                </a:extLst>
              </a:tr>
              <a:tr h="361188">
                <a:tc>
                  <a:txBody>
                    <a:bodyPr/>
                    <a:lstStyle/>
                    <a:p>
                      <a:pPr algn="ctr" fontAlgn="ctr"/>
                      <a:r>
                        <a:rPr lang="en-US" altLang="zh-CN" sz="1600">
                          <a:solidFill>
                            <a:srgbClr val="00B0F0"/>
                          </a:solidFill>
                          <a:effectLst/>
                        </a:rPr>
                        <a:t>3250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0.0014</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0.000007</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087910665"/>
                  </a:ext>
                </a:extLst>
              </a:tr>
            </a:tbl>
          </a:graphicData>
        </a:graphic>
      </p:graphicFrame>
    </p:spTree>
    <p:extLst>
      <p:ext uri="{BB962C8B-B14F-4D97-AF65-F5344CB8AC3E}">
        <p14:creationId xmlns:p14="http://schemas.microsoft.com/office/powerpoint/2010/main" val="41106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C2B8042-C0E0-4212-BA2E-87BABE6DF914}"/>
              </a:ext>
            </a:extLst>
          </p:cNvPr>
          <p:cNvSpPr txBox="1"/>
          <p:nvPr/>
        </p:nvSpPr>
        <p:spPr>
          <a:xfrm>
            <a:off x="739456" y="5958462"/>
            <a:ext cx="5313680" cy="369332"/>
          </a:xfrm>
          <a:prstGeom prst="rect">
            <a:avLst/>
          </a:prstGeom>
          <a:noFill/>
        </p:spPr>
        <p:txBody>
          <a:bodyPr wrap="square">
            <a:spAutoFit/>
          </a:bodyPr>
          <a:lstStyle/>
          <a:p>
            <a:r>
              <a:rPr lang="zh-CN" altLang="en-US" b="1" i="0">
                <a:solidFill>
                  <a:srgbClr val="FFC000"/>
                </a:solidFill>
                <a:effectLst/>
                <a:latin typeface="Roboto Slab"/>
              </a:rPr>
              <a:t>真正使用光半径</a:t>
            </a:r>
          </a:p>
        </p:txBody>
      </p:sp>
      <p:pic>
        <p:nvPicPr>
          <p:cNvPr id="2050" name="Picture 2">
            <a:extLst>
              <a:ext uri="{FF2B5EF4-FFF2-40B4-BE49-F238E27FC236}">
                <a16:creationId xmlns:a16="http://schemas.microsoft.com/office/drawing/2014/main" id="{9F2B2843-7F14-4F6A-98CC-2EF111D96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011" y="6893634"/>
            <a:ext cx="7620000" cy="26003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B61DB8B9-7DF8-4CA7-81EA-19E4F9C4A8FF}"/>
              </a:ext>
            </a:extLst>
          </p:cNvPr>
          <p:cNvSpPr txBox="1"/>
          <p:nvPr/>
        </p:nvSpPr>
        <p:spPr>
          <a:xfrm>
            <a:off x="876571" y="927394"/>
            <a:ext cx="8871995" cy="424731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latin typeface="Calibri" panose="020F0502020204030204" pitchFamily="34" charset="0"/>
                <a:cs typeface="Calibri" panose="020F0502020204030204" pitchFamily="34" charset="0"/>
              </a:rPr>
              <a:t>struct</a:t>
            </a:r>
            <a:r>
              <a:rPr lang="en-US" altLang="zh-CN" b="0" i="0">
                <a:solidFill>
                  <a:srgbClr val="E0E2E4"/>
                </a:solidFill>
                <a:effectLst/>
                <a:latin typeface="Calibri" panose="020F0502020204030204" pitchFamily="34" charset="0"/>
                <a:cs typeface="Calibri" panose="020F0502020204030204" pitchFamily="34" charset="0"/>
              </a:rPr>
              <a:t> Light { </a:t>
            </a:r>
          </a:p>
          <a:p>
            <a:pPr lvl="1"/>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Radius; </a:t>
            </a:r>
          </a:p>
          <a:p>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void</a:t>
            </a:r>
            <a:r>
              <a:rPr lang="en-US" altLang="zh-CN" b="0" i="0">
                <a:solidFill>
                  <a:srgbClr val="E0E2E4"/>
                </a:solidFill>
                <a:effectLst/>
                <a:latin typeface="Calibri" panose="020F0502020204030204" pitchFamily="34" charset="0"/>
                <a:cs typeface="Calibri" panose="020F0502020204030204" pitchFamily="34" charset="0"/>
              </a:rPr>
              <a:t> main() { </a:t>
            </a:r>
          </a:p>
          <a:p>
            <a:pPr lvl="1"/>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1" i="0">
                <a:solidFill>
                  <a:srgbClr val="93C763"/>
                </a:solidFill>
                <a:effectLst/>
                <a:latin typeface="Calibri" panose="020F0502020204030204" pitchFamily="34" charset="0"/>
                <a:cs typeface="Calibri" panose="020F0502020204030204" pitchFamily="34" charset="0"/>
              </a:rPr>
              <a:t>for</a:t>
            </a:r>
            <a:r>
              <a:rPr lang="en-US" altLang="zh-CN" b="0" i="0">
                <a:solidFill>
                  <a:srgbClr val="E0E2E4"/>
                </a:solidFill>
                <a:effectLst/>
                <a:latin typeface="Calibri" panose="020F0502020204030204" pitchFamily="34" charset="0"/>
                <a:cs typeface="Calibri" panose="020F0502020204030204" pitchFamily="34" charset="0"/>
              </a:rPr>
              <a:t>(</a:t>
            </a:r>
            <a:r>
              <a:rPr lang="en-US" altLang="zh-CN" b="1" i="0">
                <a:solidFill>
                  <a:srgbClr val="93C763"/>
                </a:solidFill>
                <a:effectLst/>
                <a:latin typeface="Calibri" panose="020F0502020204030204" pitchFamily="34" charset="0"/>
                <a:cs typeface="Calibri" panose="020F0502020204030204" pitchFamily="34" charset="0"/>
              </a:rPr>
              <a:t>int</a:t>
            </a:r>
            <a:r>
              <a:rPr lang="en-US" altLang="zh-CN" b="0" i="0">
                <a:solidFill>
                  <a:srgbClr val="E0E2E4"/>
                </a:solidFill>
                <a:effectLst/>
                <a:latin typeface="Calibri" panose="020F0502020204030204" pitchFamily="34" charset="0"/>
                <a:cs typeface="Calibri" panose="020F0502020204030204" pitchFamily="34" charset="0"/>
              </a:rPr>
              <a:t> i = </a:t>
            </a:r>
            <a:r>
              <a:rPr lang="en-US" altLang="zh-CN" b="0" i="0">
                <a:solidFill>
                  <a:srgbClr val="FFCD22"/>
                </a:solidFill>
                <a:effectLst/>
                <a:latin typeface="Calibri" panose="020F0502020204030204" pitchFamily="34" charset="0"/>
                <a:cs typeface="Calibri" panose="020F0502020204030204" pitchFamily="34" charset="0"/>
              </a:rPr>
              <a:t>0</a:t>
            </a:r>
            <a:r>
              <a:rPr lang="en-US" altLang="zh-CN" b="0" i="0">
                <a:solidFill>
                  <a:srgbClr val="E0E2E4"/>
                </a:solidFill>
                <a:effectLst/>
                <a:latin typeface="Calibri" panose="020F0502020204030204" pitchFamily="34" charset="0"/>
                <a:cs typeface="Calibri" panose="020F0502020204030204" pitchFamily="34" charset="0"/>
              </a:rPr>
              <a:t>; i &lt; NR_LIGHTS; ++i) { </a:t>
            </a:r>
          </a:p>
          <a:p>
            <a:pPr lvl="2"/>
            <a:r>
              <a:rPr lang="en-US" altLang="zh-CN" b="0" i="0">
                <a:solidFill>
                  <a:srgbClr val="818E96"/>
                </a:solidFill>
                <a:effectLst/>
                <a:latin typeface="Calibri" panose="020F0502020204030204" pitchFamily="34" charset="0"/>
                <a:cs typeface="Calibri" panose="020F0502020204030204" pitchFamily="34" charset="0"/>
              </a:rPr>
              <a:t>// calculate distance between light source and current fragment</a:t>
            </a:r>
            <a:r>
              <a:rPr lang="en-US" altLang="zh-CN" b="0" i="0">
                <a:solidFill>
                  <a:srgbClr val="E0E2E4"/>
                </a:solidFill>
                <a:effectLst/>
                <a:latin typeface="Calibri" panose="020F0502020204030204" pitchFamily="34" charset="0"/>
                <a:cs typeface="Calibri" panose="020F0502020204030204" pitchFamily="34" charset="0"/>
              </a:rPr>
              <a:t> </a:t>
            </a:r>
          </a:p>
          <a:p>
            <a:pPr lvl="2"/>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distance = length(lights[i].Position - FragPos); </a:t>
            </a:r>
          </a:p>
          <a:p>
            <a:pPr lvl="2"/>
            <a:r>
              <a:rPr lang="en-US" altLang="zh-CN" b="1" i="0">
                <a:solidFill>
                  <a:srgbClr val="93C763"/>
                </a:solidFill>
                <a:effectLst/>
                <a:latin typeface="Calibri" panose="020F0502020204030204" pitchFamily="34" charset="0"/>
                <a:cs typeface="Calibri" panose="020F0502020204030204" pitchFamily="34" charset="0"/>
              </a:rPr>
              <a:t>if</a:t>
            </a:r>
            <a:r>
              <a:rPr lang="en-US" altLang="zh-CN" b="0" i="0">
                <a:solidFill>
                  <a:srgbClr val="E0E2E4"/>
                </a:solidFill>
                <a:effectLst/>
                <a:latin typeface="Calibri" panose="020F0502020204030204" pitchFamily="34" charset="0"/>
                <a:cs typeface="Calibri" panose="020F0502020204030204" pitchFamily="34" charset="0"/>
              </a:rPr>
              <a:t>(distance &lt; lights[i].Radius) { </a:t>
            </a:r>
          </a:p>
          <a:p>
            <a:pPr lvl="3"/>
            <a:r>
              <a:rPr lang="en-US" altLang="zh-CN" b="0" i="0">
                <a:solidFill>
                  <a:srgbClr val="818E96"/>
                </a:solidFill>
                <a:effectLst/>
                <a:latin typeface="Calibri" panose="020F0502020204030204" pitchFamily="34" charset="0"/>
                <a:cs typeface="Calibri" panose="020F0502020204030204" pitchFamily="34" charset="0"/>
              </a:rPr>
              <a:t>// do expensive lighting</a:t>
            </a:r>
            <a:r>
              <a:rPr lang="en-US" altLang="zh-CN" b="0" i="0">
                <a:solidFill>
                  <a:srgbClr val="E0E2E4"/>
                </a:solidFill>
                <a:effectLst/>
                <a:latin typeface="Calibri" panose="020F0502020204030204" pitchFamily="34" charset="0"/>
                <a:cs typeface="Calibri" panose="020F0502020204030204" pitchFamily="34" charset="0"/>
              </a:rPr>
              <a:t> </a:t>
            </a:r>
          </a:p>
          <a:p>
            <a:pPr lvl="3"/>
            <a:r>
              <a:rPr lang="en-US" altLang="zh-CN" b="0" i="0">
                <a:solidFill>
                  <a:srgbClr val="E0E2E4"/>
                </a:solidFill>
                <a:effectLst/>
                <a:latin typeface="Calibri" panose="020F0502020204030204" pitchFamily="34" charset="0"/>
                <a:cs typeface="Calibri" panose="020F0502020204030204" pitchFamily="34" charset="0"/>
              </a:rPr>
              <a:t>[...] </a:t>
            </a:r>
          </a:p>
          <a:p>
            <a:pPr lvl="2"/>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E0E2E4"/>
                </a:solidFill>
                <a:effectLst/>
                <a:latin typeface="Calibri" panose="020F0502020204030204" pitchFamily="34" charset="0"/>
                <a:cs typeface="Calibri" panose="020F0502020204030204" pitchFamily="34" charset="0"/>
              </a:rPr>
              <a:t>}</a:t>
            </a:r>
            <a:endParaRPr lang="zh-CN" altLang="en-US">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615F68F2-7300-466E-958D-EA78632E61BE}"/>
              </a:ext>
            </a:extLst>
          </p:cNvPr>
          <p:cNvSpPr txBox="1"/>
          <p:nvPr/>
        </p:nvSpPr>
        <p:spPr>
          <a:xfrm>
            <a:off x="4774558" y="4020548"/>
            <a:ext cx="379070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a:t>仅展示如何使用灯光的半径来减少照明计算，实际上并不会这样执行</a:t>
            </a:r>
          </a:p>
        </p:txBody>
      </p:sp>
      <p:sp>
        <p:nvSpPr>
          <p:cNvPr id="12" name="文本框 11">
            <a:extLst>
              <a:ext uri="{FF2B5EF4-FFF2-40B4-BE49-F238E27FC236}">
                <a16:creationId xmlns:a16="http://schemas.microsoft.com/office/drawing/2014/main" id="{78668CB2-9C1B-4618-8DA5-00A1CC877024}"/>
              </a:ext>
            </a:extLst>
          </p:cNvPr>
          <p:cNvSpPr txBox="1"/>
          <p:nvPr/>
        </p:nvSpPr>
        <p:spPr>
          <a:xfrm>
            <a:off x="739456" y="5312131"/>
            <a:ext cx="8871995" cy="646331"/>
          </a:xfrm>
          <a:prstGeom prst="rect">
            <a:avLst/>
          </a:prstGeom>
          <a:noFill/>
        </p:spPr>
        <p:txBody>
          <a:bodyPr wrap="square">
            <a:spAutoFit/>
          </a:bodyPr>
          <a:lstStyle/>
          <a:p>
            <a:r>
              <a:rPr lang="zh-CN" altLang="en-US">
                <a:solidFill>
                  <a:schemeClr val="bg1"/>
                </a:solidFill>
              </a:rPr>
              <a:t>GPU和GLSL在优化循环和分支方面非常糟糕。因为GPU上的着色器执行是高度并行的，需要运行完全相同的着色器代码才能使其高效。</a:t>
            </a:r>
          </a:p>
        </p:txBody>
      </p:sp>
      <p:sp>
        <p:nvSpPr>
          <p:cNvPr id="14" name="文本框 13">
            <a:extLst>
              <a:ext uri="{FF2B5EF4-FFF2-40B4-BE49-F238E27FC236}">
                <a16:creationId xmlns:a16="http://schemas.microsoft.com/office/drawing/2014/main" id="{2A50BE6F-4338-44FA-95E8-97468920FA16}"/>
              </a:ext>
            </a:extLst>
          </p:cNvPr>
          <p:cNvSpPr txBox="1"/>
          <p:nvPr/>
        </p:nvSpPr>
        <p:spPr>
          <a:xfrm>
            <a:off x="739456" y="6327794"/>
            <a:ext cx="9009110" cy="646331"/>
          </a:xfrm>
          <a:prstGeom prst="rect">
            <a:avLst/>
          </a:prstGeom>
          <a:noFill/>
        </p:spPr>
        <p:txBody>
          <a:bodyPr wrap="square">
            <a:spAutoFit/>
          </a:bodyPr>
          <a:lstStyle/>
          <a:p>
            <a:r>
              <a:rPr lang="zh-CN" altLang="en-US">
                <a:solidFill>
                  <a:schemeClr val="bg1"/>
                </a:solidFill>
              </a:rPr>
              <a:t>使用光半径的适当方法是渲染实际球体，按光体积半径缩放。</a:t>
            </a:r>
            <a:r>
              <a:rPr lang="zh-CN" altLang="en-US" b="0" i="0">
                <a:solidFill>
                  <a:schemeClr val="bg1"/>
                </a:solidFill>
                <a:effectLst/>
                <a:latin typeface="微软雅黑" panose="020B0503020204020204" pitchFamily="34" charset="-122"/>
                <a:ea typeface="微软雅黑" panose="020B0503020204020204" pitchFamily="34" charset="-122"/>
              </a:rPr>
              <a:t>使用大体相同的延迟片段着色器来渲染球体</a:t>
            </a:r>
            <a:endParaRPr lang="zh-CN" altLang="en-US">
              <a:solidFill>
                <a:schemeClr val="bg1"/>
              </a:solidFill>
            </a:endParaRPr>
          </a:p>
        </p:txBody>
      </p:sp>
      <p:sp>
        <p:nvSpPr>
          <p:cNvPr id="13" name="文本框 12">
            <a:extLst>
              <a:ext uri="{FF2B5EF4-FFF2-40B4-BE49-F238E27FC236}">
                <a16:creationId xmlns:a16="http://schemas.microsoft.com/office/drawing/2014/main" id="{747B21DA-9321-46A6-B270-A13E8888C98C}"/>
              </a:ext>
            </a:extLst>
          </p:cNvPr>
          <p:cNvSpPr txBox="1"/>
          <p:nvPr/>
        </p:nvSpPr>
        <p:spPr>
          <a:xfrm>
            <a:off x="820781" y="10292685"/>
            <a:ext cx="8709344"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retrieve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data</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from</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gbuffer</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vec3</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FragPos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texture(gPosition,</a:t>
            </a:r>
            <a:r>
              <a:rPr kumimoji="0" lang="zh-CN" altLang="zh-CN" b="0" i="0" u="none" strike="noStrike" cap="none" normalizeH="0" baseline="0">
                <a:ln>
                  <a:noFill/>
                </a:ln>
                <a:solidFill>
                  <a:srgbClr val="C0C0C0"/>
                </a:solidFill>
                <a:effectLst/>
              </a:rPr>
              <a:t> </a:t>
            </a:r>
            <a:r>
              <a:rPr kumimoji="0" lang="en-US"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gl_FragCoord.xy/textureSize(gPosition,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a:t>
            </a:r>
            <a:r>
              <a:rPr kumimoji="0" lang="zh-CN" altLang="zh-CN" b="0" i="0" u="none" strike="noStrike" cap="none" normalizeH="0" baseline="0">
                <a:ln>
                  <a:noFill/>
                </a:ln>
                <a:solidFill>
                  <a:schemeClr val="tx1"/>
                </a:solidFill>
                <a:effectLst/>
              </a:rPr>
              <a:t>)).rgb;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vec3</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Normal</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texture(gNormal,</a:t>
            </a:r>
            <a:r>
              <a:rPr kumimoji="0" lang="zh-CN" altLang="zh-CN" b="0" i="0" u="none" strike="noStrike" cap="none" normalizeH="0" baseline="0">
                <a:ln>
                  <a:noFill/>
                </a:ln>
                <a:solidFill>
                  <a:srgbClr val="C0C0C0"/>
                </a:solidFill>
                <a:effectLst/>
              </a:rPr>
              <a:t> </a:t>
            </a:r>
            <a:r>
              <a:rPr kumimoji="0" lang="en-US"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gl_FragCoord.xy/textureSize(gNormal,</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a:t>
            </a:r>
            <a:r>
              <a:rPr kumimoji="0" lang="zh-CN" altLang="zh-CN" b="0" i="0" u="none" strike="noStrike" cap="none" normalizeH="0" baseline="0">
                <a:ln>
                  <a:noFill/>
                </a:ln>
                <a:solidFill>
                  <a:schemeClr val="tx1"/>
                </a:solidFill>
                <a:effectLst/>
              </a:rPr>
              <a:t>)).rgb;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vec3</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Diffuse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texture(gAlbedoSpec,</a:t>
            </a:r>
            <a:r>
              <a:rPr kumimoji="0" lang="zh-CN" altLang="zh-CN" b="0" i="0" u="none" strike="noStrike" cap="none" normalizeH="0" baseline="0">
                <a:ln>
                  <a:noFill/>
                </a:ln>
                <a:solidFill>
                  <a:srgbClr val="C0C0C0"/>
                </a:solidFill>
                <a:effectLst/>
              </a:rPr>
              <a:t> </a:t>
            </a:r>
            <a:r>
              <a:rPr kumimoji="0" lang="en-US"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gl_FragCoord.xy/textureSize(gAlbedoSpec,</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a:t>
            </a:r>
            <a:r>
              <a:rPr kumimoji="0" lang="zh-CN" altLang="zh-CN" b="0" i="0" u="none" strike="noStrike" cap="none" normalizeH="0" baseline="0">
                <a:ln>
                  <a:noFill/>
                </a:ln>
                <a:solidFill>
                  <a:schemeClr val="tx1"/>
                </a:solidFill>
                <a:effectLst/>
              </a:rPr>
              <a:t>)).rgb; </a:t>
            </a:r>
            <a:r>
              <a:rPr kumimoji="0" lang="zh-CN" altLang="zh-CN" b="0" i="0" u="none" strike="noStrike" cap="none" normalizeH="0" baseline="0">
                <a:ln>
                  <a:noFill/>
                </a:ln>
                <a:solidFill>
                  <a:srgbClr val="808000"/>
                </a:solidFill>
                <a:effectLst/>
              </a:rPr>
              <a:t>float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Specular</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texture(gAlbedoSpec,</a:t>
            </a:r>
            <a:r>
              <a:rPr kumimoji="0" lang="zh-CN" altLang="zh-CN" b="0" i="0" u="none" strike="noStrike" cap="none" normalizeH="0" baseline="0">
                <a:ln>
                  <a:noFill/>
                </a:ln>
                <a:solidFill>
                  <a:srgbClr val="C0C0C0"/>
                </a:solidFill>
                <a:effectLst/>
              </a:rPr>
              <a:t> </a:t>
            </a:r>
            <a:r>
              <a:rPr kumimoji="0" lang="en-US"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gl_FragCoord.xy/textureSize(gAlbedoSpec,</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a:t>
            </a:r>
            <a:r>
              <a:rPr kumimoji="0" lang="zh-CN" altLang="zh-CN" b="0" i="0" u="none" strike="noStrike" cap="none" normalizeH="0" baseline="0">
                <a:ln>
                  <a:noFill/>
                </a:ln>
                <a:solidFill>
                  <a:schemeClr val="tx1"/>
                </a:solidFill>
                <a:effectLst/>
              </a:rPr>
              <a:t>)).a; </a:t>
            </a:r>
            <a:br>
              <a:rPr kumimoji="0" lang="zh-CN" altLang="zh-CN" b="0" i="0" u="none" strike="noStrike" cap="none" normalizeH="0" baseline="0">
                <a:ln>
                  <a:noFill/>
                </a:ln>
                <a:solidFill>
                  <a:schemeClr val="tx1"/>
                </a:solidFill>
                <a:effectLst/>
              </a:rPr>
            </a:br>
            <a:endParaRPr kumimoji="0" lang="zh-CN" altLang="zh-CN" b="0" i="0" u="none" strike="noStrike" cap="none" normalizeH="0" baseline="0">
              <a:ln>
                <a:noFill/>
              </a:ln>
              <a:solidFill>
                <a:schemeClr val="tx1"/>
              </a:solidFill>
              <a:effectLst/>
            </a:endParaRPr>
          </a:p>
        </p:txBody>
      </p:sp>
      <p:sp>
        <p:nvSpPr>
          <p:cNvPr id="9" name="矩形 8">
            <a:extLst>
              <a:ext uri="{FF2B5EF4-FFF2-40B4-BE49-F238E27FC236}">
                <a16:creationId xmlns:a16="http://schemas.microsoft.com/office/drawing/2014/main" id="{8A1C346F-81E6-483D-A3A0-3CD53EED4719}"/>
              </a:ext>
            </a:extLst>
          </p:cNvPr>
          <p:cNvSpPr/>
          <p:nvPr/>
        </p:nvSpPr>
        <p:spPr>
          <a:xfrm>
            <a:off x="4447586" y="10521846"/>
            <a:ext cx="4876800" cy="12954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437E7E55-55FA-4868-83A6-A46111CB6D3B}"/>
              </a:ext>
            </a:extLst>
          </p:cNvPr>
          <p:cNvSpPr txBox="1"/>
          <p:nvPr/>
        </p:nvSpPr>
        <p:spPr>
          <a:xfrm>
            <a:off x="820781" y="9527177"/>
            <a:ext cx="8709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008000"/>
                </a:solidFill>
                <a:effectLst/>
                <a:latin typeface="Arial" panose="020B0604020202020204" pitchFamily="34" charset="0"/>
              </a:rPr>
              <a:t>//TexCoords</a:t>
            </a:r>
            <a:r>
              <a:rPr kumimoji="0" lang="zh-CN" altLang="zh-CN" b="0" i="0" u="none" strike="noStrike" cap="none" normalizeH="0" baseline="0">
                <a:ln>
                  <a:noFill/>
                </a:ln>
                <a:solidFill>
                  <a:srgbClr val="C0C0C0"/>
                </a:solidFill>
                <a:effectLst/>
                <a:latin typeface="Arial" panose="020B0604020202020204" pitchFamily="34" charset="0"/>
              </a:rPr>
              <a:t> </a:t>
            </a:r>
            <a:r>
              <a:rPr kumimoji="0" lang="zh-CN" altLang="zh-CN" b="0" i="0" u="none" strike="noStrike" cap="none" normalizeH="0" baseline="0">
                <a:ln>
                  <a:noFill/>
                </a:ln>
                <a:solidFill>
                  <a:srgbClr val="008000"/>
                </a:solidFill>
                <a:effectLst/>
                <a:latin typeface="Arial" panose="020B0604020202020204" pitchFamily="34" charset="0"/>
              </a:rPr>
              <a:t>=</a:t>
            </a:r>
            <a:r>
              <a:rPr kumimoji="0" lang="zh-CN" altLang="zh-CN" b="0" i="0" u="none" strike="noStrike" cap="none" normalizeH="0" baseline="0">
                <a:ln>
                  <a:noFill/>
                </a:ln>
                <a:solidFill>
                  <a:srgbClr val="C0C0C0"/>
                </a:solidFill>
                <a:effectLst/>
                <a:latin typeface="Arial" panose="020B0604020202020204" pitchFamily="34" charset="0"/>
              </a:rPr>
              <a:t> </a:t>
            </a:r>
            <a:r>
              <a:rPr kumimoji="0" lang="zh-CN" altLang="zh-CN" b="0" i="0" u="none" strike="noStrike" cap="none" normalizeH="0" baseline="0">
                <a:ln>
                  <a:noFill/>
                </a:ln>
                <a:solidFill>
                  <a:srgbClr val="008000"/>
                </a:solidFill>
                <a:effectLst/>
                <a:latin typeface="Arial" panose="020B0604020202020204" pitchFamily="34" charset="0"/>
              </a:rPr>
              <a:t>aTexCoords;</a:t>
            </a:r>
            <a:r>
              <a:rPr kumimoji="0" lang="zh-CN" altLang="zh-CN" b="0" i="0" u="none" strike="noStrike" cap="none" normalizeH="0" baseline="0">
                <a:ln>
                  <a:noFill/>
                </a:ln>
                <a:solidFill>
                  <a:schemeClr val="tx1"/>
                </a:solidFill>
                <a:effectLst/>
                <a:latin typeface="Arial" panose="020B0604020202020204" pitchFamily="34" charset="0"/>
              </a:rPr>
              <a:t> </a:t>
            </a:r>
            <a:endParaRPr kumimoji="0" lang="en-US" altLang="zh-CN"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chemeClr val="tx1"/>
                </a:solidFill>
                <a:effectLst/>
                <a:latin typeface="Arial Unicode MS"/>
              </a:rPr>
              <a:t>gl_Position</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projection*view*model*</a:t>
            </a:r>
            <a:r>
              <a:rPr kumimoji="0" lang="zh-CN" altLang="zh-CN" b="0" i="0" u="none" strike="noStrike" cap="none" normalizeH="0" baseline="0">
                <a:ln>
                  <a:noFill/>
                </a:ln>
                <a:solidFill>
                  <a:srgbClr val="808000"/>
                </a:solidFill>
                <a:effectLst/>
                <a:latin typeface="Arial Unicode MS"/>
              </a:rPr>
              <a:t>vec4</a:t>
            </a:r>
            <a:r>
              <a:rPr kumimoji="0" lang="zh-CN" altLang="zh-CN" b="0" i="0" u="none" strike="noStrike" cap="none" normalizeH="0" baseline="0">
                <a:ln>
                  <a:noFill/>
                </a:ln>
                <a:solidFill>
                  <a:schemeClr val="tx1"/>
                </a:solidFill>
                <a:effectLst/>
                <a:latin typeface="Arial Unicode MS"/>
              </a:rPr>
              <a:t>(aPos,</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rgbClr val="000080"/>
                </a:solidFill>
                <a:effectLst/>
                <a:latin typeface="Arial Unicode MS"/>
              </a:rPr>
              <a:t>1.0</a:t>
            </a:r>
            <a:r>
              <a:rPr kumimoji="0" lang="zh-CN" altLang="zh-CN" b="0" i="0" u="none" strike="noStrike" cap="none" normalizeH="0" baseline="0">
                <a:ln>
                  <a:noFill/>
                </a:ln>
                <a:solidFill>
                  <a:schemeClr val="tx1"/>
                </a:solidFill>
                <a:effectLst/>
                <a:latin typeface="Arial Unicode MS"/>
              </a:rPr>
              <a:t>);</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732896"/>
      </p:ext>
    </p:extLst>
  </p:cSld>
  <p:clrMapOvr>
    <a:masterClrMapping/>
  </p:clrMapOvr>
</p:sld>
</file>

<file path=ppt/theme/theme1.xml><?xml version="1.0" encoding="utf-8"?>
<a:theme xmlns:a="http://schemas.openxmlformats.org/drawingml/2006/main" name="4_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第4章：程序流程之循环</Template>
  <TotalTime>12475</TotalTime>
  <Words>2137</Words>
  <Application>Microsoft Office PowerPoint</Application>
  <PresentationFormat>自定义</PresentationFormat>
  <Paragraphs>245</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 Unicode MS</vt:lpstr>
      <vt:lpstr>Helvetica Neue</vt:lpstr>
      <vt:lpstr>Roboto Slab</vt:lpstr>
      <vt:lpstr>等线</vt:lpstr>
      <vt:lpstr>华文琥珀</vt:lpstr>
      <vt:lpstr>宋体</vt:lpstr>
      <vt:lpstr>微软雅黑</vt:lpstr>
      <vt:lpstr>微软雅黑</vt:lpstr>
      <vt:lpstr>Arial</vt:lpstr>
      <vt:lpstr>Calibri</vt:lpstr>
      <vt:lpstr>Cambria</vt:lpstr>
      <vt:lpstr>Open Sans</vt:lpstr>
      <vt:lpstr>4_第一PPT，www.1ppt.com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乐</cp:lastModifiedBy>
  <cp:revision>1795</cp:revision>
  <dcterms:created xsi:type="dcterms:W3CDTF">2020-06-26T01:00:00Z</dcterms:created>
  <dcterms:modified xsi:type="dcterms:W3CDTF">2021-11-27T03:49:32Z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35C8A0B9FA4B4BC7B03E97E74C2317FB</vt:lpwstr>
  </property>
</Properties>
</file>