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36" r:id="rId2"/>
    <p:sldId id="337" r:id="rId3"/>
    <p:sldId id="338" r:id="rId4"/>
    <p:sldId id="339" r:id="rId5"/>
    <p:sldId id="340" r:id="rId6"/>
    <p:sldId id="341" r:id="rId7"/>
    <p:sldId id="342" r:id="rId8"/>
    <p:sldId id="343" r:id="rId9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466" y="-3187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18:40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21:24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24575,'13'0'0,"1"0"0,-1-1 0,0-1 0,1 0 0,-1-1 0,0-1 0,-1 1 0,14-7 0,-24 9 0,0 0 0,-1 0 0,1 0 0,0 0 0,0 1 0,-1-1 0,1 1 0,0 0 0,0-1 0,0 1 0,0 0 0,0 0 0,0 0 0,-1 0 0,1 0 0,0 1 0,0-1 0,0 0 0,0 1 0,-1 0 0,1-1 0,2 2 0,-3 0 0,0-1 0,0 1 0,0-1 0,-1 1 0,1-1 0,0 1 0,-1 0 0,1 0 0,-1-1 0,0 1 0,1 0 0,-1 0 0,0-1 0,0 1 0,0 0 0,0 0 0,-1 0 0,1-1 0,0 1 0,-1 0 0,1 0 0,-1-1 0,0 1 0,0 1 0,-11 34 0,3-8 0,0 0 0,-23 44 0,29-69-170,0 0-1,1 0 0,-1 0 1,-1 0-1,1 0 0,-1-1 1,-6 6-1,-6 1-6655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4:33:2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7441FFBB-A371-4507-B2BD-67B5985D3C1E}"/>
              </a:ext>
            </a:extLst>
          </p:cNvPr>
          <p:cNvSpPr/>
          <p:nvPr/>
        </p:nvSpPr>
        <p:spPr>
          <a:xfrm>
            <a:off x="5755607" y="12093486"/>
            <a:ext cx="3854925" cy="193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80CD25-7DEA-4C44-B94C-55961D26B212}"/>
              </a:ext>
            </a:extLst>
          </p:cNvPr>
          <p:cNvSpPr/>
          <p:nvPr/>
        </p:nvSpPr>
        <p:spPr>
          <a:xfrm>
            <a:off x="5608320" y="6055360"/>
            <a:ext cx="3850640" cy="2107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7095D1-3219-48DD-9FF0-C060AE3C5FD1}"/>
              </a:ext>
            </a:extLst>
          </p:cNvPr>
          <p:cNvSpPr txBox="1"/>
          <p:nvPr/>
        </p:nvSpPr>
        <p:spPr>
          <a:xfrm>
            <a:off x="3984149" y="337010"/>
            <a:ext cx="2656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SSAO</a:t>
            </a:r>
            <a:endParaRPr lang="zh-CN" altLang="en-US" b="1" i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93D2CD-04CE-4406-9DC1-14337A5DBA55}"/>
              </a:ext>
            </a:extLst>
          </p:cNvPr>
          <p:cNvSpPr txBox="1"/>
          <p:nvPr/>
        </p:nvSpPr>
        <p:spPr>
          <a:xfrm>
            <a:off x="896814" y="846212"/>
            <a:ext cx="9214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屏幕空间</a:t>
            </a:r>
            <a:r>
              <a:rPr lang="zh-CN" altLang="en-US" b="1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环境光遮蔽</a:t>
            </a:r>
            <a:r>
              <a:rPr lang="en-US" altLang="zh-CN" b="1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(Screen-Space </a:t>
            </a:r>
            <a:r>
              <a:rPr lang="en-US" altLang="zh-CN" b="1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Ambient Occlusion</a:t>
            </a:r>
            <a:r>
              <a:rPr lang="en-US" altLang="zh-CN" b="1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58B17F-F6C7-4434-85E5-2530B08D0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14" y="1355414"/>
            <a:ext cx="57150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56793D9-B402-4B2E-85BE-44214069E9EB}"/>
              </a:ext>
            </a:extLst>
          </p:cNvPr>
          <p:cNvSpPr txBox="1"/>
          <p:nvPr/>
        </p:nvSpPr>
        <p:spPr>
          <a:xfrm>
            <a:off x="6697774" y="1812614"/>
            <a:ext cx="3030550" cy="21223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</a:rPr>
              <a:t>实际上，灯光以不同的强度向各种方向散射，因此场景中间接照亮的部分也应具有不同的强度。简单来来说：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环境光不应该是一成不变的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F81776-8FD2-4A5D-AE25-62792C9CE1AA}"/>
              </a:ext>
            </a:extLst>
          </p:cNvPr>
          <p:cNvSpPr txBox="1"/>
          <p:nvPr/>
        </p:nvSpPr>
        <p:spPr>
          <a:xfrm>
            <a:off x="896814" y="4886184"/>
            <a:ext cx="88315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SSAO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背后的原理很简单：对于铺屏四边形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(Screen-filled Quad)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上的每一个片段，我们都会根据周边深度值计算一个</a:t>
            </a:r>
            <a:r>
              <a:rPr lang="zh-CN" altLang="en-US" b="1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遮蔽因子</a:t>
            </a:r>
            <a:r>
              <a:rPr lang="en-US" altLang="zh-CN" b="1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(Occlusion Factor)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。这个遮蔽因子之后会被用来减少或者抵消片段的环境光照分量。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3DE3FDD3-7A47-44E2-ABF7-58BC9F091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20" y="6157118"/>
            <a:ext cx="38100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3F5DDCE-DD66-4D8E-974F-C9AAAC75A33B}"/>
              </a:ext>
            </a:extLst>
          </p:cNvPr>
          <p:cNvSpPr txBox="1"/>
          <p:nvPr/>
        </p:nvSpPr>
        <p:spPr>
          <a:xfrm>
            <a:off x="1064259" y="6399187"/>
            <a:ext cx="3850641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内灰色的样本的深度值是高于片段深度值，他们会增加遮蔽因子数；几何体内这样的样本个数越多，片段获得的环境光照也就越少。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9ACE627-2912-4C52-9154-D589CEEDE5D2}"/>
              </a:ext>
            </a:extLst>
          </p:cNvPr>
          <p:cNvSpPr txBox="1"/>
          <p:nvPr/>
        </p:nvSpPr>
        <p:spPr>
          <a:xfrm>
            <a:off x="896814" y="8234074"/>
            <a:ext cx="84503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渲染效果的质量和精度与我们采样的样本数量有直接关系。如果样本数量太低，渲染的精度会急剧减少，我们会得到一种叫做</a:t>
            </a:r>
            <a:r>
              <a:rPr lang="zh-CN" altLang="en-US" b="1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波纹</a:t>
            </a:r>
            <a:r>
              <a:rPr lang="en-US" altLang="zh-CN" b="1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(Banding)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的效果；如果它太高了，反而会影响性能：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2686E58-783E-4B0D-B933-C7E98A53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776" y="8980615"/>
            <a:ext cx="59340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5A3CEBB0-1F30-445C-97B1-278BF5327E10}"/>
              </a:ext>
            </a:extLst>
          </p:cNvPr>
          <p:cNvSpPr txBox="1"/>
          <p:nvPr/>
        </p:nvSpPr>
        <p:spPr>
          <a:xfrm>
            <a:off x="571291" y="11254589"/>
            <a:ext cx="42922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因为使用的内核样本是一个球体，导致平整的墙面也会显得灰蒙蒙的，因为样本核中一半会在墙内：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395D177-395B-4415-A071-2046E4A4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670" y="12174991"/>
            <a:ext cx="3051810" cy="193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of normal oriented hemisphere sample kernel for SSAO in OpenGL">
            <a:extLst>
              <a:ext uri="{FF2B5EF4-FFF2-40B4-BE49-F238E27FC236}">
                <a16:creationId xmlns:a16="http://schemas.microsoft.com/office/drawing/2014/main" id="{6036740F-F4EA-479D-A689-098EC014A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532" y="12119114"/>
            <a:ext cx="3810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8B3CB9A4-2A94-42B1-8C4A-76771B7C9FD0}"/>
              </a:ext>
            </a:extLst>
          </p:cNvPr>
          <p:cNvSpPr txBox="1"/>
          <p:nvPr/>
        </p:nvSpPr>
        <p:spPr>
          <a:xfrm>
            <a:off x="5588880" y="11321458"/>
            <a:ext cx="4464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因此，我们将不会使用球体的样本核，而使用一个沿着表面法向量的半球体样本核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82E0F48-106B-4EF5-A350-C74A816EF1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1399435" y="9275653"/>
            <a:ext cx="1711483" cy="15864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78" name="墨迹 2177">
                <a:extLst>
                  <a:ext uri="{FF2B5EF4-FFF2-40B4-BE49-F238E27FC236}">
                    <a16:creationId xmlns:a16="http://schemas.microsoft.com/office/drawing/2014/main" id="{40505D64-88B4-492A-9895-2DDC01105579}"/>
                  </a:ext>
                </a:extLst>
              </p14:cNvPr>
              <p14:cNvContentPartPr/>
              <p14:nvPr/>
            </p14:nvContentPartPr>
            <p14:xfrm>
              <a:off x="3764100" y="13243560"/>
              <a:ext cx="360" cy="1800"/>
            </p14:xfrm>
          </p:contentPart>
        </mc:Choice>
        <mc:Fallback>
          <p:pic>
            <p:nvPicPr>
              <p:cNvPr id="2178" name="墨迹 2177">
                <a:extLst>
                  <a:ext uri="{FF2B5EF4-FFF2-40B4-BE49-F238E27FC236}">
                    <a16:creationId xmlns:a16="http://schemas.microsoft.com/office/drawing/2014/main" id="{40505D64-88B4-492A-9895-2DDC011055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55100" y="13234560"/>
                <a:ext cx="18000" cy="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540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5A13DE8-DB2A-4D8F-A549-16EBDC9FD3E5}"/>
              </a:ext>
            </a:extLst>
          </p:cNvPr>
          <p:cNvSpPr/>
          <p:nvPr/>
        </p:nvSpPr>
        <p:spPr>
          <a:xfrm>
            <a:off x="1442085" y="2986861"/>
            <a:ext cx="7660640" cy="3129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E15926-9408-4BB4-B77C-44FF70E72D5B}"/>
              </a:ext>
            </a:extLst>
          </p:cNvPr>
          <p:cNvSpPr txBox="1"/>
          <p:nvPr/>
        </p:nvSpPr>
        <p:spPr>
          <a:xfrm>
            <a:off x="2655729" y="28777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Roboto Slab"/>
              </a:rPr>
              <a:t>样本缓冲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9FC3B3-7852-4883-94CC-BFB71D366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3051363"/>
            <a:ext cx="76200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265879F-60BC-4D91-BD5A-83E1ACA121DD}"/>
              </a:ext>
            </a:extLst>
          </p:cNvPr>
          <p:cNvSpPr txBox="1"/>
          <p:nvPr/>
        </p:nvSpPr>
        <p:spPr>
          <a:xfrm>
            <a:off x="889000" y="789831"/>
            <a:ext cx="8763000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SSAO需要一些几何信息，以便使用某种方法来确定片段的遮挡因子。对于每个片段，我们需要以下数据：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片段的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位置</a:t>
            </a:r>
            <a:r>
              <a:rPr lang="zh-CN" altLang="en-US"/>
              <a:t>向量。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片段的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法线</a:t>
            </a:r>
            <a:r>
              <a:rPr lang="zh-CN" altLang="en-US"/>
              <a:t>向量。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片段的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反照率</a:t>
            </a:r>
            <a:r>
              <a:rPr lang="zh-CN" altLang="en-US"/>
              <a:t>颜色。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片段的一个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样本核</a:t>
            </a:r>
            <a:r>
              <a:rPr lang="zh-CN" altLang="en-US"/>
              <a:t>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片段的用于旋转样本核的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随机旋转</a:t>
            </a:r>
            <a:r>
              <a:rPr lang="zh-CN" altLang="en-US"/>
              <a:t>向量。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DD8A82-9C1E-4491-98DD-9BC3CF584E08}"/>
              </a:ext>
            </a:extLst>
          </p:cNvPr>
          <p:cNvSpPr/>
          <p:nvPr/>
        </p:nvSpPr>
        <p:spPr>
          <a:xfrm>
            <a:off x="589280" y="1351280"/>
            <a:ext cx="5496560" cy="8636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B60920-0AF1-4BDA-805F-1A0D7BC25A46}"/>
              </a:ext>
            </a:extLst>
          </p:cNvPr>
          <p:cNvSpPr txBox="1"/>
          <p:nvPr/>
        </p:nvSpPr>
        <p:spPr>
          <a:xfrm>
            <a:off x="4205080" y="1516985"/>
            <a:ext cx="1065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G-Buffer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9A6536B-2718-4F0C-8361-CE946D555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840" y="6730504"/>
            <a:ext cx="4170680" cy="320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5556C7D-7A1A-4C56-9DAC-4165BD7EEAAF}"/>
              </a:ext>
            </a:extLst>
          </p:cNvPr>
          <p:cNvSpPr txBox="1"/>
          <p:nvPr/>
        </p:nvSpPr>
        <p:spPr>
          <a:xfrm>
            <a:off x="6812279" y="7524570"/>
            <a:ext cx="1783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view space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8E861AA-B606-42D3-8D67-0E79DED769D8}"/>
              </a:ext>
            </a:extLst>
          </p:cNvPr>
          <p:cNvSpPr txBox="1"/>
          <p:nvPr/>
        </p:nvSpPr>
        <p:spPr>
          <a:xfrm>
            <a:off x="1687780" y="88922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几何处理阶段：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C090C8C-12C3-4CAF-8154-5825825AD8AE}"/>
              </a:ext>
            </a:extLst>
          </p:cNvPr>
          <p:cNvSpPr txBox="1"/>
          <p:nvPr/>
        </p:nvSpPr>
        <p:spPr>
          <a:xfrm>
            <a:off x="589281" y="6137463"/>
            <a:ext cx="5496560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gPosition;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gNormal;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gAlbedo;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Normal;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position vector in the first gbuffer texture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gPosition = FragPos;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normals into the gbuffer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gNormal = normalize(Normal);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color, ignore specular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gAlbedo.rgb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0.95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2ABA107-7B27-4716-BA94-402A8F4962A5}"/>
              </a:ext>
            </a:extLst>
          </p:cNvPr>
          <p:cNvSpPr txBox="1"/>
          <p:nvPr/>
        </p:nvSpPr>
        <p:spPr>
          <a:xfrm>
            <a:off x="589280" y="10892969"/>
            <a:ext cx="9551511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viewPos = view * model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(aPos,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FragPos = viewPos.xyz;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TexCoords = aTexCoords;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normalMatrix = transpose(inverse(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(view * model)));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Normal = normalMatrix * (invertedNormals ? -aNormal : aNormal);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projection * viewPos;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12" name="墨迹 2611">
                <a:extLst>
                  <a:ext uri="{FF2B5EF4-FFF2-40B4-BE49-F238E27FC236}">
                    <a16:creationId xmlns:a16="http://schemas.microsoft.com/office/drawing/2014/main" id="{7FC145EE-AA61-40C4-8153-9B6A26544D1B}"/>
                  </a:ext>
                </a:extLst>
              </p14:cNvPr>
              <p14:cNvContentPartPr/>
              <p14:nvPr/>
            </p14:nvContentPartPr>
            <p14:xfrm>
              <a:off x="8800860" y="8400600"/>
              <a:ext cx="66240" cy="95040"/>
            </p14:xfrm>
          </p:contentPart>
        </mc:Choice>
        <mc:Fallback>
          <p:pic>
            <p:nvPicPr>
              <p:cNvPr id="2612" name="墨迹 2611">
                <a:extLst>
                  <a:ext uri="{FF2B5EF4-FFF2-40B4-BE49-F238E27FC236}">
                    <a16:creationId xmlns:a16="http://schemas.microsoft.com/office/drawing/2014/main" id="{7FC145EE-AA61-40C4-8153-9B6A26544D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91860" y="8391960"/>
                <a:ext cx="83880" cy="11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939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3CEE786C-843E-4950-BBDA-E793B1263749}"/>
              </a:ext>
            </a:extLst>
          </p:cNvPr>
          <p:cNvSpPr/>
          <p:nvPr/>
        </p:nvSpPr>
        <p:spPr>
          <a:xfrm>
            <a:off x="4379220" y="5925844"/>
            <a:ext cx="5359786" cy="1569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A1F3EF-F2D3-450D-AB91-CDD5F29C122F}"/>
              </a:ext>
            </a:extLst>
          </p:cNvPr>
          <p:cNvSpPr txBox="1"/>
          <p:nvPr/>
        </p:nvSpPr>
        <p:spPr>
          <a:xfrm>
            <a:off x="736600" y="1369815"/>
            <a:ext cx="9382760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::uniform_real_distribution&lt;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randomFloats(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random floats between [0.0, 1.0]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::default_random_engine generator;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zh-CN" b="0" i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QVector3D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ssaoKernel;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 &lt;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++i) { </a:t>
            </a:r>
          </a:p>
          <a:p>
            <a:pPr lvl="1"/>
            <a:r>
              <a:rPr lang="en-US" altLang="zh-CN" b="0" i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QVector3D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sample(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randomFloats(generator) *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randomFloats(generator) *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randomFloats(generator)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sample.normalize();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sample *= randomFloats(generator);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ssaoKernel.push_back(sample);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1C8CBC-4148-41EB-9A5D-A8BEAFD407D2}"/>
              </a:ext>
            </a:extLst>
          </p:cNvPr>
          <p:cNvSpPr/>
          <p:nvPr/>
        </p:nvSpPr>
        <p:spPr>
          <a:xfrm>
            <a:off x="863907" y="5884470"/>
            <a:ext cx="3059911" cy="1598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82D1DC-D0EC-4674-BF53-2D1FA5352446}"/>
              </a:ext>
            </a:extLst>
          </p:cNvPr>
          <p:cNvSpPr txBox="1"/>
          <p:nvPr/>
        </p:nvSpPr>
        <p:spPr>
          <a:xfrm>
            <a:off x="621189" y="856210"/>
            <a:ext cx="9027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由于为每个面法线方向生成一个样本核非常困难，我们将在切线空间中生成一个样本核</a:t>
            </a:r>
          </a:p>
        </p:txBody>
      </p:sp>
      <p:pic>
        <p:nvPicPr>
          <p:cNvPr id="3074" name="Picture 2" descr="Image of normal oriented hemisphere sample kernel for use in SSAO in OpenGL">
            <a:extLst>
              <a:ext uri="{FF2B5EF4-FFF2-40B4-BE49-F238E27FC236}">
                <a16:creationId xmlns:a16="http://schemas.microsoft.com/office/drawing/2014/main" id="{EFD279BE-738C-4605-88D3-9CF849C2E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32" y="5994244"/>
            <a:ext cx="3059911" cy="159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34B0BC8-C3C5-4752-B211-4E8665662FEF}"/>
              </a:ext>
            </a:extLst>
          </p:cNvPr>
          <p:cNvSpPr txBox="1"/>
          <p:nvPr/>
        </p:nvSpPr>
        <p:spPr>
          <a:xfrm>
            <a:off x="621189" y="7769151"/>
            <a:ext cx="9382760" cy="5355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lerp(</a:t>
            </a:r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a, </a:t>
            </a:r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b, </a:t>
            </a:r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f) { </a:t>
            </a:r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 + f * (b - a); } </a:t>
            </a:r>
            <a:br>
              <a:rPr lang="en-US" altLang="zh-CN"/>
            </a:br>
            <a:endParaRPr lang="en-US" altLang="zh-CN" b="0" i="0">
              <a:solidFill>
                <a:srgbClr val="8CBBA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::uniform_real_distribution&lt;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randomFloats(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random floats between [0.0, 1.0]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::default_random_engine generator;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zh-CN" b="0" i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QVector3D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ssaoKernel;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 &lt;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++i) { </a:t>
            </a:r>
          </a:p>
          <a:p>
            <a:pPr lvl="1"/>
            <a:r>
              <a:rPr lang="en-US" altLang="zh-CN" b="0" i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QVector3D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sample(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randomFloats(generator) *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randomFloats(generator) *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randomFloats(generator)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sample.normlize();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sample *= randomFloats(generator);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 scale = </a:t>
            </a:r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(i) /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</a:rPr>
              <a:t>64.0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highlight>
                  <a:srgbClr val="800000"/>
                </a:highlight>
              </a:rPr>
              <a:t>// scale samples s.t. they're more aligned to center of kernel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scale = lerp(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</a:rPr>
              <a:t>0.1f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, scale * scale);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sample *= scale;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ssaoKernel.push_back(sample);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FCF6DA-5F2B-440E-98F4-7268224BBB3E}"/>
              </a:ext>
            </a:extLst>
          </p:cNvPr>
          <p:cNvSpPr/>
          <p:nvPr/>
        </p:nvSpPr>
        <p:spPr>
          <a:xfrm>
            <a:off x="2058828" y="3641963"/>
            <a:ext cx="3319145" cy="188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z</a:t>
            </a:r>
            <a:r>
              <a:rPr lang="zh-CN" altLang="en-US"/>
              <a:t>的范围是</a:t>
            </a:r>
            <a:r>
              <a:rPr lang="en-US" altLang="zh-CN"/>
              <a:t>0</a:t>
            </a:r>
            <a:r>
              <a:rPr lang="zh-CN" altLang="en-US"/>
              <a:t>到</a:t>
            </a:r>
            <a:r>
              <a:rPr lang="en-US" altLang="zh-CN"/>
              <a:t>1</a:t>
            </a:r>
            <a:r>
              <a:rPr lang="zh-CN" altLang="en-US"/>
              <a:t>（半球）</a:t>
            </a:r>
          </a:p>
        </p:txBody>
      </p:sp>
      <p:pic>
        <p:nvPicPr>
          <p:cNvPr id="3076" name="Picture 4" descr="SSAO Sample kernels (normal oriented hemisphere) with samples more closer aligned to the fragment's center position in OpenGL">
            <a:extLst>
              <a:ext uri="{FF2B5EF4-FFF2-40B4-BE49-F238E27FC236}">
                <a16:creationId xmlns:a16="http://schemas.microsoft.com/office/drawing/2014/main" id="{7AE8CE9E-D292-4EA5-91A6-610049AD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220" y="5845076"/>
            <a:ext cx="5313232" cy="163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30A9153-CAC5-43E8-950D-FD0041615AA7}"/>
              </a:ext>
            </a:extLst>
          </p:cNvPr>
          <p:cNvSpPr txBox="1"/>
          <p:nvPr/>
        </p:nvSpPr>
        <p:spPr>
          <a:xfrm>
            <a:off x="736599" y="5186692"/>
            <a:ext cx="9027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我们希望将更多的核样本布置到更靠近片段的位置。我们可以使用加速插值函数来实现这一点：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60075F8-7A4A-41E2-BD4E-B0C9B3F86FD9}"/>
              </a:ext>
            </a:extLst>
          </p:cNvPr>
          <p:cNvSpPr txBox="1"/>
          <p:nvPr/>
        </p:nvSpPr>
        <p:spPr>
          <a:xfrm>
            <a:off x="2594608" y="244341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法线定向半球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F3E320-51C8-40F7-B5C1-C5435E3D6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442" y="1809544"/>
            <a:ext cx="3426908" cy="31034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F9AD3D-1E5F-4C93-A14F-416DC4E79186}"/>
              </a:ext>
            </a:extLst>
          </p:cNvPr>
          <p:cNvSpPr txBox="1"/>
          <p:nvPr/>
        </p:nvSpPr>
        <p:spPr>
          <a:xfrm>
            <a:off x="4592655" y="6400977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Lerp</a:t>
            </a:r>
            <a:r>
              <a:rPr lang="zh-CN" altLang="en-US" sz="2000">
                <a:solidFill>
                  <a:srgbClr val="FF0000"/>
                </a:solidFill>
              </a:rPr>
              <a:t>插值算法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096F959-19F4-48C7-82DC-98C474B1C0FE}"/>
              </a:ext>
            </a:extLst>
          </p:cNvPr>
          <p:cNvSpPr txBox="1"/>
          <p:nvPr/>
        </p:nvSpPr>
        <p:spPr>
          <a:xfrm>
            <a:off x="2656999" y="242054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随机核旋转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2139AF-570A-49EF-B87A-0E4B398570A8}"/>
              </a:ext>
            </a:extLst>
          </p:cNvPr>
          <p:cNvSpPr txBox="1"/>
          <p:nvPr/>
        </p:nvSpPr>
        <p:spPr>
          <a:xfrm>
            <a:off x="819150" y="766495"/>
            <a:ext cx="763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创建切线空间法线定向的4x4随机旋转向量阵列：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E0B552-0171-4426-919D-4145660B367A}"/>
              </a:ext>
            </a:extLst>
          </p:cNvPr>
          <p:cNvSpPr txBox="1"/>
          <p:nvPr/>
        </p:nvSpPr>
        <p:spPr>
          <a:xfrm>
            <a:off x="819150" y="1135827"/>
            <a:ext cx="8576310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zh-CN" b="0" i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QVector3D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ssaoNoise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 &lt;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i++) { </a:t>
            </a:r>
          </a:p>
          <a:p>
            <a:pPr lvl="1"/>
            <a:r>
              <a:rPr lang="en-US" altLang="zh-CN" b="0" i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QVector3D 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noise(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randomFloats(generator) *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randomFloats(generator) *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2"/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ssaoNoise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.push_back(noise);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E54822-2BCE-4B0C-84BF-05F5B8AB862C}"/>
              </a:ext>
            </a:extLst>
          </p:cNvPr>
          <p:cNvSpPr txBox="1"/>
          <p:nvPr/>
        </p:nvSpPr>
        <p:spPr>
          <a:xfrm>
            <a:off x="2942749" y="2634734"/>
            <a:ext cx="131445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/>
              <a:t>绕z轴旋转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3806E8-D1B4-470F-A01D-DF0B072286EA}"/>
              </a:ext>
            </a:extLst>
          </p:cNvPr>
          <p:cNvSpPr txBox="1"/>
          <p:nvPr/>
        </p:nvSpPr>
        <p:spPr>
          <a:xfrm>
            <a:off x="819150" y="3858042"/>
            <a:ext cx="8451056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noiseTexture; </a:t>
            </a:r>
          </a:p>
          <a:p>
            <a:r>
              <a:rPr lang="en-US" altLang="zh-CN"/>
              <a:t>glGenTextures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&amp;noiseTexture); </a:t>
            </a:r>
          </a:p>
          <a:p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noiseTexture); </a:t>
            </a:r>
          </a:p>
          <a:p>
            <a:r>
              <a:rPr lang="en-US" altLang="zh-CN"/>
              <a:t>glTexImage2D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GL_TEXTURE_2D,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GL_RGBA16F,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GL_RGB,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ssaoNoise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[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]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GL_TEXTURE_MIN_FILTER, GL_NEAREST); </a:t>
            </a:r>
          </a:p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GL_TEXTURE_MAG_FILTER, GL_NEAREST); </a:t>
            </a:r>
          </a:p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GL_TEXTURE_WRAP_S, GL_REPEAT); </a:t>
            </a:r>
          </a:p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GL_TEXTURE_WRAP_T, GL_REPEAT); 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292D0F-8C02-466C-AF43-D3616FABC392}"/>
              </a:ext>
            </a:extLst>
          </p:cNvPr>
          <p:cNvSpPr txBox="1"/>
          <p:nvPr/>
        </p:nvSpPr>
        <p:spPr>
          <a:xfrm>
            <a:off x="2312670" y="6857256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我们现在有了实现SSAO所需的所有相关输入数据。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57DF3D-46F4-42CF-9D55-896FD8938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01574">
            <a:off x="7073797" y="1551889"/>
            <a:ext cx="1788681" cy="165797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26D9F6F-4ACD-4DE1-83A3-FC7029239672}"/>
              </a:ext>
            </a:extLst>
          </p:cNvPr>
          <p:cNvSpPr/>
          <p:nvPr/>
        </p:nvSpPr>
        <p:spPr>
          <a:xfrm>
            <a:off x="1185465" y="7512562"/>
            <a:ext cx="7660640" cy="3129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CDC8E64-CFFE-4777-A0F7-96D6DB93A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80" y="7577064"/>
            <a:ext cx="76200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2" name="墨迹 271">
                <a:extLst>
                  <a:ext uri="{FF2B5EF4-FFF2-40B4-BE49-F238E27FC236}">
                    <a16:creationId xmlns:a16="http://schemas.microsoft.com/office/drawing/2014/main" id="{D1C00A70-98A4-42F0-AF17-8694259E0B83}"/>
                  </a:ext>
                </a:extLst>
              </p14:cNvPr>
              <p14:cNvContentPartPr/>
              <p14:nvPr/>
            </p14:nvContentPartPr>
            <p14:xfrm>
              <a:off x="7269420" y="8534160"/>
              <a:ext cx="360" cy="360"/>
            </p14:xfrm>
          </p:contentPart>
        </mc:Choice>
        <mc:Fallback>
          <p:pic>
            <p:nvPicPr>
              <p:cNvPr id="272" name="墨迹 271">
                <a:extLst>
                  <a:ext uri="{FF2B5EF4-FFF2-40B4-BE49-F238E27FC236}">
                    <a16:creationId xmlns:a16="http://schemas.microsoft.com/office/drawing/2014/main" id="{D1C00A70-98A4-42F0-AF17-8694259E0B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60420" y="85251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622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4087CEE-6A71-4DC3-8E56-7BBA85848169}"/>
              </a:ext>
            </a:extLst>
          </p:cNvPr>
          <p:cNvSpPr txBox="1"/>
          <p:nvPr/>
        </p:nvSpPr>
        <p:spPr>
          <a:xfrm>
            <a:off x="2656999" y="264914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>
                <a:solidFill>
                  <a:srgbClr val="FFC000"/>
                </a:solidFill>
                <a:effectLst/>
                <a:latin typeface="Gudea"/>
              </a:rPr>
              <a:t>SSAO shader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E67397-39B2-4042-9D54-B3A5E5B25DEA}"/>
              </a:ext>
            </a:extLst>
          </p:cNvPr>
          <p:cNvSpPr txBox="1"/>
          <p:nvPr/>
        </p:nvSpPr>
        <p:spPr>
          <a:xfrm>
            <a:off x="2655570" y="6877735"/>
            <a:ext cx="5311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111111"/>
                </a:solidFill>
                <a:effectLst/>
                <a:latin typeface="Gudea"/>
              </a:rPr>
              <a:t>We now have all the relevant input data we need to implement SSAO.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D28C63-F73B-446E-ABFC-85FB76E71523}"/>
              </a:ext>
            </a:extLst>
          </p:cNvPr>
          <p:cNvSpPr txBox="1"/>
          <p:nvPr/>
        </p:nvSpPr>
        <p:spPr>
          <a:xfrm>
            <a:off x="895350" y="748576"/>
            <a:ext cx="8721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SSAO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着色器在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的铺屏四边形上运行，它对片段计算遮蔽值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为了在最终的光照着色器中使用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。由于需要存储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SSAO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阶段的结果，我们还需要在创建一个帧缓冲对象：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FB4CBC-CA41-4906-8838-F55D68EEA7E5}"/>
              </a:ext>
            </a:extLst>
          </p:cNvPr>
          <p:cNvSpPr txBox="1"/>
          <p:nvPr/>
        </p:nvSpPr>
        <p:spPr>
          <a:xfrm>
            <a:off x="895350" y="1394907"/>
            <a:ext cx="8721090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ssaoFBO; </a:t>
            </a:r>
          </a:p>
          <a:p>
            <a:r>
              <a:rPr lang="en-US" altLang="zh-CN"/>
              <a:t>glGenFramebuffers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&amp;ssaoFBO); </a:t>
            </a:r>
          </a:p>
          <a:p>
            <a:r>
              <a:rPr lang="en-US" altLang="zh-CN"/>
              <a:t>glBindFramebuffer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(GL_FRAMEBUFFER, ssaoFBO);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</a:rPr>
              <a:t>ssaoColorBuffer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r>
              <a:rPr lang="en-US" altLang="zh-CN"/>
              <a:t>glGenTextures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</a:rPr>
              <a:t>ssaoColorBuffer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</a:rPr>
              <a:t>ssaoColorBuffer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/>
              <a:t>glTexImage2D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GL_RED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SCR_WIDTH, SCR_HEIGHT,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GL_RED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NULL); </a:t>
            </a:r>
          </a:p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GL_TEXTURE_MIN_FILTER, GL_NEAREST); </a:t>
            </a:r>
          </a:p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GL_TEXTURE_MAG_FILTER, GL_NEAREST); </a:t>
            </a:r>
          </a:p>
          <a:p>
            <a:r>
              <a:rPr lang="en-US" altLang="zh-CN"/>
              <a:t>glFramebufferTexture2D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GL_FRAMEBUFFER, GL_COLOR_ATTACHMENT0, GL_TEXTURE_2D,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</a:rPr>
              <a:t>ssaoColorBuffer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160EE8-A0F4-47B3-9BC0-0C4C8DE55E7F}"/>
              </a:ext>
            </a:extLst>
          </p:cNvPr>
          <p:cNvSpPr txBox="1"/>
          <p:nvPr/>
        </p:nvSpPr>
        <p:spPr>
          <a:xfrm>
            <a:off x="6023610" y="2497574"/>
            <a:ext cx="317373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环境遮蔽的结果是一个灰度值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2177AE-EA48-49B7-A51B-0B89D66F1055}"/>
              </a:ext>
            </a:extLst>
          </p:cNvPr>
          <p:cNvSpPr txBox="1"/>
          <p:nvPr/>
        </p:nvSpPr>
        <p:spPr>
          <a:xfrm>
            <a:off x="796290" y="5088226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渲染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SSAO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完整的过程会像这样：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CE22AD-C332-4A60-AA44-A456E5896E89}"/>
              </a:ext>
            </a:extLst>
          </p:cNvPr>
          <p:cNvSpPr txBox="1"/>
          <p:nvPr/>
        </p:nvSpPr>
        <p:spPr>
          <a:xfrm>
            <a:off x="895350" y="5457558"/>
            <a:ext cx="8721090" cy="67403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geometry pass: render stuff into G-buffer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/>
              <a:t>glBindFramebuffer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(GL_FRAMEBUFFER, gBuffer);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[...] </a:t>
            </a:r>
          </a:p>
          <a:p>
            <a:r>
              <a:rPr lang="en-US" altLang="zh-CN"/>
              <a:t>glBindFramebuffer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(GL_FRAMEBUFFER, </a:t>
            </a:r>
            <a:r>
              <a:rPr lang="en-US" altLang="zh-CN"/>
              <a:t>defaultFramebufferObject()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</a:t>
            </a:r>
          </a:p>
          <a:p>
            <a:endParaRPr lang="en-US" altLang="zh-CN">
              <a:solidFill>
                <a:srgbClr val="E0E2E4"/>
              </a:solidFill>
            </a:endParaRPr>
          </a:p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use G-buffer to render SSAO 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/>
              <a:t>glBindFramebuffer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(GL_FRAMEBUFFER, ssaoFBO); </a:t>
            </a:r>
          </a:p>
          <a:p>
            <a:pPr lvl="1"/>
            <a:r>
              <a:rPr lang="en-US" altLang="zh-CN"/>
              <a:t>glClear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(GL_COLOR_BUFFER_BIT); </a:t>
            </a:r>
          </a:p>
          <a:p>
            <a:pPr lvl="1"/>
            <a:r>
              <a:rPr lang="en-US" altLang="zh-CN"/>
              <a:t>glActiveTexture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(GL_TEXTURE0); </a:t>
            </a:r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gPosition); </a:t>
            </a:r>
          </a:p>
          <a:p>
            <a:pPr lvl="1"/>
            <a:r>
              <a:rPr lang="en-US" altLang="zh-CN"/>
              <a:t>glActiveTexture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(GL_TEXTURE1); </a:t>
            </a:r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gNormal); </a:t>
            </a:r>
          </a:p>
          <a:p>
            <a:pPr lvl="1"/>
            <a:r>
              <a:rPr lang="en-US" altLang="zh-CN"/>
              <a:t>glActiveTexture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(GL_TEXTURE2); </a:t>
            </a:r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noiseTexture);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shaderSSAO.bind();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SendKernelSamplesToShader();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shaderSSAO.</a:t>
            </a:r>
            <a:r>
              <a:rPr lang="en-US" altLang="zh-CN"/>
              <a:t>setUniformValue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"projection"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projection);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RenderQuad(); </a:t>
            </a:r>
          </a:p>
          <a:p>
            <a:r>
              <a:rPr lang="en-US" altLang="zh-CN"/>
              <a:t>glBindFramebuffer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(GL_FRAMEBUFFER, </a:t>
            </a:r>
            <a:r>
              <a:rPr lang="en-US" altLang="zh-CN"/>
              <a:t>defaultFramebufferObject()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lighting pass: render scene lighting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/>
              <a:t>glClear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(GL_COLOR_BUFFER_BIT | GL_DEPTH_BUFFER_BIT);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shaderLightingPass.bind();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[...] </a:t>
            </a:r>
          </a:p>
          <a:p>
            <a:r>
              <a:rPr lang="en-US" altLang="zh-CN"/>
              <a:t>glActiveTexture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(GL_TEXTURE3); </a:t>
            </a:r>
          </a:p>
          <a:p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</a:rPr>
              <a:t>ssaoColorBuffer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[...]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RenderQuad(); </a:t>
            </a:r>
          </a:p>
        </p:txBody>
      </p:sp>
    </p:spTree>
    <p:extLst>
      <p:ext uri="{BB962C8B-B14F-4D97-AF65-F5344CB8AC3E}">
        <p14:creationId xmlns:p14="http://schemas.microsoft.com/office/powerpoint/2010/main" val="47173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76ED831-57A1-4E06-AC1B-440CCFBCE70D}"/>
              </a:ext>
            </a:extLst>
          </p:cNvPr>
          <p:cNvSpPr txBox="1"/>
          <p:nvPr/>
        </p:nvSpPr>
        <p:spPr>
          <a:xfrm>
            <a:off x="837724" y="823020"/>
            <a:ext cx="8949690" cy="13388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TexCoords;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sampler2D gPosition;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sampler2D gNormal;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sampler2D texNoise;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samples[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64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];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projection; </a:t>
            </a:r>
          </a:p>
          <a:p>
            <a:endParaRPr lang="en-US" altLang="zh-CN">
              <a:solidFill>
                <a:srgbClr val="E0E2E4"/>
              </a:solidFill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parameters (you'd probably want to use them as uniforms to more easily tweak the effect)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kernelSize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64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radius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0.5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bias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0.025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</a:t>
            </a:r>
            <a:endParaRPr lang="en-US" altLang="zh-CN" b="0" i="0">
              <a:solidFill>
                <a:srgbClr val="E0E2E4"/>
              </a:solidFill>
              <a:effectLst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uniform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_width;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uniform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_height;</a:t>
            </a:r>
          </a:p>
          <a:p>
            <a:endParaRPr lang="en-US" altLang="zh-CN" b="0" i="0">
              <a:solidFill>
                <a:srgbClr val="E0E2E4"/>
              </a:solidFill>
              <a:effectLst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cs typeface="Calibri" panose="020F0502020204030204" pitchFamily="34" charset="0"/>
              </a:rPr>
              <a:t>// tile noise texture over screen, based on screen dimensions divided by noise size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noiseScale = 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_width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/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4.0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_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height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/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4.0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cs typeface="Calibri" panose="020F0502020204030204" pitchFamily="34" charset="0"/>
              </a:rPr>
              <a:t>// screen =_widthx_height</a:t>
            </a:r>
            <a:endParaRPr lang="en-US" altLang="zh-CN" b="0" i="0">
              <a:solidFill>
                <a:srgbClr val="E0E2E4"/>
              </a:solidFill>
              <a:effectLst/>
              <a:cs typeface="Calibri" panose="020F0502020204030204" pitchFamily="34" charset="0"/>
            </a:endParaRPr>
          </a:p>
          <a:p>
            <a:endParaRPr lang="en-US" altLang="zh-CN" b="0" i="0">
              <a:solidFill>
                <a:srgbClr val="E0E2E4"/>
              </a:solidFill>
              <a:effectLst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get input for SSAO algorithm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fragPos = texture(gPosition, TexCoords).xyz;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normal = normalize(texture(gNormal, TexCoords).rgb);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randomVec = normalize(texture(texNoise, TexCoords * noiseScale).xyz);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create TBN change-of-basis matrix: from tangent-space to view-space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tangent = normalize(randomVec - normal * dot(randomVec, normal));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bitangent = cross(normal, tangent);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mat3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TBN =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mat3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(tangent, bitangent, normal);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iterate over the sample kernel and calculate occlusion factor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occlusion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i &lt; kernelSize; ++i) { </a:t>
            </a:r>
          </a:p>
          <a:p>
            <a:pPr lvl="2"/>
            <a:r>
              <a:rPr lang="en-US" altLang="zh-CN" b="0" i="0">
                <a:solidFill>
                  <a:srgbClr val="818E96"/>
                </a:solidFill>
                <a:effectLst/>
              </a:rPr>
              <a:t>// get sample position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2"/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samplePos = TBN * samples[i];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from tangent to view-space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</a:rPr>
              <a:t>samplePos = fragPos + samplePos * radius; </a:t>
            </a:r>
          </a:p>
          <a:p>
            <a:pPr lvl="2"/>
            <a:r>
              <a:rPr lang="en-US" altLang="zh-CN" b="0" i="0">
                <a:solidFill>
                  <a:srgbClr val="818E96"/>
                </a:solidFill>
                <a:effectLst/>
              </a:rPr>
              <a:t>// project sample position (to sample texture) (to get position on screen/texture)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2"/>
            <a:r>
              <a:rPr lang="en-US" altLang="zh-CN" b="0" i="0">
                <a:solidFill>
                  <a:srgbClr val="8CBBAD"/>
                </a:solidFill>
                <a:effectLst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offset =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(samplePos,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</a:rPr>
              <a:t>offset = projection * offset;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from view to clip-space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</a:rPr>
              <a:t>offset.xyz /= offset.w;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perspective divide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</a:rPr>
              <a:t>offset.xyz = offset.xyz *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0.5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+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0.5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transform to range 0.0 - 1.0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2"/>
            <a:r>
              <a:rPr lang="en-US" altLang="zh-CN" b="0" i="0">
                <a:solidFill>
                  <a:srgbClr val="818E96"/>
                </a:solidFill>
                <a:effectLst/>
              </a:rPr>
              <a:t>// get sample </a:t>
            </a:r>
            <a:r>
              <a:rPr lang="en-US" altLang="zh-CN">
                <a:solidFill>
                  <a:srgbClr val="818E96"/>
                </a:solidFill>
              </a:rPr>
              <a:t>depth ,get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depth value of kernel sample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2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sampleDepth = texture(gPosition, offset.xy).z;</a:t>
            </a:r>
          </a:p>
          <a:p>
            <a:pPr lvl="2"/>
            <a:r>
              <a:rPr lang="en-US" altLang="zh-CN" b="0" i="0">
                <a:solidFill>
                  <a:srgbClr val="818E96"/>
                </a:solidFill>
                <a:effectLst/>
              </a:rPr>
              <a:t>// range check &amp; accumulate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2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rangeCheck =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</a:rPr>
              <a:t>smoothstep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radius /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abs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(fragPos.z - sampleDepth));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</a:rPr>
              <a:t>occlusion += (sampleDepth &gt;= samplePos.z + bias ?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: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 * rangeCheck;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occlusion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- (occlusion / kernelSize);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FragColor = occlusion;</a:t>
            </a:r>
            <a:endParaRPr lang="en-US" altLang="zh-CN" b="0" i="0">
              <a:solidFill>
                <a:srgbClr val="E0E2E4"/>
              </a:solidFill>
              <a:effectLst/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0243E3-E51F-4230-8164-A8A30AE5C20C}"/>
              </a:ext>
            </a:extLst>
          </p:cNvPr>
          <p:cNvSpPr/>
          <p:nvPr/>
        </p:nvSpPr>
        <p:spPr>
          <a:xfrm>
            <a:off x="7611901" y="12926038"/>
            <a:ext cx="1958820" cy="1295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 descr="Image of smoothstep function in OpenGL used for rangecheck in SSAO in OpenGL">
            <a:extLst>
              <a:ext uri="{FF2B5EF4-FFF2-40B4-BE49-F238E27FC236}">
                <a16:creationId xmlns:a16="http://schemas.microsoft.com/office/drawing/2014/main" id="{E15C8A53-2F84-4F91-8FDA-C458F5E4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985" y="13019425"/>
            <a:ext cx="1661855" cy="12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3EE5682-298C-4BAC-9643-750E90331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58" y="12960368"/>
            <a:ext cx="2327641" cy="123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C3E62D8-C7CC-4D3A-B7FA-E39E8BF82E15}"/>
              </a:ext>
            </a:extLst>
          </p:cNvPr>
          <p:cNvSpPr txBox="1"/>
          <p:nvPr/>
        </p:nvSpPr>
        <p:spPr>
          <a:xfrm>
            <a:off x="4651680" y="8385376"/>
            <a:ext cx="574873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当检测靠近表面边缘的片段时，将会考虑测试表面</a:t>
            </a:r>
            <a:r>
              <a:rPr lang="zh-CN" altLang="en-US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的表面的深度值；这些值将会</a:t>
            </a:r>
            <a:r>
              <a:rPr lang="en-US" altLang="zh-CN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不正确地</a:t>
            </a:r>
            <a:r>
              <a:rPr lang="en-US" altLang="zh-CN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音响遮蔽因子。</a:t>
            </a:r>
            <a:endParaRPr lang="zh-CN" alt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635CE66-8AE4-418E-9A72-13008C393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364" y="10514099"/>
            <a:ext cx="2284102" cy="175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8B790F5-CC61-4B6B-BBB4-F9BB75006662}"/>
              </a:ext>
            </a:extLst>
          </p:cNvPr>
          <p:cNvSpPr txBox="1"/>
          <p:nvPr/>
        </p:nvSpPr>
        <p:spPr>
          <a:xfrm>
            <a:off x="7879078" y="10835959"/>
            <a:ext cx="8565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i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view space</a:t>
            </a:r>
            <a:endParaRPr lang="zh-CN" altLang="en-US" sz="105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739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773B79-7B37-495D-9C08-CD627BA07927}"/>
              </a:ext>
            </a:extLst>
          </p:cNvPr>
          <p:cNvSpPr txBox="1"/>
          <p:nvPr/>
        </p:nvSpPr>
        <p:spPr>
          <a:xfrm>
            <a:off x="2656999" y="188714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环境光遮挡模糊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3F31A1-E7DC-4618-ABB1-6064D16DA8DA}"/>
              </a:ext>
            </a:extLst>
          </p:cNvPr>
          <p:cNvSpPr txBox="1"/>
          <p:nvPr/>
        </p:nvSpPr>
        <p:spPr>
          <a:xfrm>
            <a:off x="864870" y="818495"/>
            <a:ext cx="8766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在SSAO过程和照明过程之间，我们首先要模糊SSAO纹理。因此，让我们创建另一个帧缓冲区对象来存储模糊结果：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160CBC-F71A-45C0-B4BD-1822BB544DCF}"/>
              </a:ext>
            </a:extLst>
          </p:cNvPr>
          <p:cNvSpPr txBox="1"/>
          <p:nvPr/>
        </p:nvSpPr>
        <p:spPr>
          <a:xfrm>
            <a:off x="929164" y="1464826"/>
            <a:ext cx="8908256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ssaoBlurFBO, ssaoColorBufferBlur; </a:t>
            </a:r>
          </a:p>
          <a:p>
            <a:r>
              <a:rPr lang="en-US" altLang="zh-CN"/>
              <a:t>glGenFramebuffers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&amp;ssaoBlurFBO); </a:t>
            </a:r>
          </a:p>
          <a:p>
            <a:r>
              <a:rPr lang="en-US" altLang="zh-CN"/>
              <a:t>glBindFramebuffer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(GL_FRAMEBUFFER, ssaoBlurFBO); </a:t>
            </a:r>
          </a:p>
          <a:p>
            <a:r>
              <a:rPr lang="en-US" altLang="zh-CN"/>
              <a:t>glGenTextures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&amp;ssaoColorBufferBlur); </a:t>
            </a:r>
          </a:p>
          <a:p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ssaoColorBufferBlur); </a:t>
            </a:r>
          </a:p>
          <a:p>
            <a:r>
              <a:rPr lang="en-US" altLang="zh-CN"/>
              <a:t>glTexImage2D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GL_RED, width(), height(),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GL_RED,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NULL); </a:t>
            </a:r>
          </a:p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GL_TEXTURE_MIN_FILTER, GL_NEAREST); </a:t>
            </a:r>
          </a:p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GL_TEXTURE_MAG_FILTER, GL_NEAREST); </a:t>
            </a:r>
          </a:p>
          <a:p>
            <a:r>
              <a:rPr lang="en-US" altLang="zh-CN"/>
              <a:t>glFramebufferTexture2D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GL_FRAMEBUFFER, GL_COLOR_ATTACHMENT0, GL_TEXTURE_2D, ssaoColorBufferBlur,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);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D878D1-D117-4559-AE86-77E125A4D4E8}"/>
              </a:ext>
            </a:extLst>
          </p:cNvPr>
          <p:cNvSpPr txBox="1"/>
          <p:nvPr/>
        </p:nvSpPr>
        <p:spPr>
          <a:xfrm>
            <a:off x="864870" y="4660315"/>
            <a:ext cx="8690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平铺随机向量纹理提供了一致的随机性，因此可以利用此属性创建简单的模糊着色器：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A20907-C0B1-493B-A429-64041218D378}"/>
              </a:ext>
            </a:extLst>
          </p:cNvPr>
          <p:cNvSpPr txBox="1"/>
          <p:nvPr/>
        </p:nvSpPr>
        <p:spPr>
          <a:xfrm>
            <a:off x="929164" y="5029647"/>
            <a:ext cx="8908256" cy="42473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ssaoInput;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texelSize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(textureSize(ssaoInput,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result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x =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x &lt;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++x) { </a:t>
            </a:r>
          </a:p>
          <a:p>
            <a:pPr lvl="2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 =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y &lt;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++y) { </a:t>
            </a:r>
          </a:p>
          <a:p>
            <a:pPr lvl="3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offset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(x),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(y)) * texelSize; </a:t>
            </a:r>
          </a:p>
          <a:p>
            <a:pPr lvl="3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 += texture(ssaoInput, TexCoords + offset).r;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result / 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 descr="Image of SSAO texture with blur applied in OpenGL">
            <a:extLst>
              <a:ext uri="{FF2B5EF4-FFF2-40B4-BE49-F238E27FC236}">
                <a16:creationId xmlns:a16="http://schemas.microsoft.com/office/drawing/2014/main" id="{27958FB9-8FA7-454C-9ABF-621E3ACB0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915" y="8368718"/>
            <a:ext cx="4137025" cy="324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A3D4A22-4FC9-4DED-A561-C2DA2E53C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1196757"/>
            <a:ext cx="3911680" cy="161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1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751D1F9-6434-4824-8419-1B87A995A2D3}"/>
              </a:ext>
            </a:extLst>
          </p:cNvPr>
          <p:cNvSpPr txBox="1"/>
          <p:nvPr/>
        </p:nvSpPr>
        <p:spPr>
          <a:xfrm>
            <a:off x="2656999" y="295394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应用环境光遮挡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3448BC-7694-4B3C-A415-72B2D64EBD40}"/>
              </a:ext>
            </a:extLst>
          </p:cNvPr>
          <p:cNvSpPr txBox="1"/>
          <p:nvPr/>
        </p:nvSpPr>
        <p:spPr>
          <a:xfrm>
            <a:off x="940594" y="847606"/>
            <a:ext cx="8743950" cy="97872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gPosition;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gNormal;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gAlbedo;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ssao;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struct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Light {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Position;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Color;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Linear;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Quadratic;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Radius; };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Light light;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retrieve data from gbuffer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FragPos = texture(gPosition, TexCoords).rgb;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Normal = texture(gNormal, TexCoords).rgb;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Diffuse = texture(gAlbedo, TexCoords).rgb;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AmbientOcclusion = texture(ssao, TexCoords).r;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blinn-phong (in view-space)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ambient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* Diffuse *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AmbientOcclusion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here we add occlusion factor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lighting = ambient;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viewDir = normalize(-FragPos);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viewpos is (0.0.0) in view-space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diffuse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lightDir = normalize(light.Position - FragPos);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diffuse = max(dot(Normal, lightDir),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* Diffuse * light.Color;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specular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halfwayDir = normalize(lightDir + viewDir);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spec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pow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(max(dot(Normal, halfwayDir),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specular = light.Color * spec;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attenuation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dist = length(light.Position - FragPos);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attenuation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/ 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+ light.Linear * dist + light.Quadratic * dist * dist);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diffuse *= attenuation;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specular *= attenuation;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lighting += diffuse + specular;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(lighting,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791C87-C2B7-4999-B9E2-2DCC9E893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30" y="10589181"/>
            <a:ext cx="3967639" cy="31307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C81F8A-CCD3-412B-AF3C-B4DC31718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927" y="10817781"/>
            <a:ext cx="3213259" cy="193369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96B4977-90BD-45C1-8EB1-83C3B241FE0F}"/>
              </a:ext>
            </a:extLst>
          </p:cNvPr>
          <p:cNvSpPr/>
          <p:nvPr/>
        </p:nvSpPr>
        <p:spPr>
          <a:xfrm>
            <a:off x="5612607" y="13200152"/>
            <a:ext cx="390906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视觉欺骗：左边的背包其实更暗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494E60-4D3A-47D1-8468-D47907C7861D}"/>
              </a:ext>
            </a:extLst>
          </p:cNvPr>
          <p:cNvSpPr txBox="1"/>
          <p:nvPr/>
        </p:nvSpPr>
        <p:spPr>
          <a:xfrm>
            <a:off x="2663428" y="13051125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SSAO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C4D9AE-DDB8-40BB-90E6-5FAAAE825A0B}"/>
              </a:ext>
            </a:extLst>
          </p:cNvPr>
          <p:cNvSpPr txBox="1"/>
          <p:nvPr/>
        </p:nvSpPr>
        <p:spPr>
          <a:xfrm>
            <a:off x="6942574" y="12734299"/>
            <a:ext cx="1249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没有</a:t>
            </a:r>
            <a:r>
              <a:rPr lang="en-US" altLang="zh-CN" sz="2000">
                <a:solidFill>
                  <a:schemeClr val="bg1"/>
                </a:solidFill>
              </a:rPr>
              <a:t>SSAO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8BFA0E4-C7A5-4414-B128-1BD1597EB150}"/>
              </a:ext>
            </a:extLst>
          </p:cNvPr>
          <p:cNvSpPr/>
          <p:nvPr/>
        </p:nvSpPr>
        <p:spPr>
          <a:xfrm>
            <a:off x="4181277" y="781863"/>
            <a:ext cx="5405835" cy="2054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1C772F3D-E84C-4DD2-9C5C-F1E8C7FA5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595" y="807542"/>
            <a:ext cx="4834985" cy="195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671437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14056</TotalTime>
  <Words>2442</Words>
  <Application>Microsoft Office PowerPoint</Application>
  <PresentationFormat>自定义</PresentationFormat>
  <Paragraphs>259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Gudea</vt:lpstr>
      <vt:lpstr>Roboto Slab</vt:lpstr>
      <vt:lpstr>等线</vt:lpstr>
      <vt:lpstr>华文琥珀</vt:lpstr>
      <vt:lpstr>微软雅黑</vt:lpstr>
      <vt:lpstr>Arial</vt:lpstr>
      <vt:lpstr>Calibri</vt:lpstr>
      <vt:lpstr>Cambria</vt:lpstr>
      <vt:lpstr>Open Sans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1820</cp:revision>
  <dcterms:created xsi:type="dcterms:W3CDTF">2020-06-26T01:00:00Z</dcterms:created>
  <dcterms:modified xsi:type="dcterms:W3CDTF">2021-11-28T15:12:34Z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