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34"/>
  </p:notesMasterIdLst>
  <p:handoutMasterIdLst>
    <p:handoutMasterId r:id="rId35"/>
  </p:handoutMasterIdLst>
  <p:sldIdLst>
    <p:sldId id="1308" r:id="rId6"/>
    <p:sldId id="1390" r:id="rId7"/>
    <p:sldId id="1337" r:id="rId8"/>
    <p:sldId id="1387" r:id="rId9"/>
    <p:sldId id="1400" r:id="rId10"/>
    <p:sldId id="1401" r:id="rId11"/>
    <p:sldId id="1403" r:id="rId12"/>
    <p:sldId id="1404" r:id="rId13"/>
    <p:sldId id="1356" r:id="rId14"/>
    <p:sldId id="1346" r:id="rId15"/>
    <p:sldId id="1408" r:id="rId16"/>
    <p:sldId id="1375" r:id="rId17"/>
    <p:sldId id="1383" r:id="rId18"/>
    <p:sldId id="1384" r:id="rId19"/>
    <p:sldId id="1406" r:id="rId20"/>
    <p:sldId id="1409" r:id="rId21"/>
    <p:sldId id="1385" r:id="rId22"/>
    <p:sldId id="1402" r:id="rId23"/>
    <p:sldId id="1345" r:id="rId24"/>
    <p:sldId id="1410" r:id="rId25"/>
    <p:sldId id="1348" r:id="rId26"/>
    <p:sldId id="1363" r:id="rId27"/>
    <p:sldId id="1399" r:id="rId28"/>
    <p:sldId id="1366" r:id="rId29"/>
    <p:sldId id="1364" r:id="rId30"/>
    <p:sldId id="1405" r:id="rId31"/>
    <p:sldId id="1365" r:id="rId32"/>
    <p:sldId id="1248"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5B0B8DFF-57E5-4D4B-BA72-542DF84B8E2F}">
          <p14:sldIdLst>
            <p14:sldId id="1308"/>
            <p14:sldId id="1390"/>
            <p14:sldId id="1337"/>
            <p14:sldId id="1387"/>
            <p14:sldId id="1400"/>
            <p14:sldId id="1401"/>
            <p14:sldId id="1403"/>
            <p14:sldId id="1404"/>
            <p14:sldId id="1356"/>
            <p14:sldId id="1346"/>
            <p14:sldId id="1408"/>
            <p14:sldId id="1375"/>
            <p14:sldId id="1383"/>
            <p14:sldId id="1384"/>
            <p14:sldId id="1406"/>
            <p14:sldId id="1409"/>
            <p14:sldId id="1385"/>
            <p14:sldId id="1402"/>
            <p14:sldId id="1345"/>
            <p14:sldId id="1410"/>
            <p14:sldId id="1348"/>
            <p14:sldId id="1363"/>
            <p14:sldId id="1399"/>
            <p14:sldId id="1366"/>
            <p14:sldId id="1364"/>
            <p14:sldId id="1405"/>
            <p14:sldId id="1365"/>
            <p14:sldId id="12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0367"/>
    <a:srgbClr val="5C2D91"/>
    <a:srgbClr val="0078D7"/>
    <a:srgbClr val="60ABE6"/>
    <a:srgbClr val="E6E6E6"/>
    <a:srgbClr val="FFC000"/>
    <a:srgbClr val="FFE699"/>
    <a:srgbClr val="B4009E"/>
    <a:srgbClr val="92D0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6" autoAdjust="0"/>
    <p:restoredTop sz="62022" autoAdjust="0"/>
  </p:normalViewPr>
  <p:slideViewPr>
    <p:cSldViewPr>
      <p:cViewPr varScale="1">
        <p:scale>
          <a:sx n="64" d="100"/>
          <a:sy n="64" d="100"/>
        </p:scale>
        <p:origin x="1398" y="6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Sheet1!$B$24</c:f>
              <c:strCache>
                <c:ptCount val="1"/>
                <c:pt idx="0">
                  <c:v>PowerGraph</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Sheet1!$A$25:$A$28</c:f>
              <c:numCache>
                <c:formatCode>General</c:formatCode>
                <c:ptCount val="4"/>
                <c:pt idx="0">
                  <c:v>1</c:v>
                </c:pt>
                <c:pt idx="1">
                  <c:v>2</c:v>
                </c:pt>
                <c:pt idx="2">
                  <c:v>4</c:v>
                </c:pt>
                <c:pt idx="3">
                  <c:v>8</c:v>
                </c:pt>
              </c:numCache>
            </c:numRef>
          </c:cat>
          <c:val>
            <c:numRef>
              <c:f>Sheet1!$B$25:$B$28</c:f>
              <c:numCache>
                <c:formatCode>General</c:formatCode>
                <c:ptCount val="4"/>
                <c:pt idx="0">
                  <c:v>53.778599999999997</c:v>
                </c:pt>
                <c:pt idx="1">
                  <c:v>29.7942</c:v>
                </c:pt>
                <c:pt idx="2">
                  <c:v>16.6251</c:v>
                </c:pt>
                <c:pt idx="3">
                  <c:v>10.100099999999999</c:v>
                </c:pt>
              </c:numCache>
            </c:numRef>
          </c:val>
          <c:smooth val="0"/>
          <c:extLst>
            <c:ext xmlns:c16="http://schemas.microsoft.com/office/drawing/2014/chart" uri="{C3380CC4-5D6E-409C-BE32-E72D297353CC}">
              <c16:uniqueId val="{00000000-9068-4812-81FF-71D47B55E3C1}"/>
            </c:ext>
          </c:extLst>
        </c:ser>
        <c:ser>
          <c:idx val="1"/>
          <c:order val="1"/>
          <c:tx>
            <c:strRef>
              <c:f>Sheet1!$C$24</c:f>
              <c:strCache>
                <c:ptCount val="1"/>
                <c:pt idx="0">
                  <c:v>PowerLyra</c:v>
                </c:pt>
              </c:strCache>
            </c:strRef>
          </c:tx>
          <c:spPr>
            <a:ln w="28575" cap="rnd">
              <a:solidFill>
                <a:schemeClr val="accent5"/>
              </a:solidFill>
              <a:round/>
            </a:ln>
            <a:effectLst/>
          </c:spPr>
          <c:marker>
            <c:symbol val="circle"/>
            <c:size val="5"/>
            <c:spPr>
              <a:solidFill>
                <a:schemeClr val="accent2"/>
              </a:solidFill>
              <a:ln w="9525">
                <a:solidFill>
                  <a:schemeClr val="accent2"/>
                </a:solidFill>
              </a:ln>
              <a:effectLst/>
            </c:spPr>
          </c:marker>
          <c:cat>
            <c:numRef>
              <c:f>Sheet1!$A$25:$A$28</c:f>
              <c:numCache>
                <c:formatCode>General</c:formatCode>
                <c:ptCount val="4"/>
                <c:pt idx="0">
                  <c:v>1</c:v>
                </c:pt>
                <c:pt idx="1">
                  <c:v>2</c:v>
                </c:pt>
                <c:pt idx="2">
                  <c:v>4</c:v>
                </c:pt>
                <c:pt idx="3">
                  <c:v>8</c:v>
                </c:pt>
              </c:numCache>
            </c:numRef>
          </c:cat>
          <c:val>
            <c:numRef>
              <c:f>Sheet1!$C$25:$C$28</c:f>
              <c:numCache>
                <c:formatCode>General</c:formatCode>
                <c:ptCount val="4"/>
                <c:pt idx="0">
                  <c:v>53.524799999999999</c:v>
                </c:pt>
                <c:pt idx="1">
                  <c:v>25.944199999999999</c:v>
                </c:pt>
                <c:pt idx="2">
                  <c:v>9.6110399999999991</c:v>
                </c:pt>
                <c:pt idx="3">
                  <c:v>5.7100799999999996</c:v>
                </c:pt>
              </c:numCache>
            </c:numRef>
          </c:val>
          <c:smooth val="0"/>
          <c:extLst>
            <c:ext xmlns:c16="http://schemas.microsoft.com/office/drawing/2014/chart" uri="{C3380CC4-5D6E-409C-BE32-E72D297353CC}">
              <c16:uniqueId val="{00000001-9068-4812-81FF-71D47B55E3C1}"/>
            </c:ext>
          </c:extLst>
        </c:ser>
        <c:ser>
          <c:idx val="2"/>
          <c:order val="2"/>
          <c:tx>
            <c:strRef>
              <c:f>Sheet1!$D$24</c:f>
              <c:strCache>
                <c:ptCount val="1"/>
                <c:pt idx="0">
                  <c:v>TuX2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Sheet1!$A$25:$A$28</c:f>
              <c:numCache>
                <c:formatCode>General</c:formatCode>
                <c:ptCount val="4"/>
                <c:pt idx="0">
                  <c:v>1</c:v>
                </c:pt>
                <c:pt idx="1">
                  <c:v>2</c:v>
                </c:pt>
                <c:pt idx="2">
                  <c:v>4</c:v>
                </c:pt>
                <c:pt idx="3">
                  <c:v>8</c:v>
                </c:pt>
              </c:numCache>
            </c:numRef>
          </c:cat>
          <c:val>
            <c:numRef>
              <c:f>Sheet1!$D$25:$D$28</c:f>
              <c:numCache>
                <c:formatCode>General</c:formatCode>
                <c:ptCount val="4"/>
                <c:pt idx="0">
                  <c:v>3.08413</c:v>
                </c:pt>
                <c:pt idx="1">
                  <c:v>1.5879399999999999</c:v>
                </c:pt>
                <c:pt idx="2">
                  <c:v>0.88562200000000002</c:v>
                </c:pt>
                <c:pt idx="3">
                  <c:v>0.56628100000000003</c:v>
                </c:pt>
              </c:numCache>
            </c:numRef>
          </c:val>
          <c:smooth val="0"/>
          <c:extLst>
            <c:ext xmlns:c16="http://schemas.microsoft.com/office/drawing/2014/chart" uri="{C3380CC4-5D6E-409C-BE32-E72D297353CC}">
              <c16:uniqueId val="{00000002-9068-4812-81FF-71D47B55E3C1}"/>
            </c:ext>
          </c:extLst>
        </c:ser>
        <c:dLbls>
          <c:showLegendKey val="0"/>
          <c:showVal val="0"/>
          <c:showCatName val="0"/>
          <c:showSerName val="0"/>
          <c:showPercent val="0"/>
          <c:showBubbleSize val="0"/>
        </c:dLbls>
        <c:marker val="1"/>
        <c:smooth val="0"/>
        <c:axId val="379767112"/>
        <c:axId val="379769408"/>
      </c:lineChart>
      <c:catAx>
        <c:axId val="379767112"/>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50000"/>
                      </a:schemeClr>
                    </a:solidFill>
                    <a:latin typeface="+mn-lt"/>
                    <a:ea typeface="+mn-ea"/>
                    <a:cs typeface="+mn-cs"/>
                  </a:defRPr>
                </a:pPr>
                <a:r>
                  <a:rPr lang="en-US" dirty="0"/>
                  <a:t># servers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50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50000"/>
              </a:schemeClr>
            </a:solidFill>
            <a:round/>
            <a:tailEnd type="triangle"/>
          </a:ln>
          <a:effectLst/>
        </c:spPr>
        <c:txPr>
          <a:bodyPr rot="-60000000" spcFirstLastPara="1" vertOverflow="ellipsis" vert="horz" wrap="square" anchor="ctr" anchorCtr="1"/>
          <a:lstStyle/>
          <a:p>
            <a:pPr>
              <a:defRPr sz="1400" b="0" i="0" u="none" strike="noStrike" kern="1200" baseline="0">
                <a:solidFill>
                  <a:schemeClr val="tx1">
                    <a:lumMod val="50000"/>
                  </a:schemeClr>
                </a:solidFill>
                <a:latin typeface="+mn-lt"/>
                <a:ea typeface="+mn-ea"/>
                <a:cs typeface="+mn-cs"/>
              </a:defRPr>
            </a:pPr>
            <a:endParaRPr lang="en-US"/>
          </a:p>
        </c:txPr>
        <c:crossAx val="379769408"/>
        <c:crossesAt val="0.1"/>
        <c:auto val="1"/>
        <c:lblAlgn val="ctr"/>
        <c:lblOffset val="100"/>
        <c:noMultiLvlLbl val="0"/>
      </c:catAx>
      <c:valAx>
        <c:axId val="379769408"/>
        <c:scaling>
          <c:logBase val="10"/>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50000"/>
                      </a:schemeClr>
                    </a:solidFill>
                    <a:latin typeface="+mn-lt"/>
                    <a:ea typeface="+mn-ea"/>
                    <a:cs typeface="+mn-cs"/>
                  </a:defRPr>
                </a:pPr>
                <a:r>
                  <a:rPr lang="en-US"/>
                  <a:t>Time per iteration (s)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50000"/>
                    </a:schemeClr>
                  </a:solidFill>
                  <a:latin typeface="+mn-lt"/>
                  <a:ea typeface="+mn-ea"/>
                  <a:cs typeface="+mn-cs"/>
                </a:defRPr>
              </a:pPr>
              <a:endParaRPr lang="en-US"/>
            </a:p>
          </c:txPr>
        </c:title>
        <c:numFmt formatCode="General" sourceLinked="1"/>
        <c:majorTickMark val="none"/>
        <c:minorTickMark val="none"/>
        <c:tickLblPos val="nextTo"/>
        <c:spPr>
          <a:noFill/>
          <a:ln w="19050">
            <a:solidFill>
              <a:schemeClr val="tx1">
                <a:lumMod val="50000"/>
              </a:schemeClr>
            </a:solidFill>
            <a:tailEnd type="triangle"/>
          </a:ln>
          <a:effectLst/>
        </c:spPr>
        <c:txPr>
          <a:bodyPr rot="-60000000" spcFirstLastPara="1" vertOverflow="ellipsis" vert="horz" wrap="square" anchor="ctr" anchorCtr="1"/>
          <a:lstStyle/>
          <a:p>
            <a:pPr>
              <a:defRPr sz="1400" b="0" i="0" u="none" strike="noStrike" kern="1200" baseline="0">
                <a:solidFill>
                  <a:schemeClr val="tx1">
                    <a:lumMod val="50000"/>
                  </a:schemeClr>
                </a:solidFill>
                <a:latin typeface="+mn-lt"/>
                <a:ea typeface="+mn-ea"/>
                <a:cs typeface="+mn-cs"/>
              </a:defRPr>
            </a:pPr>
            <a:endParaRPr lang="en-US"/>
          </a:p>
        </c:txPr>
        <c:crossAx val="3797671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solidFill>
            <a:schemeClr val="tx1">
              <a:lumMod val="50000"/>
            </a:schemeClr>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Sheet1!$B$24</c:f>
              <c:strCache>
                <c:ptCount val="1"/>
                <c:pt idx="0">
                  <c:v>PowerGraph</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Sheet1!$A$25:$A$28</c:f>
              <c:numCache>
                <c:formatCode>General</c:formatCode>
                <c:ptCount val="4"/>
                <c:pt idx="0">
                  <c:v>1</c:v>
                </c:pt>
                <c:pt idx="1">
                  <c:v>2</c:v>
                </c:pt>
                <c:pt idx="2">
                  <c:v>4</c:v>
                </c:pt>
                <c:pt idx="3">
                  <c:v>8</c:v>
                </c:pt>
              </c:numCache>
            </c:numRef>
          </c:cat>
          <c:val>
            <c:numRef>
              <c:f>Sheet1!$B$25:$B$28</c:f>
              <c:numCache>
                <c:formatCode>General</c:formatCode>
                <c:ptCount val="4"/>
                <c:pt idx="0">
                  <c:v>53.778599999999997</c:v>
                </c:pt>
                <c:pt idx="1">
                  <c:v>29.7942</c:v>
                </c:pt>
                <c:pt idx="2">
                  <c:v>16.6251</c:v>
                </c:pt>
                <c:pt idx="3">
                  <c:v>10.100099999999999</c:v>
                </c:pt>
              </c:numCache>
            </c:numRef>
          </c:val>
          <c:smooth val="0"/>
          <c:extLst>
            <c:ext xmlns:c16="http://schemas.microsoft.com/office/drawing/2014/chart" uri="{C3380CC4-5D6E-409C-BE32-E72D297353CC}">
              <c16:uniqueId val="{00000000-9068-4812-81FF-71D47B55E3C1}"/>
            </c:ext>
          </c:extLst>
        </c:ser>
        <c:ser>
          <c:idx val="1"/>
          <c:order val="1"/>
          <c:tx>
            <c:strRef>
              <c:f>Sheet1!$C$24</c:f>
              <c:strCache>
                <c:ptCount val="1"/>
                <c:pt idx="0">
                  <c:v>PowerLyra</c:v>
                </c:pt>
              </c:strCache>
            </c:strRef>
          </c:tx>
          <c:spPr>
            <a:ln w="28575" cap="rnd">
              <a:solidFill>
                <a:schemeClr val="accent5"/>
              </a:solidFill>
              <a:round/>
            </a:ln>
            <a:effectLst/>
          </c:spPr>
          <c:marker>
            <c:symbol val="circle"/>
            <c:size val="5"/>
            <c:spPr>
              <a:solidFill>
                <a:schemeClr val="accent2"/>
              </a:solidFill>
              <a:ln w="9525">
                <a:solidFill>
                  <a:schemeClr val="accent2"/>
                </a:solidFill>
              </a:ln>
              <a:effectLst/>
            </c:spPr>
          </c:marker>
          <c:cat>
            <c:numRef>
              <c:f>Sheet1!$A$25:$A$28</c:f>
              <c:numCache>
                <c:formatCode>General</c:formatCode>
                <c:ptCount val="4"/>
                <c:pt idx="0">
                  <c:v>1</c:v>
                </c:pt>
                <c:pt idx="1">
                  <c:v>2</c:v>
                </c:pt>
                <c:pt idx="2">
                  <c:v>4</c:v>
                </c:pt>
                <c:pt idx="3">
                  <c:v>8</c:v>
                </c:pt>
              </c:numCache>
            </c:numRef>
          </c:cat>
          <c:val>
            <c:numRef>
              <c:f>Sheet1!$C$25:$C$28</c:f>
              <c:numCache>
                <c:formatCode>General</c:formatCode>
                <c:ptCount val="4"/>
                <c:pt idx="0">
                  <c:v>53.524799999999999</c:v>
                </c:pt>
                <c:pt idx="1">
                  <c:v>25.944199999999999</c:v>
                </c:pt>
                <c:pt idx="2">
                  <c:v>9.6110399999999991</c:v>
                </c:pt>
                <c:pt idx="3">
                  <c:v>5.7100799999999996</c:v>
                </c:pt>
              </c:numCache>
            </c:numRef>
          </c:val>
          <c:smooth val="0"/>
          <c:extLst>
            <c:ext xmlns:c16="http://schemas.microsoft.com/office/drawing/2014/chart" uri="{C3380CC4-5D6E-409C-BE32-E72D297353CC}">
              <c16:uniqueId val="{00000001-9068-4812-81FF-71D47B55E3C1}"/>
            </c:ext>
          </c:extLst>
        </c:ser>
        <c:ser>
          <c:idx val="2"/>
          <c:order val="2"/>
          <c:tx>
            <c:strRef>
              <c:f>Sheet1!$D$24</c:f>
              <c:strCache>
                <c:ptCount val="1"/>
                <c:pt idx="0">
                  <c:v>TuX2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Sheet1!$A$25:$A$28</c:f>
              <c:numCache>
                <c:formatCode>General</c:formatCode>
                <c:ptCount val="4"/>
                <c:pt idx="0">
                  <c:v>1</c:v>
                </c:pt>
                <c:pt idx="1">
                  <c:v>2</c:v>
                </c:pt>
                <c:pt idx="2">
                  <c:v>4</c:v>
                </c:pt>
                <c:pt idx="3">
                  <c:v>8</c:v>
                </c:pt>
              </c:numCache>
            </c:numRef>
          </c:cat>
          <c:val>
            <c:numRef>
              <c:f>Sheet1!$D$25:$D$28</c:f>
              <c:numCache>
                <c:formatCode>General</c:formatCode>
                <c:ptCount val="4"/>
                <c:pt idx="0">
                  <c:v>3.08413</c:v>
                </c:pt>
                <c:pt idx="1">
                  <c:v>1.5879399999999999</c:v>
                </c:pt>
                <c:pt idx="2">
                  <c:v>0.88562200000000002</c:v>
                </c:pt>
                <c:pt idx="3">
                  <c:v>0.56628100000000003</c:v>
                </c:pt>
              </c:numCache>
            </c:numRef>
          </c:val>
          <c:smooth val="0"/>
          <c:extLst>
            <c:ext xmlns:c16="http://schemas.microsoft.com/office/drawing/2014/chart" uri="{C3380CC4-5D6E-409C-BE32-E72D297353CC}">
              <c16:uniqueId val="{00000002-9068-4812-81FF-71D47B55E3C1}"/>
            </c:ext>
          </c:extLst>
        </c:ser>
        <c:dLbls>
          <c:showLegendKey val="0"/>
          <c:showVal val="0"/>
          <c:showCatName val="0"/>
          <c:showSerName val="0"/>
          <c:showPercent val="0"/>
          <c:showBubbleSize val="0"/>
        </c:dLbls>
        <c:marker val="1"/>
        <c:smooth val="0"/>
        <c:axId val="379767112"/>
        <c:axId val="379769408"/>
      </c:lineChart>
      <c:catAx>
        <c:axId val="379767112"/>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50000"/>
                      </a:schemeClr>
                    </a:solidFill>
                    <a:latin typeface="+mn-lt"/>
                    <a:ea typeface="+mn-ea"/>
                    <a:cs typeface="+mn-cs"/>
                  </a:defRPr>
                </a:pPr>
                <a:r>
                  <a:rPr lang="en-US" dirty="0"/>
                  <a:t># servers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50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50000"/>
              </a:schemeClr>
            </a:solidFill>
            <a:round/>
            <a:tailEnd type="triangle"/>
          </a:ln>
          <a:effectLst/>
        </c:spPr>
        <c:txPr>
          <a:bodyPr rot="-60000000" spcFirstLastPara="1" vertOverflow="ellipsis" vert="horz" wrap="square" anchor="ctr" anchorCtr="1"/>
          <a:lstStyle/>
          <a:p>
            <a:pPr>
              <a:defRPr sz="1400" b="0" i="0" u="none" strike="noStrike" kern="1200" baseline="0">
                <a:solidFill>
                  <a:schemeClr val="tx1">
                    <a:lumMod val="50000"/>
                  </a:schemeClr>
                </a:solidFill>
                <a:latin typeface="+mn-lt"/>
                <a:ea typeface="+mn-ea"/>
                <a:cs typeface="+mn-cs"/>
              </a:defRPr>
            </a:pPr>
            <a:endParaRPr lang="en-US"/>
          </a:p>
        </c:txPr>
        <c:crossAx val="379769408"/>
        <c:crossesAt val="0.1"/>
        <c:auto val="1"/>
        <c:lblAlgn val="ctr"/>
        <c:lblOffset val="100"/>
        <c:noMultiLvlLbl val="0"/>
      </c:catAx>
      <c:valAx>
        <c:axId val="379769408"/>
        <c:scaling>
          <c:logBase val="10"/>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50000"/>
                      </a:schemeClr>
                    </a:solidFill>
                    <a:latin typeface="+mn-lt"/>
                    <a:ea typeface="+mn-ea"/>
                    <a:cs typeface="+mn-cs"/>
                  </a:defRPr>
                </a:pPr>
                <a:r>
                  <a:rPr lang="en-US"/>
                  <a:t>Time per iteration (s)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50000"/>
                    </a:schemeClr>
                  </a:solidFill>
                  <a:latin typeface="+mn-lt"/>
                  <a:ea typeface="+mn-ea"/>
                  <a:cs typeface="+mn-cs"/>
                </a:defRPr>
              </a:pPr>
              <a:endParaRPr lang="en-US"/>
            </a:p>
          </c:txPr>
        </c:title>
        <c:numFmt formatCode="General" sourceLinked="1"/>
        <c:majorTickMark val="none"/>
        <c:minorTickMark val="none"/>
        <c:tickLblPos val="nextTo"/>
        <c:spPr>
          <a:noFill/>
          <a:ln w="19050">
            <a:solidFill>
              <a:schemeClr val="tx1">
                <a:lumMod val="50000"/>
              </a:schemeClr>
            </a:solidFill>
            <a:tailEnd type="triangle"/>
          </a:ln>
          <a:effectLst/>
        </c:spPr>
        <c:txPr>
          <a:bodyPr rot="-60000000" spcFirstLastPara="1" vertOverflow="ellipsis" vert="horz" wrap="square" anchor="ctr" anchorCtr="1"/>
          <a:lstStyle/>
          <a:p>
            <a:pPr>
              <a:defRPr sz="1400" b="0" i="0" u="none" strike="noStrike" kern="1200" baseline="0">
                <a:solidFill>
                  <a:schemeClr val="tx1">
                    <a:lumMod val="50000"/>
                  </a:schemeClr>
                </a:solidFill>
                <a:latin typeface="+mn-lt"/>
                <a:ea typeface="+mn-ea"/>
                <a:cs typeface="+mn-cs"/>
              </a:defRPr>
            </a:pPr>
            <a:endParaRPr lang="en-US"/>
          </a:p>
        </c:txPr>
        <c:crossAx val="3797671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solidFill>
            <a:schemeClr val="tx1">
              <a:lumMod val="50000"/>
            </a:schemeClr>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ED9401-EE8D-4EE1-B291-5BF7DCDA3C5A}" type="datetime8">
              <a:rPr lang="en-US" smtClean="0">
                <a:latin typeface="Segoe UI" pitchFamily="34" charset="0"/>
              </a:rPr>
              <a:t>4/5/2017 1:33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1B0BD91-A332-4638-9D55-E1550E13BA63}" type="datetime8">
              <a:rPr lang="en-US" smtClean="0"/>
              <a:t>4/5/2017 1:33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96B01FC-4093-47B5-A361-524E345F092E}"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2931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Before discussing the design details, I will at first introduce the system architecture of TuX2 as the background.</a:t>
            </a:r>
          </a:p>
          <a:p>
            <a:endParaRPr lang="en-US" dirty="0"/>
          </a:p>
          <a:p>
            <a:r>
              <a:rPr lang="en-US" dirty="0"/>
              <a:t>This figure shows</a:t>
            </a:r>
            <a:r>
              <a:rPr lang="en-US" altLang="zh-CN" dirty="0"/>
              <a:t> the overview</a:t>
            </a:r>
            <a:r>
              <a:rPr lang="en-US" dirty="0"/>
              <a:t>;</a:t>
            </a:r>
          </a:p>
          <a:p>
            <a:endParaRPr lang="en-US" dirty="0"/>
          </a:p>
          <a:p>
            <a:r>
              <a:rPr lang="en-US" dirty="0"/>
              <a:t>In TuX2,</a:t>
            </a:r>
            <a:r>
              <a:rPr lang="en-US" baseline="0" dirty="0"/>
              <a:t> the graph is partitioned into n partitions. Each server typically owns a partition. </a:t>
            </a:r>
            <a:r>
              <a:rPr lang="en-US" dirty="0"/>
              <a:t>In each partition, TuX2 maintains vertices and edges in separate arrays. Edges in the edge array are grouped by source vertex. </a:t>
            </a:r>
          </a:p>
          <a:p>
            <a:endParaRPr lang="en-US" dirty="0"/>
          </a:p>
          <a:p>
            <a:r>
              <a:rPr lang="en-US" dirty="0"/>
              <a:t>TuX2 uses the vertex-cut approach. The edge set of a high-degree vertex can be split into multiple partitions. Each partition maintains a replica of the vertex. </a:t>
            </a:r>
            <a:r>
              <a:rPr lang="en-US" sz="900" b="0" i="0" u="none" strike="noStrike" kern="1200" baseline="0" dirty="0">
                <a:solidFill>
                  <a:schemeClr val="tx1"/>
                </a:solidFill>
                <a:latin typeface="Segoe UI Light" pitchFamily="34" charset="0"/>
                <a:ea typeface="+mn-ea"/>
                <a:cs typeface="+mn-cs"/>
              </a:rPr>
              <a:t>One of these replicas is designated the </a:t>
            </a:r>
            <a:r>
              <a:rPr lang="en-US" sz="900" b="0" i="1" u="none" strike="noStrike" kern="1200" baseline="0" dirty="0">
                <a:solidFill>
                  <a:schemeClr val="tx1"/>
                </a:solidFill>
                <a:latin typeface="Segoe UI Light" pitchFamily="34" charset="0"/>
                <a:ea typeface="+mn-ea"/>
                <a:cs typeface="+mn-cs"/>
              </a:rPr>
              <a:t>master</a:t>
            </a:r>
            <a:r>
              <a:rPr lang="en-US" sz="900" b="0" i="0" u="none" strike="noStrike" kern="1200" baseline="0" dirty="0">
                <a:solidFill>
                  <a:schemeClr val="tx1"/>
                </a:solidFill>
                <a:latin typeface="Segoe UI Light" pitchFamily="34" charset="0"/>
                <a:ea typeface="+mn-ea"/>
                <a:cs typeface="+mn-cs"/>
              </a:rPr>
              <a:t>; it maintains the master version of the vertex’s data. All remaining replicas are called </a:t>
            </a:r>
            <a:r>
              <a:rPr lang="en-US" sz="900" b="0" i="1" u="none" strike="noStrike" kern="1200" baseline="0" dirty="0">
                <a:solidFill>
                  <a:schemeClr val="tx1"/>
                </a:solidFill>
                <a:latin typeface="Segoe UI Light" pitchFamily="34" charset="0"/>
                <a:ea typeface="+mn-ea"/>
                <a:cs typeface="+mn-cs"/>
              </a:rPr>
              <a:t>mirrors</a:t>
            </a:r>
            <a:r>
              <a:rPr lang="en-US" sz="900" b="0" i="0" u="none" strike="noStrike" kern="1200" baseline="0" dirty="0">
                <a:solidFill>
                  <a:schemeClr val="tx1"/>
                </a:solidFill>
                <a:latin typeface="Segoe UI Light" pitchFamily="34" charset="0"/>
                <a:ea typeface="+mn-ea"/>
                <a:cs typeface="+mn-cs"/>
              </a:rPr>
              <a:t>, and each maintains a local cached copy.</a:t>
            </a:r>
            <a:r>
              <a:rPr lang="en-US" dirty="0"/>
              <a:t> </a:t>
            </a:r>
          </a:p>
          <a:p>
            <a:r>
              <a:rPr lang="en-US" dirty="0"/>
              <a:t>We adopt vertex-cut mainly because it is proven to be effective in handling power-law graphs and it also naturally connects to the parameter-server model: The master versions of all vertices’ data can be treated as the global state stored in the server side of parameter server.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610438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next several slides, I will introduce our three key designs in scheduling, data modeling, and programming.</a:t>
            </a:r>
          </a:p>
          <a:p>
            <a:r>
              <a:rPr lang="en-US" dirty="0"/>
              <a:t>Let’s at first look at how </a:t>
            </a:r>
            <a:r>
              <a:rPr lang="en-US" altLang="zh-CN" dirty="0"/>
              <a:t>SSP being applied in TuX2 to provide a configurable consistency model for users</a:t>
            </a:r>
            <a:r>
              <a:rPr lang="en-US" dirty="0"/>
              <a: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489568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figure using slack of one clock as an example to show how SSP works in TuX2. </a:t>
            </a:r>
          </a:p>
          <a:p>
            <a:r>
              <a:rPr lang="en-US" dirty="0"/>
              <a:t>In TuX2, the clock of SSP is defined on server level for each mini-batch. </a:t>
            </a:r>
          </a:p>
          <a:p>
            <a:r>
              <a:rPr lang="en-US" dirty="0"/>
              <a:t>And here, in the figures, the dotted</a:t>
            </a:r>
            <a:r>
              <a:rPr lang="en-US" baseline="0" dirty="0"/>
              <a:t> rectangle means the working set of current mini-batch.</a:t>
            </a:r>
          </a:p>
          <a:p>
            <a:r>
              <a:rPr lang="en-US" baseline="0" dirty="0"/>
              <a:t>As figure shows, now all servers finish clock 1, so the updates of task are guaranteed visible to all servers. </a:t>
            </a:r>
            <a:endParaRPr lang="en-US" dirty="0"/>
          </a:p>
          <a:p>
            <a:endParaRPr lang="en-US" dirty="0"/>
          </a:p>
          <a:p>
            <a:r>
              <a:rPr lang="en-US" dirty="0"/>
              <a:t>Question:</a:t>
            </a:r>
            <a:r>
              <a:rPr lang="en-US" baseline="0" dirty="0"/>
              <a:t> it seems like a bipartite graph? If it’s not a bipartite graph, how </a:t>
            </a:r>
            <a:r>
              <a:rPr lang="en-US" baseline="0" dirty="0" err="1"/>
              <a:t>ssp</a:t>
            </a:r>
            <a:r>
              <a:rPr lang="en-US" baseline="0" dirty="0"/>
              <a:t> works?</a:t>
            </a:r>
          </a:p>
          <a:p>
            <a:r>
              <a:rPr lang="en-US" baseline="0" dirty="0"/>
              <a:t>Basically </a:t>
            </a:r>
            <a:r>
              <a:rPr lang="en-US" baseline="0" dirty="0" err="1"/>
              <a:t>ssp</a:t>
            </a:r>
            <a:r>
              <a:rPr lang="en-US" baseline="0" dirty="0"/>
              <a:t> is defined in mini-batch level, not related to graph structure. Here I use bipartite graph as an example to show how </a:t>
            </a:r>
            <a:r>
              <a:rPr lang="en-US" baseline="0" dirty="0" err="1"/>
              <a:t>ssp</a:t>
            </a:r>
            <a:r>
              <a:rPr lang="en-US" baseline="0" dirty="0"/>
              <a:t> works with graph structure.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29481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they continue. In clock 2, not all servers finish at the same time, which is also common in BSP model. Here, the case is that, the slowest server, which is server n in this figure, is still in clock2. However, server 0 already complete all the task</a:t>
            </a:r>
            <a:r>
              <a:rPr lang="en-US" altLang="zh-CN" dirty="0"/>
              <a:t>s</a:t>
            </a:r>
            <a:r>
              <a:rPr lang="en-US" dirty="0"/>
              <a:t> in clock 2.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61519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SSP tolerate 1 clock slack, server 0 continue to work on the clock 3, processing the data of the third mini-batch.</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122415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server 0 finish clock 3, it’s possible that the slowest server n is still in clock 2, therefore they reach the max slack bound defined by user. The fastest server is blocked.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700490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Our second major extension is to enable TuX2 to be aware of the heterogeneity in </a:t>
            </a:r>
            <a:r>
              <a:rPr lang="en-US" altLang="zh-CN" baseline="0" dirty="0"/>
              <a:t>ML using a heterogeneous data model.</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918078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For example, Logistic Regression in graph model has sample and feature vertices. Different vertices typically contain different properties. Sample vertices have label field, while feature vertices have weight and gradient field. </a:t>
            </a:r>
          </a:p>
          <a:p>
            <a:r>
              <a:rPr lang="en-US" altLang="zh-CN" baseline="0" dirty="0"/>
              <a:t>In the data model of TuX2, we allow user to define their own vertices and specify the vertices with different types. Such heterogeneity awareness has several benefits. </a:t>
            </a:r>
          </a:p>
          <a:p>
            <a:r>
              <a:rPr lang="en-US" altLang="zh-CN" baseline="0" dirty="0"/>
              <a:t>One obvious benefit is that it’s possible to arrange the data into more compact data structure, resulting in better data locality. Besides, heterogeneity can help efficient execution and reduce the network traffic. </a:t>
            </a:r>
          </a:p>
          <a:p>
            <a:r>
              <a:rPr lang="en-US" altLang="zh-CN" baseline="0" dirty="0"/>
              <a:t>Due to the limited time, I will only talk about the case for compact data structure and efficient execution.</a:t>
            </a:r>
            <a:endParaRPr lang="zh-CN" alt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990468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Here, for compact data structure, I will continue to use Logistic Regression as an example. </a:t>
            </a:r>
          </a:p>
          <a:p>
            <a:r>
              <a:rPr lang="en-US" altLang="zh-CN" baseline="0" dirty="0"/>
              <a:t>In existing graph engine, the vertices are usually placed in only one vertex array, assuming the homogeneous data type of all vertices. </a:t>
            </a:r>
            <a:r>
              <a:rPr lang="en-US" altLang="zh-CN" dirty="0"/>
              <a:t>In this figure, the green field of sample vertices and yellow field of feature vertices are considered useless and harmful to data locality. </a:t>
            </a:r>
          </a:p>
          <a:p>
            <a:r>
              <a:rPr lang="en-US" altLang="zh-CN" baseline="0" dirty="0"/>
              <a:t>In TuX2, we arrange different types of vertices into different data arrays. For example, in this case, the sample vertices are in sample array, and feature vertices are in feature array. Therefore the data structure is more compact.</a:t>
            </a:r>
            <a:endParaRPr lang="en-US" altLang="zh-CN" dirty="0"/>
          </a:p>
          <a:p>
            <a:endParaRPr lang="en-US" dirty="0"/>
          </a:p>
          <a:p>
            <a:r>
              <a:rPr lang="en-US" dirty="0"/>
              <a:t>Question:</a:t>
            </a:r>
          </a:p>
          <a:p>
            <a:r>
              <a:rPr lang="en-US" dirty="0"/>
              <a:t>Why not use</a:t>
            </a:r>
            <a:r>
              <a:rPr lang="en-US" baseline="0" dirty="0"/>
              <a:t> “union” in C program to pack the data?</a:t>
            </a:r>
            <a:endParaRPr lang="en-US" dirty="0"/>
          </a:p>
          <a:p>
            <a:r>
              <a:rPr lang="en-US" dirty="0"/>
              <a:t>First, It implicitly</a:t>
            </a:r>
            <a:r>
              <a:rPr lang="en-US" baseline="0" dirty="0"/>
              <a:t> requires user to have advanced programming skill. Second, It’s hard to make two types of vertices with different needed properties but happen to be in the same data size. Therefore, in that case, the “big” vertex can be consider compact, however, the “small” one is still suffering from the performance lost for uncompact.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172091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Furthermore, heterogeneity also benefits execution a lot</a:t>
            </a:r>
            <a:r>
              <a:rPr lang="en-US" baseline="0" dirty="0"/>
              <a:t>. Here I will use mini-batch MF for recommendation as a case to explain. In recommendation, the items are usually </a:t>
            </a:r>
            <a:r>
              <a:rPr lang="en-US" altLang="zh-CN" baseline="0" dirty="0"/>
              <a:t>in</a:t>
            </a:r>
            <a:r>
              <a:rPr lang="en-US" baseline="0" dirty="0"/>
              <a:t> high-degree. For example, a movie can be watched by millions of people. therefore they are partitioned into multiple servers through vertex-cut, while the user nodes are typically in low-degree, therefore they are only maintained in local. </a:t>
            </a:r>
          </a:p>
          <a:p>
            <a:endParaRPr lang="en-US" baseline="0" dirty="0"/>
          </a:p>
          <a:p>
            <a:r>
              <a:rPr lang="en-US" baseline="0" dirty="0"/>
              <a:t>To access the edge for model training, </a:t>
            </a:r>
            <a:r>
              <a:rPr lang="en-US" altLang="zh-CN" baseline="0" dirty="0"/>
              <a:t>we</a:t>
            </a:r>
            <a:r>
              <a:rPr lang="en-US" baseline="0" dirty="0"/>
              <a:t> can either choose to enumerate from the user node , or from the item node. These two approaches look similar but the performances are different. </a:t>
            </a:r>
          </a:p>
          <a:p>
            <a:endParaRPr lang="en-US" baseline="0" dirty="0"/>
          </a:p>
          <a:p>
            <a:r>
              <a:rPr lang="en-US" baseline="0" dirty="0"/>
              <a:t>If we scan the edge from user vertices, the items are updated accordingly. After the enumeration, the items are needed to sync-up between master-mirror vertices to apply the update. Considering the case to enumerate from the item side, The items will be access one by one, in contract, the user nodes are updated separately.</a:t>
            </a:r>
          </a:p>
          <a:p>
            <a:r>
              <a:rPr lang="en-US" baseline="0" dirty="0"/>
              <a:t> So there are benefits exist in syncing phase when scanning edge from the item side. In syncing phase, the item nodes are in sequential access for better locality. </a:t>
            </a:r>
            <a:r>
              <a:rPr lang="en-US" altLang="zh-CN" baseline="0" dirty="0"/>
              <a:t>Besides</a:t>
            </a:r>
            <a:r>
              <a:rPr lang="en-US" baseline="0" dirty="0"/>
              <a:t>, we don’t need to trace the updated vertices, because they are aligned in a continual array.</a:t>
            </a:r>
          </a:p>
          <a:p>
            <a:r>
              <a:rPr lang="en-US" baseline="0" dirty="0"/>
              <a:t> To conclude, scanning items will help to avoid random memory access and reduce tracing overhead, therefore making execution more efficient.</a:t>
            </a:r>
          </a:p>
          <a:p>
            <a:r>
              <a:rPr lang="en-US" baseline="0" dirty="0"/>
              <a:t>In TuX2, with heterogeneity, we allow user to choose a proper side for enumeration.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8092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all know, machine</a:t>
            </a:r>
            <a:r>
              <a:rPr lang="en-US" baseline="0" dirty="0"/>
              <a:t> learning is widely used to address the real world production challenge. For example, recommendation system drives movie website like Netflix. Topic model is helping the news classification. The click prediction algorithm supports the advertisement display in search engine. </a:t>
            </a:r>
            <a:endParaRPr lang="en-US" dirty="0"/>
          </a:p>
          <a:p>
            <a:endParaRPr lang="en-US" dirty="0"/>
          </a:p>
          <a:p>
            <a:r>
              <a:rPr lang="en-US" dirty="0"/>
              <a:t>Recommendation figure from Netflix:</a:t>
            </a:r>
            <a:r>
              <a:rPr lang="en-US" baseline="0" dirty="0"/>
              <a:t> https://ffp4g1ylyit3jdyti1hqcvtb-wpengine.netdna-ssl.com/ux/files/2014/04/recommendationExample-1.png</a:t>
            </a:r>
            <a:endParaRPr lang="en-US" dirty="0"/>
          </a:p>
          <a:p>
            <a:r>
              <a:rPr lang="en-US" dirty="0"/>
              <a:t>Topic model figure from: https://rpubs.com/rain10241/63854</a:t>
            </a:r>
          </a:p>
          <a:p>
            <a:r>
              <a:rPr lang="en-US" dirty="0"/>
              <a:t>CTR from </a:t>
            </a:r>
            <a:r>
              <a:rPr lang="en-US" dirty="0" err="1"/>
              <a:t>science</a:t>
            </a:r>
            <a:r>
              <a:rPr lang="en-US" baseline="0" dirty="0" err="1"/>
              <a:t>daily</a:t>
            </a:r>
            <a:r>
              <a:rPr lang="en-US" baseline="0" dirty="0"/>
              <a:t>: https://images.sciencedaily.com/2016/02/160223171432_1_540x360.jpg</a:t>
            </a:r>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4952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third key</a:t>
            </a:r>
            <a:r>
              <a:rPr lang="en-US" baseline="0" dirty="0"/>
              <a:t> design is the MEGA model.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491928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aseline="0" dirty="0"/>
              <a:t>Here I use mini-batch MF for recommendation as an example to show you how to program using MEGA model and how MEGA model works. </a:t>
            </a:r>
          </a:p>
          <a:p>
            <a:pPr algn="l"/>
            <a:r>
              <a:rPr lang="en-US" baseline="0" dirty="0"/>
              <a:t>In the graph view of recommendation problem, </a:t>
            </a:r>
            <a:r>
              <a:rPr lang="en-US" altLang="zh-CN" baseline="0" dirty="0"/>
              <a:t>users are modeled into vertices from U0 to Um, and items from I0 to In. The rating behavior of a user to an item is considered to be an edge between that user and item. The goal of this algorithm is to come up with a model that the predicted rating of each edge, calculating by related user and item parameters, is similar to the ground truth rating. </a:t>
            </a:r>
          </a:p>
          <a:p>
            <a:pPr algn="l"/>
            <a:endParaRPr lang="en-US" altLang="zh-CN" baseline="0" dirty="0"/>
          </a:p>
          <a:p>
            <a:pPr algn="l"/>
            <a:r>
              <a:rPr lang="en-US" altLang="zh-CN" baseline="0" dirty="0"/>
              <a:t>In MEGA model, user programs Exchange function for each edge like this. In the exchange function, at first, the parameters of user and item are read to calculate the predicted value. Then, with the predicted value, loss is calculated and sum up in worker level context. With the loss of current rating, the gradient can be calculated and it is used to update the weight of  both user and item vertices. </a:t>
            </a:r>
          </a:p>
          <a:p>
            <a:pPr algn="l"/>
            <a:r>
              <a:rPr lang="en-US" altLang="zh-CN" baseline="0" dirty="0"/>
              <a:t>This exchange function shows a typical case for machine learning in graph. The computation needs to read and write both two vertices of one edge. It will introduce two GAS phase if it is written in GAS model, resulting in unavoidable overhead from barriers and extra stages. </a:t>
            </a:r>
          </a:p>
          <a:p>
            <a:pPr algn="l"/>
            <a:endParaRPr lang="en-US" altLang="zh-CN" baseline="0" dirty="0"/>
          </a:p>
          <a:p>
            <a:pPr algn="l"/>
            <a:r>
              <a:rPr lang="en-US" altLang="zh-CN" baseline="0" dirty="0"/>
              <a:t>Apply function is simple here. Just to sum up the accumulated delta weight.</a:t>
            </a:r>
          </a:p>
          <a:p>
            <a:pPr algn="l"/>
            <a:endParaRPr lang="en-US" altLang="zh-CN" baseline="0" dirty="0"/>
          </a:p>
          <a:p>
            <a:pPr algn="l"/>
            <a:endParaRPr lang="en-US" altLang="zh-CN" baseline="0" dirty="0"/>
          </a:p>
          <a:p>
            <a:pPr algn="l"/>
            <a:r>
              <a:rPr lang="en-US" altLang="zh-CN" baseline="0" dirty="0"/>
              <a:t>Question:</a:t>
            </a:r>
          </a:p>
          <a:p>
            <a:pPr algn="l"/>
            <a:r>
              <a:rPr lang="en-US" altLang="zh-CN" baseline="0" dirty="0"/>
              <a:t>Concurrent update?</a:t>
            </a:r>
          </a:p>
          <a:p>
            <a:pPr algn="l"/>
            <a:endParaRPr lang="en-US" altLang="zh-CN"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3273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programming for edges and vertices, in TuX2, u</a:t>
            </a:r>
            <a:r>
              <a:rPr lang="en-US" baseline="0" dirty="0"/>
              <a:t>ser needs to compose the stages to build a execution flow for their own algorithm. Here I continue to use mini-batch MF as an example. </a:t>
            </a:r>
          </a:p>
          <a:p>
            <a:r>
              <a:rPr lang="en-US" baseline="0" dirty="0"/>
              <a:t>The left figure shows the execution flow while the right figure shows how it will be executed in our TuX2. To enable mini-batch, we certainly should have the mini-batch stage. </a:t>
            </a:r>
          </a:p>
          <a:p>
            <a:r>
              <a:rPr lang="en-US" baseline="0" dirty="0"/>
              <a:t>At first, let’s look at the first mini-batch, the exchange function in the last slide will be applied on each edge of this mini-batch. After the exchange phase is done, apply phase will sync up master-mirror and update the delta weight to global state. Then it moves to the second mini-batch, doing exchange and apply stages again. So there’s loop in mini-batch stage, it will iterate until all mini-batches are done. After the mini-batches stage is done, the loss of current epoch for one worker is calculated in the worker-level context data. We can use a </a:t>
            </a:r>
            <a:r>
              <a:rPr lang="en-US" baseline="0" dirty="0" err="1"/>
              <a:t>GlobalSync</a:t>
            </a:r>
            <a:r>
              <a:rPr lang="en-US" baseline="0" dirty="0"/>
              <a:t> phase to sum up the loss result, and compare it with the total loss of last epoch to determine whether the model is converged or not. </a:t>
            </a:r>
          </a:p>
          <a:p>
            <a:r>
              <a:rPr lang="en-US" baseline="0" dirty="0"/>
              <a:t>To compose the execution stage, user just needs to write several lines of codes listed here. TuX2 provides simple and straight forward interface in </a:t>
            </a:r>
            <a:r>
              <a:rPr lang="en-US" baseline="0" dirty="0" err="1"/>
              <a:t>StageSequenceBuilder</a:t>
            </a:r>
            <a:r>
              <a:rPr lang="en-US" baseline="0" dirty="0"/>
              <a:t> function to link all stages.</a:t>
            </a:r>
          </a:p>
          <a:p>
            <a:r>
              <a:rPr lang="en-US" baseline="0" dirty="0"/>
              <a:t>The arbitrary stage composition makes MEGA model more flexible to express the complicated machine learning algorithms efficiently.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16631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carefully verify our design and compare to other related</a:t>
            </a:r>
            <a:r>
              <a:rPr lang="en-US" baseline="0" dirty="0"/>
              <a:t> systems on an exclusive cluster with modern architecture. </a:t>
            </a:r>
          </a:p>
          <a:p>
            <a:r>
              <a:rPr lang="en-US" baseline="0" dirty="0"/>
              <a:t>We implement MF, LDA, </a:t>
            </a:r>
            <a:r>
              <a:rPr lang="en-US" baseline="0" dirty="0" err="1"/>
              <a:t>BlockPG</a:t>
            </a:r>
            <a:r>
              <a:rPr lang="en-US" baseline="0" dirty="0"/>
              <a:t>, three typical machine learning algorithms, which are identical to the compared systems.</a:t>
            </a:r>
          </a:p>
          <a:p>
            <a:r>
              <a:rPr lang="en-US" baseline="0" dirty="0"/>
              <a:t>We evaluate the performance using large-scale dataset, up to 64 billion edges graph from public dataset and private production dataset. </a:t>
            </a:r>
          </a:p>
          <a:p>
            <a:r>
              <a:rPr lang="en-US" baseline="0" dirty="0"/>
              <a:t>Due to the limited time, here I will show you some representative results.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21486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compare TuX2 with Parameter Server on 32 servers, and achieve 48% speed up</a:t>
            </a:r>
            <a:r>
              <a:rPr lang="en-US" altLang="zh-CN" dirty="0"/>
              <a:t>!</a:t>
            </a:r>
            <a:r>
              <a:rPr lang="en-US" dirty="0"/>
              <a:t> </a:t>
            </a:r>
          </a:p>
          <a:p>
            <a:r>
              <a:rPr lang="en-US" dirty="0"/>
              <a:t>Here, the left figure is parameter server, while the right one is TuX2. Here the x-axis is the thread-id of all servers and y-axis is the runtime of mini-batch. </a:t>
            </a:r>
          </a:p>
          <a:p>
            <a:r>
              <a:rPr lang="en-US" dirty="0"/>
              <a:t>From the figures we can clearly see that the great improvement is mainly from the awareness of graph structure to balance the workload with vertex-cut.</a:t>
            </a:r>
          </a:p>
          <a:p>
            <a:r>
              <a:rPr lang="en-US" dirty="0"/>
              <a:t>Such</a:t>
            </a:r>
            <a:r>
              <a:rPr lang="en-US" baseline="0" dirty="0"/>
              <a:t> an experiment also supports our points that machine learning algorithms should be implemented on top of graph engine, which can easily benefit from the optimization technology of graph community.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910603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compare TuX2 with state of art graph engine, </a:t>
            </a:r>
            <a:r>
              <a:rPr lang="en-US" dirty="0" err="1"/>
              <a:t>powergraph</a:t>
            </a:r>
            <a:r>
              <a:rPr lang="en-US" dirty="0"/>
              <a:t> and </a:t>
            </a:r>
            <a:r>
              <a:rPr lang="en-US" dirty="0" err="1"/>
              <a:t>powerlyra</a:t>
            </a:r>
            <a:r>
              <a:rPr lang="en-US" dirty="0"/>
              <a:t> on Matrix Factorization.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288313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comparison shows that we achieve more than an order of magnitude performance improvement, which meanly comes from our MEGA model and heterogeneity optimization.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621531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TuX2 </a:t>
            </a:r>
            <a:r>
              <a:rPr lang="en-US" baseline="0" dirty="0"/>
              <a:t>advocates the convergence of graph computation and distributed machine learning. We make a critical step towards this direction by </a:t>
            </a:r>
          </a:p>
          <a:p>
            <a:endParaRPr lang="en-US" baseline="0" dirty="0"/>
          </a:p>
          <a:p>
            <a:r>
              <a:rPr lang="en-US" baseline="0" dirty="0"/>
              <a:t>introducing important machine learning concepts to graph computation, </a:t>
            </a:r>
          </a:p>
          <a:p>
            <a:r>
              <a:rPr lang="en-US" baseline="0" dirty="0"/>
              <a:t>defining a new, flexible graph model to express machine learning algorithm efficiently, </a:t>
            </a:r>
          </a:p>
          <a:p>
            <a:r>
              <a:rPr lang="en-US" baseline="0" dirty="0"/>
              <a:t>and demonstrating the benefits through extensive evaluations on representative machine learning algorithms. </a:t>
            </a:r>
          </a:p>
          <a:p>
            <a:endParaRPr lang="en-US" baseline="0" dirty="0"/>
          </a:p>
          <a:p>
            <a:r>
              <a:rPr lang="en-US" baseline="0" dirty="0"/>
              <a:t>Going forward, we hope that TuX2 will provide a common foundation for further research in both graph computation and distributed machine learning, allowing more machine learning algorithms and optimizations to be expressed and implemented easily and efficiently at scale.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245548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A5DDFF7D-D314-4C7B-B851-8380DBD00D4D}" type="datetime8">
              <a:rPr lang="en-US" smtClean="0">
                <a:solidFill>
                  <a:prstClr val="black"/>
                </a:solidFill>
              </a:rPr>
              <a:t>4/5/2017 1:33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3999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machine learning tasks</a:t>
            </a:r>
            <a:r>
              <a:rPr lang="en-US" baseline="0" dirty="0"/>
              <a:t> have inherent graph structure. In recommendation system, users rate the items. </a:t>
            </a:r>
            <a:r>
              <a:rPr lang="en-US" altLang="zh-CN" baseline="0" dirty="0"/>
              <a:t>User and item can be considered as vertices, t</a:t>
            </a:r>
            <a:r>
              <a:rPr lang="en-US" baseline="0" dirty="0"/>
              <a:t>herefore the rating behavior can be modeled as the edges in graph. The same in the topic model problem, a document naturally contains a lot of words. Such a inclusion relationship can be modeled into a graph. In the click prediction problem, the training data usually contains many samples. Each sample is related to multiple features. Therefore, the samples, features, and their relationship construct a graph.</a:t>
            </a:r>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11897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such machine learning problems with the graph structure, distributed graph engine could be a good choice. </a:t>
            </a:r>
            <a:r>
              <a:rPr lang="en-US" baseline="0" dirty="0"/>
              <a:t>It has several advantages:</a:t>
            </a:r>
          </a:p>
          <a:p>
            <a:endParaRPr lang="en-US" baseline="0" dirty="0"/>
          </a:p>
          <a:p>
            <a:r>
              <a:rPr lang="en-US" dirty="0"/>
              <a:t>First, graph engine typically</a:t>
            </a:r>
            <a:r>
              <a:rPr lang="en-US" baseline="0" dirty="0"/>
              <a:t> adopts simple programming model like GAS. User only needs to write the gather, apply, scatter functions. System will schedule these three phases in order and apply the user-define functions to all vertices. It’s proved to be a good abstraction to write graph applications like page rank, shortest path and so on.</a:t>
            </a:r>
          </a:p>
          <a:p>
            <a:endParaRPr lang="en-US" baseline="0" dirty="0"/>
          </a:p>
          <a:p>
            <a:r>
              <a:rPr lang="en-US" baseline="0" dirty="0"/>
              <a:t>The second advantage is that graph engine can apply a lot of graph-aware optimizations in many aspects. Several previous works have demonstrated those optimizations for data layout, which benefits memory access, and partitioning, which balances the workload and reduce the network traffic.</a:t>
            </a:r>
          </a:p>
          <a:p>
            <a:r>
              <a:rPr lang="en-US" baseline="0" dirty="0"/>
              <a:t>Note that, those optimizations are usually transparent to the users, while well utilized by </a:t>
            </a:r>
            <a:r>
              <a:rPr lang="en-US" altLang="zh-CN" baseline="0" dirty="0"/>
              <a:t>a lot of</a:t>
            </a:r>
            <a:r>
              <a:rPr lang="en-US" baseline="0" dirty="0"/>
              <a:t> graph applications.</a:t>
            </a:r>
            <a:endParaRPr lang="en-US" dirty="0"/>
          </a:p>
          <a:p>
            <a:endParaRPr lang="en-US" dirty="0"/>
          </a:p>
          <a:p>
            <a:r>
              <a:rPr lang="en-US" dirty="0"/>
              <a:t>The third one, scalability. </a:t>
            </a:r>
          </a:p>
          <a:p>
            <a:r>
              <a:rPr lang="en-US" dirty="0"/>
              <a:t>In</a:t>
            </a:r>
            <a:r>
              <a:rPr lang="en-US" baseline="0" dirty="0"/>
              <a:t> 2015, three papers proved the great scalability of graph engine in trillion-edge graphs</a:t>
            </a:r>
          </a:p>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49DA1434-C4DF-412E-99C1-D8F9CD6FA8B7}"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00510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a:t>
            </a:r>
            <a:r>
              <a:rPr lang="en-US" baseline="0" dirty="0"/>
              <a:t> we observe the problems supporting ML on existing Graph Engine. </a:t>
            </a:r>
          </a:p>
          <a:p>
            <a:r>
              <a:rPr lang="en-US" baseline="0" dirty="0"/>
              <a:t>Firstly, when modeling machine learning as graph structure, it often introduces heterogeneity in vertices. Recommendation problems in machine learning naturally contain user and item vertices, which have different properties.</a:t>
            </a:r>
          </a:p>
          <a:p>
            <a:r>
              <a:rPr lang="en-US" baseline="0" dirty="0"/>
              <a:t>However, existing graph engines mainly support homogeneous graph, which is common for the traditional graph workloads. For example, in PageRank, each vertex represents a web page, and all the vertices have the same property in the computation. </a:t>
            </a:r>
          </a:p>
          <a:p>
            <a:r>
              <a:rPr lang="en-US" baseline="0" dirty="0"/>
              <a:t>Directly applying the homogeneous graph model to such heterogeneity algorithms will introduce overhead in both programming and efficiency.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7648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Secondly, Mini-batch is an important concept in machine learning, while it’s missing in graph engine. In ML, </a:t>
            </a:r>
            <a:r>
              <a:rPr lang="en-US" baseline="0" dirty="0"/>
              <a:t>mini-batch means to use just a subset of training samples to update the whole model within one batch. In graph, supporting mini-batch means the graph engine should have the capability to enumerate and update just a subset of graph for a batch in arbitrary number of vertices and edges. However, existing graph engines do not support such an important feature.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79516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Thirdly, ML workload may desire different consistency model. In distributed graph engine, several workers will work together to process the whole graph and wait at the end of iteration for a hard barrier. While in machine learning, hard barriers in every mini-batch will introduce too much synchronization overhead.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07952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machine learning algorithms are typically error-tolerance, they can converge even with the stale state. it’s good to support flexible consistency, using “soft” barrier, allowing faster workers to continually make progress.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491154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these problems, we propose TuX2, to</a:t>
            </a:r>
            <a:r>
              <a:rPr lang="zh-CN" altLang="en-US" dirty="0"/>
              <a:t> </a:t>
            </a:r>
            <a:r>
              <a:rPr lang="en-US" dirty="0"/>
              <a:t>bridge</a:t>
            </a:r>
            <a:r>
              <a:rPr lang="en-US" baseline="0" dirty="0"/>
              <a:t> Graph and ML research in one system, using a unified model.</a:t>
            </a:r>
          </a:p>
          <a:p>
            <a:r>
              <a:rPr lang="en-US" baseline="0" dirty="0"/>
              <a:t>We extend graph engine for distributed machine learning mainly in three aspects, scheduling,  data modeling, and programming.</a:t>
            </a:r>
          </a:p>
          <a:p>
            <a:r>
              <a:rPr lang="en-US" altLang="zh-CN" baseline="0" dirty="0"/>
              <a:t>In scheduling, we adopts stale synchronous parallel for graph engine, allowing user to trade-off between convergence and efficiency</a:t>
            </a:r>
            <a:endParaRPr lang="en-US" baseline="0" dirty="0"/>
          </a:p>
          <a:p>
            <a:r>
              <a:rPr lang="en-US" altLang="zh-CN" baseline="0" dirty="0"/>
              <a:t>In data modeling, we support heterogeneous data model, and apply specific optimizations on it. </a:t>
            </a:r>
          </a:p>
          <a:p>
            <a:r>
              <a:rPr lang="en-US" baseline="0" dirty="0"/>
              <a:t>In programming abstraction, we extend GAS model to a brand new MEGA model. It allows expression of mini-batch and the flexible stage composition for efficient execution of machine learning algorithms.</a:t>
            </a:r>
          </a:p>
          <a:p>
            <a:r>
              <a:rPr lang="en-US" baseline="0" dirty="0"/>
              <a:t>With those new features, TuX2 outperforms both </a:t>
            </a:r>
            <a:r>
              <a:rPr lang="en-US" altLang="zh-CN" baseline="0" dirty="0"/>
              <a:t>Graph and ML system in the representative machine learning algorithms.</a:t>
            </a:r>
          </a:p>
          <a:p>
            <a:r>
              <a:rPr lang="en-US" baseline="0" dirty="0"/>
              <a:t>TuX2 outperform </a:t>
            </a:r>
            <a:r>
              <a:rPr lang="en-US" baseline="0" dirty="0" err="1"/>
              <a:t>PowerGraph</a:t>
            </a:r>
            <a:r>
              <a:rPr lang="en-US" baseline="0" dirty="0"/>
              <a:t>/</a:t>
            </a:r>
            <a:r>
              <a:rPr lang="en-US" baseline="0" dirty="0" err="1"/>
              <a:t>PowerLyra</a:t>
            </a:r>
            <a:r>
              <a:rPr lang="en-US" baseline="0" dirty="0"/>
              <a:t> for over an order of magnitude. The great improvement is mainly due to our </a:t>
            </a:r>
            <a:r>
              <a:rPr lang="en-US" altLang="zh-CN" baseline="0" dirty="0"/>
              <a:t>MEGA model and heterogeneity optimization. </a:t>
            </a:r>
          </a:p>
          <a:p>
            <a:r>
              <a:rPr lang="en-US" baseline="0" dirty="0"/>
              <a:t>Comparing with ML system, </a:t>
            </a:r>
            <a:r>
              <a:rPr lang="en-US" baseline="0" dirty="0" err="1"/>
              <a:t>Petuum</a:t>
            </a:r>
            <a:r>
              <a:rPr lang="en-US" baseline="0" dirty="0"/>
              <a:t> and </a:t>
            </a:r>
            <a:r>
              <a:rPr lang="en-US" baseline="0" dirty="0" err="1"/>
              <a:t>ParameterServer</a:t>
            </a:r>
            <a:r>
              <a:rPr lang="en-US" baseline="0" dirty="0"/>
              <a:t>, TuX2 achieves at least 48% speed up thanks to the graph-based optimization.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4/5/2017 1:33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0764060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
            <a:ext cx="12436475" cy="6995517"/>
          </a:xfrm>
          <a:prstGeom prst="rect">
            <a:avLst/>
          </a:prstGeom>
        </p:spPr>
      </p:pic>
      <p:sp>
        <p:nvSpPr>
          <p:cNvPr id="4" name="Rectangle 3"/>
          <p:cNvSpPr/>
          <p:nvPr userDrawn="1"/>
        </p:nvSpPr>
        <p:spPr bwMode="auto">
          <a:xfrm>
            <a:off x="272986" y="2133621"/>
            <a:ext cx="6402452"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638" y="2133621"/>
            <a:ext cx="6402452"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2986" y="3962401"/>
            <a:ext cx="6402452"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grpSp>
        <p:nvGrpSpPr>
          <p:cNvPr id="8" name="Group 7"/>
          <p:cNvGrpSpPr>
            <a:grpSpLocks noChangeAspect="1"/>
          </p:cNvGrpSpPr>
          <p:nvPr userDrawn="1"/>
        </p:nvGrpSpPr>
        <p:grpSpPr bwMode="gray">
          <a:xfrm>
            <a:off x="457518" y="484552"/>
            <a:ext cx="1681413" cy="360979"/>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Copyright</a:t>
            </a:r>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
            <a:ext cx="12436475" cy="6995517"/>
          </a:xfrm>
          <a:prstGeom prst="rect">
            <a:avLst/>
          </a:prstGeom>
        </p:spPr>
      </p:pic>
      <p:grpSp>
        <p:nvGrpSpPr>
          <p:cNvPr id="12" name="Group 11"/>
          <p:cNvGrpSpPr>
            <a:grpSpLocks noChangeAspect="1"/>
          </p:cNvGrpSpPr>
          <p:nvPr userDrawn="1"/>
        </p:nvGrpSpPr>
        <p:grpSpPr bwMode="gray">
          <a:xfrm>
            <a:off x="457518" y="484552"/>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p:cNvSpPr/>
          <p:nvPr userDrawn="1"/>
        </p:nvSpPr>
        <p:spPr bwMode="auto">
          <a:xfrm>
            <a:off x="272986" y="2128832"/>
            <a:ext cx="6400800"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638" y="2128832"/>
            <a:ext cx="6400800"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2986" y="3957612"/>
            <a:ext cx="6400800"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64994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62520"/>
            <a:ext cx="1645920" cy="352580"/>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sz="3600">
                <a:gradFill>
                  <a:gsLst>
                    <a:gs pos="1250">
                      <a:schemeClr val="tx2"/>
                    </a:gs>
                    <a:gs pos="99000">
                      <a:schemeClr val="tx2"/>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6720706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67"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2.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2.png"/><Relationship Id="rId4" Type="http://schemas.openxmlformats.org/officeDocument/2006/relationships/image" Target="../media/image28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8" Type="http://schemas.openxmlformats.org/officeDocument/2006/relationships/image" Target="../media/image50.png"/><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notesSlide" Target="../notesSlides/notesSlide21.xml"/><Relationship Id="rId16" Type="http://schemas.openxmlformats.org/officeDocument/2006/relationships/image" Target="../media/image45.png"/><Relationship Id="rId1" Type="http://schemas.openxmlformats.org/officeDocument/2006/relationships/slideLayout" Target="../slideLayouts/slideLayout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9" Type="http://schemas.openxmlformats.org/officeDocument/2006/relationships/image" Target="../media/image38.png"/><Relationship Id="rId14"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3.jpg"/><Relationship Id="rId7" Type="http://schemas.openxmlformats.org/officeDocument/2006/relationships/image" Target="../media/image14.png"/><Relationship Id="rId12"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jpg"/><Relationship Id="rId11" Type="http://schemas.openxmlformats.org/officeDocument/2006/relationships/image" Target="../media/image18.jpg"/><Relationship Id="rId5" Type="http://schemas.openxmlformats.org/officeDocument/2006/relationships/image" Target="../media/image8.png"/><Relationship Id="rId10" Type="http://schemas.openxmlformats.org/officeDocument/2006/relationships/image" Target="../media/image17.png"/><Relationship Id="rId4" Type="http://schemas.openxmlformats.org/officeDocument/2006/relationships/image" Target="../media/image7.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5.png"/><Relationship Id="rId10" Type="http://schemas.openxmlformats.org/officeDocument/2006/relationships/image" Target="../media/image27.png"/><Relationship Id="rId4" Type="http://schemas.openxmlformats.org/officeDocument/2006/relationships/image" Target="../media/image14.pn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5.png"/><Relationship Id="rId10" Type="http://schemas.openxmlformats.org/officeDocument/2006/relationships/image" Target="../media/image27.png"/><Relationship Id="rId4" Type="http://schemas.openxmlformats.org/officeDocument/2006/relationships/image" Target="../media/image14.pn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5.png"/><Relationship Id="rId10" Type="http://schemas.openxmlformats.org/officeDocument/2006/relationships/image" Target="../media/image27.png"/><Relationship Id="rId4" Type="http://schemas.openxmlformats.org/officeDocument/2006/relationships/image" Target="../media/image14.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5.png"/><Relationship Id="rId10" Type="http://schemas.openxmlformats.org/officeDocument/2006/relationships/image" Target="../media/image27.png"/><Relationship Id="rId4" Type="http://schemas.openxmlformats.org/officeDocument/2006/relationships/image" Target="../media/image14.pn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76540" y="3954457"/>
            <a:ext cx="9751697" cy="1830388"/>
          </a:xfrm>
        </p:spPr>
        <p:txBody>
          <a:bodyPr/>
          <a:lstStyle/>
          <a:p>
            <a:r>
              <a:rPr lang="en-US" b="1" dirty="0"/>
              <a:t>Wencong Xiao</a:t>
            </a:r>
            <a:r>
              <a:rPr lang="en-US" i="1" baseline="30000" dirty="0"/>
              <a:t>*◊</a:t>
            </a:r>
            <a:r>
              <a:rPr lang="en-US" dirty="0"/>
              <a:t>, Jilong Xue</a:t>
            </a:r>
            <a:r>
              <a:rPr lang="en-US" i="1" baseline="30000" dirty="0"/>
              <a:t>◊†</a:t>
            </a:r>
            <a:r>
              <a:rPr lang="en-US" dirty="0"/>
              <a:t>, Youshan Miao</a:t>
            </a:r>
            <a:r>
              <a:rPr lang="en-US" i="1" baseline="30000" dirty="0"/>
              <a:t>◊</a:t>
            </a:r>
            <a:r>
              <a:rPr lang="en-US" dirty="0"/>
              <a:t>, Zhen Li</a:t>
            </a:r>
            <a:r>
              <a:rPr lang="en-US" i="1" baseline="30000" dirty="0"/>
              <a:t>*◊</a:t>
            </a:r>
            <a:r>
              <a:rPr lang="en-US" dirty="0"/>
              <a:t>, Cheng Chen</a:t>
            </a:r>
            <a:r>
              <a:rPr lang="en-US" i="1" baseline="30000" dirty="0"/>
              <a:t>◊</a:t>
            </a:r>
            <a:r>
              <a:rPr lang="en-US" dirty="0"/>
              <a:t>, Ming Wu</a:t>
            </a:r>
            <a:r>
              <a:rPr lang="en-US" i="1" baseline="30000" dirty="0"/>
              <a:t>◊</a:t>
            </a:r>
            <a:r>
              <a:rPr lang="en-US" dirty="0"/>
              <a:t>, Wei Li</a:t>
            </a:r>
            <a:r>
              <a:rPr lang="en-US" i="1" baseline="30000" dirty="0"/>
              <a:t>*</a:t>
            </a:r>
            <a:r>
              <a:rPr lang="en-US" dirty="0"/>
              <a:t>, Lidong Zhou</a:t>
            </a:r>
            <a:r>
              <a:rPr lang="en-US" i="1" baseline="30000" dirty="0"/>
              <a:t>◊</a:t>
            </a:r>
          </a:p>
          <a:p>
            <a:endParaRPr lang="en-US" i="1" baseline="30000" dirty="0"/>
          </a:p>
          <a:p>
            <a:endParaRPr lang="en-US" i="1" baseline="30000" dirty="0"/>
          </a:p>
          <a:p>
            <a:r>
              <a:rPr lang="en-US" sz="2000" i="1" baseline="30000" dirty="0"/>
              <a:t>*</a:t>
            </a:r>
            <a:r>
              <a:rPr lang="en-US" sz="2000" i="1" dirty="0"/>
              <a:t>SKLSDE Lab, </a:t>
            </a:r>
            <a:r>
              <a:rPr lang="en-US" sz="2000" i="1" dirty="0" err="1"/>
              <a:t>Beihang</a:t>
            </a:r>
            <a:r>
              <a:rPr lang="en-US" sz="2000" i="1" dirty="0"/>
              <a:t> University; </a:t>
            </a:r>
            <a:r>
              <a:rPr lang="en-US" sz="2000" i="1" baseline="30000" dirty="0"/>
              <a:t>◊</a:t>
            </a:r>
            <a:r>
              <a:rPr lang="en-US" sz="2000" i="1" dirty="0"/>
              <a:t>Microsoft Research; </a:t>
            </a:r>
            <a:r>
              <a:rPr lang="en-US" sz="2000" i="1" baseline="30000" dirty="0"/>
              <a:t>†</a:t>
            </a:r>
            <a:r>
              <a:rPr lang="en-US" sz="2000" i="1" dirty="0"/>
              <a:t>Peking University</a:t>
            </a:r>
          </a:p>
          <a:p>
            <a:endParaRPr lang="en-US" i="1" dirty="0"/>
          </a:p>
        </p:txBody>
      </p:sp>
      <p:sp>
        <p:nvSpPr>
          <p:cNvPr id="2" name="Title 1"/>
          <p:cNvSpPr>
            <a:spLocks noGrp="1"/>
          </p:cNvSpPr>
          <p:nvPr>
            <p:ph type="title"/>
          </p:nvPr>
        </p:nvSpPr>
        <p:spPr>
          <a:xfrm>
            <a:off x="274702" y="2117165"/>
            <a:ext cx="10667935" cy="1837298"/>
          </a:xfrm>
        </p:spPr>
        <p:txBody>
          <a:bodyPr/>
          <a:lstStyle/>
          <a:p>
            <a:r>
              <a:rPr lang="en-US" dirty="0"/>
              <a:t>TuX</a:t>
            </a:r>
            <a:r>
              <a:rPr lang="en-US" baseline="30000" dirty="0"/>
              <a:t>2</a:t>
            </a:r>
            <a:r>
              <a:rPr lang="en-US" dirty="0"/>
              <a:t>: Distributed Graph Computation for Machine Learning</a:t>
            </a:r>
          </a:p>
        </p:txBody>
      </p:sp>
      <p:sp>
        <p:nvSpPr>
          <p:cNvPr id="5" name="Rectangle 4"/>
          <p:cNvSpPr/>
          <p:nvPr/>
        </p:nvSpPr>
        <p:spPr>
          <a:xfrm>
            <a:off x="311214" y="6469062"/>
            <a:ext cx="6216650" cy="307777"/>
          </a:xfrm>
          <a:prstGeom prst="rect">
            <a:avLst/>
          </a:prstGeom>
        </p:spPr>
        <p:txBody>
          <a:bodyPr>
            <a:spAutoFit/>
          </a:bodyPr>
          <a:lstStyle/>
          <a:p>
            <a:r>
              <a:rPr lang="en-US" sz="1400" dirty="0">
                <a:latin typeface="+mj-lt"/>
              </a:rPr>
              <a:t> NSDI’17, Boston, MA</a:t>
            </a:r>
          </a:p>
        </p:txBody>
      </p:sp>
    </p:spTree>
    <p:extLst>
      <p:ext uri="{BB962C8B-B14F-4D97-AF65-F5344CB8AC3E}">
        <p14:creationId xmlns:p14="http://schemas.microsoft.com/office/powerpoint/2010/main" val="401032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p>
        </p:txBody>
      </p:sp>
      <p:sp>
        <p:nvSpPr>
          <p:cNvPr id="3" name="Text Placeholder 2"/>
          <p:cNvSpPr>
            <a:spLocks noGrp="1"/>
          </p:cNvSpPr>
          <p:nvPr>
            <p:ph type="body" sz="quarter" idx="10"/>
          </p:nvPr>
        </p:nvSpPr>
        <p:spPr>
          <a:xfrm>
            <a:off x="6730063" y="2278062"/>
            <a:ext cx="4898374" cy="2172903"/>
          </a:xfrm>
        </p:spPr>
        <p:txBody>
          <a:bodyPr/>
          <a:lstStyle/>
          <a:p>
            <a:r>
              <a:rPr lang="en-US" dirty="0"/>
              <a:t>Vertex-cut </a:t>
            </a:r>
            <a:r>
              <a:rPr lang="en-US" altLang="zh-CN" dirty="0"/>
              <a:t>approach</a:t>
            </a:r>
            <a:endParaRPr lang="en-US" dirty="0"/>
          </a:p>
          <a:p>
            <a:pPr marL="342900" lvl="1" indent="-342900">
              <a:buFont typeface="Segoe UI" panose="020B0502040204020203" pitchFamily="34" charset="0"/>
              <a:buChar char="⁻"/>
            </a:pPr>
            <a:r>
              <a:rPr lang="en-US" dirty="0"/>
              <a:t>Effective </a:t>
            </a:r>
            <a:r>
              <a:rPr lang="en-US" altLang="zh-CN" dirty="0"/>
              <a:t>for </a:t>
            </a:r>
            <a:r>
              <a:rPr lang="en-US" dirty="0"/>
              <a:t>power-law graph</a:t>
            </a:r>
          </a:p>
          <a:p>
            <a:pPr marL="342900" lvl="1" indent="-342900">
              <a:buFont typeface="Segoe UI" panose="020B0502040204020203" pitchFamily="34" charset="0"/>
              <a:buChar char="⁻"/>
            </a:pPr>
            <a:r>
              <a:rPr lang="en-US" dirty="0"/>
              <a:t>Naturally fits P-S model</a:t>
            </a:r>
          </a:p>
          <a:p>
            <a:pPr marL="571500" lvl="2" indent="-342900">
              <a:buFont typeface="Segoe UI" panose="020B0502040204020203" pitchFamily="34" charset="0"/>
              <a:buChar char="⁻"/>
            </a:pPr>
            <a:r>
              <a:rPr lang="en-US" dirty="0"/>
              <a:t>Master vertices as the global state</a:t>
            </a:r>
          </a:p>
          <a:p>
            <a:pPr marL="571500" lvl="2" indent="-342900">
              <a:buFont typeface="Segoe UI" panose="020B0502040204020203" pitchFamily="34" charset="0"/>
              <a:buChar char="⁻"/>
            </a:pPr>
            <a:r>
              <a:rPr lang="en-US" dirty="0"/>
              <a:t>Mirror vertices as the local cache</a:t>
            </a:r>
          </a:p>
        </p:txBody>
      </p:sp>
      <p:sp>
        <p:nvSpPr>
          <p:cNvPr id="5" name="Rectangle 4"/>
          <p:cNvSpPr/>
          <p:nvPr/>
        </p:nvSpPr>
        <p:spPr bwMode="auto">
          <a:xfrm>
            <a:off x="936490" y="2305726"/>
            <a:ext cx="2514600" cy="3124200"/>
          </a:xfrm>
          <a:prstGeom prst="rect">
            <a:avLst/>
          </a:prstGeom>
          <a:noFill/>
          <a:ln w="158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072695" y="2610526"/>
            <a:ext cx="2250253" cy="685800"/>
          </a:xfrm>
          <a:prstGeom prst="rect">
            <a:avLst/>
          </a:prstGeom>
          <a:noFill/>
          <a:ln w="15875">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072695" y="3606823"/>
            <a:ext cx="2242190" cy="1496379"/>
          </a:xfrm>
          <a:prstGeom prst="rect">
            <a:avLst/>
          </a:prstGeom>
          <a:noFill/>
          <a:ln w="15875">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2460490" y="2639494"/>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a:t>
            </a:r>
          </a:p>
        </p:txBody>
      </p:sp>
      <p:sp>
        <p:nvSpPr>
          <p:cNvPr id="12" name="TextBox 11"/>
          <p:cNvSpPr txBox="1"/>
          <p:nvPr/>
        </p:nvSpPr>
        <p:spPr>
          <a:xfrm>
            <a:off x="1331734" y="2639494"/>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t>
            </a:r>
          </a:p>
        </p:txBody>
      </p:sp>
      <p:sp>
        <p:nvSpPr>
          <p:cNvPr id="14" name="Oval 13"/>
          <p:cNvSpPr/>
          <p:nvPr/>
        </p:nvSpPr>
        <p:spPr bwMode="auto">
          <a:xfrm>
            <a:off x="1863082" y="3916140"/>
            <a:ext cx="292608" cy="304800"/>
          </a:xfrm>
          <a:prstGeom prst="ellipse">
            <a:avLst/>
          </a:prstGeom>
          <a:noFill/>
          <a:ln w="15875">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100" dirty="0">
              <a:solidFill>
                <a:schemeClr val="tx1"/>
              </a:solidFill>
              <a:ea typeface="Segoe UI" pitchFamily="34" charset="0"/>
              <a:cs typeface="Segoe UI" pitchFamily="34" charset="0"/>
            </a:endParaRPr>
          </a:p>
        </p:txBody>
      </p:sp>
      <p:sp>
        <p:nvSpPr>
          <p:cNvPr id="15" name="Oval 14"/>
          <p:cNvSpPr/>
          <p:nvPr/>
        </p:nvSpPr>
        <p:spPr bwMode="auto">
          <a:xfrm>
            <a:off x="2231890" y="3916140"/>
            <a:ext cx="292608" cy="304800"/>
          </a:xfrm>
          <a:prstGeom prst="ellipse">
            <a:avLst/>
          </a:prstGeom>
          <a:noFill/>
          <a:ln w="15875">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100" dirty="0">
              <a:solidFill>
                <a:schemeClr val="tx1"/>
              </a:solidFill>
              <a:ea typeface="Segoe UI" pitchFamily="34" charset="0"/>
              <a:cs typeface="Segoe UI" pitchFamily="34" charset="0"/>
            </a:endParaRPr>
          </a:p>
        </p:txBody>
      </p:sp>
      <p:sp>
        <p:nvSpPr>
          <p:cNvPr id="16" name="Oval 15"/>
          <p:cNvSpPr/>
          <p:nvPr/>
        </p:nvSpPr>
        <p:spPr bwMode="auto">
          <a:xfrm>
            <a:off x="2612890" y="3916140"/>
            <a:ext cx="292608" cy="304800"/>
          </a:xfrm>
          <a:prstGeom prst="ellipse">
            <a:avLst/>
          </a:prstGeom>
          <a:noFill/>
          <a:ln w="15875">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100" dirty="0">
              <a:solidFill>
                <a:schemeClr val="tx1"/>
              </a:solidFill>
              <a:ea typeface="Segoe UI" pitchFamily="34" charset="0"/>
              <a:cs typeface="Segoe UI" pitchFamily="34" charset="0"/>
            </a:endParaRPr>
          </a:p>
        </p:txBody>
      </p:sp>
      <p:sp>
        <p:nvSpPr>
          <p:cNvPr id="17" name="Oval 16"/>
          <p:cNvSpPr/>
          <p:nvPr/>
        </p:nvSpPr>
        <p:spPr bwMode="auto">
          <a:xfrm>
            <a:off x="1482082" y="3916140"/>
            <a:ext cx="292608" cy="304800"/>
          </a:xfrm>
          <a:prstGeom prst="ellipse">
            <a:avLst/>
          </a:prstGeom>
          <a:noFill/>
          <a:ln w="15875">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100" dirty="0">
              <a:solidFill>
                <a:schemeClr val="tx1"/>
              </a:solidFill>
              <a:ea typeface="Segoe UI" pitchFamily="34" charset="0"/>
              <a:cs typeface="Segoe UI" pitchFamily="34" charset="0"/>
            </a:endParaRPr>
          </a:p>
        </p:txBody>
      </p:sp>
      <p:sp>
        <p:nvSpPr>
          <p:cNvPr id="19" name="Oval 18"/>
          <p:cNvSpPr/>
          <p:nvPr/>
        </p:nvSpPr>
        <p:spPr bwMode="auto">
          <a:xfrm>
            <a:off x="1863082" y="2912428"/>
            <a:ext cx="292608" cy="304800"/>
          </a:xfrm>
          <a:prstGeom prst="ellipse">
            <a:avLst/>
          </a:prstGeom>
          <a:noFill/>
          <a:ln w="15875">
            <a:solidFill>
              <a:schemeClr val="accent3">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100" dirty="0">
              <a:solidFill>
                <a:schemeClr val="tx1"/>
              </a:solidFill>
              <a:ea typeface="Segoe UI" pitchFamily="34" charset="0"/>
              <a:cs typeface="Segoe UI" pitchFamily="34" charset="0"/>
            </a:endParaRPr>
          </a:p>
        </p:txBody>
      </p:sp>
      <p:sp>
        <p:nvSpPr>
          <p:cNvPr id="20" name="Oval 19"/>
          <p:cNvSpPr/>
          <p:nvPr/>
        </p:nvSpPr>
        <p:spPr bwMode="auto">
          <a:xfrm>
            <a:off x="2231890" y="2912428"/>
            <a:ext cx="292608" cy="304800"/>
          </a:xfrm>
          <a:prstGeom prst="ellipse">
            <a:avLst/>
          </a:prstGeom>
          <a:noFill/>
          <a:ln w="15875">
            <a:solidFill>
              <a:schemeClr val="accent3">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100" dirty="0">
              <a:solidFill>
                <a:schemeClr val="tx1"/>
              </a:solidFill>
              <a:ea typeface="Segoe UI" pitchFamily="34" charset="0"/>
              <a:cs typeface="Segoe UI" pitchFamily="34" charset="0"/>
            </a:endParaRPr>
          </a:p>
        </p:txBody>
      </p:sp>
      <p:sp>
        <p:nvSpPr>
          <p:cNvPr id="21" name="TextBox 20"/>
          <p:cNvSpPr txBox="1"/>
          <p:nvPr/>
        </p:nvSpPr>
        <p:spPr>
          <a:xfrm>
            <a:off x="2835640" y="3772891"/>
            <a:ext cx="539250" cy="544765"/>
          </a:xfrm>
          <a:prstGeom prst="rect">
            <a:avLst/>
          </a:prstGeom>
          <a:noFill/>
        </p:spPr>
        <p:txBody>
          <a:bodyPr wrap="none" lIns="182880" tIns="146304" rIns="182880" bIns="146304" rtlCol="0">
            <a:spAutoFit/>
          </a:bodyPr>
          <a:lstStyle/>
          <a:p>
            <a:pPr>
              <a:lnSpc>
                <a:spcPct val="90000"/>
              </a:lnSpc>
              <a:spcAft>
                <a:spcPts val="600"/>
              </a:spcAft>
            </a:pPr>
            <a:r>
              <a:rPr lang="en-US" dirty="0"/>
              <a:t>…</a:t>
            </a:r>
          </a:p>
        </p:txBody>
      </p:sp>
      <p:sp>
        <p:nvSpPr>
          <p:cNvPr id="22" name="TextBox 21"/>
          <p:cNvSpPr txBox="1"/>
          <p:nvPr/>
        </p:nvSpPr>
        <p:spPr>
          <a:xfrm>
            <a:off x="1012690" y="3772891"/>
            <a:ext cx="539250" cy="544765"/>
          </a:xfrm>
          <a:prstGeom prst="rect">
            <a:avLst/>
          </a:prstGeom>
          <a:noFill/>
        </p:spPr>
        <p:txBody>
          <a:bodyPr wrap="none" lIns="182880" tIns="146304" rIns="182880" bIns="146304" rtlCol="0">
            <a:spAutoFit/>
          </a:bodyPr>
          <a:lstStyle/>
          <a:p>
            <a:pPr>
              <a:lnSpc>
                <a:spcPct val="90000"/>
              </a:lnSpc>
              <a:spcAft>
                <a:spcPts val="600"/>
              </a:spcAft>
            </a:pPr>
            <a:r>
              <a:rPr lang="en-US" dirty="0"/>
              <a:t>…</a:t>
            </a:r>
          </a:p>
        </p:txBody>
      </p:sp>
      <p:sp>
        <p:nvSpPr>
          <p:cNvPr id="23" name="TextBox 22"/>
          <p:cNvSpPr txBox="1"/>
          <p:nvPr/>
        </p:nvSpPr>
        <p:spPr>
          <a:xfrm>
            <a:off x="4206744" y="2472519"/>
            <a:ext cx="1736566" cy="541687"/>
          </a:xfrm>
          <a:prstGeom prst="rect">
            <a:avLst/>
          </a:prstGeom>
          <a:noFill/>
        </p:spPr>
        <p:txBody>
          <a:bodyPr wrap="none" lIns="182880" tIns="146304" rIns="182880" bIns="146304" rtlCol="0">
            <a:spAutoFit/>
          </a:bodyPr>
          <a:lstStyle/>
          <a:p>
            <a:pPr>
              <a:spcAft>
                <a:spcPts val="600"/>
              </a:spcAft>
            </a:pPr>
            <a:r>
              <a:rPr lang="en-US" sz="1600" dirty="0">
                <a:gradFill>
                  <a:gsLst>
                    <a:gs pos="2917">
                      <a:schemeClr val="tx1"/>
                    </a:gs>
                    <a:gs pos="30000">
                      <a:schemeClr val="tx1"/>
                    </a:gs>
                  </a:gsLst>
                  <a:lin ang="5400000" scaled="0"/>
                </a:gradFill>
              </a:rPr>
              <a:t>Master vertices</a:t>
            </a:r>
          </a:p>
        </p:txBody>
      </p:sp>
      <p:grpSp>
        <p:nvGrpSpPr>
          <p:cNvPr id="43" name="Group 42"/>
          <p:cNvGrpSpPr/>
          <p:nvPr/>
        </p:nvGrpSpPr>
        <p:grpSpPr>
          <a:xfrm>
            <a:off x="1291185" y="4439326"/>
            <a:ext cx="1828800" cy="274320"/>
            <a:chOff x="3777270" y="5968465"/>
            <a:chExt cx="1828800" cy="274320"/>
          </a:xfrm>
        </p:grpSpPr>
        <p:cxnSp>
          <p:nvCxnSpPr>
            <p:cNvPr id="44" name="Straight Connector 43"/>
            <p:cNvCxnSpPr/>
            <p:nvPr/>
          </p:nvCxnSpPr>
          <p:spPr>
            <a:xfrm>
              <a:off x="3777270" y="5968465"/>
              <a:ext cx="1828800" cy="0"/>
            </a:xfrm>
            <a:prstGeom prst="line">
              <a:avLst/>
            </a:prstGeom>
            <a:ln w="22225">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777270" y="6240462"/>
              <a:ext cx="1828800" cy="0"/>
            </a:xfrm>
            <a:prstGeom prst="line">
              <a:avLst/>
            </a:prstGeom>
            <a:ln w="22225">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082070" y="5968465"/>
              <a:ext cx="0" cy="274320"/>
            </a:xfrm>
            <a:prstGeom prst="line">
              <a:avLst/>
            </a:prstGeom>
            <a:ln w="22225">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10670" y="5968465"/>
              <a:ext cx="0" cy="274320"/>
            </a:xfrm>
            <a:prstGeom prst="line">
              <a:avLst/>
            </a:prstGeom>
            <a:ln w="22225">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539270" y="5968465"/>
              <a:ext cx="0" cy="274320"/>
            </a:xfrm>
            <a:prstGeom prst="line">
              <a:avLst/>
            </a:prstGeom>
            <a:ln w="22225">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767870" y="5968465"/>
              <a:ext cx="0" cy="274320"/>
            </a:xfrm>
            <a:prstGeom prst="line">
              <a:avLst/>
            </a:prstGeom>
            <a:ln w="22225">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96470" y="5968465"/>
              <a:ext cx="0" cy="274320"/>
            </a:xfrm>
            <a:prstGeom prst="line">
              <a:avLst/>
            </a:prstGeom>
            <a:ln w="22225">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225070" y="5968465"/>
              <a:ext cx="0" cy="274320"/>
            </a:xfrm>
            <a:prstGeom prst="line">
              <a:avLst/>
            </a:prstGeom>
            <a:ln w="22225">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bwMode="auto">
          <a:xfrm>
            <a:off x="3832090" y="2305726"/>
            <a:ext cx="2514600" cy="3124200"/>
          </a:xfrm>
          <a:prstGeom prst="rect">
            <a:avLst/>
          </a:prstGeom>
          <a:noFill/>
          <a:ln w="158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3968295" y="2610526"/>
            <a:ext cx="2250253" cy="685800"/>
          </a:xfrm>
          <a:prstGeom prst="rect">
            <a:avLst/>
          </a:prstGeom>
          <a:noFill/>
          <a:ln w="15875">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3968295" y="3606823"/>
            <a:ext cx="2242190" cy="1496379"/>
          </a:xfrm>
          <a:prstGeom prst="rect">
            <a:avLst/>
          </a:prstGeom>
          <a:noFill/>
          <a:ln w="15875">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5356090" y="2639494"/>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a:t>
            </a:r>
          </a:p>
        </p:txBody>
      </p:sp>
      <p:sp>
        <p:nvSpPr>
          <p:cNvPr id="56" name="TextBox 55"/>
          <p:cNvSpPr txBox="1"/>
          <p:nvPr/>
        </p:nvSpPr>
        <p:spPr>
          <a:xfrm>
            <a:off x="4227334" y="2639494"/>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t>
            </a:r>
          </a:p>
        </p:txBody>
      </p:sp>
      <p:sp>
        <p:nvSpPr>
          <p:cNvPr id="57" name="Oval 56"/>
          <p:cNvSpPr/>
          <p:nvPr/>
        </p:nvSpPr>
        <p:spPr bwMode="auto">
          <a:xfrm>
            <a:off x="4758682" y="3916140"/>
            <a:ext cx="292608" cy="304800"/>
          </a:xfrm>
          <a:prstGeom prst="ellipse">
            <a:avLst/>
          </a:prstGeom>
          <a:noFill/>
          <a:ln w="15875">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100" dirty="0">
              <a:solidFill>
                <a:schemeClr val="tx1"/>
              </a:solidFill>
              <a:ea typeface="Segoe UI" pitchFamily="34" charset="0"/>
              <a:cs typeface="Segoe UI" pitchFamily="34" charset="0"/>
            </a:endParaRPr>
          </a:p>
        </p:txBody>
      </p:sp>
      <p:sp>
        <p:nvSpPr>
          <p:cNvPr id="58" name="Oval 57"/>
          <p:cNvSpPr/>
          <p:nvPr/>
        </p:nvSpPr>
        <p:spPr bwMode="auto">
          <a:xfrm>
            <a:off x="5127490" y="3916140"/>
            <a:ext cx="292608" cy="304800"/>
          </a:xfrm>
          <a:prstGeom prst="ellipse">
            <a:avLst/>
          </a:prstGeom>
          <a:noFill/>
          <a:ln w="15875">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100" dirty="0">
              <a:solidFill>
                <a:schemeClr val="tx1"/>
              </a:solidFill>
              <a:ea typeface="Segoe UI" pitchFamily="34" charset="0"/>
              <a:cs typeface="Segoe UI" pitchFamily="34" charset="0"/>
            </a:endParaRPr>
          </a:p>
        </p:txBody>
      </p:sp>
      <p:sp>
        <p:nvSpPr>
          <p:cNvPr id="59" name="Oval 58"/>
          <p:cNvSpPr/>
          <p:nvPr/>
        </p:nvSpPr>
        <p:spPr bwMode="auto">
          <a:xfrm>
            <a:off x="5508490" y="3916140"/>
            <a:ext cx="292608" cy="304800"/>
          </a:xfrm>
          <a:prstGeom prst="ellipse">
            <a:avLst/>
          </a:prstGeom>
          <a:noFill/>
          <a:ln w="15875">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100" dirty="0">
              <a:solidFill>
                <a:schemeClr val="tx1"/>
              </a:solidFill>
              <a:ea typeface="Segoe UI" pitchFamily="34" charset="0"/>
              <a:cs typeface="Segoe UI" pitchFamily="34" charset="0"/>
            </a:endParaRPr>
          </a:p>
        </p:txBody>
      </p:sp>
      <p:sp>
        <p:nvSpPr>
          <p:cNvPr id="60" name="Oval 59"/>
          <p:cNvSpPr/>
          <p:nvPr/>
        </p:nvSpPr>
        <p:spPr bwMode="auto">
          <a:xfrm>
            <a:off x="4377682" y="3916140"/>
            <a:ext cx="292608" cy="304800"/>
          </a:xfrm>
          <a:prstGeom prst="ellipse">
            <a:avLst/>
          </a:prstGeom>
          <a:noFill/>
          <a:ln w="15875">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100" dirty="0">
              <a:solidFill>
                <a:schemeClr val="tx1"/>
              </a:solidFill>
              <a:ea typeface="Segoe UI" pitchFamily="34" charset="0"/>
              <a:cs typeface="Segoe UI" pitchFamily="34" charset="0"/>
            </a:endParaRPr>
          </a:p>
        </p:txBody>
      </p:sp>
      <p:sp>
        <p:nvSpPr>
          <p:cNvPr id="61" name="Oval 60"/>
          <p:cNvSpPr/>
          <p:nvPr/>
        </p:nvSpPr>
        <p:spPr bwMode="auto">
          <a:xfrm>
            <a:off x="4758682" y="2912428"/>
            <a:ext cx="292608" cy="304800"/>
          </a:xfrm>
          <a:prstGeom prst="ellipse">
            <a:avLst/>
          </a:prstGeom>
          <a:noFill/>
          <a:ln w="15875">
            <a:solidFill>
              <a:schemeClr val="accent3">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100" dirty="0">
              <a:solidFill>
                <a:schemeClr val="tx1"/>
              </a:solidFill>
              <a:ea typeface="Segoe UI" pitchFamily="34" charset="0"/>
              <a:cs typeface="Segoe UI" pitchFamily="34" charset="0"/>
            </a:endParaRPr>
          </a:p>
        </p:txBody>
      </p:sp>
      <p:sp>
        <p:nvSpPr>
          <p:cNvPr id="62" name="Oval 61"/>
          <p:cNvSpPr/>
          <p:nvPr/>
        </p:nvSpPr>
        <p:spPr bwMode="auto">
          <a:xfrm>
            <a:off x="5127490" y="2912428"/>
            <a:ext cx="292608" cy="304800"/>
          </a:xfrm>
          <a:prstGeom prst="ellipse">
            <a:avLst/>
          </a:prstGeom>
          <a:noFill/>
          <a:ln w="15875">
            <a:solidFill>
              <a:schemeClr val="accent3">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100" dirty="0">
              <a:solidFill>
                <a:schemeClr val="tx1"/>
              </a:solidFill>
              <a:ea typeface="Segoe UI" pitchFamily="34" charset="0"/>
              <a:cs typeface="Segoe UI" pitchFamily="34" charset="0"/>
            </a:endParaRPr>
          </a:p>
        </p:txBody>
      </p:sp>
      <p:sp>
        <p:nvSpPr>
          <p:cNvPr id="63" name="TextBox 62"/>
          <p:cNvSpPr txBox="1"/>
          <p:nvPr/>
        </p:nvSpPr>
        <p:spPr>
          <a:xfrm>
            <a:off x="5731240" y="3772891"/>
            <a:ext cx="539250" cy="544765"/>
          </a:xfrm>
          <a:prstGeom prst="rect">
            <a:avLst/>
          </a:prstGeom>
          <a:noFill/>
        </p:spPr>
        <p:txBody>
          <a:bodyPr wrap="none" lIns="182880" tIns="146304" rIns="182880" bIns="146304" rtlCol="0">
            <a:spAutoFit/>
          </a:bodyPr>
          <a:lstStyle/>
          <a:p>
            <a:pPr>
              <a:lnSpc>
                <a:spcPct val="90000"/>
              </a:lnSpc>
              <a:spcAft>
                <a:spcPts val="600"/>
              </a:spcAft>
            </a:pPr>
            <a:r>
              <a:rPr lang="en-US" dirty="0"/>
              <a:t>…</a:t>
            </a:r>
          </a:p>
        </p:txBody>
      </p:sp>
      <p:sp>
        <p:nvSpPr>
          <p:cNvPr id="64" name="TextBox 63"/>
          <p:cNvSpPr txBox="1"/>
          <p:nvPr/>
        </p:nvSpPr>
        <p:spPr>
          <a:xfrm>
            <a:off x="3908290" y="3772891"/>
            <a:ext cx="539250" cy="544765"/>
          </a:xfrm>
          <a:prstGeom prst="rect">
            <a:avLst/>
          </a:prstGeom>
          <a:noFill/>
        </p:spPr>
        <p:txBody>
          <a:bodyPr wrap="none" lIns="182880" tIns="146304" rIns="182880" bIns="146304" rtlCol="0">
            <a:spAutoFit/>
          </a:bodyPr>
          <a:lstStyle/>
          <a:p>
            <a:pPr>
              <a:lnSpc>
                <a:spcPct val="90000"/>
              </a:lnSpc>
              <a:spcAft>
                <a:spcPts val="600"/>
              </a:spcAft>
            </a:pPr>
            <a:r>
              <a:rPr lang="en-US" dirty="0"/>
              <a:t>…</a:t>
            </a:r>
          </a:p>
        </p:txBody>
      </p:sp>
      <p:grpSp>
        <p:nvGrpSpPr>
          <p:cNvPr id="65" name="Group 64"/>
          <p:cNvGrpSpPr/>
          <p:nvPr/>
        </p:nvGrpSpPr>
        <p:grpSpPr>
          <a:xfrm>
            <a:off x="4186785" y="4439326"/>
            <a:ext cx="1828800" cy="274320"/>
            <a:chOff x="3777270" y="5968465"/>
            <a:chExt cx="1828800" cy="274320"/>
          </a:xfrm>
        </p:grpSpPr>
        <p:cxnSp>
          <p:nvCxnSpPr>
            <p:cNvPr id="66" name="Straight Connector 65"/>
            <p:cNvCxnSpPr/>
            <p:nvPr/>
          </p:nvCxnSpPr>
          <p:spPr>
            <a:xfrm>
              <a:off x="3777270" y="5968465"/>
              <a:ext cx="1828800" cy="0"/>
            </a:xfrm>
            <a:prstGeom prst="line">
              <a:avLst/>
            </a:prstGeom>
            <a:ln w="22225">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777270" y="6240462"/>
              <a:ext cx="1828800" cy="0"/>
            </a:xfrm>
            <a:prstGeom prst="line">
              <a:avLst/>
            </a:prstGeom>
            <a:ln w="22225">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082070" y="5968465"/>
              <a:ext cx="0" cy="274320"/>
            </a:xfrm>
            <a:prstGeom prst="line">
              <a:avLst/>
            </a:prstGeom>
            <a:ln w="22225">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310670" y="5968465"/>
              <a:ext cx="0" cy="274320"/>
            </a:xfrm>
            <a:prstGeom prst="line">
              <a:avLst/>
            </a:prstGeom>
            <a:ln w="22225">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539270" y="5968465"/>
              <a:ext cx="0" cy="274320"/>
            </a:xfrm>
            <a:prstGeom prst="line">
              <a:avLst/>
            </a:prstGeom>
            <a:ln w="22225">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767870" y="5968465"/>
              <a:ext cx="0" cy="274320"/>
            </a:xfrm>
            <a:prstGeom prst="line">
              <a:avLst/>
            </a:prstGeom>
            <a:ln w="22225">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996470" y="5968465"/>
              <a:ext cx="0" cy="274320"/>
            </a:xfrm>
            <a:prstGeom prst="line">
              <a:avLst/>
            </a:prstGeom>
            <a:ln w="22225">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225070" y="5968465"/>
              <a:ext cx="0" cy="274320"/>
            </a:xfrm>
            <a:prstGeom prst="line">
              <a:avLst/>
            </a:prstGeom>
            <a:ln w="22225">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4" name="TextBox 73"/>
              <p:cNvSpPr txBox="1"/>
              <p:nvPr/>
            </p:nvSpPr>
            <p:spPr>
              <a:xfrm>
                <a:off x="1715107" y="2797349"/>
                <a:ext cx="592983" cy="541687"/>
              </a:xfrm>
              <a:prstGeom prst="rect">
                <a:avLst/>
              </a:prstGeom>
              <a:noFill/>
            </p:spPr>
            <p:txBody>
              <a:bodyPr wrap="none" lIns="182880" tIns="146304" rIns="182880" bIns="146304"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gradFill>
                                <a:gsLst>
                                  <a:gs pos="2917">
                                    <a:schemeClr val="tx1"/>
                                  </a:gs>
                                  <a:gs pos="30000">
                                    <a:schemeClr val="tx1"/>
                                  </a:gs>
                                </a:gsLst>
                                <a:lin ang="5400000" scaled="0"/>
                              </a:gradFill>
                              <a:latin typeface="Cambria Math" panose="02040503050406030204" pitchFamily="18" charset="0"/>
                            </a:rPr>
                          </m:ctrlPr>
                        </m:sSubPr>
                        <m:e>
                          <m:r>
                            <a:rPr lang="en-US" sz="1600" b="0" i="1" smtClean="0">
                              <a:gradFill>
                                <a:gsLst>
                                  <a:gs pos="2917">
                                    <a:schemeClr val="tx1"/>
                                  </a:gs>
                                  <a:gs pos="30000">
                                    <a:schemeClr val="tx1"/>
                                  </a:gs>
                                </a:gsLst>
                                <a:lin ang="5400000" scaled="0"/>
                              </a:gradFill>
                              <a:latin typeface="Cambria Math" panose="02040503050406030204" pitchFamily="18" charset="0"/>
                            </a:rPr>
                            <m:t>𝑉</m:t>
                          </m:r>
                        </m:e>
                        <m:sub>
                          <m:r>
                            <a:rPr lang="en-US" sz="1600" b="0" i="1" smtClean="0">
                              <a:gradFill>
                                <a:gsLst>
                                  <a:gs pos="2917">
                                    <a:schemeClr val="tx1"/>
                                  </a:gs>
                                  <a:gs pos="30000">
                                    <a:schemeClr val="tx1"/>
                                  </a:gs>
                                </a:gsLst>
                                <a:lin ang="5400000" scaled="0"/>
                              </a:gradFill>
                              <a:latin typeface="Cambria Math" panose="02040503050406030204" pitchFamily="18" charset="0"/>
                            </a:rPr>
                            <m:t>𝑖</m:t>
                          </m:r>
                        </m:sub>
                      </m:sSub>
                    </m:oMath>
                  </m:oMathPara>
                </a14:m>
                <a:endParaRPr lang="en-US" sz="1600" dirty="0">
                  <a:gradFill>
                    <a:gsLst>
                      <a:gs pos="2917">
                        <a:schemeClr val="tx1"/>
                      </a:gs>
                      <a:gs pos="30000">
                        <a:schemeClr val="tx1"/>
                      </a:gs>
                    </a:gsLst>
                    <a:lin ang="5400000" scaled="0"/>
                  </a:gradFill>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1715107" y="2797349"/>
                <a:ext cx="592983" cy="5416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2097785" y="2779810"/>
                <a:ext cx="592406" cy="561500"/>
              </a:xfrm>
              <a:prstGeom prst="rect">
                <a:avLst/>
              </a:prstGeom>
              <a:noFill/>
            </p:spPr>
            <p:txBody>
              <a:bodyPr wrap="none" lIns="182880" tIns="146304" rIns="182880" bIns="146304"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gradFill>
                                <a:gsLst>
                                  <a:gs pos="2917">
                                    <a:schemeClr val="tx1"/>
                                  </a:gs>
                                  <a:gs pos="30000">
                                    <a:schemeClr val="tx1"/>
                                  </a:gs>
                                </a:gsLst>
                                <a:lin ang="5400000" scaled="0"/>
                              </a:gradFill>
                              <a:latin typeface="Cambria Math" panose="02040503050406030204" pitchFamily="18" charset="0"/>
                            </a:rPr>
                          </m:ctrlPr>
                        </m:sSubPr>
                        <m:e>
                          <m:r>
                            <a:rPr lang="en-US" sz="1600" b="0" i="1" smtClean="0">
                              <a:gradFill>
                                <a:gsLst>
                                  <a:gs pos="2917">
                                    <a:schemeClr val="tx1"/>
                                  </a:gs>
                                  <a:gs pos="30000">
                                    <a:schemeClr val="tx1"/>
                                  </a:gs>
                                </a:gsLst>
                                <a:lin ang="5400000" scaled="0"/>
                              </a:gradFill>
                              <a:latin typeface="Cambria Math" panose="02040503050406030204" pitchFamily="18" charset="0"/>
                            </a:rPr>
                            <m:t>𝑉</m:t>
                          </m:r>
                        </m:e>
                        <m:sub>
                          <m:r>
                            <a:rPr lang="en-US" sz="1600" b="0" i="1" smtClean="0">
                              <a:gradFill>
                                <a:gsLst>
                                  <a:gs pos="2917">
                                    <a:schemeClr val="tx1"/>
                                  </a:gs>
                                  <a:gs pos="30000">
                                    <a:schemeClr val="tx1"/>
                                  </a:gs>
                                </a:gsLst>
                                <a:lin ang="5400000" scaled="0"/>
                              </a:gradFill>
                              <a:latin typeface="Cambria Math" panose="02040503050406030204" pitchFamily="18" charset="0"/>
                            </a:rPr>
                            <m:t>𝑗</m:t>
                          </m:r>
                        </m:sub>
                      </m:sSub>
                    </m:oMath>
                  </m:oMathPara>
                </a14:m>
                <a:endParaRPr lang="en-US" sz="1600" dirty="0">
                  <a:gradFill>
                    <a:gsLst>
                      <a:gs pos="2917">
                        <a:schemeClr val="tx1"/>
                      </a:gs>
                      <a:gs pos="30000">
                        <a:schemeClr val="tx1"/>
                      </a:gs>
                    </a:gsLst>
                    <a:lin ang="5400000" scaled="0"/>
                  </a:gradFill>
                </a:endParaRPr>
              </a:p>
            </p:txBody>
          </p:sp>
        </mc:Choice>
        <mc:Fallback xmlns="">
          <p:sp>
            <p:nvSpPr>
              <p:cNvPr id="75" name="TextBox 74"/>
              <p:cNvSpPr txBox="1">
                <a:spLocks noRot="1" noChangeAspect="1" noMove="1" noResize="1" noEditPoints="1" noAdjustHandles="1" noChangeArrowheads="1" noChangeShapeType="1" noTextEdit="1"/>
              </p:cNvSpPr>
              <p:nvPr/>
            </p:nvSpPr>
            <p:spPr>
              <a:xfrm>
                <a:off x="2097785" y="2779810"/>
                <a:ext cx="592406" cy="56150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1317956" y="3793356"/>
                <a:ext cx="626454" cy="541687"/>
              </a:xfrm>
              <a:prstGeom prst="rect">
                <a:avLst/>
              </a:prstGeom>
              <a:noFill/>
            </p:spPr>
            <p:txBody>
              <a:bodyPr wrap="none" lIns="182880" tIns="146304" rIns="182880" bIns="146304"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gradFill>
                                <a:gsLst>
                                  <a:gs pos="2917">
                                    <a:schemeClr val="tx1"/>
                                  </a:gs>
                                  <a:gs pos="30000">
                                    <a:schemeClr val="tx1"/>
                                  </a:gs>
                                </a:gsLst>
                                <a:lin ang="5400000" scaled="0"/>
                              </a:gradFill>
                              <a:latin typeface="Cambria Math" panose="02040503050406030204" pitchFamily="18" charset="0"/>
                            </a:rPr>
                          </m:ctrlPr>
                        </m:sSubSupPr>
                        <m:e>
                          <m:r>
                            <a:rPr lang="en-US" sz="1600" b="0" i="1" smtClean="0">
                              <a:gradFill>
                                <a:gsLst>
                                  <a:gs pos="2917">
                                    <a:schemeClr val="tx1"/>
                                  </a:gs>
                                  <a:gs pos="30000">
                                    <a:schemeClr val="tx1"/>
                                  </a:gs>
                                </a:gsLst>
                                <a:lin ang="5400000" scaled="0"/>
                              </a:gradFill>
                              <a:latin typeface="Cambria Math" panose="02040503050406030204" pitchFamily="18" charset="0"/>
                            </a:rPr>
                            <m:t>𝑉</m:t>
                          </m:r>
                        </m:e>
                        <m:sub>
                          <m:r>
                            <m:rPr>
                              <m:sty m:val="p"/>
                            </m:rPr>
                            <a:rPr lang="en-US" altLang="zh-CN" sz="1600" i="1">
                              <a:gradFill>
                                <a:gsLst>
                                  <a:gs pos="2917">
                                    <a:schemeClr val="tx1"/>
                                  </a:gs>
                                  <a:gs pos="30000">
                                    <a:schemeClr val="tx1"/>
                                  </a:gs>
                                </a:gsLst>
                                <a:lin ang="5400000" scaled="0"/>
                              </a:gradFill>
                              <a:latin typeface="Cambria Math" panose="02040503050406030204" pitchFamily="18" charset="0"/>
                            </a:rPr>
                            <m:t>i</m:t>
                          </m:r>
                        </m:sub>
                        <m:sup>
                          <m:r>
                            <a:rPr lang="en-US" sz="1600" b="0" i="1" smtClean="0">
                              <a:gradFill>
                                <a:gsLst>
                                  <a:gs pos="2917">
                                    <a:schemeClr val="tx1"/>
                                  </a:gs>
                                  <a:gs pos="30000">
                                    <a:schemeClr val="tx1"/>
                                  </a:gs>
                                </a:gsLst>
                                <a:lin ang="5400000" scaled="0"/>
                              </a:gradFill>
                              <a:latin typeface="Cambria Math" panose="02040503050406030204" pitchFamily="18" charset="0"/>
                            </a:rPr>
                            <m:t>′</m:t>
                          </m:r>
                        </m:sup>
                      </m:sSubSup>
                    </m:oMath>
                  </m:oMathPara>
                </a14:m>
                <a:endParaRPr lang="en-US" sz="1600" dirty="0">
                  <a:gradFill>
                    <a:gsLst>
                      <a:gs pos="2917">
                        <a:schemeClr val="tx1"/>
                      </a:gs>
                      <a:gs pos="30000">
                        <a:schemeClr val="tx1"/>
                      </a:gs>
                    </a:gsLst>
                    <a:lin ang="5400000" scaled="0"/>
                  </a:gradFill>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1317956" y="3793356"/>
                <a:ext cx="626454" cy="5416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2452536" y="3793355"/>
                <a:ext cx="626454" cy="569771"/>
              </a:xfrm>
              <a:prstGeom prst="rect">
                <a:avLst/>
              </a:prstGeom>
              <a:noFill/>
            </p:spPr>
            <p:txBody>
              <a:bodyPr wrap="none" lIns="182880" tIns="146304" rIns="182880" bIns="146304"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gradFill>
                                <a:gsLst>
                                  <a:gs pos="2917">
                                    <a:schemeClr val="tx1"/>
                                  </a:gs>
                                  <a:gs pos="30000">
                                    <a:schemeClr val="tx1"/>
                                  </a:gs>
                                </a:gsLst>
                                <a:lin ang="5400000" scaled="0"/>
                              </a:gradFill>
                              <a:latin typeface="Cambria Math" panose="02040503050406030204" pitchFamily="18" charset="0"/>
                            </a:rPr>
                          </m:ctrlPr>
                        </m:sSubSupPr>
                        <m:e>
                          <m:r>
                            <a:rPr lang="en-US" sz="1600" b="0" i="1" smtClean="0">
                              <a:gradFill>
                                <a:gsLst>
                                  <a:gs pos="2917">
                                    <a:schemeClr val="tx1"/>
                                  </a:gs>
                                  <a:gs pos="30000">
                                    <a:schemeClr val="tx1"/>
                                  </a:gs>
                                </a:gsLst>
                                <a:lin ang="5400000" scaled="0"/>
                              </a:gradFill>
                              <a:latin typeface="Cambria Math" panose="02040503050406030204" pitchFamily="18" charset="0"/>
                            </a:rPr>
                            <m:t>𝑉</m:t>
                          </m:r>
                        </m:e>
                        <m:sub>
                          <m:r>
                            <a:rPr lang="en-US" sz="1600" b="0" i="1" smtClean="0">
                              <a:gradFill>
                                <a:gsLst>
                                  <a:gs pos="2917">
                                    <a:schemeClr val="tx1"/>
                                  </a:gs>
                                  <a:gs pos="30000">
                                    <a:schemeClr val="tx1"/>
                                  </a:gs>
                                </a:gsLst>
                                <a:lin ang="5400000" scaled="0"/>
                              </a:gradFill>
                              <a:latin typeface="Cambria Math" panose="02040503050406030204" pitchFamily="18" charset="0"/>
                            </a:rPr>
                            <m:t>𝑗</m:t>
                          </m:r>
                        </m:sub>
                        <m:sup>
                          <m:r>
                            <a:rPr lang="en-US" sz="1600" b="0" i="1" smtClean="0">
                              <a:gradFill>
                                <a:gsLst>
                                  <a:gs pos="2917">
                                    <a:schemeClr val="tx1"/>
                                  </a:gs>
                                  <a:gs pos="30000">
                                    <a:schemeClr val="tx1"/>
                                  </a:gs>
                                </a:gsLst>
                                <a:lin ang="5400000" scaled="0"/>
                              </a:gradFill>
                              <a:latin typeface="Cambria Math" panose="02040503050406030204" pitchFamily="18" charset="0"/>
                            </a:rPr>
                            <m:t>′</m:t>
                          </m:r>
                        </m:sup>
                      </m:sSubSup>
                    </m:oMath>
                  </m:oMathPara>
                </a14:m>
                <a:endParaRPr lang="en-US" sz="1600" dirty="0">
                  <a:gradFill>
                    <a:gsLst>
                      <a:gs pos="2917">
                        <a:schemeClr val="tx1"/>
                      </a:gs>
                      <a:gs pos="30000">
                        <a:schemeClr val="tx1"/>
                      </a:gs>
                    </a:gsLst>
                    <a:lin ang="5400000" scaled="0"/>
                  </a:gradFill>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2452536" y="3793355"/>
                <a:ext cx="626454" cy="56977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4214041" y="3793355"/>
                <a:ext cx="626454" cy="541880"/>
              </a:xfrm>
              <a:prstGeom prst="rect">
                <a:avLst/>
              </a:prstGeom>
              <a:noFill/>
            </p:spPr>
            <p:txBody>
              <a:bodyPr wrap="none" lIns="182880" tIns="146304" rIns="182880" bIns="146304"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gradFill>
                                <a:gsLst>
                                  <a:gs pos="2917">
                                    <a:schemeClr val="tx1"/>
                                  </a:gs>
                                  <a:gs pos="30000">
                                    <a:schemeClr val="tx1"/>
                                  </a:gs>
                                </a:gsLst>
                                <a:lin ang="5400000" scaled="0"/>
                              </a:gradFill>
                              <a:latin typeface="Cambria Math" panose="02040503050406030204" pitchFamily="18" charset="0"/>
                            </a:rPr>
                          </m:ctrlPr>
                        </m:sSubSupPr>
                        <m:e>
                          <m:r>
                            <a:rPr lang="en-US" sz="1600" b="0" i="1" smtClean="0">
                              <a:gradFill>
                                <a:gsLst>
                                  <a:gs pos="2917">
                                    <a:schemeClr val="tx1"/>
                                  </a:gs>
                                  <a:gs pos="30000">
                                    <a:schemeClr val="tx1"/>
                                  </a:gs>
                                </a:gsLst>
                                <a:lin ang="5400000" scaled="0"/>
                              </a:gradFill>
                              <a:latin typeface="Cambria Math" panose="02040503050406030204" pitchFamily="18" charset="0"/>
                            </a:rPr>
                            <m:t>𝑉</m:t>
                          </m:r>
                        </m:e>
                        <m:sub>
                          <m:r>
                            <a:rPr lang="en-US" sz="1600" b="0" i="1" smtClean="0">
                              <a:gradFill>
                                <a:gsLst>
                                  <a:gs pos="2917">
                                    <a:schemeClr val="tx1"/>
                                  </a:gs>
                                  <a:gs pos="30000">
                                    <a:schemeClr val="tx1"/>
                                  </a:gs>
                                </a:gsLst>
                                <a:lin ang="5400000" scaled="0"/>
                              </a:gradFill>
                              <a:latin typeface="Cambria Math" panose="02040503050406030204" pitchFamily="18" charset="0"/>
                            </a:rPr>
                            <m:t>𝑖</m:t>
                          </m:r>
                        </m:sub>
                        <m:sup>
                          <m:r>
                            <a:rPr lang="en-US" sz="1600" b="0" i="1" smtClean="0">
                              <a:gradFill>
                                <a:gsLst>
                                  <a:gs pos="2917">
                                    <a:schemeClr val="tx1"/>
                                  </a:gs>
                                  <a:gs pos="30000">
                                    <a:schemeClr val="tx1"/>
                                  </a:gs>
                                </a:gsLst>
                                <a:lin ang="5400000" scaled="0"/>
                              </a:gradFill>
                              <a:latin typeface="Cambria Math" panose="02040503050406030204" pitchFamily="18" charset="0"/>
                            </a:rPr>
                            <m:t>′</m:t>
                          </m:r>
                        </m:sup>
                      </m:sSubSup>
                    </m:oMath>
                  </m:oMathPara>
                </a14:m>
                <a:endParaRPr lang="en-US" sz="1600" dirty="0">
                  <a:gradFill>
                    <a:gsLst>
                      <a:gs pos="2917">
                        <a:schemeClr val="tx1"/>
                      </a:gs>
                      <a:gs pos="30000">
                        <a:schemeClr val="tx1"/>
                      </a:gs>
                    </a:gsLst>
                    <a:lin ang="5400000" scaled="0"/>
                  </a:gradFill>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4214041" y="3793355"/>
                <a:ext cx="626454" cy="541880"/>
              </a:xfrm>
              <a:prstGeom prst="rect">
                <a:avLst/>
              </a:prstGeom>
              <a:blipFill>
                <a:blip r:embed="rId7"/>
                <a:stretch>
                  <a:fillRect/>
                </a:stretch>
              </a:blipFill>
            </p:spPr>
            <p:txBody>
              <a:bodyPr/>
              <a:lstStyle/>
              <a:p>
                <a:r>
                  <a:rPr lang="en-US">
                    <a:noFill/>
                  </a:rPr>
                  <a:t> </a:t>
                </a:r>
              </a:p>
            </p:txBody>
          </p:sp>
        </mc:Fallback>
      </mc:AlternateContent>
      <p:sp>
        <p:nvSpPr>
          <p:cNvPr id="83" name="TextBox 82"/>
          <p:cNvSpPr txBox="1"/>
          <p:nvPr/>
        </p:nvSpPr>
        <p:spPr>
          <a:xfrm>
            <a:off x="4631904" y="3516639"/>
            <a:ext cx="1682577" cy="541687"/>
          </a:xfrm>
          <a:prstGeom prst="rect">
            <a:avLst/>
          </a:prstGeom>
          <a:noFill/>
        </p:spPr>
        <p:txBody>
          <a:bodyPr wrap="none" lIns="182880" tIns="146304" rIns="182880" bIns="146304" rtlCol="0">
            <a:spAutoFit/>
          </a:bodyPr>
          <a:lstStyle/>
          <a:p>
            <a:pPr>
              <a:spcAft>
                <a:spcPts val="600"/>
              </a:spcAft>
            </a:pPr>
            <a:r>
              <a:rPr lang="en-US" sz="1600" dirty="0">
                <a:gradFill>
                  <a:gsLst>
                    <a:gs pos="2917">
                      <a:schemeClr val="tx1"/>
                    </a:gs>
                    <a:gs pos="30000">
                      <a:schemeClr val="tx1"/>
                    </a:gs>
                  </a:gsLst>
                  <a:lin ang="5400000" scaled="0"/>
                </a:gradFill>
              </a:rPr>
              <a:t>Mirror vertices</a:t>
            </a:r>
          </a:p>
        </p:txBody>
      </p:sp>
      <p:sp>
        <p:nvSpPr>
          <p:cNvPr id="84" name="TextBox 83"/>
          <p:cNvSpPr txBox="1"/>
          <p:nvPr/>
        </p:nvSpPr>
        <p:spPr>
          <a:xfrm>
            <a:off x="4420496" y="4591726"/>
            <a:ext cx="1329531" cy="541687"/>
          </a:xfrm>
          <a:prstGeom prst="rect">
            <a:avLst/>
          </a:prstGeom>
          <a:noFill/>
        </p:spPr>
        <p:txBody>
          <a:bodyPr wrap="none" lIns="182880" tIns="146304" rIns="182880" bIns="146304" rtlCol="0">
            <a:spAutoFit/>
          </a:bodyPr>
          <a:lstStyle/>
          <a:p>
            <a:pPr>
              <a:spcAft>
                <a:spcPts val="600"/>
              </a:spcAft>
            </a:pPr>
            <a:r>
              <a:rPr lang="en-US" sz="1600" dirty="0">
                <a:gradFill>
                  <a:gsLst>
                    <a:gs pos="2917">
                      <a:schemeClr val="tx1"/>
                    </a:gs>
                    <a:gs pos="30000">
                      <a:schemeClr val="tx1"/>
                    </a:gs>
                  </a:gsLst>
                  <a:lin ang="5400000" scaled="0"/>
                </a:gradFill>
              </a:rPr>
              <a:t>Edge array</a:t>
            </a:r>
          </a:p>
        </p:txBody>
      </p:sp>
      <p:sp>
        <p:nvSpPr>
          <p:cNvPr id="85" name="TextBox 84"/>
          <p:cNvSpPr txBox="1"/>
          <p:nvPr/>
        </p:nvSpPr>
        <p:spPr>
          <a:xfrm>
            <a:off x="808037" y="2172628"/>
            <a:ext cx="1345048" cy="541687"/>
          </a:xfrm>
          <a:prstGeom prst="rect">
            <a:avLst/>
          </a:prstGeom>
          <a:noFill/>
        </p:spPr>
        <p:txBody>
          <a:bodyPr wrap="none" lIns="182880" tIns="146304" rIns="182880" bIns="146304" rtlCol="0">
            <a:spAutoFit/>
          </a:bodyPr>
          <a:lstStyle/>
          <a:p>
            <a:pPr>
              <a:spcAft>
                <a:spcPts val="600"/>
              </a:spcAft>
            </a:pPr>
            <a:r>
              <a:rPr lang="en-US" sz="1600" dirty="0">
                <a:gradFill>
                  <a:gsLst>
                    <a:gs pos="2917">
                      <a:schemeClr val="tx1"/>
                    </a:gs>
                    <a:gs pos="30000">
                      <a:schemeClr val="tx1"/>
                    </a:gs>
                  </a:gsLst>
                  <a:lin ang="5400000" scaled="0"/>
                </a:gradFill>
              </a:rPr>
              <a:t>Server role</a:t>
            </a:r>
          </a:p>
        </p:txBody>
      </p:sp>
      <p:sp>
        <p:nvSpPr>
          <p:cNvPr id="86" name="TextBox 85"/>
          <p:cNvSpPr txBox="1"/>
          <p:nvPr/>
        </p:nvSpPr>
        <p:spPr>
          <a:xfrm>
            <a:off x="816000" y="4974889"/>
            <a:ext cx="1430007" cy="541687"/>
          </a:xfrm>
          <a:prstGeom prst="rect">
            <a:avLst/>
          </a:prstGeom>
          <a:noFill/>
        </p:spPr>
        <p:txBody>
          <a:bodyPr wrap="none" lIns="182880" tIns="146304" rIns="182880" bIns="146304" rtlCol="0">
            <a:spAutoFit/>
          </a:bodyPr>
          <a:lstStyle/>
          <a:p>
            <a:pPr>
              <a:spcAft>
                <a:spcPts val="600"/>
              </a:spcAft>
            </a:pPr>
            <a:r>
              <a:rPr lang="en-US" sz="1600" dirty="0">
                <a:gradFill>
                  <a:gsLst>
                    <a:gs pos="2917">
                      <a:schemeClr val="tx1"/>
                    </a:gs>
                    <a:gs pos="30000">
                      <a:schemeClr val="tx1"/>
                    </a:gs>
                  </a:gsLst>
                  <a:lin ang="5400000" scaled="0"/>
                </a:gradFill>
              </a:rPr>
              <a:t>Worker role</a:t>
            </a:r>
          </a:p>
        </p:txBody>
      </p:sp>
      <p:cxnSp>
        <p:nvCxnSpPr>
          <p:cNvPr id="91" name="Straight Connector 90"/>
          <p:cNvCxnSpPr/>
          <p:nvPr/>
        </p:nvCxnSpPr>
        <p:spPr>
          <a:xfrm>
            <a:off x="4631904" y="4234695"/>
            <a:ext cx="316881" cy="226878"/>
          </a:xfrm>
          <a:prstGeom prst="line">
            <a:avLst/>
          </a:prstGeom>
          <a:ln w="158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83881" y="4220940"/>
            <a:ext cx="0" cy="240633"/>
          </a:xfrm>
          <a:prstGeom prst="line">
            <a:avLst/>
          </a:prstGeom>
          <a:ln w="158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97" name="Freeform 96"/>
          <p:cNvSpPr/>
          <p:nvPr/>
        </p:nvSpPr>
        <p:spPr bwMode="auto">
          <a:xfrm>
            <a:off x="2012598" y="3231272"/>
            <a:ext cx="2492943" cy="683394"/>
          </a:xfrm>
          <a:custGeom>
            <a:avLst/>
            <a:gdLst>
              <a:gd name="connsiteX0" fmla="*/ 0 w 2492943"/>
              <a:gd name="connsiteY0" fmla="*/ 0 h 683394"/>
              <a:gd name="connsiteX1" fmla="*/ 1010653 w 2492943"/>
              <a:gd name="connsiteY1" fmla="*/ 269508 h 683394"/>
              <a:gd name="connsiteX2" fmla="*/ 2194560 w 2492943"/>
              <a:gd name="connsiteY2" fmla="*/ 519765 h 683394"/>
              <a:gd name="connsiteX3" fmla="*/ 2492943 w 2492943"/>
              <a:gd name="connsiteY3" fmla="*/ 683394 h 683394"/>
            </a:gdLst>
            <a:ahLst/>
            <a:cxnLst>
              <a:cxn ang="0">
                <a:pos x="connsiteX0" y="connsiteY0"/>
              </a:cxn>
              <a:cxn ang="0">
                <a:pos x="connsiteX1" y="connsiteY1"/>
              </a:cxn>
              <a:cxn ang="0">
                <a:pos x="connsiteX2" y="connsiteY2"/>
              </a:cxn>
              <a:cxn ang="0">
                <a:pos x="connsiteX3" y="connsiteY3"/>
              </a:cxn>
            </a:cxnLst>
            <a:rect l="l" t="t" r="r" b="b"/>
            <a:pathLst>
              <a:path w="2492943" h="683394">
                <a:moveTo>
                  <a:pt x="0" y="0"/>
                </a:moveTo>
                <a:cubicBezTo>
                  <a:pt x="322446" y="91440"/>
                  <a:pt x="644893" y="182881"/>
                  <a:pt x="1010653" y="269508"/>
                </a:cubicBezTo>
                <a:cubicBezTo>
                  <a:pt x="1376413" y="356135"/>
                  <a:pt x="1947512" y="450784"/>
                  <a:pt x="2194560" y="519765"/>
                </a:cubicBezTo>
                <a:cubicBezTo>
                  <a:pt x="2441608" y="588746"/>
                  <a:pt x="2467275" y="636070"/>
                  <a:pt x="2492943" y="683394"/>
                </a:cubicBezTo>
              </a:path>
            </a:pathLst>
          </a:custGeom>
          <a:noFill/>
          <a:ln w="19050">
            <a:solidFill>
              <a:schemeClr val="tx1"/>
            </a:solidFill>
            <a:prstDash val="sysDash"/>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99" name="Straight Arrow Connector 98"/>
          <p:cNvCxnSpPr>
            <a:endCxn id="57" idx="4"/>
          </p:cNvCxnSpPr>
          <p:nvPr/>
        </p:nvCxnSpPr>
        <p:spPr>
          <a:xfrm flipV="1">
            <a:off x="4549140" y="4220940"/>
            <a:ext cx="355846" cy="286299"/>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595985" y="4234695"/>
            <a:ext cx="0" cy="240633"/>
          </a:xfrm>
          <a:prstGeom prst="line">
            <a:avLst/>
          </a:prstGeom>
          <a:ln w="158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715107" y="4220940"/>
            <a:ext cx="317695" cy="204287"/>
          </a:xfrm>
          <a:prstGeom prst="line">
            <a:avLst/>
          </a:prstGeom>
          <a:ln w="158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V="1">
            <a:off x="1702165" y="4219977"/>
            <a:ext cx="283700" cy="26875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V="1">
            <a:off x="1948142" y="4234695"/>
            <a:ext cx="817533" cy="252179"/>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1">
            <a:off x="2318556" y="5592667"/>
            <a:ext cx="397832" cy="3841"/>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594789" y="5350097"/>
            <a:ext cx="989695" cy="480131"/>
          </a:xfrm>
          <a:prstGeom prst="rect">
            <a:avLst/>
          </a:prstGeom>
          <a:noFill/>
        </p:spPr>
        <p:txBody>
          <a:bodyPr wrap="none" lIns="182880" tIns="146304" rIns="182880" bIns="146304" rtlCol="0">
            <a:spAutoFit/>
          </a:bodyPr>
          <a:lstStyle/>
          <a:p>
            <a:pPr>
              <a:spcAft>
                <a:spcPts val="600"/>
              </a:spcAft>
            </a:pPr>
            <a:r>
              <a:rPr lang="en-US" sz="1200" dirty="0">
                <a:gradFill>
                  <a:gsLst>
                    <a:gs pos="2917">
                      <a:schemeClr val="tx1"/>
                    </a:gs>
                    <a:gs pos="30000">
                      <a:schemeClr val="tx1"/>
                    </a:gs>
                  </a:gsLst>
                  <a:lin ang="5400000" scaled="0"/>
                </a:gradFill>
              </a:rPr>
              <a:t>Edge link</a:t>
            </a:r>
          </a:p>
        </p:txBody>
      </p:sp>
      <p:cxnSp>
        <p:nvCxnSpPr>
          <p:cNvPr id="118" name="Straight Arrow Connector 117"/>
          <p:cNvCxnSpPr/>
          <p:nvPr/>
        </p:nvCxnSpPr>
        <p:spPr>
          <a:xfrm flipV="1">
            <a:off x="3860717" y="5601714"/>
            <a:ext cx="397832" cy="3841"/>
          </a:xfrm>
          <a:prstGeom prst="straightConnector1">
            <a:avLst/>
          </a:prstGeom>
          <a:ln w="15875">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4136950" y="5359144"/>
            <a:ext cx="1592359" cy="480131"/>
          </a:xfrm>
          <a:prstGeom prst="rect">
            <a:avLst/>
          </a:prstGeom>
          <a:noFill/>
        </p:spPr>
        <p:txBody>
          <a:bodyPr wrap="none" lIns="182880" tIns="146304" rIns="182880" bIns="146304" rtlCol="0">
            <a:spAutoFit/>
          </a:bodyPr>
          <a:lstStyle/>
          <a:p>
            <a:pPr>
              <a:spcAft>
                <a:spcPts val="600"/>
              </a:spcAft>
            </a:pPr>
            <a:r>
              <a:rPr lang="en-US" sz="1200" dirty="0">
                <a:gradFill>
                  <a:gsLst>
                    <a:gs pos="2917">
                      <a:schemeClr val="tx1"/>
                    </a:gs>
                    <a:gs pos="30000">
                      <a:schemeClr val="tx1"/>
                    </a:gs>
                  </a:gsLst>
                  <a:lin ang="5400000" scaled="0"/>
                </a:gradFill>
              </a:rPr>
              <a:t>Master-mirror link</a:t>
            </a:r>
          </a:p>
        </p:txBody>
      </p:sp>
      <p:sp>
        <p:nvSpPr>
          <p:cNvPr id="120" name="TextBox 119"/>
          <p:cNvSpPr txBox="1"/>
          <p:nvPr/>
        </p:nvSpPr>
        <p:spPr>
          <a:xfrm>
            <a:off x="1560229" y="1901820"/>
            <a:ext cx="1299971" cy="541687"/>
          </a:xfrm>
          <a:prstGeom prst="rect">
            <a:avLst/>
          </a:prstGeom>
          <a:noFill/>
        </p:spPr>
        <p:txBody>
          <a:bodyPr wrap="none" lIns="182880" tIns="146304" rIns="182880" bIns="146304" rtlCol="0">
            <a:spAutoFit/>
          </a:bodyPr>
          <a:lstStyle/>
          <a:p>
            <a:pPr>
              <a:spcAft>
                <a:spcPts val="600"/>
              </a:spcAft>
            </a:pPr>
            <a:r>
              <a:rPr lang="en-US" sz="1600" dirty="0">
                <a:gradFill>
                  <a:gsLst>
                    <a:gs pos="2917">
                      <a:schemeClr val="tx1"/>
                    </a:gs>
                    <a:gs pos="30000">
                      <a:schemeClr val="tx1"/>
                    </a:gs>
                  </a:gsLst>
                  <a:lin ang="5400000" scaled="0"/>
                </a:gradFill>
              </a:rPr>
              <a:t>Partition 0</a:t>
            </a:r>
          </a:p>
        </p:txBody>
      </p:sp>
      <p:sp>
        <p:nvSpPr>
          <p:cNvPr id="121" name="TextBox 120"/>
          <p:cNvSpPr txBox="1"/>
          <p:nvPr/>
        </p:nvSpPr>
        <p:spPr>
          <a:xfrm>
            <a:off x="4443435" y="1897577"/>
            <a:ext cx="1304781" cy="541687"/>
          </a:xfrm>
          <a:prstGeom prst="rect">
            <a:avLst/>
          </a:prstGeom>
          <a:noFill/>
        </p:spPr>
        <p:txBody>
          <a:bodyPr wrap="none" lIns="182880" tIns="146304" rIns="182880" bIns="146304" rtlCol="0">
            <a:spAutoFit/>
          </a:bodyPr>
          <a:lstStyle/>
          <a:p>
            <a:pPr>
              <a:spcAft>
                <a:spcPts val="600"/>
              </a:spcAft>
            </a:pPr>
            <a:r>
              <a:rPr lang="en-US" sz="1600" dirty="0">
                <a:gradFill>
                  <a:gsLst>
                    <a:gs pos="2917">
                      <a:schemeClr val="tx1"/>
                    </a:gs>
                    <a:gs pos="30000">
                      <a:schemeClr val="tx1"/>
                    </a:gs>
                  </a:gsLst>
                  <a:lin ang="5400000" scaled="0"/>
                </a:gradFill>
              </a:rPr>
              <a:t>Partition </a:t>
            </a:r>
            <a:r>
              <a:rPr lang="en-US" altLang="zh-CN" sz="1600" dirty="0">
                <a:gradFill>
                  <a:gsLst>
                    <a:gs pos="2917">
                      <a:schemeClr val="tx1"/>
                    </a:gs>
                    <a:gs pos="30000">
                      <a:schemeClr val="tx1"/>
                    </a:gs>
                  </a:gsLst>
                  <a:lin ang="5400000" scaled="0"/>
                </a:gradFill>
              </a:rPr>
              <a:t>n</a:t>
            </a:r>
            <a:endParaRPr lang="en-US" sz="1600" dirty="0">
              <a:gradFill>
                <a:gsLst>
                  <a:gs pos="2917">
                    <a:schemeClr val="tx1"/>
                  </a:gs>
                  <a:gs pos="30000">
                    <a:schemeClr val="tx1"/>
                  </a:gs>
                </a:gsLst>
                <a:lin ang="5400000" scaled="0"/>
              </a:gradFill>
            </a:endParaRPr>
          </a:p>
        </p:txBody>
      </p:sp>
      <p:sp>
        <p:nvSpPr>
          <p:cNvPr id="175" name="Freeform 174"/>
          <p:cNvSpPr/>
          <p:nvPr/>
        </p:nvSpPr>
        <p:spPr bwMode="auto">
          <a:xfrm>
            <a:off x="1570037" y="3206521"/>
            <a:ext cx="442762" cy="747941"/>
          </a:xfrm>
          <a:custGeom>
            <a:avLst/>
            <a:gdLst>
              <a:gd name="connsiteX0" fmla="*/ 442762 w 442762"/>
              <a:gd name="connsiteY0" fmla="*/ 0 h 644893"/>
              <a:gd name="connsiteX1" fmla="*/ 86627 w 442762"/>
              <a:gd name="connsiteY1" fmla="*/ 404261 h 644893"/>
              <a:gd name="connsiteX2" fmla="*/ 0 w 442762"/>
              <a:gd name="connsiteY2" fmla="*/ 644893 h 644893"/>
            </a:gdLst>
            <a:ahLst/>
            <a:cxnLst>
              <a:cxn ang="0">
                <a:pos x="connsiteX0" y="connsiteY0"/>
              </a:cxn>
              <a:cxn ang="0">
                <a:pos x="connsiteX1" y="connsiteY1"/>
              </a:cxn>
              <a:cxn ang="0">
                <a:pos x="connsiteX2" y="connsiteY2"/>
              </a:cxn>
            </a:cxnLst>
            <a:rect l="l" t="t" r="r" b="b"/>
            <a:pathLst>
              <a:path w="442762" h="644893">
                <a:moveTo>
                  <a:pt x="442762" y="0"/>
                </a:moveTo>
                <a:cubicBezTo>
                  <a:pt x="301591" y="148389"/>
                  <a:pt x="160421" y="296779"/>
                  <a:pt x="86627" y="404261"/>
                </a:cubicBezTo>
                <a:cubicBezTo>
                  <a:pt x="12833" y="511743"/>
                  <a:pt x="6416" y="578318"/>
                  <a:pt x="0" y="644893"/>
                </a:cubicBezTo>
              </a:path>
            </a:pathLst>
          </a:custGeom>
          <a:noFill/>
          <a:ln w="19050">
            <a:solidFill>
              <a:schemeClr val="tx1"/>
            </a:solidFill>
            <a:prstDash val="sysDash"/>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76" name="Straight Arrow Connector 175"/>
          <p:cNvCxnSpPr>
            <a:endCxn id="58" idx="3"/>
          </p:cNvCxnSpPr>
          <p:nvPr/>
        </p:nvCxnSpPr>
        <p:spPr>
          <a:xfrm flipV="1">
            <a:off x="4822690" y="4176303"/>
            <a:ext cx="347651" cy="310571"/>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3" name="TextBox 182"/>
          <p:cNvSpPr txBox="1"/>
          <p:nvPr/>
        </p:nvSpPr>
        <p:spPr>
          <a:xfrm>
            <a:off x="3332879" y="3717104"/>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a:t>
            </a:r>
          </a:p>
        </p:txBody>
      </p:sp>
      <p:sp>
        <p:nvSpPr>
          <p:cNvPr id="79" name="TextBox 78"/>
          <p:cNvSpPr txBox="1"/>
          <p:nvPr/>
        </p:nvSpPr>
        <p:spPr>
          <a:xfrm>
            <a:off x="1471953" y="3499782"/>
            <a:ext cx="1447512" cy="541687"/>
          </a:xfrm>
          <a:prstGeom prst="rect">
            <a:avLst/>
          </a:prstGeom>
          <a:noFill/>
        </p:spPr>
        <p:txBody>
          <a:bodyPr wrap="none" lIns="182880" tIns="146304" rIns="182880" bIns="146304" rtlCol="0">
            <a:spAutoFit/>
          </a:bodyPr>
          <a:lstStyle/>
          <a:p>
            <a:pPr>
              <a:spcAft>
                <a:spcPts val="600"/>
              </a:spcAft>
            </a:pPr>
            <a:r>
              <a:rPr lang="en-US" altLang="zh-CN" sz="1600" dirty="0">
                <a:gradFill>
                  <a:gsLst>
                    <a:gs pos="2917">
                      <a:schemeClr val="tx1"/>
                    </a:gs>
                    <a:gs pos="30000">
                      <a:schemeClr val="tx1"/>
                    </a:gs>
                  </a:gsLst>
                  <a:lin ang="5400000" scaled="0"/>
                </a:gradFill>
              </a:rPr>
              <a:t>V</a:t>
            </a:r>
            <a:r>
              <a:rPr lang="en-US" sz="1600" dirty="0">
                <a:gradFill>
                  <a:gsLst>
                    <a:gs pos="2917">
                      <a:schemeClr val="tx1"/>
                    </a:gs>
                    <a:gs pos="30000">
                      <a:schemeClr val="tx1"/>
                    </a:gs>
                  </a:gsLst>
                  <a:lin ang="5400000" scaled="0"/>
                </a:gradFill>
              </a:rPr>
              <a:t>ertex </a:t>
            </a:r>
            <a:r>
              <a:rPr lang="en-US" altLang="zh-CN" sz="1600" dirty="0">
                <a:gradFill>
                  <a:gsLst>
                    <a:gs pos="2917">
                      <a:schemeClr val="tx1"/>
                    </a:gs>
                    <a:gs pos="30000">
                      <a:schemeClr val="tx1"/>
                    </a:gs>
                  </a:gsLst>
                  <a:lin ang="5400000" scaled="0"/>
                </a:gradFill>
              </a:rPr>
              <a:t>array</a:t>
            </a:r>
            <a:endParaRPr lang="en-US" sz="1600" dirty="0">
              <a:gradFill>
                <a:gsLst>
                  <a:gs pos="2917">
                    <a:schemeClr val="tx1"/>
                  </a:gs>
                  <a:gs pos="30000">
                    <a:schemeClr val="tx1"/>
                  </a:gs>
                </a:gsLst>
                <a:lin ang="5400000" scaled="0"/>
              </a:gradFill>
            </a:endParaRPr>
          </a:p>
        </p:txBody>
      </p:sp>
      <p:sp>
        <p:nvSpPr>
          <p:cNvPr id="9" name="Freeform 8"/>
          <p:cNvSpPr/>
          <p:nvPr/>
        </p:nvSpPr>
        <p:spPr bwMode="auto">
          <a:xfrm>
            <a:off x="2472869" y="3173058"/>
            <a:ext cx="396947" cy="753483"/>
          </a:xfrm>
          <a:custGeom>
            <a:avLst/>
            <a:gdLst>
              <a:gd name="connsiteX0" fmla="*/ 0 w 374042"/>
              <a:gd name="connsiteY0" fmla="*/ 0 h 710005"/>
              <a:gd name="connsiteX1" fmla="*/ 344245 w 374042"/>
              <a:gd name="connsiteY1" fmla="*/ 505610 h 710005"/>
              <a:gd name="connsiteX2" fmla="*/ 333487 w 374042"/>
              <a:gd name="connsiteY2" fmla="*/ 710005 h 710005"/>
            </a:gdLst>
            <a:ahLst/>
            <a:cxnLst>
              <a:cxn ang="0">
                <a:pos x="connsiteX0" y="connsiteY0"/>
              </a:cxn>
              <a:cxn ang="0">
                <a:pos x="connsiteX1" y="connsiteY1"/>
              </a:cxn>
              <a:cxn ang="0">
                <a:pos x="connsiteX2" y="connsiteY2"/>
              </a:cxn>
            </a:cxnLst>
            <a:rect l="l" t="t" r="r" b="b"/>
            <a:pathLst>
              <a:path w="374042" h="710005">
                <a:moveTo>
                  <a:pt x="0" y="0"/>
                </a:moveTo>
                <a:cubicBezTo>
                  <a:pt x="144332" y="193638"/>
                  <a:pt x="288664" y="387276"/>
                  <a:pt x="344245" y="505610"/>
                </a:cubicBezTo>
                <a:cubicBezTo>
                  <a:pt x="399826" y="623944"/>
                  <a:pt x="366656" y="666974"/>
                  <a:pt x="333487" y="710005"/>
                </a:cubicBezTo>
              </a:path>
            </a:pathLst>
          </a:custGeom>
          <a:noFill/>
          <a:ln w="19050">
            <a:solidFill>
              <a:schemeClr val="tx1"/>
            </a:solidFill>
            <a:prstDash val="sysDash"/>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Rectangle 7"/>
          <p:cNvSpPr/>
          <p:nvPr/>
        </p:nvSpPr>
        <p:spPr>
          <a:xfrm>
            <a:off x="3032960" y="1624925"/>
            <a:ext cx="1241815" cy="400110"/>
          </a:xfrm>
          <a:prstGeom prst="rect">
            <a:avLst/>
          </a:prstGeom>
        </p:spPr>
        <p:txBody>
          <a:bodyPr wrap="none">
            <a:spAutoFit/>
          </a:bodyPr>
          <a:lstStyle/>
          <a:p>
            <a:r>
              <a:rPr lang="en-US" altLang="zh-CN" sz="2000" dirty="0"/>
              <a:t>Overview</a:t>
            </a:r>
            <a:endParaRPr lang="en-US" sz="2000" dirty="0"/>
          </a:p>
        </p:txBody>
      </p:sp>
    </p:spTree>
    <p:extLst>
      <p:ext uri="{BB962C8B-B14F-4D97-AF65-F5344CB8AC3E}">
        <p14:creationId xmlns:p14="http://schemas.microsoft.com/office/powerpoint/2010/main" val="1625997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7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1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1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3">
                                            <p:txEl>
                                              <p:pRg st="0" end="0"/>
                                            </p:txEl>
                                          </p:spTgt>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
                                            <p:txEl>
                                              <p:pRg st="2" end="2"/>
                                            </p:txEl>
                                          </p:spTgt>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3">
                                            <p:txEl>
                                              <p:pRg st="3" end="3"/>
                                            </p:txEl>
                                          </p:spTgt>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2" grpId="0"/>
      <p:bldP spid="14" grpId="0" animBg="1"/>
      <p:bldP spid="15" grpId="0" animBg="1"/>
      <p:bldP spid="16" grpId="0" animBg="1"/>
      <p:bldP spid="17" grpId="0" animBg="1"/>
      <p:bldP spid="19" grpId="0" animBg="1"/>
      <p:bldP spid="20" grpId="0" animBg="1"/>
      <p:bldP spid="21" grpId="0"/>
      <p:bldP spid="22" grpId="0"/>
      <p:bldP spid="23" grpId="0"/>
      <p:bldP spid="52" grpId="0" animBg="1"/>
      <p:bldP spid="53" grpId="0" animBg="1"/>
      <p:bldP spid="54" grpId="0" animBg="1"/>
      <p:bldP spid="55" grpId="0"/>
      <p:bldP spid="56" grpId="0"/>
      <p:bldP spid="57" grpId="0" animBg="1"/>
      <p:bldP spid="58" grpId="0" animBg="1"/>
      <p:bldP spid="59" grpId="0" animBg="1"/>
      <p:bldP spid="60" grpId="0" animBg="1"/>
      <p:bldP spid="61" grpId="0" animBg="1"/>
      <p:bldP spid="62" grpId="0" animBg="1"/>
      <p:bldP spid="63" grpId="0"/>
      <p:bldP spid="64" grpId="0"/>
      <p:bldP spid="74" grpId="0"/>
      <p:bldP spid="75" grpId="0"/>
      <p:bldP spid="76" grpId="0"/>
      <p:bldP spid="77" grpId="0"/>
      <p:bldP spid="78" grpId="0"/>
      <p:bldP spid="83" grpId="0"/>
      <p:bldP spid="84" grpId="0"/>
      <p:bldP spid="85" grpId="0"/>
      <p:bldP spid="86" grpId="0"/>
      <p:bldP spid="97" grpId="0" animBg="1"/>
      <p:bldP spid="117" grpId="0"/>
      <p:bldP spid="119" grpId="0"/>
      <p:bldP spid="120" grpId="0"/>
      <p:bldP spid="121" grpId="0"/>
      <p:bldP spid="175" grpId="0" animBg="1"/>
      <p:bldP spid="183" grpId="0"/>
      <p:bldP spid="79"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Key designs</a:t>
            </a:r>
            <a:endParaRPr lang="en-US" dirty="0"/>
          </a:p>
        </p:txBody>
      </p:sp>
      <p:sp>
        <p:nvSpPr>
          <p:cNvPr id="3" name="Text Placeholder 2"/>
          <p:cNvSpPr>
            <a:spLocks noGrp="1"/>
          </p:cNvSpPr>
          <p:nvPr>
            <p:ph type="body" sz="quarter" idx="10"/>
          </p:nvPr>
        </p:nvSpPr>
        <p:spPr>
          <a:xfrm>
            <a:off x="274638" y="1212850"/>
            <a:ext cx="11887200" cy="4228850"/>
          </a:xfrm>
        </p:spPr>
        <p:txBody>
          <a:bodyPr/>
          <a:lstStyle/>
          <a:p>
            <a:r>
              <a:rPr lang="en-US" dirty="0"/>
              <a:t>Scheduling: Stale Synchronous Parallel (SSP) based scheduling</a:t>
            </a:r>
          </a:p>
          <a:p>
            <a:endParaRPr lang="en-US" dirty="0"/>
          </a:p>
          <a:p>
            <a:r>
              <a:rPr lang="en-US" dirty="0" err="1"/>
              <a:t>DataModel</a:t>
            </a:r>
            <a:r>
              <a:rPr lang="en-US" dirty="0"/>
              <a:t>: Heterogeneous data model</a:t>
            </a:r>
          </a:p>
          <a:p>
            <a:endParaRPr lang="en-US" dirty="0"/>
          </a:p>
          <a:p>
            <a:r>
              <a:rPr lang="en-US" dirty="0"/>
              <a:t>Programming: MEGA graph model</a:t>
            </a:r>
          </a:p>
          <a:p>
            <a:endParaRPr lang="en-US" dirty="0"/>
          </a:p>
        </p:txBody>
      </p:sp>
      <p:sp>
        <p:nvSpPr>
          <p:cNvPr id="4" name="Rectangle 3"/>
          <p:cNvSpPr/>
          <p:nvPr/>
        </p:nvSpPr>
        <p:spPr bwMode="auto">
          <a:xfrm>
            <a:off x="274638" y="2963862"/>
            <a:ext cx="11810999" cy="3505200"/>
          </a:xfrm>
          <a:prstGeom prst="rect">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56630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rot="10800000" flipH="1" flipV="1">
            <a:off x="6951363" y="4694106"/>
            <a:ext cx="881298" cy="52148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Rectangle 95"/>
          <p:cNvSpPr/>
          <p:nvPr/>
        </p:nvSpPr>
        <p:spPr>
          <a:xfrm rot="10800000" flipH="1" flipV="1">
            <a:off x="6962884" y="2817768"/>
            <a:ext cx="881298" cy="50448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en-US" dirty="0"/>
              <a:t>Stale Synchronous Parallel in TuX</a:t>
            </a:r>
            <a:r>
              <a:rPr lang="en-US" baseline="30000" dirty="0"/>
              <a:t>2</a:t>
            </a:r>
          </a:p>
        </p:txBody>
      </p:sp>
      <p:sp>
        <p:nvSpPr>
          <p:cNvPr id="132" name="Text Placeholder 2"/>
          <p:cNvSpPr>
            <a:spLocks noGrp="1"/>
          </p:cNvSpPr>
          <p:nvPr>
            <p:ph type="body" sz="quarter" idx="10"/>
          </p:nvPr>
        </p:nvSpPr>
        <p:spPr>
          <a:xfrm>
            <a:off x="274638" y="1212850"/>
            <a:ext cx="11887200" cy="1089529"/>
          </a:xfrm>
        </p:spPr>
        <p:txBody>
          <a:bodyPr/>
          <a:lstStyle/>
          <a:p>
            <a:r>
              <a:rPr lang="en-US" dirty="0"/>
              <a:t>Slack of 1 clock as an example</a:t>
            </a:r>
          </a:p>
          <a:p>
            <a:pPr marL="342900" lvl="1" indent="-342900">
              <a:buFont typeface="Segoe UI" panose="020B0502040204020203" pitchFamily="34" charset="0"/>
              <a:buChar char="⁻"/>
            </a:pPr>
            <a:r>
              <a:rPr lang="en-US" altLang="zh-CN" dirty="0">
                <a:gradFill>
                  <a:gsLst>
                    <a:gs pos="1250">
                      <a:srgbClr val="505050"/>
                    </a:gs>
                    <a:gs pos="100000">
                      <a:srgbClr val="505050"/>
                    </a:gs>
                  </a:gsLst>
                  <a:lin ang="5400000" scaled="0"/>
                </a:gradFill>
              </a:rPr>
              <a:t>All servers finish clock1</a:t>
            </a:r>
          </a:p>
        </p:txBody>
      </p:sp>
      <p:grpSp>
        <p:nvGrpSpPr>
          <p:cNvPr id="79" name="Group 78"/>
          <p:cNvGrpSpPr/>
          <p:nvPr/>
        </p:nvGrpSpPr>
        <p:grpSpPr>
          <a:xfrm rot="10800000" flipH="1" flipV="1">
            <a:off x="6800203" y="2321641"/>
            <a:ext cx="282450" cy="455409"/>
            <a:chOff x="1027518" y="2134579"/>
            <a:chExt cx="295326" cy="476168"/>
          </a:xfrm>
        </p:grpSpPr>
        <p:sp>
          <p:nvSpPr>
            <p:cNvPr id="80" name="Isosceles Triangle 79"/>
            <p:cNvSpPr/>
            <p:nvPr/>
          </p:nvSpPr>
          <p:spPr>
            <a:xfrm rot="10800000">
              <a:off x="1081107" y="2448550"/>
              <a:ext cx="188149" cy="16219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a:p>
          </p:txBody>
        </p:sp>
        <p:sp>
          <p:nvSpPr>
            <p:cNvPr id="81" name="TextBox 80"/>
            <p:cNvSpPr txBox="1"/>
            <p:nvPr/>
          </p:nvSpPr>
          <p:spPr>
            <a:xfrm>
              <a:off x="1027518" y="2134579"/>
              <a:ext cx="295326" cy="337896"/>
            </a:xfrm>
            <a:prstGeom prst="rect">
              <a:avLst/>
            </a:prstGeom>
            <a:noFill/>
          </p:spPr>
          <p:txBody>
            <a:bodyPr wrap="none" rtlCol="0">
              <a:spAutoFit/>
            </a:bodyPr>
            <a:lstStyle/>
            <a:p>
              <a:pPr algn="ctr"/>
              <a:r>
                <a:rPr lang="en-US" altLang="zh-CN" sz="1500" b="1" dirty="0"/>
                <a:t>0</a:t>
              </a:r>
              <a:endParaRPr lang="en-US" sz="1500" b="1" dirty="0"/>
            </a:p>
          </p:txBody>
        </p:sp>
      </p:grpSp>
      <p:grpSp>
        <p:nvGrpSpPr>
          <p:cNvPr id="82" name="Group 81"/>
          <p:cNvGrpSpPr/>
          <p:nvPr/>
        </p:nvGrpSpPr>
        <p:grpSpPr>
          <a:xfrm rot="10800000" flipH="1" flipV="1">
            <a:off x="7691687" y="2321641"/>
            <a:ext cx="282450" cy="455409"/>
            <a:chOff x="1027518" y="2134579"/>
            <a:chExt cx="295326" cy="476168"/>
          </a:xfrm>
        </p:grpSpPr>
        <p:sp>
          <p:nvSpPr>
            <p:cNvPr id="83" name="Isosceles Triangle 82"/>
            <p:cNvSpPr/>
            <p:nvPr/>
          </p:nvSpPr>
          <p:spPr>
            <a:xfrm rot="10800000">
              <a:off x="1081107" y="2448550"/>
              <a:ext cx="188149" cy="16219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a:p>
          </p:txBody>
        </p:sp>
        <p:sp>
          <p:nvSpPr>
            <p:cNvPr id="84" name="TextBox 83"/>
            <p:cNvSpPr txBox="1"/>
            <p:nvPr/>
          </p:nvSpPr>
          <p:spPr>
            <a:xfrm>
              <a:off x="1027518" y="2134579"/>
              <a:ext cx="295326" cy="337896"/>
            </a:xfrm>
            <a:prstGeom prst="rect">
              <a:avLst/>
            </a:prstGeom>
            <a:noFill/>
          </p:spPr>
          <p:txBody>
            <a:bodyPr wrap="none" rtlCol="0">
              <a:spAutoFit/>
            </a:bodyPr>
            <a:lstStyle/>
            <a:p>
              <a:pPr algn="ctr"/>
              <a:r>
                <a:rPr lang="en-US" altLang="zh-CN" sz="1500" b="1" dirty="0"/>
                <a:t>1</a:t>
              </a:r>
              <a:endParaRPr lang="en-US" sz="1500" b="1" dirty="0"/>
            </a:p>
          </p:txBody>
        </p:sp>
      </p:grpSp>
      <p:grpSp>
        <p:nvGrpSpPr>
          <p:cNvPr id="85" name="Group 84"/>
          <p:cNvGrpSpPr/>
          <p:nvPr/>
        </p:nvGrpSpPr>
        <p:grpSpPr>
          <a:xfrm rot="10800000" flipH="1" flipV="1">
            <a:off x="8593104" y="2321641"/>
            <a:ext cx="282450" cy="455409"/>
            <a:chOff x="1027518" y="2134579"/>
            <a:chExt cx="295326" cy="476168"/>
          </a:xfrm>
        </p:grpSpPr>
        <p:sp>
          <p:nvSpPr>
            <p:cNvPr id="86" name="Isosceles Triangle 85"/>
            <p:cNvSpPr/>
            <p:nvPr/>
          </p:nvSpPr>
          <p:spPr>
            <a:xfrm rot="10800000">
              <a:off x="1081107" y="2448550"/>
              <a:ext cx="188149" cy="16219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a:p>
          </p:txBody>
        </p:sp>
        <p:sp>
          <p:nvSpPr>
            <p:cNvPr id="87" name="TextBox 86"/>
            <p:cNvSpPr txBox="1"/>
            <p:nvPr/>
          </p:nvSpPr>
          <p:spPr>
            <a:xfrm>
              <a:off x="1027518" y="2134579"/>
              <a:ext cx="295326" cy="337896"/>
            </a:xfrm>
            <a:prstGeom prst="rect">
              <a:avLst/>
            </a:prstGeom>
            <a:noFill/>
          </p:spPr>
          <p:txBody>
            <a:bodyPr wrap="none" rtlCol="0">
              <a:spAutoFit/>
            </a:bodyPr>
            <a:lstStyle/>
            <a:p>
              <a:pPr algn="ctr"/>
              <a:r>
                <a:rPr lang="en-US" altLang="zh-CN" sz="1500" b="1" dirty="0"/>
                <a:t>2</a:t>
              </a:r>
              <a:endParaRPr lang="en-US" sz="1500" b="1" dirty="0"/>
            </a:p>
          </p:txBody>
        </p:sp>
      </p:grpSp>
      <p:grpSp>
        <p:nvGrpSpPr>
          <p:cNvPr id="88" name="Group 87"/>
          <p:cNvGrpSpPr/>
          <p:nvPr/>
        </p:nvGrpSpPr>
        <p:grpSpPr>
          <a:xfrm rot="10800000" flipH="1" flipV="1">
            <a:off x="9501142" y="2321641"/>
            <a:ext cx="282450" cy="455409"/>
            <a:chOff x="1065767" y="2134579"/>
            <a:chExt cx="295326" cy="476168"/>
          </a:xfrm>
        </p:grpSpPr>
        <p:sp>
          <p:nvSpPr>
            <p:cNvPr id="89" name="Isosceles Triangle 88"/>
            <p:cNvSpPr/>
            <p:nvPr/>
          </p:nvSpPr>
          <p:spPr>
            <a:xfrm rot="10800000">
              <a:off x="1119351" y="2448550"/>
              <a:ext cx="188149" cy="16219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a:p>
          </p:txBody>
        </p:sp>
        <p:sp>
          <p:nvSpPr>
            <p:cNvPr id="90" name="TextBox 89"/>
            <p:cNvSpPr txBox="1"/>
            <p:nvPr/>
          </p:nvSpPr>
          <p:spPr>
            <a:xfrm>
              <a:off x="1065767" y="2134579"/>
              <a:ext cx="295326" cy="337896"/>
            </a:xfrm>
            <a:prstGeom prst="rect">
              <a:avLst/>
            </a:prstGeom>
            <a:noFill/>
          </p:spPr>
          <p:txBody>
            <a:bodyPr wrap="none" rtlCol="0">
              <a:spAutoFit/>
            </a:bodyPr>
            <a:lstStyle/>
            <a:p>
              <a:pPr algn="ctr"/>
              <a:r>
                <a:rPr lang="en-US" altLang="zh-CN" sz="1500" b="1" dirty="0"/>
                <a:t>3</a:t>
              </a:r>
              <a:endParaRPr lang="en-US" sz="1500" b="1" dirty="0"/>
            </a:p>
          </p:txBody>
        </p:sp>
      </p:grpSp>
      <p:cxnSp>
        <p:nvCxnSpPr>
          <p:cNvPr id="103" name="Straight Arrow Connector 102"/>
          <p:cNvCxnSpPr/>
          <p:nvPr/>
        </p:nvCxnSpPr>
        <p:spPr>
          <a:xfrm>
            <a:off x="6589953" y="2801511"/>
            <a:ext cx="4047884" cy="2391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rot="10800000" flipH="1" flipV="1">
            <a:off x="7519936" y="5252482"/>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Oval 108"/>
          <p:cNvSpPr/>
          <p:nvPr/>
        </p:nvSpPr>
        <p:spPr>
          <a:xfrm rot="10800000" flipH="1" flipV="1">
            <a:off x="7519936" y="5475133"/>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0" name="Oval 109"/>
          <p:cNvSpPr/>
          <p:nvPr/>
        </p:nvSpPr>
        <p:spPr>
          <a:xfrm rot="10800000" flipH="1" flipV="1">
            <a:off x="7142031" y="5252482"/>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1" name="Straight Connector 110"/>
          <p:cNvCxnSpPr>
            <a:stCxn id="110" idx="6"/>
            <a:endCxn id="108" idx="3"/>
          </p:cNvCxnSpPr>
          <p:nvPr/>
        </p:nvCxnSpPr>
        <p:spPr>
          <a:xfrm>
            <a:off x="7276543" y="5319738"/>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9" idx="1"/>
            <a:endCxn id="110" idx="6"/>
          </p:cNvCxnSpPr>
          <p:nvPr/>
        </p:nvCxnSpPr>
        <p:spPr>
          <a:xfrm flipH="1" flipV="1">
            <a:off x="7276543" y="5319738"/>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rot="10800000" flipH="1" flipV="1">
            <a:off x="7142031" y="5494832"/>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7" name="Straight Connector 106"/>
          <p:cNvCxnSpPr>
            <a:stCxn id="109" idx="1"/>
            <a:endCxn id="106" idx="6"/>
          </p:cNvCxnSpPr>
          <p:nvPr/>
        </p:nvCxnSpPr>
        <p:spPr>
          <a:xfrm flipH="1">
            <a:off x="7276543" y="5494832"/>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rot="10800000" flipH="1" flipV="1">
            <a:off x="7519935" y="3398986"/>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1" name="Oval 120"/>
          <p:cNvSpPr/>
          <p:nvPr/>
        </p:nvSpPr>
        <p:spPr>
          <a:xfrm rot="10800000" flipH="1" flipV="1">
            <a:off x="7142030" y="3570260"/>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22" name="Straight Connector 121"/>
          <p:cNvCxnSpPr>
            <a:stCxn id="121" idx="6"/>
            <a:endCxn id="120" idx="2"/>
          </p:cNvCxnSpPr>
          <p:nvPr/>
        </p:nvCxnSpPr>
        <p:spPr>
          <a:xfrm flipV="1">
            <a:off x="7276542" y="3466242"/>
            <a:ext cx="243393" cy="171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rot="10800000" flipH="1" flipV="1">
            <a:off x="7142030" y="3353712"/>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24" name="Straight Connector 123"/>
          <p:cNvCxnSpPr>
            <a:stCxn id="123" idx="6"/>
            <a:endCxn id="120" idx="2"/>
          </p:cNvCxnSpPr>
          <p:nvPr/>
        </p:nvCxnSpPr>
        <p:spPr>
          <a:xfrm>
            <a:off x="7276542" y="3420968"/>
            <a:ext cx="243393" cy="45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rot="10800000" flipH="1" flipV="1">
            <a:off x="9845806" y="2438066"/>
            <a:ext cx="705642" cy="369332"/>
          </a:xfrm>
          <a:prstGeom prst="rect">
            <a:avLst/>
          </a:prstGeom>
          <a:noFill/>
        </p:spPr>
        <p:txBody>
          <a:bodyPr wrap="none" rtlCol="0">
            <a:spAutoFit/>
          </a:bodyPr>
          <a:lstStyle/>
          <a:p>
            <a:pPr algn="ctr"/>
            <a:r>
              <a:rPr lang="en-US" dirty="0"/>
              <a:t>clock</a:t>
            </a:r>
          </a:p>
        </p:txBody>
      </p:sp>
      <p:sp>
        <p:nvSpPr>
          <p:cNvPr id="129" name="TextBox 128"/>
          <p:cNvSpPr txBox="1"/>
          <p:nvPr/>
        </p:nvSpPr>
        <p:spPr>
          <a:xfrm rot="16200000" flipH="1">
            <a:off x="6099103" y="3171222"/>
            <a:ext cx="1199559" cy="544765"/>
          </a:xfrm>
          <a:prstGeom prst="rect">
            <a:avLst/>
          </a:prstGeom>
          <a:noFill/>
        </p:spPr>
        <p:txBody>
          <a:bodyPr wrap="none" lIns="182880" tIns="146304" rIns="182880" bIns="146304" rtlCol="0">
            <a:spAutoFit/>
          </a:bodyPr>
          <a:lstStyle/>
          <a:p>
            <a:pPr>
              <a:lnSpc>
                <a:spcPct val="90000"/>
              </a:lnSpc>
              <a:spcAft>
                <a:spcPts val="600"/>
              </a:spcAft>
            </a:pPr>
            <a:r>
              <a:rPr lang="en-US" altLang="zh-CN" dirty="0">
                <a:gradFill>
                  <a:gsLst>
                    <a:gs pos="2917">
                      <a:schemeClr val="tx1"/>
                    </a:gs>
                    <a:gs pos="30000">
                      <a:schemeClr val="tx1"/>
                    </a:gs>
                  </a:gsLst>
                  <a:lin ang="5400000" scaled="0"/>
                </a:gradFill>
              </a:rPr>
              <a:t>Server</a:t>
            </a:r>
            <a:r>
              <a:rPr lang="en-US" dirty="0">
                <a:gradFill>
                  <a:gsLst>
                    <a:gs pos="2917">
                      <a:schemeClr val="tx1"/>
                    </a:gs>
                    <a:gs pos="30000">
                      <a:schemeClr val="tx1"/>
                    </a:gs>
                  </a:gsLst>
                  <a:lin ang="5400000" scaled="0"/>
                </a:gradFill>
              </a:rPr>
              <a:t> 0</a:t>
            </a:r>
          </a:p>
        </p:txBody>
      </p:sp>
      <p:sp>
        <p:nvSpPr>
          <p:cNvPr id="138" name="TextBox 137"/>
          <p:cNvSpPr txBox="1"/>
          <p:nvPr/>
        </p:nvSpPr>
        <p:spPr>
          <a:xfrm rot="16200000" flipH="1">
            <a:off x="6096698" y="5083133"/>
            <a:ext cx="1204369" cy="544765"/>
          </a:xfrm>
          <a:prstGeom prst="rect">
            <a:avLst/>
          </a:prstGeom>
          <a:noFill/>
        </p:spPr>
        <p:txBody>
          <a:bodyPr wrap="none" lIns="182880" tIns="146304" rIns="182880" bIns="146304" rtlCol="0">
            <a:spAutoFit/>
          </a:bodyPr>
          <a:lstStyle/>
          <a:p>
            <a:pPr>
              <a:lnSpc>
                <a:spcPct val="90000"/>
              </a:lnSpc>
              <a:spcAft>
                <a:spcPts val="600"/>
              </a:spcAft>
            </a:pPr>
            <a:r>
              <a:rPr lang="en-US" altLang="zh-CN" dirty="0">
                <a:gradFill>
                  <a:gsLst>
                    <a:gs pos="2917">
                      <a:schemeClr val="tx1"/>
                    </a:gs>
                    <a:gs pos="30000">
                      <a:schemeClr val="tx1"/>
                    </a:gs>
                  </a:gsLst>
                  <a:lin ang="5400000" scaled="0"/>
                </a:gradFill>
              </a:rPr>
              <a:t>Server</a:t>
            </a:r>
            <a:r>
              <a:rPr lang="en-US" dirty="0">
                <a:gradFill>
                  <a:gsLst>
                    <a:gs pos="2917">
                      <a:schemeClr val="tx1"/>
                    </a:gs>
                    <a:gs pos="30000">
                      <a:schemeClr val="tx1"/>
                    </a:gs>
                  </a:gsLst>
                  <a:lin ang="5400000" scaled="0"/>
                </a:gradFill>
              </a:rPr>
              <a:t> n</a:t>
            </a:r>
          </a:p>
        </p:txBody>
      </p:sp>
      <p:cxnSp>
        <p:nvCxnSpPr>
          <p:cNvPr id="136" name="Straight Connector 135"/>
          <p:cNvCxnSpPr/>
          <p:nvPr/>
        </p:nvCxnSpPr>
        <p:spPr>
          <a:xfrm>
            <a:off x="6943481" y="2801510"/>
            <a:ext cx="0" cy="332128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rot="10800000" flipH="1" flipV="1">
            <a:off x="7519935" y="2954435"/>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 name="Oval 133"/>
          <p:cNvSpPr/>
          <p:nvPr/>
        </p:nvSpPr>
        <p:spPr>
          <a:xfrm rot="10800000" flipH="1" flipV="1">
            <a:off x="7142030" y="3125709"/>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37" name="Straight Connector 136"/>
          <p:cNvCxnSpPr>
            <a:stCxn id="134" idx="6"/>
            <a:endCxn id="126" idx="2"/>
          </p:cNvCxnSpPr>
          <p:nvPr/>
        </p:nvCxnSpPr>
        <p:spPr>
          <a:xfrm flipV="1">
            <a:off x="7276542" y="3021691"/>
            <a:ext cx="243393" cy="171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rot="10800000" flipH="1" flipV="1">
            <a:off x="7142030" y="2909161"/>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41" name="Straight Connector 140"/>
          <p:cNvCxnSpPr>
            <a:stCxn id="140" idx="6"/>
            <a:endCxn id="126" idx="2"/>
          </p:cNvCxnSpPr>
          <p:nvPr/>
        </p:nvCxnSpPr>
        <p:spPr>
          <a:xfrm>
            <a:off x="7276542" y="2976417"/>
            <a:ext cx="243393" cy="45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Oval 150"/>
          <p:cNvSpPr/>
          <p:nvPr/>
        </p:nvSpPr>
        <p:spPr>
          <a:xfrm rot="10800000" flipH="1" flipV="1">
            <a:off x="7519936" y="3795481"/>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2" name="Oval 151"/>
          <p:cNvSpPr/>
          <p:nvPr/>
        </p:nvSpPr>
        <p:spPr>
          <a:xfrm rot="10800000" flipH="1" flipV="1">
            <a:off x="7519936" y="4018132"/>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3" name="Oval 152"/>
          <p:cNvSpPr/>
          <p:nvPr/>
        </p:nvSpPr>
        <p:spPr>
          <a:xfrm rot="10800000" flipH="1" flipV="1">
            <a:off x="7142031" y="3795481"/>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54" name="Straight Connector 153"/>
          <p:cNvCxnSpPr>
            <a:stCxn id="153" idx="6"/>
            <a:endCxn id="151" idx="3"/>
          </p:cNvCxnSpPr>
          <p:nvPr/>
        </p:nvCxnSpPr>
        <p:spPr>
          <a:xfrm>
            <a:off x="7276543" y="3862737"/>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152" idx="1"/>
            <a:endCxn id="153" idx="6"/>
          </p:cNvCxnSpPr>
          <p:nvPr/>
        </p:nvCxnSpPr>
        <p:spPr>
          <a:xfrm flipH="1" flipV="1">
            <a:off x="7276543" y="3862737"/>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Oval 148"/>
          <p:cNvSpPr/>
          <p:nvPr/>
        </p:nvSpPr>
        <p:spPr>
          <a:xfrm rot="10800000" flipH="1" flipV="1">
            <a:off x="7142031" y="4037831"/>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50" name="Straight Connector 149"/>
          <p:cNvCxnSpPr>
            <a:stCxn id="152" idx="1"/>
            <a:endCxn id="149" idx="6"/>
          </p:cNvCxnSpPr>
          <p:nvPr/>
        </p:nvCxnSpPr>
        <p:spPr>
          <a:xfrm flipH="1">
            <a:off x="7276543" y="4037831"/>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rot="10800000" flipH="1" flipV="1">
            <a:off x="7519936" y="4785640"/>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1" name="Oval 160"/>
          <p:cNvSpPr/>
          <p:nvPr/>
        </p:nvSpPr>
        <p:spPr>
          <a:xfrm rot="10800000" flipH="1" flipV="1">
            <a:off x="7519936" y="5008291"/>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2" name="Oval 161"/>
          <p:cNvSpPr/>
          <p:nvPr/>
        </p:nvSpPr>
        <p:spPr>
          <a:xfrm rot="10800000" flipH="1" flipV="1">
            <a:off x="7142031" y="4785640"/>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63" name="Straight Connector 162"/>
          <p:cNvCxnSpPr>
            <a:stCxn id="162" idx="6"/>
            <a:endCxn id="160" idx="3"/>
          </p:cNvCxnSpPr>
          <p:nvPr/>
        </p:nvCxnSpPr>
        <p:spPr>
          <a:xfrm>
            <a:off x="7276543" y="4852896"/>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161" idx="1"/>
            <a:endCxn id="162" idx="6"/>
          </p:cNvCxnSpPr>
          <p:nvPr/>
        </p:nvCxnSpPr>
        <p:spPr>
          <a:xfrm flipH="1" flipV="1">
            <a:off x="7276543" y="4852896"/>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rot="10800000" flipH="1" flipV="1">
            <a:off x="7142031" y="5027990"/>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59" name="Straight Connector 158"/>
          <p:cNvCxnSpPr>
            <a:stCxn id="161" idx="1"/>
            <a:endCxn id="158" idx="6"/>
          </p:cNvCxnSpPr>
          <p:nvPr/>
        </p:nvCxnSpPr>
        <p:spPr>
          <a:xfrm flipH="1">
            <a:off x="7276543" y="5027990"/>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rot="10800000" flipH="1" flipV="1">
            <a:off x="7519936" y="5713796"/>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6" name="Oval 165"/>
          <p:cNvSpPr/>
          <p:nvPr/>
        </p:nvSpPr>
        <p:spPr>
          <a:xfrm rot="10800000" flipH="1" flipV="1">
            <a:off x="7142031" y="5877349"/>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67" name="Straight Connector 166"/>
          <p:cNvCxnSpPr>
            <a:stCxn id="166" idx="6"/>
            <a:endCxn id="165" idx="2"/>
          </p:cNvCxnSpPr>
          <p:nvPr/>
        </p:nvCxnSpPr>
        <p:spPr>
          <a:xfrm flipV="1">
            <a:off x="7276543" y="5781052"/>
            <a:ext cx="243393" cy="1635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06" idx="5"/>
            <a:endCxn id="165" idx="2"/>
          </p:cNvCxnSpPr>
          <p:nvPr/>
        </p:nvCxnSpPr>
        <p:spPr>
          <a:xfrm>
            <a:off x="7256844" y="5609645"/>
            <a:ext cx="263092" cy="1714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7838775" y="2805680"/>
            <a:ext cx="0" cy="332128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bwMode="auto">
          <a:xfrm>
            <a:off x="7003539" y="2866202"/>
            <a:ext cx="779590" cy="439952"/>
          </a:xfrm>
          <a:prstGeom prst="rect">
            <a:avLst/>
          </a:prstGeom>
          <a:noFill/>
          <a:ln w="31750">
            <a:solidFill>
              <a:schemeClr val="tx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p:cNvSpPr/>
          <p:nvPr/>
        </p:nvSpPr>
        <p:spPr bwMode="auto">
          <a:xfrm>
            <a:off x="6992990" y="4757799"/>
            <a:ext cx="779590" cy="439952"/>
          </a:xfrm>
          <a:prstGeom prst="rect">
            <a:avLst/>
          </a:prstGeom>
          <a:noFill/>
          <a:ln w="31750">
            <a:solidFill>
              <a:schemeClr val="tx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2" name="Straight Connector 71"/>
          <p:cNvCxnSpPr>
            <a:stCxn id="123" idx="6"/>
            <a:endCxn id="76" idx="2"/>
          </p:cNvCxnSpPr>
          <p:nvPr/>
        </p:nvCxnSpPr>
        <p:spPr>
          <a:xfrm>
            <a:off x="7276542" y="3420968"/>
            <a:ext cx="237096" cy="2376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rot="10800000" flipH="1" flipV="1">
            <a:off x="7513638" y="3591350"/>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Rectangle 70"/>
          <p:cNvSpPr/>
          <p:nvPr/>
        </p:nvSpPr>
        <p:spPr>
          <a:xfrm>
            <a:off x="7208581" y="6301271"/>
            <a:ext cx="564008" cy="20892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 name="TextBox 72"/>
          <p:cNvSpPr txBox="1"/>
          <p:nvPr/>
        </p:nvSpPr>
        <p:spPr>
          <a:xfrm>
            <a:off x="7789015" y="6221069"/>
            <a:ext cx="1666546" cy="369332"/>
          </a:xfrm>
          <a:prstGeom prst="rect">
            <a:avLst/>
          </a:prstGeom>
          <a:noFill/>
        </p:spPr>
        <p:txBody>
          <a:bodyPr wrap="none" rtlCol="0">
            <a:spAutoFit/>
          </a:bodyPr>
          <a:lstStyle/>
          <a:p>
            <a:r>
              <a:rPr lang="en-US" dirty="0"/>
              <a:t>Completed Task</a:t>
            </a:r>
          </a:p>
        </p:txBody>
      </p:sp>
      <p:sp>
        <p:nvSpPr>
          <p:cNvPr id="74" name="Rectangle 73"/>
          <p:cNvSpPr/>
          <p:nvPr/>
        </p:nvSpPr>
        <p:spPr>
          <a:xfrm>
            <a:off x="9599879" y="6301271"/>
            <a:ext cx="564008" cy="2089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TextBox 74"/>
          <p:cNvSpPr txBox="1"/>
          <p:nvPr/>
        </p:nvSpPr>
        <p:spPr>
          <a:xfrm>
            <a:off x="10163886" y="6221069"/>
            <a:ext cx="1423403" cy="369332"/>
          </a:xfrm>
          <a:prstGeom prst="rect">
            <a:avLst/>
          </a:prstGeom>
          <a:noFill/>
        </p:spPr>
        <p:txBody>
          <a:bodyPr wrap="none" rtlCol="0">
            <a:spAutoFit/>
          </a:bodyPr>
          <a:lstStyle/>
          <a:p>
            <a:r>
              <a:rPr lang="en-US" dirty="0"/>
              <a:t>Ongoing </a:t>
            </a:r>
            <a:r>
              <a:rPr lang="en-US" altLang="zh-CN" dirty="0"/>
              <a:t>Task</a:t>
            </a:r>
            <a:endParaRPr lang="en-US" dirty="0"/>
          </a:p>
        </p:txBody>
      </p:sp>
      <p:sp>
        <p:nvSpPr>
          <p:cNvPr id="77" name="Rectangle 76"/>
          <p:cNvSpPr/>
          <p:nvPr/>
        </p:nvSpPr>
        <p:spPr>
          <a:xfrm>
            <a:off x="5176844" y="6301271"/>
            <a:ext cx="564008" cy="20892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8" name="TextBox 77"/>
          <p:cNvSpPr txBox="1"/>
          <p:nvPr/>
        </p:nvSpPr>
        <p:spPr>
          <a:xfrm>
            <a:off x="5757278" y="6221069"/>
            <a:ext cx="1338443" cy="369332"/>
          </a:xfrm>
          <a:prstGeom prst="rect">
            <a:avLst/>
          </a:prstGeom>
          <a:noFill/>
        </p:spPr>
        <p:txBody>
          <a:bodyPr wrap="none" rtlCol="0">
            <a:spAutoFit/>
          </a:bodyPr>
          <a:lstStyle/>
          <a:p>
            <a:r>
              <a:rPr lang="en-US" altLang="zh-CN" dirty="0"/>
              <a:t>Visible</a:t>
            </a:r>
            <a:r>
              <a:rPr lang="en-US" dirty="0"/>
              <a:t> </a:t>
            </a:r>
            <a:r>
              <a:rPr lang="en-US" altLang="zh-CN" dirty="0"/>
              <a:t>Task</a:t>
            </a:r>
            <a:endParaRPr lang="en-US" dirty="0"/>
          </a:p>
        </p:txBody>
      </p:sp>
      <p:sp>
        <p:nvSpPr>
          <p:cNvPr id="92" name="Rounded Rectangular Callout 91"/>
          <p:cNvSpPr/>
          <p:nvPr/>
        </p:nvSpPr>
        <p:spPr bwMode="auto">
          <a:xfrm flipH="1">
            <a:off x="4055046" y="4012043"/>
            <a:ext cx="2292143" cy="720848"/>
          </a:xfrm>
          <a:prstGeom prst="wedgeRoundRectCallout">
            <a:avLst>
              <a:gd name="adj1" fmla="val -81973"/>
              <a:gd name="adj2" fmla="val 69558"/>
              <a:gd name="adj3" fmla="val 16667"/>
            </a:avLst>
          </a:prstGeom>
          <a:noFill/>
          <a:ln w="2222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Updates guaranteed visible to all servers</a:t>
            </a:r>
          </a:p>
        </p:txBody>
      </p:sp>
      <p:sp>
        <p:nvSpPr>
          <p:cNvPr id="70" name="Rounded Rectangular Callout 69"/>
          <p:cNvSpPr/>
          <p:nvPr/>
        </p:nvSpPr>
        <p:spPr bwMode="auto">
          <a:xfrm>
            <a:off x="8708316" y="3401256"/>
            <a:ext cx="2361414" cy="741844"/>
          </a:xfrm>
          <a:prstGeom prst="wedgeRoundRectCallout">
            <a:avLst>
              <a:gd name="adj1" fmla="val -90498"/>
              <a:gd name="adj2" fmla="val -59835"/>
              <a:gd name="adj3" fmla="val 16667"/>
            </a:avLst>
          </a:prstGeom>
          <a:noFill/>
          <a:ln w="2222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Working set of current mini-batch</a:t>
            </a:r>
          </a:p>
        </p:txBody>
      </p:sp>
      <p:sp>
        <p:nvSpPr>
          <p:cNvPr id="98" name="TextBox 97"/>
          <p:cNvSpPr txBox="1"/>
          <p:nvPr/>
        </p:nvSpPr>
        <p:spPr>
          <a:xfrm rot="5400000" flipH="1" flipV="1">
            <a:off x="6991940" y="4232381"/>
            <a:ext cx="410690" cy="461665"/>
          </a:xfrm>
          <a:prstGeom prst="rect">
            <a:avLst/>
          </a:prstGeom>
          <a:noFill/>
        </p:spPr>
        <p:txBody>
          <a:bodyPr wrap="none" rtlCol="0">
            <a:spAutoFit/>
          </a:bodyPr>
          <a:lstStyle/>
          <a:p>
            <a:r>
              <a:rPr lang="en-US" sz="2400" dirty="0"/>
              <a:t>…</a:t>
            </a:r>
          </a:p>
        </p:txBody>
      </p:sp>
      <p:cxnSp>
        <p:nvCxnSpPr>
          <p:cNvPr id="99" name="Straight Arrow Connector 98"/>
          <p:cNvCxnSpPr/>
          <p:nvPr/>
        </p:nvCxnSpPr>
        <p:spPr>
          <a:xfrm>
            <a:off x="6971265" y="4690872"/>
            <a:ext cx="2665225" cy="0"/>
          </a:xfrm>
          <a:prstGeom prst="straightConnector1">
            <a:avLst/>
          </a:prstGeom>
          <a:ln w="349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6971265" y="4242816"/>
            <a:ext cx="2665225" cy="0"/>
          </a:xfrm>
          <a:prstGeom prst="straightConnector1">
            <a:avLst/>
          </a:prstGeom>
          <a:ln w="3492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842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Stale Synchronous Parallel in TuX</a:t>
            </a:r>
            <a:r>
              <a:rPr lang="en-US" baseline="30000" dirty="0"/>
              <a:t>2</a:t>
            </a:r>
            <a:endParaRPr lang="en-US" dirty="0"/>
          </a:p>
        </p:txBody>
      </p:sp>
      <p:sp>
        <p:nvSpPr>
          <p:cNvPr id="132" name="Text Placeholder 2"/>
          <p:cNvSpPr>
            <a:spLocks noGrp="1"/>
          </p:cNvSpPr>
          <p:nvPr>
            <p:ph type="body" sz="quarter" idx="10"/>
          </p:nvPr>
        </p:nvSpPr>
        <p:spPr>
          <a:xfrm>
            <a:off x="274638" y="1212850"/>
            <a:ext cx="11887200" cy="1495794"/>
          </a:xfrm>
        </p:spPr>
        <p:txBody>
          <a:bodyPr/>
          <a:lstStyle/>
          <a:p>
            <a:r>
              <a:rPr lang="en-US" dirty="0"/>
              <a:t>Slack of 1 clock as an example</a:t>
            </a:r>
          </a:p>
          <a:p>
            <a:pPr marL="342900" lvl="1" indent="-342900">
              <a:buFont typeface="Segoe UI" panose="020B0502040204020203" pitchFamily="34" charset="0"/>
              <a:buChar char="⁻"/>
            </a:pPr>
            <a:r>
              <a:rPr lang="en-US" altLang="zh-CN" dirty="0">
                <a:gradFill>
                  <a:gsLst>
                    <a:gs pos="1250">
                      <a:srgbClr val="505050"/>
                    </a:gs>
                    <a:gs pos="100000">
                      <a:srgbClr val="505050"/>
                    </a:gs>
                  </a:gsLst>
                  <a:lin ang="5400000" scaled="0"/>
                </a:gradFill>
              </a:rPr>
              <a:t>Slowest server (n) is in clock2</a:t>
            </a:r>
          </a:p>
          <a:p>
            <a:pPr marL="342900" lvl="1" indent="-342900">
              <a:buFont typeface="Segoe UI" panose="020B0502040204020203" pitchFamily="34" charset="0"/>
              <a:buChar char="⁻"/>
            </a:pPr>
            <a:r>
              <a:rPr lang="en-US" altLang="zh-CN" dirty="0">
                <a:gradFill>
                  <a:gsLst>
                    <a:gs pos="1250">
                      <a:srgbClr val="505050"/>
                    </a:gs>
                    <a:gs pos="100000">
                      <a:srgbClr val="505050"/>
                    </a:gs>
                  </a:gsLst>
                  <a:lin ang="5400000" scaled="0"/>
                </a:gradFill>
              </a:rPr>
              <a:t>Fastest server (0) finishes clock2</a:t>
            </a:r>
          </a:p>
        </p:txBody>
      </p:sp>
      <p:sp>
        <p:nvSpPr>
          <p:cNvPr id="189" name="Rectangle 188"/>
          <p:cNvSpPr/>
          <p:nvPr/>
        </p:nvSpPr>
        <p:spPr>
          <a:xfrm rot="10800000" flipH="1" flipV="1">
            <a:off x="7855629" y="5189354"/>
            <a:ext cx="531817" cy="67485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2" name="Rectangle 181"/>
          <p:cNvSpPr/>
          <p:nvPr/>
        </p:nvSpPr>
        <p:spPr>
          <a:xfrm rot="10800000" flipH="1" flipV="1">
            <a:off x="7863280" y="3300704"/>
            <a:ext cx="881298" cy="4738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 name="Rectangle 132"/>
          <p:cNvSpPr/>
          <p:nvPr/>
        </p:nvSpPr>
        <p:spPr>
          <a:xfrm rot="10800000" flipH="1" flipV="1">
            <a:off x="6962884" y="2817768"/>
            <a:ext cx="881298" cy="50448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9" name="Group 78"/>
          <p:cNvGrpSpPr/>
          <p:nvPr/>
        </p:nvGrpSpPr>
        <p:grpSpPr>
          <a:xfrm rot="10800000" flipH="1" flipV="1">
            <a:off x="6800203" y="2321641"/>
            <a:ext cx="282450" cy="455409"/>
            <a:chOff x="1027518" y="2134579"/>
            <a:chExt cx="295326" cy="476168"/>
          </a:xfrm>
        </p:grpSpPr>
        <p:sp>
          <p:nvSpPr>
            <p:cNvPr id="80" name="Isosceles Triangle 79"/>
            <p:cNvSpPr/>
            <p:nvPr/>
          </p:nvSpPr>
          <p:spPr>
            <a:xfrm rot="10800000">
              <a:off x="1081107" y="2448550"/>
              <a:ext cx="188149" cy="16219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a:p>
          </p:txBody>
        </p:sp>
        <p:sp>
          <p:nvSpPr>
            <p:cNvPr id="81" name="TextBox 80"/>
            <p:cNvSpPr txBox="1"/>
            <p:nvPr/>
          </p:nvSpPr>
          <p:spPr>
            <a:xfrm>
              <a:off x="1027518" y="2134579"/>
              <a:ext cx="295326" cy="337896"/>
            </a:xfrm>
            <a:prstGeom prst="rect">
              <a:avLst/>
            </a:prstGeom>
            <a:noFill/>
          </p:spPr>
          <p:txBody>
            <a:bodyPr wrap="none" rtlCol="0">
              <a:spAutoFit/>
            </a:bodyPr>
            <a:lstStyle/>
            <a:p>
              <a:pPr algn="ctr"/>
              <a:r>
                <a:rPr lang="en-US" altLang="zh-CN" sz="1500" b="1" dirty="0"/>
                <a:t>0</a:t>
              </a:r>
              <a:endParaRPr lang="en-US" sz="1500" b="1" dirty="0"/>
            </a:p>
          </p:txBody>
        </p:sp>
      </p:grpSp>
      <p:grpSp>
        <p:nvGrpSpPr>
          <p:cNvPr id="82" name="Group 81"/>
          <p:cNvGrpSpPr/>
          <p:nvPr/>
        </p:nvGrpSpPr>
        <p:grpSpPr>
          <a:xfrm rot="10800000" flipH="1" flipV="1">
            <a:off x="7691687" y="2321641"/>
            <a:ext cx="282450" cy="455409"/>
            <a:chOff x="1027518" y="2134579"/>
            <a:chExt cx="295326" cy="476168"/>
          </a:xfrm>
        </p:grpSpPr>
        <p:sp>
          <p:nvSpPr>
            <p:cNvPr id="83" name="Isosceles Triangle 82"/>
            <p:cNvSpPr/>
            <p:nvPr/>
          </p:nvSpPr>
          <p:spPr>
            <a:xfrm rot="10800000">
              <a:off x="1081107" y="2448550"/>
              <a:ext cx="188149" cy="16219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a:p>
          </p:txBody>
        </p:sp>
        <p:sp>
          <p:nvSpPr>
            <p:cNvPr id="84" name="TextBox 83"/>
            <p:cNvSpPr txBox="1"/>
            <p:nvPr/>
          </p:nvSpPr>
          <p:spPr>
            <a:xfrm>
              <a:off x="1027518" y="2134579"/>
              <a:ext cx="295326" cy="337896"/>
            </a:xfrm>
            <a:prstGeom prst="rect">
              <a:avLst/>
            </a:prstGeom>
            <a:noFill/>
          </p:spPr>
          <p:txBody>
            <a:bodyPr wrap="none" rtlCol="0">
              <a:spAutoFit/>
            </a:bodyPr>
            <a:lstStyle/>
            <a:p>
              <a:pPr algn="ctr"/>
              <a:r>
                <a:rPr lang="en-US" altLang="zh-CN" sz="1500" b="1" dirty="0"/>
                <a:t>1</a:t>
              </a:r>
              <a:endParaRPr lang="en-US" sz="1500" b="1" dirty="0"/>
            </a:p>
          </p:txBody>
        </p:sp>
      </p:grpSp>
      <p:grpSp>
        <p:nvGrpSpPr>
          <p:cNvPr id="85" name="Group 84"/>
          <p:cNvGrpSpPr/>
          <p:nvPr/>
        </p:nvGrpSpPr>
        <p:grpSpPr>
          <a:xfrm rot="10800000" flipH="1" flipV="1">
            <a:off x="8593104" y="2321641"/>
            <a:ext cx="282450" cy="455409"/>
            <a:chOff x="1027518" y="2134579"/>
            <a:chExt cx="295326" cy="476168"/>
          </a:xfrm>
        </p:grpSpPr>
        <p:sp>
          <p:nvSpPr>
            <p:cNvPr id="86" name="Isosceles Triangle 85"/>
            <p:cNvSpPr/>
            <p:nvPr/>
          </p:nvSpPr>
          <p:spPr>
            <a:xfrm rot="10800000">
              <a:off x="1081107" y="2448550"/>
              <a:ext cx="188149" cy="16219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a:p>
          </p:txBody>
        </p:sp>
        <p:sp>
          <p:nvSpPr>
            <p:cNvPr id="87" name="TextBox 86"/>
            <p:cNvSpPr txBox="1"/>
            <p:nvPr/>
          </p:nvSpPr>
          <p:spPr>
            <a:xfrm>
              <a:off x="1027518" y="2134579"/>
              <a:ext cx="295326" cy="337896"/>
            </a:xfrm>
            <a:prstGeom prst="rect">
              <a:avLst/>
            </a:prstGeom>
            <a:noFill/>
          </p:spPr>
          <p:txBody>
            <a:bodyPr wrap="none" rtlCol="0">
              <a:spAutoFit/>
            </a:bodyPr>
            <a:lstStyle/>
            <a:p>
              <a:pPr algn="ctr"/>
              <a:r>
                <a:rPr lang="en-US" altLang="zh-CN" sz="1500" b="1" dirty="0"/>
                <a:t>2</a:t>
              </a:r>
              <a:endParaRPr lang="en-US" sz="1500" b="1" dirty="0"/>
            </a:p>
          </p:txBody>
        </p:sp>
      </p:grpSp>
      <p:grpSp>
        <p:nvGrpSpPr>
          <p:cNvPr id="88" name="Group 87"/>
          <p:cNvGrpSpPr/>
          <p:nvPr/>
        </p:nvGrpSpPr>
        <p:grpSpPr>
          <a:xfrm rot="10800000" flipH="1" flipV="1">
            <a:off x="9501142" y="2321641"/>
            <a:ext cx="282450" cy="455409"/>
            <a:chOff x="1065767" y="2134579"/>
            <a:chExt cx="295326" cy="476168"/>
          </a:xfrm>
        </p:grpSpPr>
        <p:sp>
          <p:nvSpPr>
            <p:cNvPr id="89" name="Isosceles Triangle 88"/>
            <p:cNvSpPr/>
            <p:nvPr/>
          </p:nvSpPr>
          <p:spPr>
            <a:xfrm rot="10800000">
              <a:off x="1119351" y="2448550"/>
              <a:ext cx="188149" cy="16219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a:p>
          </p:txBody>
        </p:sp>
        <p:sp>
          <p:nvSpPr>
            <p:cNvPr id="90" name="TextBox 89"/>
            <p:cNvSpPr txBox="1"/>
            <p:nvPr/>
          </p:nvSpPr>
          <p:spPr>
            <a:xfrm>
              <a:off x="1065767" y="2134579"/>
              <a:ext cx="295326" cy="337896"/>
            </a:xfrm>
            <a:prstGeom prst="rect">
              <a:avLst/>
            </a:prstGeom>
            <a:noFill/>
          </p:spPr>
          <p:txBody>
            <a:bodyPr wrap="none" rtlCol="0">
              <a:spAutoFit/>
            </a:bodyPr>
            <a:lstStyle/>
            <a:p>
              <a:pPr algn="ctr"/>
              <a:r>
                <a:rPr lang="en-US" altLang="zh-CN" sz="1500" b="1" dirty="0"/>
                <a:t>3</a:t>
              </a:r>
              <a:endParaRPr lang="en-US" sz="1500" b="1" dirty="0"/>
            </a:p>
          </p:txBody>
        </p:sp>
      </p:grpSp>
      <p:sp>
        <p:nvSpPr>
          <p:cNvPr id="91" name="Rectangle 90"/>
          <p:cNvSpPr/>
          <p:nvPr/>
        </p:nvSpPr>
        <p:spPr>
          <a:xfrm rot="10800000" flipH="1" flipV="1">
            <a:off x="6951363" y="4694106"/>
            <a:ext cx="881298" cy="52148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3" name="Straight Arrow Connector 102"/>
          <p:cNvCxnSpPr/>
          <p:nvPr/>
        </p:nvCxnSpPr>
        <p:spPr>
          <a:xfrm>
            <a:off x="6589953" y="2801511"/>
            <a:ext cx="4047884" cy="2391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rot="10800000" flipH="1" flipV="1">
            <a:off x="9845806" y="2438066"/>
            <a:ext cx="705642" cy="369332"/>
          </a:xfrm>
          <a:prstGeom prst="rect">
            <a:avLst/>
          </a:prstGeom>
          <a:noFill/>
        </p:spPr>
        <p:txBody>
          <a:bodyPr wrap="none" rtlCol="0">
            <a:spAutoFit/>
          </a:bodyPr>
          <a:lstStyle/>
          <a:p>
            <a:pPr algn="ctr"/>
            <a:r>
              <a:rPr lang="en-US" dirty="0"/>
              <a:t>clock</a:t>
            </a:r>
          </a:p>
        </p:txBody>
      </p:sp>
      <p:sp>
        <p:nvSpPr>
          <p:cNvPr id="129" name="TextBox 128"/>
          <p:cNvSpPr txBox="1"/>
          <p:nvPr/>
        </p:nvSpPr>
        <p:spPr>
          <a:xfrm rot="16200000" flipH="1">
            <a:off x="6099103" y="3171222"/>
            <a:ext cx="1199559" cy="544765"/>
          </a:xfrm>
          <a:prstGeom prst="rect">
            <a:avLst/>
          </a:prstGeom>
          <a:noFill/>
        </p:spPr>
        <p:txBody>
          <a:bodyPr wrap="none" lIns="182880" tIns="146304" rIns="182880" bIns="146304" rtlCol="0">
            <a:spAutoFit/>
          </a:bodyPr>
          <a:lstStyle/>
          <a:p>
            <a:pPr>
              <a:lnSpc>
                <a:spcPct val="90000"/>
              </a:lnSpc>
              <a:spcAft>
                <a:spcPts val="600"/>
              </a:spcAft>
            </a:pPr>
            <a:r>
              <a:rPr lang="en-US" altLang="zh-CN" dirty="0">
                <a:gradFill>
                  <a:gsLst>
                    <a:gs pos="2917">
                      <a:schemeClr val="tx1"/>
                    </a:gs>
                    <a:gs pos="30000">
                      <a:schemeClr val="tx1"/>
                    </a:gs>
                  </a:gsLst>
                  <a:lin ang="5400000" scaled="0"/>
                </a:gradFill>
              </a:rPr>
              <a:t>Server</a:t>
            </a:r>
            <a:r>
              <a:rPr lang="en-US" dirty="0">
                <a:gradFill>
                  <a:gsLst>
                    <a:gs pos="2917">
                      <a:schemeClr val="tx1"/>
                    </a:gs>
                    <a:gs pos="30000">
                      <a:schemeClr val="tx1"/>
                    </a:gs>
                  </a:gsLst>
                  <a:lin ang="5400000" scaled="0"/>
                </a:gradFill>
              </a:rPr>
              <a:t> 0</a:t>
            </a:r>
          </a:p>
        </p:txBody>
      </p:sp>
      <p:sp>
        <p:nvSpPr>
          <p:cNvPr id="138" name="TextBox 137"/>
          <p:cNvSpPr txBox="1"/>
          <p:nvPr/>
        </p:nvSpPr>
        <p:spPr>
          <a:xfrm rot="16200000" flipH="1">
            <a:off x="6096698" y="5083133"/>
            <a:ext cx="1204369" cy="544765"/>
          </a:xfrm>
          <a:prstGeom prst="rect">
            <a:avLst/>
          </a:prstGeom>
          <a:noFill/>
        </p:spPr>
        <p:txBody>
          <a:bodyPr wrap="none" lIns="182880" tIns="146304" rIns="182880" bIns="146304" rtlCol="0">
            <a:spAutoFit/>
          </a:bodyPr>
          <a:lstStyle/>
          <a:p>
            <a:pPr>
              <a:lnSpc>
                <a:spcPct val="90000"/>
              </a:lnSpc>
              <a:spcAft>
                <a:spcPts val="600"/>
              </a:spcAft>
            </a:pPr>
            <a:r>
              <a:rPr lang="en-US" altLang="zh-CN" dirty="0">
                <a:gradFill>
                  <a:gsLst>
                    <a:gs pos="2917">
                      <a:schemeClr val="tx1"/>
                    </a:gs>
                    <a:gs pos="30000">
                      <a:schemeClr val="tx1"/>
                    </a:gs>
                  </a:gsLst>
                  <a:lin ang="5400000" scaled="0"/>
                </a:gradFill>
              </a:rPr>
              <a:t>Server</a:t>
            </a:r>
            <a:r>
              <a:rPr lang="en-US" dirty="0">
                <a:gradFill>
                  <a:gsLst>
                    <a:gs pos="2917">
                      <a:schemeClr val="tx1"/>
                    </a:gs>
                    <a:gs pos="30000">
                      <a:schemeClr val="tx1"/>
                    </a:gs>
                  </a:gsLst>
                  <a:lin ang="5400000" scaled="0"/>
                </a:gradFill>
              </a:rPr>
              <a:t> n</a:t>
            </a:r>
          </a:p>
        </p:txBody>
      </p:sp>
      <p:cxnSp>
        <p:nvCxnSpPr>
          <p:cNvPr id="136" name="Straight Connector 135"/>
          <p:cNvCxnSpPr/>
          <p:nvPr/>
        </p:nvCxnSpPr>
        <p:spPr>
          <a:xfrm>
            <a:off x="6943481" y="2801510"/>
            <a:ext cx="0" cy="332128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rot="10800000" flipH="1" flipV="1">
            <a:off x="8408426" y="5252482"/>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Oval 108"/>
          <p:cNvSpPr/>
          <p:nvPr/>
        </p:nvSpPr>
        <p:spPr>
          <a:xfrm rot="10800000" flipH="1" flipV="1">
            <a:off x="8408426" y="5475133"/>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0" name="Oval 109"/>
          <p:cNvSpPr/>
          <p:nvPr/>
        </p:nvSpPr>
        <p:spPr>
          <a:xfrm rot="10800000" flipH="1" flipV="1">
            <a:off x="8030521" y="5252482"/>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1" name="Straight Connector 110"/>
          <p:cNvCxnSpPr>
            <a:stCxn id="110" idx="6"/>
            <a:endCxn id="108" idx="3"/>
          </p:cNvCxnSpPr>
          <p:nvPr/>
        </p:nvCxnSpPr>
        <p:spPr>
          <a:xfrm>
            <a:off x="8165033" y="5319738"/>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9" idx="1"/>
            <a:endCxn id="110" idx="6"/>
          </p:cNvCxnSpPr>
          <p:nvPr/>
        </p:nvCxnSpPr>
        <p:spPr>
          <a:xfrm flipH="1" flipV="1">
            <a:off x="8165033" y="5319738"/>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rot="10800000" flipH="1" flipV="1">
            <a:off x="8030521" y="5494832"/>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7" name="Straight Connector 106"/>
          <p:cNvCxnSpPr>
            <a:stCxn id="109" idx="1"/>
            <a:endCxn id="106" idx="6"/>
          </p:cNvCxnSpPr>
          <p:nvPr/>
        </p:nvCxnSpPr>
        <p:spPr>
          <a:xfrm flipH="1">
            <a:off x="8165033" y="5494832"/>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rot="10800000" flipH="1" flipV="1">
            <a:off x="8408426" y="4785640"/>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1" name="Oval 160"/>
          <p:cNvSpPr/>
          <p:nvPr/>
        </p:nvSpPr>
        <p:spPr>
          <a:xfrm rot="10800000" flipH="1" flipV="1">
            <a:off x="8408426" y="5008291"/>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2" name="Oval 161"/>
          <p:cNvSpPr/>
          <p:nvPr/>
        </p:nvSpPr>
        <p:spPr>
          <a:xfrm rot="10800000" flipH="1" flipV="1">
            <a:off x="8030521" y="4785640"/>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63" name="Straight Connector 162"/>
          <p:cNvCxnSpPr>
            <a:stCxn id="162" idx="6"/>
            <a:endCxn id="160" idx="3"/>
          </p:cNvCxnSpPr>
          <p:nvPr/>
        </p:nvCxnSpPr>
        <p:spPr>
          <a:xfrm>
            <a:off x="8165033" y="4852896"/>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161" idx="1"/>
            <a:endCxn id="162" idx="6"/>
          </p:cNvCxnSpPr>
          <p:nvPr/>
        </p:nvCxnSpPr>
        <p:spPr>
          <a:xfrm flipH="1" flipV="1">
            <a:off x="8165033" y="4852896"/>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rot="10800000" flipH="1" flipV="1">
            <a:off x="8030521" y="5027990"/>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59" name="Straight Connector 158"/>
          <p:cNvCxnSpPr>
            <a:stCxn id="161" idx="1"/>
            <a:endCxn id="158" idx="6"/>
          </p:cNvCxnSpPr>
          <p:nvPr/>
        </p:nvCxnSpPr>
        <p:spPr>
          <a:xfrm flipH="1">
            <a:off x="8165033" y="5027990"/>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rot="10800000" flipH="1" flipV="1">
            <a:off x="8408426" y="5713796"/>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6" name="Oval 165"/>
          <p:cNvSpPr/>
          <p:nvPr/>
        </p:nvSpPr>
        <p:spPr>
          <a:xfrm rot="10800000" flipH="1" flipV="1">
            <a:off x="8030521" y="5877349"/>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67" name="Straight Connector 166"/>
          <p:cNvCxnSpPr>
            <a:stCxn id="166" idx="6"/>
            <a:endCxn id="165" idx="2"/>
          </p:cNvCxnSpPr>
          <p:nvPr/>
        </p:nvCxnSpPr>
        <p:spPr>
          <a:xfrm flipV="1">
            <a:off x="8165033" y="5781052"/>
            <a:ext cx="243393" cy="1635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06" idx="5"/>
            <a:endCxn id="165" idx="2"/>
          </p:cNvCxnSpPr>
          <p:nvPr/>
        </p:nvCxnSpPr>
        <p:spPr>
          <a:xfrm>
            <a:off x="8145334" y="5609645"/>
            <a:ext cx="263092" cy="1714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rot="10800000" flipH="1" flipV="1">
            <a:off x="8408426" y="3398986"/>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1" name="Oval 120"/>
          <p:cNvSpPr/>
          <p:nvPr/>
        </p:nvSpPr>
        <p:spPr>
          <a:xfrm rot="10800000" flipH="1" flipV="1">
            <a:off x="8030521" y="3570260"/>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22" name="Straight Connector 121"/>
          <p:cNvCxnSpPr>
            <a:stCxn id="121" idx="6"/>
            <a:endCxn id="120" idx="2"/>
          </p:cNvCxnSpPr>
          <p:nvPr/>
        </p:nvCxnSpPr>
        <p:spPr>
          <a:xfrm flipV="1">
            <a:off x="8165033" y="3466242"/>
            <a:ext cx="243393" cy="171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rot="10800000" flipH="1" flipV="1">
            <a:off x="8030521" y="3353712"/>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24" name="Straight Connector 123"/>
          <p:cNvCxnSpPr>
            <a:stCxn id="123" idx="6"/>
            <a:endCxn id="120" idx="2"/>
          </p:cNvCxnSpPr>
          <p:nvPr/>
        </p:nvCxnSpPr>
        <p:spPr>
          <a:xfrm>
            <a:off x="8165033" y="3420968"/>
            <a:ext cx="243393" cy="45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rot="10800000" flipH="1" flipV="1">
            <a:off x="8408426" y="2954435"/>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 name="Oval 133"/>
          <p:cNvSpPr/>
          <p:nvPr/>
        </p:nvSpPr>
        <p:spPr>
          <a:xfrm rot="10800000" flipH="1" flipV="1">
            <a:off x="8030521" y="3125709"/>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37" name="Straight Connector 136"/>
          <p:cNvCxnSpPr>
            <a:stCxn id="134" idx="6"/>
            <a:endCxn id="126" idx="2"/>
          </p:cNvCxnSpPr>
          <p:nvPr/>
        </p:nvCxnSpPr>
        <p:spPr>
          <a:xfrm flipV="1">
            <a:off x="8165033" y="3021691"/>
            <a:ext cx="243393" cy="171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rot="10800000" flipH="1" flipV="1">
            <a:off x="8030521" y="2909161"/>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41" name="Straight Connector 140"/>
          <p:cNvCxnSpPr>
            <a:stCxn id="140" idx="6"/>
            <a:endCxn id="126" idx="2"/>
          </p:cNvCxnSpPr>
          <p:nvPr/>
        </p:nvCxnSpPr>
        <p:spPr>
          <a:xfrm>
            <a:off x="8165033" y="2976417"/>
            <a:ext cx="243393" cy="45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Oval 150"/>
          <p:cNvSpPr/>
          <p:nvPr/>
        </p:nvSpPr>
        <p:spPr>
          <a:xfrm rot="10800000" flipH="1" flipV="1">
            <a:off x="8408427" y="3795481"/>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2" name="Oval 151"/>
          <p:cNvSpPr/>
          <p:nvPr/>
        </p:nvSpPr>
        <p:spPr>
          <a:xfrm rot="10800000" flipH="1" flipV="1">
            <a:off x="8408427" y="4018132"/>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3" name="Oval 152"/>
          <p:cNvSpPr/>
          <p:nvPr/>
        </p:nvSpPr>
        <p:spPr>
          <a:xfrm rot="10800000" flipH="1" flipV="1">
            <a:off x="8030522" y="3795481"/>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54" name="Straight Connector 153"/>
          <p:cNvCxnSpPr>
            <a:stCxn id="153" idx="6"/>
            <a:endCxn id="151" idx="3"/>
          </p:cNvCxnSpPr>
          <p:nvPr/>
        </p:nvCxnSpPr>
        <p:spPr>
          <a:xfrm>
            <a:off x="8165034" y="3862737"/>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152" idx="1"/>
            <a:endCxn id="153" idx="6"/>
          </p:cNvCxnSpPr>
          <p:nvPr/>
        </p:nvCxnSpPr>
        <p:spPr>
          <a:xfrm flipH="1" flipV="1">
            <a:off x="8165034" y="3862737"/>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Oval 148"/>
          <p:cNvSpPr/>
          <p:nvPr/>
        </p:nvSpPr>
        <p:spPr>
          <a:xfrm rot="10800000" flipH="1" flipV="1">
            <a:off x="8030522" y="4037831"/>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50" name="Straight Connector 149"/>
          <p:cNvCxnSpPr>
            <a:stCxn id="152" idx="1"/>
            <a:endCxn id="149" idx="6"/>
          </p:cNvCxnSpPr>
          <p:nvPr/>
        </p:nvCxnSpPr>
        <p:spPr>
          <a:xfrm flipH="1">
            <a:off x="8165034" y="4037831"/>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7838775" y="2805680"/>
            <a:ext cx="0" cy="332128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8733286" y="2825426"/>
            <a:ext cx="0" cy="332128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bwMode="auto">
          <a:xfrm>
            <a:off x="7896236" y="3316964"/>
            <a:ext cx="779590" cy="439952"/>
          </a:xfrm>
          <a:prstGeom prst="rect">
            <a:avLst/>
          </a:prstGeom>
          <a:noFill/>
          <a:ln w="31750">
            <a:solidFill>
              <a:schemeClr val="tx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7896236" y="5220895"/>
            <a:ext cx="779590" cy="627414"/>
          </a:xfrm>
          <a:prstGeom prst="rect">
            <a:avLst/>
          </a:prstGeom>
          <a:noFill/>
          <a:ln w="31750">
            <a:solidFill>
              <a:schemeClr val="tx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Oval 104"/>
          <p:cNvSpPr/>
          <p:nvPr/>
        </p:nvSpPr>
        <p:spPr>
          <a:xfrm rot="10800000" flipH="1" flipV="1">
            <a:off x="7519936" y="5252482"/>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 name="Oval 112"/>
          <p:cNvSpPr/>
          <p:nvPr/>
        </p:nvSpPr>
        <p:spPr>
          <a:xfrm rot="10800000" flipH="1" flipV="1">
            <a:off x="7519936" y="5475133"/>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 name="Oval 113"/>
          <p:cNvSpPr/>
          <p:nvPr/>
        </p:nvSpPr>
        <p:spPr>
          <a:xfrm rot="10800000" flipH="1" flipV="1">
            <a:off x="7142031" y="5252482"/>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5" name="Straight Connector 114"/>
          <p:cNvCxnSpPr>
            <a:stCxn id="114" idx="6"/>
            <a:endCxn id="105" idx="3"/>
          </p:cNvCxnSpPr>
          <p:nvPr/>
        </p:nvCxnSpPr>
        <p:spPr>
          <a:xfrm>
            <a:off x="7276543" y="5319738"/>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13" idx="1"/>
            <a:endCxn id="114" idx="6"/>
          </p:cNvCxnSpPr>
          <p:nvPr/>
        </p:nvCxnSpPr>
        <p:spPr>
          <a:xfrm flipH="1" flipV="1">
            <a:off x="7276543" y="5319738"/>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rot="10800000" flipH="1" flipV="1">
            <a:off x="7142031" y="5494832"/>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8" name="Straight Connector 117"/>
          <p:cNvCxnSpPr>
            <a:stCxn id="113" idx="1"/>
            <a:endCxn id="117" idx="6"/>
          </p:cNvCxnSpPr>
          <p:nvPr/>
        </p:nvCxnSpPr>
        <p:spPr>
          <a:xfrm flipH="1">
            <a:off x="7276543" y="5494832"/>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rot="10800000" flipH="1" flipV="1">
            <a:off x="7519935" y="3398986"/>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7" name="Oval 126"/>
          <p:cNvSpPr/>
          <p:nvPr/>
        </p:nvSpPr>
        <p:spPr>
          <a:xfrm rot="10800000" flipH="1" flipV="1">
            <a:off x="7142030" y="3570260"/>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42" name="Straight Connector 141"/>
          <p:cNvCxnSpPr>
            <a:stCxn id="127" idx="6"/>
            <a:endCxn id="119" idx="2"/>
          </p:cNvCxnSpPr>
          <p:nvPr/>
        </p:nvCxnSpPr>
        <p:spPr>
          <a:xfrm flipV="1">
            <a:off x="7276542" y="3466242"/>
            <a:ext cx="243393" cy="171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rot="10800000" flipH="1" flipV="1">
            <a:off x="7142030" y="3353712"/>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44" name="Straight Connector 143"/>
          <p:cNvCxnSpPr>
            <a:stCxn id="143" idx="6"/>
            <a:endCxn id="119" idx="2"/>
          </p:cNvCxnSpPr>
          <p:nvPr/>
        </p:nvCxnSpPr>
        <p:spPr>
          <a:xfrm>
            <a:off x="7276542" y="3420968"/>
            <a:ext cx="243393" cy="45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rot="10800000" flipH="1" flipV="1">
            <a:off x="7519935" y="2954435"/>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Oval 146"/>
          <p:cNvSpPr/>
          <p:nvPr/>
        </p:nvSpPr>
        <p:spPr>
          <a:xfrm rot="10800000" flipH="1" flipV="1">
            <a:off x="7142030" y="3125709"/>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48" name="Straight Connector 147"/>
          <p:cNvCxnSpPr>
            <a:stCxn id="147" idx="6"/>
            <a:endCxn id="146" idx="2"/>
          </p:cNvCxnSpPr>
          <p:nvPr/>
        </p:nvCxnSpPr>
        <p:spPr>
          <a:xfrm flipV="1">
            <a:off x="7276542" y="3021691"/>
            <a:ext cx="243393" cy="171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rot="10800000" flipH="1" flipV="1">
            <a:off x="7142030" y="2909161"/>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57" name="Straight Connector 156"/>
          <p:cNvCxnSpPr>
            <a:stCxn id="156" idx="6"/>
            <a:endCxn id="146" idx="2"/>
          </p:cNvCxnSpPr>
          <p:nvPr/>
        </p:nvCxnSpPr>
        <p:spPr>
          <a:xfrm>
            <a:off x="7276542" y="2976417"/>
            <a:ext cx="243393" cy="45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rot="10800000" flipH="1" flipV="1">
            <a:off x="7519936" y="3795481"/>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Oval 169"/>
          <p:cNvSpPr/>
          <p:nvPr/>
        </p:nvSpPr>
        <p:spPr>
          <a:xfrm rot="10800000" flipH="1" flipV="1">
            <a:off x="7519936" y="4018132"/>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1" name="Oval 170"/>
          <p:cNvSpPr/>
          <p:nvPr/>
        </p:nvSpPr>
        <p:spPr>
          <a:xfrm rot="10800000" flipH="1" flipV="1">
            <a:off x="7142031" y="3795481"/>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2" name="Straight Connector 171"/>
          <p:cNvCxnSpPr>
            <a:stCxn id="171" idx="6"/>
            <a:endCxn id="168" idx="3"/>
          </p:cNvCxnSpPr>
          <p:nvPr/>
        </p:nvCxnSpPr>
        <p:spPr>
          <a:xfrm>
            <a:off x="7276543" y="3862737"/>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70" idx="1"/>
            <a:endCxn id="171" idx="6"/>
          </p:cNvCxnSpPr>
          <p:nvPr/>
        </p:nvCxnSpPr>
        <p:spPr>
          <a:xfrm flipH="1" flipV="1">
            <a:off x="7276543" y="3862737"/>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Oval 173"/>
          <p:cNvSpPr/>
          <p:nvPr/>
        </p:nvSpPr>
        <p:spPr>
          <a:xfrm rot="10800000" flipH="1" flipV="1">
            <a:off x="7142031" y="4037831"/>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5" name="Straight Connector 174"/>
          <p:cNvCxnSpPr>
            <a:stCxn id="170" idx="1"/>
            <a:endCxn id="174" idx="6"/>
          </p:cNvCxnSpPr>
          <p:nvPr/>
        </p:nvCxnSpPr>
        <p:spPr>
          <a:xfrm flipH="1">
            <a:off x="7276543" y="4037831"/>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Oval 175"/>
          <p:cNvSpPr/>
          <p:nvPr/>
        </p:nvSpPr>
        <p:spPr>
          <a:xfrm rot="10800000" flipH="1" flipV="1">
            <a:off x="7519936" y="4785640"/>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7" name="Oval 176"/>
          <p:cNvSpPr/>
          <p:nvPr/>
        </p:nvSpPr>
        <p:spPr>
          <a:xfrm rot="10800000" flipH="1" flipV="1">
            <a:off x="7519936" y="5008291"/>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8" name="Oval 177"/>
          <p:cNvSpPr/>
          <p:nvPr/>
        </p:nvSpPr>
        <p:spPr>
          <a:xfrm rot="10800000" flipH="1" flipV="1">
            <a:off x="7142031" y="4785640"/>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9" name="Straight Connector 178"/>
          <p:cNvCxnSpPr>
            <a:stCxn id="178" idx="6"/>
            <a:endCxn id="176" idx="3"/>
          </p:cNvCxnSpPr>
          <p:nvPr/>
        </p:nvCxnSpPr>
        <p:spPr>
          <a:xfrm>
            <a:off x="7276543" y="4852896"/>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a:stCxn id="177" idx="1"/>
            <a:endCxn id="178" idx="6"/>
          </p:cNvCxnSpPr>
          <p:nvPr/>
        </p:nvCxnSpPr>
        <p:spPr>
          <a:xfrm flipH="1" flipV="1">
            <a:off x="7276543" y="4852896"/>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Oval 180"/>
          <p:cNvSpPr/>
          <p:nvPr/>
        </p:nvSpPr>
        <p:spPr>
          <a:xfrm rot="10800000" flipH="1" flipV="1">
            <a:off x="7142031" y="5027990"/>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85" name="Straight Connector 184"/>
          <p:cNvCxnSpPr>
            <a:stCxn id="177" idx="1"/>
            <a:endCxn id="181" idx="6"/>
          </p:cNvCxnSpPr>
          <p:nvPr/>
        </p:nvCxnSpPr>
        <p:spPr>
          <a:xfrm flipH="1">
            <a:off x="7276543" y="5027990"/>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Oval 185"/>
          <p:cNvSpPr/>
          <p:nvPr/>
        </p:nvSpPr>
        <p:spPr>
          <a:xfrm rot="10800000" flipH="1" flipV="1">
            <a:off x="7519936" y="5713796"/>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7" name="Oval 186"/>
          <p:cNvSpPr/>
          <p:nvPr/>
        </p:nvSpPr>
        <p:spPr>
          <a:xfrm rot="10800000" flipH="1" flipV="1">
            <a:off x="7142031" y="5877349"/>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88" name="Straight Connector 187"/>
          <p:cNvCxnSpPr>
            <a:stCxn id="187" idx="6"/>
            <a:endCxn id="186" idx="2"/>
          </p:cNvCxnSpPr>
          <p:nvPr/>
        </p:nvCxnSpPr>
        <p:spPr>
          <a:xfrm flipV="1">
            <a:off x="7276543" y="5781052"/>
            <a:ext cx="243393" cy="1635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117" idx="5"/>
            <a:endCxn id="186" idx="2"/>
          </p:cNvCxnSpPr>
          <p:nvPr/>
        </p:nvCxnSpPr>
        <p:spPr>
          <a:xfrm>
            <a:off x="7256844" y="5609645"/>
            <a:ext cx="263092" cy="1714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a:stCxn id="143" idx="6"/>
            <a:endCxn id="192" idx="2"/>
          </p:cNvCxnSpPr>
          <p:nvPr/>
        </p:nvCxnSpPr>
        <p:spPr>
          <a:xfrm>
            <a:off x="7276542" y="3420968"/>
            <a:ext cx="237096" cy="2376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2" name="Oval 191"/>
          <p:cNvSpPr/>
          <p:nvPr/>
        </p:nvSpPr>
        <p:spPr>
          <a:xfrm rot="10800000" flipH="1" flipV="1">
            <a:off x="7513638" y="3591350"/>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3" name="Rectangle 192"/>
          <p:cNvSpPr/>
          <p:nvPr/>
        </p:nvSpPr>
        <p:spPr bwMode="auto">
          <a:xfrm>
            <a:off x="7003539" y="2866202"/>
            <a:ext cx="779590" cy="439952"/>
          </a:xfrm>
          <a:prstGeom prst="rect">
            <a:avLst/>
          </a:prstGeom>
          <a:noFill/>
          <a:ln w="31750">
            <a:solidFill>
              <a:schemeClr val="tx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4" name="Rectangle 193"/>
          <p:cNvSpPr/>
          <p:nvPr/>
        </p:nvSpPr>
        <p:spPr bwMode="auto">
          <a:xfrm>
            <a:off x="6992990" y="4757799"/>
            <a:ext cx="779590" cy="439952"/>
          </a:xfrm>
          <a:prstGeom prst="rect">
            <a:avLst/>
          </a:prstGeom>
          <a:noFill/>
          <a:ln w="31750">
            <a:solidFill>
              <a:schemeClr val="tx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95" name="Straight Connector 194"/>
          <p:cNvCxnSpPr>
            <a:stCxn id="123" idx="6"/>
            <a:endCxn id="196" idx="2"/>
          </p:cNvCxnSpPr>
          <p:nvPr/>
        </p:nvCxnSpPr>
        <p:spPr>
          <a:xfrm>
            <a:off x="8165033" y="3420968"/>
            <a:ext cx="247447" cy="2376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Oval 195"/>
          <p:cNvSpPr/>
          <p:nvPr/>
        </p:nvSpPr>
        <p:spPr>
          <a:xfrm rot="10800000" flipH="1" flipV="1">
            <a:off x="8412480" y="3591350"/>
            <a:ext cx="134512" cy="134512"/>
          </a:xfrm>
          <a:prstGeom prst="ellipse">
            <a:avLst/>
          </a:prstGeom>
          <a:solidFill>
            <a:srgbClr val="5C2D9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9" name="Rectangle 198"/>
          <p:cNvSpPr/>
          <p:nvPr/>
        </p:nvSpPr>
        <p:spPr>
          <a:xfrm>
            <a:off x="7208581" y="6301271"/>
            <a:ext cx="564008" cy="20892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0" name="TextBox 199"/>
          <p:cNvSpPr txBox="1"/>
          <p:nvPr/>
        </p:nvSpPr>
        <p:spPr>
          <a:xfrm>
            <a:off x="7789015" y="6221069"/>
            <a:ext cx="1666546" cy="369332"/>
          </a:xfrm>
          <a:prstGeom prst="rect">
            <a:avLst/>
          </a:prstGeom>
          <a:noFill/>
        </p:spPr>
        <p:txBody>
          <a:bodyPr wrap="none" rtlCol="0">
            <a:spAutoFit/>
          </a:bodyPr>
          <a:lstStyle/>
          <a:p>
            <a:r>
              <a:rPr lang="en-US" dirty="0"/>
              <a:t>Completed Task</a:t>
            </a:r>
          </a:p>
        </p:txBody>
      </p:sp>
      <p:sp>
        <p:nvSpPr>
          <p:cNvPr id="201" name="Rectangle 200"/>
          <p:cNvSpPr/>
          <p:nvPr/>
        </p:nvSpPr>
        <p:spPr>
          <a:xfrm>
            <a:off x="9599879" y="6301271"/>
            <a:ext cx="564008" cy="2089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2" name="TextBox 201"/>
          <p:cNvSpPr txBox="1"/>
          <p:nvPr/>
        </p:nvSpPr>
        <p:spPr>
          <a:xfrm>
            <a:off x="10163886" y="6221069"/>
            <a:ext cx="1423403" cy="369332"/>
          </a:xfrm>
          <a:prstGeom prst="rect">
            <a:avLst/>
          </a:prstGeom>
          <a:noFill/>
        </p:spPr>
        <p:txBody>
          <a:bodyPr wrap="none" rtlCol="0">
            <a:spAutoFit/>
          </a:bodyPr>
          <a:lstStyle/>
          <a:p>
            <a:r>
              <a:rPr lang="en-US" dirty="0"/>
              <a:t>Ongoing </a:t>
            </a:r>
            <a:r>
              <a:rPr lang="en-US" altLang="zh-CN" dirty="0"/>
              <a:t>Task</a:t>
            </a:r>
            <a:endParaRPr lang="en-US" dirty="0"/>
          </a:p>
        </p:txBody>
      </p:sp>
      <p:sp>
        <p:nvSpPr>
          <p:cNvPr id="203" name="Rectangle 202"/>
          <p:cNvSpPr/>
          <p:nvPr/>
        </p:nvSpPr>
        <p:spPr>
          <a:xfrm>
            <a:off x="5176844" y="6301271"/>
            <a:ext cx="564008" cy="20892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4" name="TextBox 203"/>
          <p:cNvSpPr txBox="1"/>
          <p:nvPr/>
        </p:nvSpPr>
        <p:spPr>
          <a:xfrm>
            <a:off x="5757278" y="6221069"/>
            <a:ext cx="1338443" cy="369332"/>
          </a:xfrm>
          <a:prstGeom prst="rect">
            <a:avLst/>
          </a:prstGeom>
          <a:noFill/>
        </p:spPr>
        <p:txBody>
          <a:bodyPr wrap="none" rtlCol="0">
            <a:spAutoFit/>
          </a:bodyPr>
          <a:lstStyle/>
          <a:p>
            <a:r>
              <a:rPr lang="en-US" altLang="zh-CN" dirty="0"/>
              <a:t>Visible</a:t>
            </a:r>
            <a:r>
              <a:rPr lang="en-US" dirty="0"/>
              <a:t> </a:t>
            </a:r>
            <a:r>
              <a:rPr lang="en-US" altLang="zh-CN" dirty="0"/>
              <a:t>Task</a:t>
            </a:r>
            <a:endParaRPr lang="en-US" dirty="0"/>
          </a:p>
        </p:txBody>
      </p:sp>
      <p:cxnSp>
        <p:nvCxnSpPr>
          <p:cNvPr id="130" name="Straight Arrow Connector 129"/>
          <p:cNvCxnSpPr/>
          <p:nvPr/>
        </p:nvCxnSpPr>
        <p:spPr>
          <a:xfrm>
            <a:off x="6971265" y="4690872"/>
            <a:ext cx="2665225" cy="0"/>
          </a:xfrm>
          <a:prstGeom prst="straightConnector1">
            <a:avLst/>
          </a:prstGeom>
          <a:ln w="349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rot="5400000" flipH="1" flipV="1">
            <a:off x="6991940" y="4232381"/>
            <a:ext cx="410690" cy="461665"/>
          </a:xfrm>
          <a:prstGeom prst="rect">
            <a:avLst/>
          </a:prstGeom>
          <a:noFill/>
        </p:spPr>
        <p:txBody>
          <a:bodyPr wrap="none" rtlCol="0">
            <a:spAutoFit/>
          </a:bodyPr>
          <a:lstStyle/>
          <a:p>
            <a:r>
              <a:rPr lang="en-US" sz="2400" dirty="0"/>
              <a:t>…</a:t>
            </a:r>
          </a:p>
        </p:txBody>
      </p:sp>
      <p:cxnSp>
        <p:nvCxnSpPr>
          <p:cNvPr id="135" name="Straight Arrow Connector 134"/>
          <p:cNvCxnSpPr/>
          <p:nvPr/>
        </p:nvCxnSpPr>
        <p:spPr>
          <a:xfrm>
            <a:off x="6971265" y="4242816"/>
            <a:ext cx="2665225" cy="0"/>
          </a:xfrm>
          <a:prstGeom prst="straightConnector1">
            <a:avLst/>
          </a:prstGeom>
          <a:ln w="3492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61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Rectangle 152"/>
          <p:cNvSpPr/>
          <p:nvPr/>
        </p:nvSpPr>
        <p:spPr>
          <a:xfrm rot="10800000" flipH="1" flipV="1">
            <a:off x="6951363" y="4694106"/>
            <a:ext cx="881298" cy="52148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0" name="Rectangle 149"/>
          <p:cNvSpPr/>
          <p:nvPr/>
        </p:nvSpPr>
        <p:spPr>
          <a:xfrm rot="10800000" flipH="1" flipV="1">
            <a:off x="7855629" y="5189354"/>
            <a:ext cx="531817" cy="67485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9" name="Rectangle 148"/>
          <p:cNvSpPr/>
          <p:nvPr/>
        </p:nvSpPr>
        <p:spPr>
          <a:xfrm rot="10800000" flipH="1" flipV="1">
            <a:off x="7863280" y="3300704"/>
            <a:ext cx="881298" cy="4738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 name="Rectangle 139"/>
          <p:cNvSpPr/>
          <p:nvPr/>
        </p:nvSpPr>
        <p:spPr>
          <a:xfrm rot="10800000" flipH="1" flipV="1">
            <a:off x="6962884" y="2817768"/>
            <a:ext cx="881298" cy="50448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en-US" dirty="0"/>
              <a:t>Stale Synchronous Parallel in TuX</a:t>
            </a:r>
            <a:r>
              <a:rPr lang="en-US" baseline="30000" dirty="0"/>
              <a:t>2</a:t>
            </a:r>
            <a:endParaRPr lang="en-US" dirty="0"/>
          </a:p>
        </p:txBody>
      </p:sp>
      <p:sp>
        <p:nvSpPr>
          <p:cNvPr id="132" name="Text Placeholder 2"/>
          <p:cNvSpPr>
            <a:spLocks noGrp="1"/>
          </p:cNvSpPr>
          <p:nvPr>
            <p:ph type="body" sz="quarter" idx="10"/>
          </p:nvPr>
        </p:nvSpPr>
        <p:spPr>
          <a:xfrm>
            <a:off x="274638" y="1212850"/>
            <a:ext cx="11887200" cy="2172903"/>
          </a:xfrm>
        </p:spPr>
        <p:txBody>
          <a:bodyPr/>
          <a:lstStyle/>
          <a:p>
            <a:r>
              <a:rPr lang="en-US" dirty="0"/>
              <a:t>Slack of 1 clock as an example</a:t>
            </a:r>
          </a:p>
          <a:p>
            <a:pPr marL="342900" lvl="1" indent="-342900">
              <a:buFont typeface="Segoe UI" panose="020B0502040204020203" pitchFamily="34" charset="0"/>
              <a:buChar char="⁻"/>
            </a:pPr>
            <a:r>
              <a:rPr lang="en-US" altLang="zh-CN" dirty="0">
                <a:gradFill>
                  <a:gsLst>
                    <a:gs pos="1250">
                      <a:srgbClr val="505050"/>
                    </a:gs>
                    <a:gs pos="100000">
                      <a:srgbClr val="505050"/>
                    </a:gs>
                  </a:gsLst>
                  <a:lin ang="5400000" scaled="0"/>
                </a:gradFill>
              </a:rPr>
              <a:t>Slowest server (n) is in clock2</a:t>
            </a:r>
          </a:p>
          <a:p>
            <a:pPr marL="342900" lvl="1" indent="-342900">
              <a:buFont typeface="Segoe UI" panose="020B0502040204020203" pitchFamily="34" charset="0"/>
              <a:buChar char="⁻"/>
            </a:pPr>
            <a:r>
              <a:rPr lang="en-US" altLang="zh-CN" dirty="0">
                <a:gradFill>
                  <a:gsLst>
                    <a:gs pos="1250">
                      <a:srgbClr val="505050"/>
                    </a:gs>
                    <a:gs pos="100000">
                      <a:srgbClr val="505050"/>
                    </a:gs>
                  </a:gsLst>
                  <a:lin ang="5400000" scaled="0"/>
                </a:gradFill>
              </a:rPr>
              <a:t>Fastest server (0) finishes clock2</a:t>
            </a:r>
          </a:p>
          <a:p>
            <a:pPr marL="571500" lvl="2" indent="-342900">
              <a:buFont typeface="Segoe UI" panose="020B0502040204020203" pitchFamily="34" charset="0"/>
              <a:buChar char="⁻"/>
            </a:pPr>
            <a:r>
              <a:rPr lang="en-US" altLang="zh-CN" dirty="0">
                <a:gradFill>
                  <a:gsLst>
                    <a:gs pos="1250">
                      <a:srgbClr val="505050"/>
                    </a:gs>
                    <a:gs pos="100000">
                      <a:srgbClr val="505050"/>
                    </a:gs>
                  </a:gsLst>
                  <a:lin ang="5400000" scaled="0"/>
                </a:gradFill>
              </a:rPr>
              <a:t>within the staleness bound</a:t>
            </a:r>
          </a:p>
          <a:p>
            <a:pPr marL="571500" lvl="2" indent="-342900">
              <a:buFont typeface="Segoe UI" panose="020B0502040204020203" pitchFamily="34" charset="0"/>
              <a:buChar char="⁻"/>
            </a:pPr>
            <a:r>
              <a:rPr lang="en-US" altLang="zh-CN" dirty="0">
                <a:gradFill>
                  <a:gsLst>
                    <a:gs pos="1250">
                      <a:srgbClr val="505050"/>
                    </a:gs>
                    <a:gs pos="100000">
                      <a:srgbClr val="505050"/>
                    </a:gs>
                  </a:gsLst>
                  <a:lin ang="5400000" scaled="0"/>
                </a:gradFill>
              </a:rPr>
              <a:t>continue</a:t>
            </a:r>
          </a:p>
        </p:txBody>
      </p:sp>
      <p:sp>
        <p:nvSpPr>
          <p:cNvPr id="323" name="Rectangle 322"/>
          <p:cNvSpPr/>
          <p:nvPr/>
        </p:nvSpPr>
        <p:spPr>
          <a:xfrm rot="10800000" flipH="1" flipV="1">
            <a:off x="8755192" y="3749199"/>
            <a:ext cx="557638" cy="50866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4" name="Rectangle 143"/>
          <p:cNvSpPr/>
          <p:nvPr/>
        </p:nvSpPr>
        <p:spPr>
          <a:xfrm>
            <a:off x="7208581" y="6301271"/>
            <a:ext cx="564008" cy="20892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5" name="TextBox 144"/>
          <p:cNvSpPr txBox="1"/>
          <p:nvPr/>
        </p:nvSpPr>
        <p:spPr>
          <a:xfrm>
            <a:off x="7789015" y="6221069"/>
            <a:ext cx="1666546" cy="369332"/>
          </a:xfrm>
          <a:prstGeom prst="rect">
            <a:avLst/>
          </a:prstGeom>
          <a:noFill/>
        </p:spPr>
        <p:txBody>
          <a:bodyPr wrap="none" rtlCol="0">
            <a:spAutoFit/>
          </a:bodyPr>
          <a:lstStyle/>
          <a:p>
            <a:r>
              <a:rPr lang="en-US" dirty="0"/>
              <a:t>Completed Task</a:t>
            </a:r>
          </a:p>
        </p:txBody>
      </p:sp>
      <p:sp>
        <p:nvSpPr>
          <p:cNvPr id="146" name="Rectangle 145"/>
          <p:cNvSpPr/>
          <p:nvPr/>
        </p:nvSpPr>
        <p:spPr>
          <a:xfrm>
            <a:off x="9599879" y="6301271"/>
            <a:ext cx="564008" cy="2089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TextBox 146"/>
          <p:cNvSpPr txBox="1"/>
          <p:nvPr/>
        </p:nvSpPr>
        <p:spPr>
          <a:xfrm>
            <a:off x="10163886" y="6221069"/>
            <a:ext cx="1423403" cy="369332"/>
          </a:xfrm>
          <a:prstGeom prst="rect">
            <a:avLst/>
          </a:prstGeom>
          <a:noFill/>
        </p:spPr>
        <p:txBody>
          <a:bodyPr wrap="none" rtlCol="0">
            <a:spAutoFit/>
          </a:bodyPr>
          <a:lstStyle/>
          <a:p>
            <a:r>
              <a:rPr lang="en-US" dirty="0"/>
              <a:t>Ongoing </a:t>
            </a:r>
            <a:r>
              <a:rPr lang="en-US" altLang="zh-CN" dirty="0"/>
              <a:t>Task</a:t>
            </a:r>
            <a:endParaRPr lang="en-US" dirty="0"/>
          </a:p>
        </p:txBody>
      </p:sp>
      <p:grpSp>
        <p:nvGrpSpPr>
          <p:cNvPr id="156" name="Group 155"/>
          <p:cNvGrpSpPr/>
          <p:nvPr/>
        </p:nvGrpSpPr>
        <p:grpSpPr>
          <a:xfrm rot="10800000" flipH="1" flipV="1">
            <a:off x="6800203" y="2321641"/>
            <a:ext cx="282450" cy="455409"/>
            <a:chOff x="1027518" y="2134579"/>
            <a:chExt cx="295326" cy="476168"/>
          </a:xfrm>
        </p:grpSpPr>
        <p:sp>
          <p:nvSpPr>
            <p:cNvPr id="157" name="Isosceles Triangle 156"/>
            <p:cNvSpPr/>
            <p:nvPr/>
          </p:nvSpPr>
          <p:spPr>
            <a:xfrm rot="10800000">
              <a:off x="1081107" y="2448550"/>
              <a:ext cx="188149" cy="16219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a:p>
          </p:txBody>
        </p:sp>
        <p:sp>
          <p:nvSpPr>
            <p:cNvPr id="158" name="TextBox 157"/>
            <p:cNvSpPr txBox="1"/>
            <p:nvPr/>
          </p:nvSpPr>
          <p:spPr>
            <a:xfrm>
              <a:off x="1027518" y="2134579"/>
              <a:ext cx="295326" cy="337896"/>
            </a:xfrm>
            <a:prstGeom prst="rect">
              <a:avLst/>
            </a:prstGeom>
            <a:noFill/>
          </p:spPr>
          <p:txBody>
            <a:bodyPr wrap="none" rtlCol="0">
              <a:spAutoFit/>
            </a:bodyPr>
            <a:lstStyle/>
            <a:p>
              <a:pPr algn="ctr"/>
              <a:r>
                <a:rPr lang="en-US" altLang="zh-CN" sz="1500" b="1" dirty="0"/>
                <a:t>0</a:t>
              </a:r>
              <a:endParaRPr lang="en-US" sz="1500" b="1" dirty="0"/>
            </a:p>
          </p:txBody>
        </p:sp>
      </p:grpSp>
      <p:grpSp>
        <p:nvGrpSpPr>
          <p:cNvPr id="159" name="Group 158"/>
          <p:cNvGrpSpPr/>
          <p:nvPr/>
        </p:nvGrpSpPr>
        <p:grpSpPr>
          <a:xfrm rot="10800000" flipH="1" flipV="1">
            <a:off x="7691687" y="2321641"/>
            <a:ext cx="282450" cy="455409"/>
            <a:chOff x="1027518" y="2134579"/>
            <a:chExt cx="295326" cy="476168"/>
          </a:xfrm>
        </p:grpSpPr>
        <p:sp>
          <p:nvSpPr>
            <p:cNvPr id="160" name="Isosceles Triangle 159"/>
            <p:cNvSpPr/>
            <p:nvPr/>
          </p:nvSpPr>
          <p:spPr>
            <a:xfrm rot="10800000">
              <a:off x="1081107" y="2448550"/>
              <a:ext cx="188149" cy="16219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a:p>
          </p:txBody>
        </p:sp>
        <p:sp>
          <p:nvSpPr>
            <p:cNvPr id="161" name="TextBox 160"/>
            <p:cNvSpPr txBox="1"/>
            <p:nvPr/>
          </p:nvSpPr>
          <p:spPr>
            <a:xfrm>
              <a:off x="1027518" y="2134579"/>
              <a:ext cx="295326" cy="337896"/>
            </a:xfrm>
            <a:prstGeom prst="rect">
              <a:avLst/>
            </a:prstGeom>
            <a:noFill/>
          </p:spPr>
          <p:txBody>
            <a:bodyPr wrap="none" rtlCol="0">
              <a:spAutoFit/>
            </a:bodyPr>
            <a:lstStyle/>
            <a:p>
              <a:pPr algn="ctr"/>
              <a:r>
                <a:rPr lang="en-US" altLang="zh-CN" sz="1500" b="1" dirty="0"/>
                <a:t>1</a:t>
              </a:r>
              <a:endParaRPr lang="en-US" sz="1500" b="1" dirty="0"/>
            </a:p>
          </p:txBody>
        </p:sp>
      </p:grpSp>
      <p:grpSp>
        <p:nvGrpSpPr>
          <p:cNvPr id="162" name="Group 161"/>
          <p:cNvGrpSpPr/>
          <p:nvPr/>
        </p:nvGrpSpPr>
        <p:grpSpPr>
          <a:xfrm rot="10800000" flipH="1" flipV="1">
            <a:off x="8593104" y="2321641"/>
            <a:ext cx="282450" cy="455409"/>
            <a:chOff x="1027518" y="2134579"/>
            <a:chExt cx="295326" cy="476168"/>
          </a:xfrm>
        </p:grpSpPr>
        <p:sp>
          <p:nvSpPr>
            <p:cNvPr id="163" name="Isosceles Triangle 162"/>
            <p:cNvSpPr/>
            <p:nvPr/>
          </p:nvSpPr>
          <p:spPr>
            <a:xfrm rot="10800000">
              <a:off x="1081107" y="2448550"/>
              <a:ext cx="188149" cy="16219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a:p>
          </p:txBody>
        </p:sp>
        <p:sp>
          <p:nvSpPr>
            <p:cNvPr id="164" name="TextBox 163"/>
            <p:cNvSpPr txBox="1"/>
            <p:nvPr/>
          </p:nvSpPr>
          <p:spPr>
            <a:xfrm>
              <a:off x="1027518" y="2134579"/>
              <a:ext cx="295326" cy="337896"/>
            </a:xfrm>
            <a:prstGeom prst="rect">
              <a:avLst/>
            </a:prstGeom>
            <a:noFill/>
          </p:spPr>
          <p:txBody>
            <a:bodyPr wrap="none" rtlCol="0">
              <a:spAutoFit/>
            </a:bodyPr>
            <a:lstStyle/>
            <a:p>
              <a:pPr algn="ctr"/>
              <a:r>
                <a:rPr lang="en-US" altLang="zh-CN" sz="1500" b="1" dirty="0"/>
                <a:t>2</a:t>
              </a:r>
              <a:endParaRPr lang="en-US" sz="1500" b="1" dirty="0"/>
            </a:p>
          </p:txBody>
        </p:sp>
      </p:grpSp>
      <p:grpSp>
        <p:nvGrpSpPr>
          <p:cNvPr id="165" name="Group 164"/>
          <p:cNvGrpSpPr/>
          <p:nvPr/>
        </p:nvGrpSpPr>
        <p:grpSpPr>
          <a:xfrm rot="10800000" flipH="1" flipV="1">
            <a:off x="9501142" y="2321641"/>
            <a:ext cx="282450" cy="455409"/>
            <a:chOff x="1065767" y="2134579"/>
            <a:chExt cx="295326" cy="476168"/>
          </a:xfrm>
        </p:grpSpPr>
        <p:sp>
          <p:nvSpPr>
            <p:cNvPr id="166" name="Isosceles Triangle 165"/>
            <p:cNvSpPr/>
            <p:nvPr/>
          </p:nvSpPr>
          <p:spPr>
            <a:xfrm rot="10800000">
              <a:off x="1119351" y="2448550"/>
              <a:ext cx="188149" cy="16219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a:p>
          </p:txBody>
        </p:sp>
        <p:sp>
          <p:nvSpPr>
            <p:cNvPr id="168" name="TextBox 167"/>
            <p:cNvSpPr txBox="1"/>
            <p:nvPr/>
          </p:nvSpPr>
          <p:spPr>
            <a:xfrm>
              <a:off x="1065767" y="2134579"/>
              <a:ext cx="295326" cy="337896"/>
            </a:xfrm>
            <a:prstGeom prst="rect">
              <a:avLst/>
            </a:prstGeom>
            <a:noFill/>
          </p:spPr>
          <p:txBody>
            <a:bodyPr wrap="none" rtlCol="0">
              <a:spAutoFit/>
            </a:bodyPr>
            <a:lstStyle/>
            <a:p>
              <a:pPr algn="ctr"/>
              <a:r>
                <a:rPr lang="en-US" altLang="zh-CN" sz="1500" b="1" dirty="0"/>
                <a:t>3</a:t>
              </a:r>
              <a:endParaRPr lang="en-US" sz="1500" b="1" dirty="0"/>
            </a:p>
          </p:txBody>
        </p:sp>
      </p:grpSp>
      <p:cxnSp>
        <p:nvCxnSpPr>
          <p:cNvPr id="170" name="Straight Arrow Connector 169"/>
          <p:cNvCxnSpPr/>
          <p:nvPr/>
        </p:nvCxnSpPr>
        <p:spPr>
          <a:xfrm>
            <a:off x="6589953" y="2801511"/>
            <a:ext cx="4047884" cy="2391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rot="10800000" flipH="1" flipV="1">
            <a:off x="9845806" y="2438066"/>
            <a:ext cx="705642" cy="369332"/>
          </a:xfrm>
          <a:prstGeom prst="rect">
            <a:avLst/>
          </a:prstGeom>
          <a:noFill/>
        </p:spPr>
        <p:txBody>
          <a:bodyPr wrap="none" rtlCol="0">
            <a:spAutoFit/>
          </a:bodyPr>
          <a:lstStyle/>
          <a:p>
            <a:pPr algn="ctr"/>
            <a:r>
              <a:rPr lang="en-US" dirty="0"/>
              <a:t>clock</a:t>
            </a:r>
          </a:p>
        </p:txBody>
      </p:sp>
      <p:sp>
        <p:nvSpPr>
          <p:cNvPr id="172" name="TextBox 171"/>
          <p:cNvSpPr txBox="1"/>
          <p:nvPr/>
        </p:nvSpPr>
        <p:spPr>
          <a:xfrm rot="16200000" flipH="1">
            <a:off x="6099103" y="3171222"/>
            <a:ext cx="1199559" cy="544765"/>
          </a:xfrm>
          <a:prstGeom prst="rect">
            <a:avLst/>
          </a:prstGeom>
          <a:noFill/>
        </p:spPr>
        <p:txBody>
          <a:bodyPr wrap="none" lIns="182880" tIns="146304" rIns="182880" bIns="146304" rtlCol="0">
            <a:spAutoFit/>
          </a:bodyPr>
          <a:lstStyle/>
          <a:p>
            <a:pPr>
              <a:lnSpc>
                <a:spcPct val="90000"/>
              </a:lnSpc>
              <a:spcAft>
                <a:spcPts val="600"/>
              </a:spcAft>
            </a:pPr>
            <a:r>
              <a:rPr lang="en-US" altLang="zh-CN" dirty="0">
                <a:gradFill>
                  <a:gsLst>
                    <a:gs pos="2917">
                      <a:schemeClr val="tx1"/>
                    </a:gs>
                    <a:gs pos="30000">
                      <a:schemeClr val="tx1"/>
                    </a:gs>
                  </a:gsLst>
                  <a:lin ang="5400000" scaled="0"/>
                </a:gradFill>
              </a:rPr>
              <a:t>Server</a:t>
            </a:r>
            <a:r>
              <a:rPr lang="en-US" dirty="0">
                <a:gradFill>
                  <a:gsLst>
                    <a:gs pos="2917">
                      <a:schemeClr val="tx1"/>
                    </a:gs>
                    <a:gs pos="30000">
                      <a:schemeClr val="tx1"/>
                    </a:gs>
                  </a:gsLst>
                  <a:lin ang="5400000" scaled="0"/>
                </a:gradFill>
              </a:rPr>
              <a:t> 0</a:t>
            </a:r>
          </a:p>
        </p:txBody>
      </p:sp>
      <p:sp>
        <p:nvSpPr>
          <p:cNvPr id="173" name="TextBox 172"/>
          <p:cNvSpPr txBox="1"/>
          <p:nvPr/>
        </p:nvSpPr>
        <p:spPr>
          <a:xfrm rot="16200000" flipH="1">
            <a:off x="6096698" y="5083133"/>
            <a:ext cx="1204369" cy="544765"/>
          </a:xfrm>
          <a:prstGeom prst="rect">
            <a:avLst/>
          </a:prstGeom>
          <a:noFill/>
        </p:spPr>
        <p:txBody>
          <a:bodyPr wrap="none" lIns="182880" tIns="146304" rIns="182880" bIns="146304" rtlCol="0">
            <a:spAutoFit/>
          </a:bodyPr>
          <a:lstStyle/>
          <a:p>
            <a:pPr>
              <a:lnSpc>
                <a:spcPct val="90000"/>
              </a:lnSpc>
              <a:spcAft>
                <a:spcPts val="600"/>
              </a:spcAft>
            </a:pPr>
            <a:r>
              <a:rPr lang="en-US" altLang="zh-CN" dirty="0">
                <a:gradFill>
                  <a:gsLst>
                    <a:gs pos="2917">
                      <a:schemeClr val="tx1"/>
                    </a:gs>
                    <a:gs pos="30000">
                      <a:schemeClr val="tx1"/>
                    </a:gs>
                  </a:gsLst>
                  <a:lin ang="5400000" scaled="0"/>
                </a:gradFill>
              </a:rPr>
              <a:t>Server</a:t>
            </a:r>
            <a:r>
              <a:rPr lang="en-US" dirty="0">
                <a:gradFill>
                  <a:gsLst>
                    <a:gs pos="2917">
                      <a:schemeClr val="tx1"/>
                    </a:gs>
                    <a:gs pos="30000">
                      <a:schemeClr val="tx1"/>
                    </a:gs>
                  </a:gsLst>
                  <a:lin ang="5400000" scaled="0"/>
                </a:gradFill>
              </a:rPr>
              <a:t> n</a:t>
            </a:r>
          </a:p>
        </p:txBody>
      </p:sp>
      <p:cxnSp>
        <p:nvCxnSpPr>
          <p:cNvPr id="175" name="Straight Connector 174"/>
          <p:cNvCxnSpPr/>
          <p:nvPr/>
        </p:nvCxnSpPr>
        <p:spPr>
          <a:xfrm>
            <a:off x="6943481" y="2801510"/>
            <a:ext cx="0" cy="332128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6" name="Oval 175"/>
          <p:cNvSpPr/>
          <p:nvPr/>
        </p:nvSpPr>
        <p:spPr>
          <a:xfrm rot="10800000" flipH="1" flipV="1">
            <a:off x="8408426" y="5252482"/>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7" name="Oval 176"/>
          <p:cNvSpPr/>
          <p:nvPr/>
        </p:nvSpPr>
        <p:spPr>
          <a:xfrm rot="10800000" flipH="1" flipV="1">
            <a:off x="8408426" y="5475133"/>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8" name="Oval 177"/>
          <p:cNvSpPr/>
          <p:nvPr/>
        </p:nvSpPr>
        <p:spPr>
          <a:xfrm rot="10800000" flipH="1" flipV="1">
            <a:off x="8030521" y="5252482"/>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9" name="Straight Connector 178"/>
          <p:cNvCxnSpPr>
            <a:stCxn id="178" idx="6"/>
            <a:endCxn id="176" idx="3"/>
          </p:cNvCxnSpPr>
          <p:nvPr/>
        </p:nvCxnSpPr>
        <p:spPr>
          <a:xfrm>
            <a:off x="8165033" y="5319738"/>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a:stCxn id="177" idx="1"/>
            <a:endCxn id="178" idx="6"/>
          </p:cNvCxnSpPr>
          <p:nvPr/>
        </p:nvCxnSpPr>
        <p:spPr>
          <a:xfrm flipH="1" flipV="1">
            <a:off x="8165033" y="5319738"/>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Oval 180"/>
          <p:cNvSpPr/>
          <p:nvPr/>
        </p:nvSpPr>
        <p:spPr>
          <a:xfrm rot="10800000" flipH="1" flipV="1">
            <a:off x="8030521" y="5494832"/>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86" name="Straight Connector 185"/>
          <p:cNvCxnSpPr>
            <a:stCxn id="177" idx="1"/>
            <a:endCxn id="181" idx="6"/>
          </p:cNvCxnSpPr>
          <p:nvPr/>
        </p:nvCxnSpPr>
        <p:spPr>
          <a:xfrm flipH="1">
            <a:off x="8165033" y="5494832"/>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7" name="Oval 186"/>
          <p:cNvSpPr/>
          <p:nvPr/>
        </p:nvSpPr>
        <p:spPr>
          <a:xfrm rot="10800000" flipH="1" flipV="1">
            <a:off x="8408426" y="4785640"/>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9" name="Oval 188"/>
          <p:cNvSpPr/>
          <p:nvPr/>
        </p:nvSpPr>
        <p:spPr>
          <a:xfrm rot="10800000" flipH="1" flipV="1">
            <a:off x="8408426" y="5008291"/>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0" name="Oval 189"/>
          <p:cNvSpPr/>
          <p:nvPr/>
        </p:nvSpPr>
        <p:spPr>
          <a:xfrm rot="10800000" flipH="1" flipV="1">
            <a:off x="8030521" y="4785640"/>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91" name="Straight Connector 190"/>
          <p:cNvCxnSpPr>
            <a:stCxn id="190" idx="6"/>
            <a:endCxn id="187" idx="3"/>
          </p:cNvCxnSpPr>
          <p:nvPr/>
        </p:nvCxnSpPr>
        <p:spPr>
          <a:xfrm>
            <a:off x="8165033" y="4852896"/>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189" idx="1"/>
            <a:endCxn id="190" idx="6"/>
          </p:cNvCxnSpPr>
          <p:nvPr/>
        </p:nvCxnSpPr>
        <p:spPr>
          <a:xfrm flipH="1" flipV="1">
            <a:off x="8165033" y="4852896"/>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Oval 192"/>
          <p:cNvSpPr/>
          <p:nvPr/>
        </p:nvSpPr>
        <p:spPr>
          <a:xfrm rot="10800000" flipH="1" flipV="1">
            <a:off x="8030521" y="5027990"/>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94" name="Straight Connector 193"/>
          <p:cNvCxnSpPr>
            <a:stCxn id="189" idx="1"/>
            <a:endCxn id="193" idx="6"/>
          </p:cNvCxnSpPr>
          <p:nvPr/>
        </p:nvCxnSpPr>
        <p:spPr>
          <a:xfrm flipH="1">
            <a:off x="8165033" y="5027990"/>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5" name="Oval 194"/>
          <p:cNvSpPr/>
          <p:nvPr/>
        </p:nvSpPr>
        <p:spPr>
          <a:xfrm rot="10800000" flipH="1" flipV="1">
            <a:off x="8408426" y="5713796"/>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5" name="Oval 234"/>
          <p:cNvSpPr/>
          <p:nvPr/>
        </p:nvSpPr>
        <p:spPr>
          <a:xfrm rot="10800000" flipH="1" flipV="1">
            <a:off x="8030521" y="5877349"/>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36" name="Straight Connector 235"/>
          <p:cNvCxnSpPr>
            <a:stCxn id="235" idx="6"/>
            <a:endCxn id="195" idx="2"/>
          </p:cNvCxnSpPr>
          <p:nvPr/>
        </p:nvCxnSpPr>
        <p:spPr>
          <a:xfrm flipV="1">
            <a:off x="8165033" y="5781052"/>
            <a:ext cx="243393" cy="1635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181" idx="5"/>
            <a:endCxn id="195" idx="2"/>
          </p:cNvCxnSpPr>
          <p:nvPr/>
        </p:nvCxnSpPr>
        <p:spPr>
          <a:xfrm>
            <a:off x="8145334" y="5609645"/>
            <a:ext cx="263092" cy="1714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Oval 237"/>
          <p:cNvSpPr/>
          <p:nvPr/>
        </p:nvSpPr>
        <p:spPr>
          <a:xfrm rot="10800000" flipH="1" flipV="1">
            <a:off x="8408426" y="3398986"/>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9" name="Oval 238"/>
          <p:cNvSpPr/>
          <p:nvPr/>
        </p:nvSpPr>
        <p:spPr>
          <a:xfrm rot="10800000" flipH="1" flipV="1">
            <a:off x="8030521" y="3570260"/>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40" name="Straight Connector 239"/>
          <p:cNvCxnSpPr>
            <a:stCxn id="239" idx="6"/>
            <a:endCxn id="238" idx="2"/>
          </p:cNvCxnSpPr>
          <p:nvPr/>
        </p:nvCxnSpPr>
        <p:spPr>
          <a:xfrm flipV="1">
            <a:off x="8165033" y="3466242"/>
            <a:ext cx="243393" cy="171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1" name="Oval 240"/>
          <p:cNvSpPr/>
          <p:nvPr/>
        </p:nvSpPr>
        <p:spPr>
          <a:xfrm rot="10800000" flipH="1" flipV="1">
            <a:off x="8030521" y="3353712"/>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42" name="Straight Connector 241"/>
          <p:cNvCxnSpPr>
            <a:stCxn id="241" idx="6"/>
            <a:endCxn id="238" idx="2"/>
          </p:cNvCxnSpPr>
          <p:nvPr/>
        </p:nvCxnSpPr>
        <p:spPr>
          <a:xfrm>
            <a:off x="8165033" y="3420968"/>
            <a:ext cx="243393" cy="45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3" name="Oval 242"/>
          <p:cNvSpPr/>
          <p:nvPr/>
        </p:nvSpPr>
        <p:spPr>
          <a:xfrm rot="10800000" flipH="1" flipV="1">
            <a:off x="8408426" y="2954435"/>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4" name="Oval 243"/>
          <p:cNvSpPr/>
          <p:nvPr/>
        </p:nvSpPr>
        <p:spPr>
          <a:xfrm rot="10800000" flipH="1" flipV="1">
            <a:off x="8030521" y="3125709"/>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45" name="Straight Connector 244"/>
          <p:cNvCxnSpPr>
            <a:stCxn id="244" idx="6"/>
            <a:endCxn id="243" idx="2"/>
          </p:cNvCxnSpPr>
          <p:nvPr/>
        </p:nvCxnSpPr>
        <p:spPr>
          <a:xfrm flipV="1">
            <a:off x="8165033" y="3021691"/>
            <a:ext cx="243393" cy="171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6" name="Oval 245"/>
          <p:cNvSpPr/>
          <p:nvPr/>
        </p:nvSpPr>
        <p:spPr>
          <a:xfrm rot="10800000" flipH="1" flipV="1">
            <a:off x="8030521" y="2909161"/>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47" name="Straight Connector 246"/>
          <p:cNvCxnSpPr>
            <a:stCxn id="246" idx="6"/>
            <a:endCxn id="243" idx="2"/>
          </p:cNvCxnSpPr>
          <p:nvPr/>
        </p:nvCxnSpPr>
        <p:spPr>
          <a:xfrm>
            <a:off x="8165033" y="2976417"/>
            <a:ext cx="243393" cy="45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Oval 247"/>
          <p:cNvSpPr/>
          <p:nvPr/>
        </p:nvSpPr>
        <p:spPr>
          <a:xfrm rot="10800000" flipH="1" flipV="1">
            <a:off x="8408427" y="3795481"/>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9" name="Oval 248"/>
          <p:cNvSpPr/>
          <p:nvPr/>
        </p:nvSpPr>
        <p:spPr>
          <a:xfrm rot="10800000" flipH="1" flipV="1">
            <a:off x="8408427" y="4018132"/>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0" name="Oval 249"/>
          <p:cNvSpPr/>
          <p:nvPr/>
        </p:nvSpPr>
        <p:spPr>
          <a:xfrm rot="10800000" flipH="1" flipV="1">
            <a:off x="8030522" y="3795481"/>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51" name="Straight Connector 250"/>
          <p:cNvCxnSpPr>
            <a:stCxn id="250" idx="6"/>
            <a:endCxn id="248" idx="3"/>
          </p:cNvCxnSpPr>
          <p:nvPr/>
        </p:nvCxnSpPr>
        <p:spPr>
          <a:xfrm>
            <a:off x="8165034" y="3862737"/>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249" idx="1"/>
            <a:endCxn id="250" idx="6"/>
          </p:cNvCxnSpPr>
          <p:nvPr/>
        </p:nvCxnSpPr>
        <p:spPr>
          <a:xfrm flipH="1" flipV="1">
            <a:off x="8165034" y="3862737"/>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3" name="Oval 252"/>
          <p:cNvSpPr/>
          <p:nvPr/>
        </p:nvSpPr>
        <p:spPr>
          <a:xfrm rot="10800000" flipH="1" flipV="1">
            <a:off x="8030522" y="4037831"/>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54" name="Straight Connector 253"/>
          <p:cNvCxnSpPr>
            <a:stCxn id="249" idx="1"/>
            <a:endCxn id="253" idx="6"/>
          </p:cNvCxnSpPr>
          <p:nvPr/>
        </p:nvCxnSpPr>
        <p:spPr>
          <a:xfrm flipH="1">
            <a:off x="8165034" y="4037831"/>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7838775" y="2805680"/>
            <a:ext cx="0" cy="332128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8733286" y="2825426"/>
            <a:ext cx="0" cy="332128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79" name="Rectangle 278"/>
          <p:cNvSpPr/>
          <p:nvPr/>
        </p:nvSpPr>
        <p:spPr bwMode="auto">
          <a:xfrm>
            <a:off x="7896236" y="3316964"/>
            <a:ext cx="779590" cy="439952"/>
          </a:xfrm>
          <a:prstGeom prst="rect">
            <a:avLst/>
          </a:prstGeom>
          <a:noFill/>
          <a:ln w="31750">
            <a:solidFill>
              <a:schemeClr val="tx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0" name="Rectangle 279"/>
          <p:cNvSpPr/>
          <p:nvPr/>
        </p:nvSpPr>
        <p:spPr bwMode="auto">
          <a:xfrm>
            <a:off x="7896236" y="5220895"/>
            <a:ext cx="779590" cy="627414"/>
          </a:xfrm>
          <a:prstGeom prst="rect">
            <a:avLst/>
          </a:prstGeom>
          <a:noFill/>
          <a:ln w="31750">
            <a:solidFill>
              <a:schemeClr val="tx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1" name="Oval 280"/>
          <p:cNvSpPr/>
          <p:nvPr/>
        </p:nvSpPr>
        <p:spPr>
          <a:xfrm rot="10800000" flipH="1" flipV="1">
            <a:off x="7519936" y="5252482"/>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2" name="Oval 281"/>
          <p:cNvSpPr/>
          <p:nvPr/>
        </p:nvSpPr>
        <p:spPr>
          <a:xfrm rot="10800000" flipH="1" flipV="1">
            <a:off x="7519936" y="5475133"/>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3" name="Oval 282"/>
          <p:cNvSpPr/>
          <p:nvPr/>
        </p:nvSpPr>
        <p:spPr>
          <a:xfrm rot="10800000" flipH="1" flipV="1">
            <a:off x="7142031" y="5252482"/>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84" name="Straight Connector 283"/>
          <p:cNvCxnSpPr>
            <a:stCxn id="283" idx="6"/>
            <a:endCxn id="281" idx="3"/>
          </p:cNvCxnSpPr>
          <p:nvPr/>
        </p:nvCxnSpPr>
        <p:spPr>
          <a:xfrm>
            <a:off x="7276543" y="5319738"/>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a:stCxn id="282" idx="1"/>
            <a:endCxn id="283" idx="6"/>
          </p:cNvCxnSpPr>
          <p:nvPr/>
        </p:nvCxnSpPr>
        <p:spPr>
          <a:xfrm flipH="1" flipV="1">
            <a:off x="7276543" y="5319738"/>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6" name="Oval 285"/>
          <p:cNvSpPr/>
          <p:nvPr/>
        </p:nvSpPr>
        <p:spPr>
          <a:xfrm rot="10800000" flipH="1" flipV="1">
            <a:off x="7142031" y="5494832"/>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87" name="Straight Connector 286"/>
          <p:cNvCxnSpPr>
            <a:stCxn id="282" idx="1"/>
            <a:endCxn id="286" idx="6"/>
          </p:cNvCxnSpPr>
          <p:nvPr/>
        </p:nvCxnSpPr>
        <p:spPr>
          <a:xfrm flipH="1">
            <a:off x="7276543" y="5494832"/>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Oval 287"/>
          <p:cNvSpPr/>
          <p:nvPr/>
        </p:nvSpPr>
        <p:spPr>
          <a:xfrm rot="10800000" flipH="1" flipV="1">
            <a:off x="7519935" y="3398986"/>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9" name="Oval 288"/>
          <p:cNvSpPr/>
          <p:nvPr/>
        </p:nvSpPr>
        <p:spPr>
          <a:xfrm rot="10800000" flipH="1" flipV="1">
            <a:off x="7142030" y="3570260"/>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90" name="Straight Connector 289"/>
          <p:cNvCxnSpPr>
            <a:stCxn id="289" idx="6"/>
            <a:endCxn id="288" idx="2"/>
          </p:cNvCxnSpPr>
          <p:nvPr/>
        </p:nvCxnSpPr>
        <p:spPr>
          <a:xfrm flipV="1">
            <a:off x="7276542" y="3466242"/>
            <a:ext cx="243393" cy="171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1" name="Oval 290"/>
          <p:cNvSpPr/>
          <p:nvPr/>
        </p:nvSpPr>
        <p:spPr>
          <a:xfrm rot="10800000" flipH="1" flipV="1">
            <a:off x="7142030" y="3353712"/>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92" name="Straight Connector 291"/>
          <p:cNvCxnSpPr>
            <a:stCxn id="291" idx="6"/>
            <a:endCxn id="288" idx="2"/>
          </p:cNvCxnSpPr>
          <p:nvPr/>
        </p:nvCxnSpPr>
        <p:spPr>
          <a:xfrm>
            <a:off x="7276542" y="3420968"/>
            <a:ext cx="243393" cy="45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4" name="Oval 293"/>
          <p:cNvSpPr/>
          <p:nvPr/>
        </p:nvSpPr>
        <p:spPr>
          <a:xfrm rot="10800000" flipH="1" flipV="1">
            <a:off x="7519935" y="2954435"/>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5" name="Oval 294"/>
          <p:cNvSpPr/>
          <p:nvPr/>
        </p:nvSpPr>
        <p:spPr>
          <a:xfrm rot="10800000" flipH="1" flipV="1">
            <a:off x="7142030" y="3125709"/>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96" name="Straight Connector 295"/>
          <p:cNvCxnSpPr>
            <a:stCxn id="295" idx="6"/>
            <a:endCxn id="294" idx="2"/>
          </p:cNvCxnSpPr>
          <p:nvPr/>
        </p:nvCxnSpPr>
        <p:spPr>
          <a:xfrm flipV="1">
            <a:off x="7276542" y="3021691"/>
            <a:ext cx="243393" cy="171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7" name="Oval 296"/>
          <p:cNvSpPr/>
          <p:nvPr/>
        </p:nvSpPr>
        <p:spPr>
          <a:xfrm rot="10800000" flipH="1" flipV="1">
            <a:off x="7142030" y="2909161"/>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98" name="Straight Connector 297"/>
          <p:cNvCxnSpPr>
            <a:stCxn id="297" idx="6"/>
            <a:endCxn id="294" idx="2"/>
          </p:cNvCxnSpPr>
          <p:nvPr/>
        </p:nvCxnSpPr>
        <p:spPr>
          <a:xfrm>
            <a:off x="7276542" y="2976417"/>
            <a:ext cx="243393" cy="45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9" name="Oval 298"/>
          <p:cNvSpPr/>
          <p:nvPr/>
        </p:nvSpPr>
        <p:spPr>
          <a:xfrm rot="10800000" flipH="1" flipV="1">
            <a:off x="7519936" y="3795481"/>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0" name="Oval 299"/>
          <p:cNvSpPr/>
          <p:nvPr/>
        </p:nvSpPr>
        <p:spPr>
          <a:xfrm rot="10800000" flipH="1" flipV="1">
            <a:off x="7519936" y="4018132"/>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1" name="Oval 300"/>
          <p:cNvSpPr/>
          <p:nvPr/>
        </p:nvSpPr>
        <p:spPr>
          <a:xfrm rot="10800000" flipH="1" flipV="1">
            <a:off x="7142031" y="3795481"/>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02" name="Straight Connector 301"/>
          <p:cNvCxnSpPr>
            <a:stCxn id="301" idx="6"/>
            <a:endCxn id="299" idx="3"/>
          </p:cNvCxnSpPr>
          <p:nvPr/>
        </p:nvCxnSpPr>
        <p:spPr>
          <a:xfrm>
            <a:off x="7276543" y="3862737"/>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300" idx="1"/>
            <a:endCxn id="301" idx="6"/>
          </p:cNvCxnSpPr>
          <p:nvPr/>
        </p:nvCxnSpPr>
        <p:spPr>
          <a:xfrm flipH="1" flipV="1">
            <a:off x="7276543" y="3862737"/>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04" name="Oval 303"/>
          <p:cNvSpPr/>
          <p:nvPr/>
        </p:nvSpPr>
        <p:spPr>
          <a:xfrm rot="10800000" flipH="1" flipV="1">
            <a:off x="7142031" y="4037831"/>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05" name="Straight Connector 304"/>
          <p:cNvCxnSpPr>
            <a:stCxn id="300" idx="1"/>
            <a:endCxn id="304" idx="6"/>
          </p:cNvCxnSpPr>
          <p:nvPr/>
        </p:nvCxnSpPr>
        <p:spPr>
          <a:xfrm flipH="1">
            <a:off x="7276543" y="4037831"/>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06" name="Oval 305"/>
          <p:cNvSpPr/>
          <p:nvPr/>
        </p:nvSpPr>
        <p:spPr>
          <a:xfrm rot="10800000" flipH="1" flipV="1">
            <a:off x="7519936" y="4785640"/>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7" name="Oval 306"/>
          <p:cNvSpPr/>
          <p:nvPr/>
        </p:nvSpPr>
        <p:spPr>
          <a:xfrm rot="10800000" flipH="1" flipV="1">
            <a:off x="7519936" y="5008291"/>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8" name="Oval 307"/>
          <p:cNvSpPr/>
          <p:nvPr/>
        </p:nvSpPr>
        <p:spPr>
          <a:xfrm rot="10800000" flipH="1" flipV="1">
            <a:off x="7142031" y="4785640"/>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09" name="Straight Connector 308"/>
          <p:cNvCxnSpPr>
            <a:stCxn id="308" idx="6"/>
            <a:endCxn id="306" idx="3"/>
          </p:cNvCxnSpPr>
          <p:nvPr/>
        </p:nvCxnSpPr>
        <p:spPr>
          <a:xfrm>
            <a:off x="7276543" y="4852896"/>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a:stCxn id="307" idx="1"/>
            <a:endCxn id="308" idx="6"/>
          </p:cNvCxnSpPr>
          <p:nvPr/>
        </p:nvCxnSpPr>
        <p:spPr>
          <a:xfrm flipH="1" flipV="1">
            <a:off x="7276543" y="4852896"/>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1" name="Oval 310"/>
          <p:cNvSpPr/>
          <p:nvPr/>
        </p:nvSpPr>
        <p:spPr>
          <a:xfrm rot="10800000" flipH="1" flipV="1">
            <a:off x="7142031" y="5027990"/>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2" name="Straight Connector 311"/>
          <p:cNvCxnSpPr>
            <a:stCxn id="307" idx="1"/>
            <a:endCxn id="311" idx="6"/>
          </p:cNvCxnSpPr>
          <p:nvPr/>
        </p:nvCxnSpPr>
        <p:spPr>
          <a:xfrm flipH="1">
            <a:off x="7276543" y="5027990"/>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3" name="Oval 312"/>
          <p:cNvSpPr/>
          <p:nvPr/>
        </p:nvSpPr>
        <p:spPr>
          <a:xfrm rot="10800000" flipH="1" flipV="1">
            <a:off x="7519936" y="5713796"/>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4" name="Oval 313"/>
          <p:cNvSpPr/>
          <p:nvPr/>
        </p:nvSpPr>
        <p:spPr>
          <a:xfrm rot="10800000" flipH="1" flipV="1">
            <a:off x="7142031" y="5877349"/>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5" name="Straight Connector 314"/>
          <p:cNvCxnSpPr>
            <a:stCxn id="314" idx="6"/>
            <a:endCxn id="313" idx="2"/>
          </p:cNvCxnSpPr>
          <p:nvPr/>
        </p:nvCxnSpPr>
        <p:spPr>
          <a:xfrm flipV="1">
            <a:off x="7276543" y="5781052"/>
            <a:ext cx="243393" cy="1635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a:stCxn id="286" idx="5"/>
            <a:endCxn id="313" idx="2"/>
          </p:cNvCxnSpPr>
          <p:nvPr/>
        </p:nvCxnSpPr>
        <p:spPr>
          <a:xfrm>
            <a:off x="7256844" y="5609645"/>
            <a:ext cx="263092" cy="1714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a:stCxn id="291" idx="6"/>
            <a:endCxn id="318" idx="2"/>
          </p:cNvCxnSpPr>
          <p:nvPr/>
        </p:nvCxnSpPr>
        <p:spPr>
          <a:xfrm>
            <a:off x="7276542" y="3420968"/>
            <a:ext cx="237096" cy="2376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8" name="Oval 317"/>
          <p:cNvSpPr/>
          <p:nvPr/>
        </p:nvSpPr>
        <p:spPr>
          <a:xfrm rot="10800000" flipH="1" flipV="1">
            <a:off x="7513638" y="3591350"/>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9" name="Rectangle 318"/>
          <p:cNvSpPr/>
          <p:nvPr/>
        </p:nvSpPr>
        <p:spPr bwMode="auto">
          <a:xfrm>
            <a:off x="7003539" y="2866202"/>
            <a:ext cx="779590" cy="439952"/>
          </a:xfrm>
          <a:prstGeom prst="rect">
            <a:avLst/>
          </a:prstGeom>
          <a:noFill/>
          <a:ln w="31750">
            <a:solidFill>
              <a:schemeClr val="tx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0" name="Rectangle 319"/>
          <p:cNvSpPr/>
          <p:nvPr/>
        </p:nvSpPr>
        <p:spPr bwMode="auto">
          <a:xfrm>
            <a:off x="6992990" y="4757799"/>
            <a:ext cx="779590" cy="439952"/>
          </a:xfrm>
          <a:prstGeom prst="rect">
            <a:avLst/>
          </a:prstGeom>
          <a:noFill/>
          <a:ln w="31750">
            <a:solidFill>
              <a:schemeClr val="tx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21" name="Straight Connector 320"/>
          <p:cNvCxnSpPr>
            <a:stCxn id="241" idx="6"/>
            <a:endCxn id="322" idx="2"/>
          </p:cNvCxnSpPr>
          <p:nvPr/>
        </p:nvCxnSpPr>
        <p:spPr>
          <a:xfrm>
            <a:off x="8165033" y="3420968"/>
            <a:ext cx="247447" cy="2376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2" name="Oval 321"/>
          <p:cNvSpPr/>
          <p:nvPr/>
        </p:nvSpPr>
        <p:spPr>
          <a:xfrm rot="10800000" flipH="1" flipV="1">
            <a:off x="8412480" y="3591350"/>
            <a:ext cx="134512" cy="134512"/>
          </a:xfrm>
          <a:prstGeom prst="ellipse">
            <a:avLst/>
          </a:prstGeom>
          <a:solidFill>
            <a:srgbClr val="5C2D9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4" name="Oval 323"/>
          <p:cNvSpPr/>
          <p:nvPr/>
        </p:nvSpPr>
        <p:spPr>
          <a:xfrm rot="10800000" flipH="1" flipV="1">
            <a:off x="9318862" y="3398986"/>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5" name="Oval 324"/>
          <p:cNvSpPr/>
          <p:nvPr/>
        </p:nvSpPr>
        <p:spPr>
          <a:xfrm rot="10800000" flipH="1" flipV="1">
            <a:off x="8940957" y="3570260"/>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26" name="Straight Connector 325"/>
          <p:cNvCxnSpPr>
            <a:stCxn id="325" idx="6"/>
            <a:endCxn id="324" idx="2"/>
          </p:cNvCxnSpPr>
          <p:nvPr/>
        </p:nvCxnSpPr>
        <p:spPr>
          <a:xfrm flipV="1">
            <a:off x="9075469" y="3466242"/>
            <a:ext cx="243393" cy="171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7" name="Oval 326"/>
          <p:cNvSpPr/>
          <p:nvPr/>
        </p:nvSpPr>
        <p:spPr>
          <a:xfrm rot="10800000" flipH="1" flipV="1">
            <a:off x="8940957" y="3353712"/>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28" name="Straight Connector 327"/>
          <p:cNvCxnSpPr>
            <a:stCxn id="327" idx="6"/>
            <a:endCxn id="324" idx="2"/>
          </p:cNvCxnSpPr>
          <p:nvPr/>
        </p:nvCxnSpPr>
        <p:spPr>
          <a:xfrm>
            <a:off x="9075469" y="3420968"/>
            <a:ext cx="243393" cy="45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9" name="Oval 328"/>
          <p:cNvSpPr/>
          <p:nvPr/>
        </p:nvSpPr>
        <p:spPr>
          <a:xfrm rot="10800000" flipH="1" flipV="1">
            <a:off x="9318862" y="2954435"/>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0" name="Oval 329"/>
          <p:cNvSpPr/>
          <p:nvPr/>
        </p:nvSpPr>
        <p:spPr>
          <a:xfrm rot="10800000" flipH="1" flipV="1">
            <a:off x="8940957" y="3125709"/>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31" name="Straight Connector 330"/>
          <p:cNvCxnSpPr>
            <a:stCxn id="330" idx="6"/>
            <a:endCxn id="329" idx="2"/>
          </p:cNvCxnSpPr>
          <p:nvPr/>
        </p:nvCxnSpPr>
        <p:spPr>
          <a:xfrm flipV="1">
            <a:off x="9075469" y="3021691"/>
            <a:ext cx="243393" cy="171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32" name="Oval 331"/>
          <p:cNvSpPr/>
          <p:nvPr/>
        </p:nvSpPr>
        <p:spPr>
          <a:xfrm rot="10800000" flipH="1" flipV="1">
            <a:off x="8940957" y="2909161"/>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33" name="Straight Connector 332"/>
          <p:cNvCxnSpPr>
            <a:stCxn id="332" idx="6"/>
            <a:endCxn id="329" idx="2"/>
          </p:cNvCxnSpPr>
          <p:nvPr/>
        </p:nvCxnSpPr>
        <p:spPr>
          <a:xfrm>
            <a:off x="9075469" y="2976417"/>
            <a:ext cx="243393" cy="45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34" name="Oval 333"/>
          <p:cNvSpPr/>
          <p:nvPr/>
        </p:nvSpPr>
        <p:spPr>
          <a:xfrm rot="10800000" flipH="1" flipV="1">
            <a:off x="9318863" y="3795481"/>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5" name="Oval 334"/>
          <p:cNvSpPr/>
          <p:nvPr/>
        </p:nvSpPr>
        <p:spPr>
          <a:xfrm rot="10800000" flipH="1" flipV="1">
            <a:off x="9318863" y="4018132"/>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6" name="Oval 335"/>
          <p:cNvSpPr/>
          <p:nvPr/>
        </p:nvSpPr>
        <p:spPr>
          <a:xfrm rot="10800000" flipH="1" flipV="1">
            <a:off x="8940958" y="3795481"/>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37" name="Straight Connector 336"/>
          <p:cNvCxnSpPr>
            <a:stCxn id="336" idx="6"/>
            <a:endCxn id="334" idx="3"/>
          </p:cNvCxnSpPr>
          <p:nvPr/>
        </p:nvCxnSpPr>
        <p:spPr>
          <a:xfrm>
            <a:off x="9075470" y="3862737"/>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a:stCxn id="335" idx="1"/>
            <a:endCxn id="336" idx="6"/>
          </p:cNvCxnSpPr>
          <p:nvPr/>
        </p:nvCxnSpPr>
        <p:spPr>
          <a:xfrm flipH="1" flipV="1">
            <a:off x="9075470" y="3862737"/>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Oval 338"/>
          <p:cNvSpPr/>
          <p:nvPr/>
        </p:nvSpPr>
        <p:spPr>
          <a:xfrm rot="10800000" flipH="1" flipV="1">
            <a:off x="8940958" y="4037831"/>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40" name="Straight Connector 339"/>
          <p:cNvCxnSpPr>
            <a:stCxn id="335" idx="1"/>
            <a:endCxn id="339" idx="6"/>
          </p:cNvCxnSpPr>
          <p:nvPr/>
        </p:nvCxnSpPr>
        <p:spPr>
          <a:xfrm flipH="1">
            <a:off x="9075470" y="4037831"/>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p:cNvSpPr/>
          <p:nvPr/>
        </p:nvSpPr>
        <p:spPr bwMode="auto">
          <a:xfrm>
            <a:off x="8804564" y="3755316"/>
            <a:ext cx="779590" cy="439952"/>
          </a:xfrm>
          <a:prstGeom prst="rect">
            <a:avLst/>
          </a:prstGeom>
          <a:noFill/>
          <a:ln w="31750">
            <a:solidFill>
              <a:schemeClr val="tx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43" name="Straight Connector 342"/>
          <p:cNvCxnSpPr>
            <a:stCxn id="327" idx="6"/>
            <a:endCxn id="344" idx="2"/>
          </p:cNvCxnSpPr>
          <p:nvPr/>
        </p:nvCxnSpPr>
        <p:spPr>
          <a:xfrm>
            <a:off x="9075469" y="3420968"/>
            <a:ext cx="242267" cy="239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4" name="Oval 343"/>
          <p:cNvSpPr/>
          <p:nvPr/>
        </p:nvSpPr>
        <p:spPr>
          <a:xfrm rot="10800000" flipH="1" flipV="1">
            <a:off x="9317736" y="3593592"/>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Rectangle 134"/>
          <p:cNvSpPr/>
          <p:nvPr/>
        </p:nvSpPr>
        <p:spPr>
          <a:xfrm>
            <a:off x="5176844" y="6301271"/>
            <a:ext cx="564008" cy="20892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6" name="TextBox 135"/>
          <p:cNvSpPr txBox="1"/>
          <p:nvPr/>
        </p:nvSpPr>
        <p:spPr>
          <a:xfrm>
            <a:off x="5757278" y="6221069"/>
            <a:ext cx="1338443" cy="369332"/>
          </a:xfrm>
          <a:prstGeom prst="rect">
            <a:avLst/>
          </a:prstGeom>
          <a:noFill/>
        </p:spPr>
        <p:txBody>
          <a:bodyPr wrap="none" rtlCol="0">
            <a:spAutoFit/>
          </a:bodyPr>
          <a:lstStyle/>
          <a:p>
            <a:r>
              <a:rPr lang="en-US" altLang="zh-CN" dirty="0"/>
              <a:t>Visible</a:t>
            </a:r>
            <a:r>
              <a:rPr lang="en-US" dirty="0"/>
              <a:t> </a:t>
            </a:r>
            <a:r>
              <a:rPr lang="en-US" altLang="zh-CN" dirty="0"/>
              <a:t>Task</a:t>
            </a:r>
            <a:endParaRPr lang="en-US" dirty="0"/>
          </a:p>
        </p:txBody>
      </p:sp>
      <p:sp>
        <p:nvSpPr>
          <p:cNvPr id="137" name="Rounded Rectangular Callout 136"/>
          <p:cNvSpPr/>
          <p:nvPr/>
        </p:nvSpPr>
        <p:spPr bwMode="auto">
          <a:xfrm flipH="1">
            <a:off x="10332743" y="4250544"/>
            <a:ext cx="1564352" cy="720848"/>
          </a:xfrm>
          <a:prstGeom prst="wedgeRoundRectCallout">
            <a:avLst>
              <a:gd name="adj1" fmla="val 95949"/>
              <a:gd name="adj2" fmla="val -90592"/>
              <a:gd name="adj3" fmla="val 16667"/>
            </a:avLst>
          </a:prstGeom>
          <a:noFill/>
          <a:ln w="2222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Server </a:t>
            </a:r>
            <a:r>
              <a:rPr lang="en-US" altLang="zh-CN" sz="1600" dirty="0">
                <a:solidFill>
                  <a:schemeClr val="tx1"/>
                </a:solidFill>
                <a:ea typeface="Segoe UI" pitchFamily="34" charset="0"/>
                <a:cs typeface="Segoe UI" pitchFamily="34" charset="0"/>
              </a:rPr>
              <a:t>0</a:t>
            </a:r>
            <a:r>
              <a:rPr lang="en-US" sz="1600" dirty="0">
                <a:solidFill>
                  <a:schemeClr val="tx1"/>
                </a:solidFill>
                <a:ea typeface="Segoe UI" pitchFamily="34" charset="0"/>
                <a:cs typeface="Segoe UI" pitchFamily="34" charset="0"/>
              </a:rPr>
              <a:t> </a:t>
            </a:r>
            <a:r>
              <a:rPr lang="en-US" altLang="zh-CN" sz="1600" dirty="0">
                <a:solidFill>
                  <a:schemeClr val="tx1"/>
                </a:solidFill>
                <a:ea typeface="Segoe UI" pitchFamily="34" charset="0"/>
                <a:cs typeface="Segoe UI" pitchFamily="34" charset="0"/>
              </a:rPr>
              <a:t>continues</a:t>
            </a:r>
            <a:endParaRPr lang="en-US" sz="1600" dirty="0">
              <a:solidFill>
                <a:schemeClr val="tx1"/>
              </a:solidFill>
              <a:ea typeface="Segoe UI" pitchFamily="34" charset="0"/>
              <a:cs typeface="Segoe UI" pitchFamily="34" charset="0"/>
            </a:endParaRPr>
          </a:p>
        </p:txBody>
      </p:sp>
      <p:cxnSp>
        <p:nvCxnSpPr>
          <p:cNvPr id="138" name="Straight Arrow Connector 137"/>
          <p:cNvCxnSpPr/>
          <p:nvPr/>
        </p:nvCxnSpPr>
        <p:spPr>
          <a:xfrm>
            <a:off x="6971265" y="4242816"/>
            <a:ext cx="2665225" cy="0"/>
          </a:xfrm>
          <a:prstGeom prst="straightConnector1">
            <a:avLst/>
          </a:prstGeom>
          <a:ln w="349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rot="5400000" flipH="1" flipV="1">
            <a:off x="6991940" y="4232381"/>
            <a:ext cx="410690" cy="461665"/>
          </a:xfrm>
          <a:prstGeom prst="rect">
            <a:avLst/>
          </a:prstGeom>
          <a:noFill/>
        </p:spPr>
        <p:txBody>
          <a:bodyPr wrap="none" rtlCol="0">
            <a:spAutoFit/>
          </a:bodyPr>
          <a:lstStyle/>
          <a:p>
            <a:r>
              <a:rPr lang="en-US" sz="2400" dirty="0"/>
              <a:t>…</a:t>
            </a:r>
          </a:p>
        </p:txBody>
      </p:sp>
      <p:cxnSp>
        <p:nvCxnSpPr>
          <p:cNvPr id="152" name="Straight Arrow Connector 151"/>
          <p:cNvCxnSpPr/>
          <p:nvPr/>
        </p:nvCxnSpPr>
        <p:spPr>
          <a:xfrm>
            <a:off x="6971265" y="4690872"/>
            <a:ext cx="2665225" cy="0"/>
          </a:xfrm>
          <a:prstGeom prst="straightConnector1">
            <a:avLst/>
          </a:prstGeom>
          <a:ln w="3492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23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151"/>
          <p:cNvSpPr/>
          <p:nvPr/>
        </p:nvSpPr>
        <p:spPr>
          <a:xfrm rot="10800000" flipH="1" flipV="1">
            <a:off x="6951363" y="4694106"/>
            <a:ext cx="881298" cy="52148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0" name="Rectangle 149"/>
          <p:cNvSpPr/>
          <p:nvPr/>
        </p:nvSpPr>
        <p:spPr>
          <a:xfrm rot="10800000" flipH="1" flipV="1">
            <a:off x="7855629" y="5189354"/>
            <a:ext cx="531817" cy="67485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9" name="Rectangle 148"/>
          <p:cNvSpPr/>
          <p:nvPr/>
        </p:nvSpPr>
        <p:spPr>
          <a:xfrm rot="10800000" flipH="1" flipV="1">
            <a:off x="7863280" y="3300704"/>
            <a:ext cx="881298" cy="4738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 name="Rectangle 139"/>
          <p:cNvSpPr/>
          <p:nvPr/>
        </p:nvSpPr>
        <p:spPr>
          <a:xfrm rot="10800000" flipH="1" flipV="1">
            <a:off x="6962884" y="2817768"/>
            <a:ext cx="881298" cy="50448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en-US" dirty="0"/>
              <a:t>Stale Synchronous Parallel in TuX</a:t>
            </a:r>
            <a:r>
              <a:rPr lang="en-US" baseline="30000" dirty="0"/>
              <a:t>2</a:t>
            </a:r>
            <a:endParaRPr lang="en-US" dirty="0"/>
          </a:p>
        </p:txBody>
      </p:sp>
      <p:sp>
        <p:nvSpPr>
          <p:cNvPr id="132" name="Text Placeholder 2"/>
          <p:cNvSpPr>
            <a:spLocks noGrp="1"/>
          </p:cNvSpPr>
          <p:nvPr>
            <p:ph type="body" sz="quarter" idx="10"/>
          </p:nvPr>
        </p:nvSpPr>
        <p:spPr>
          <a:xfrm>
            <a:off x="274638" y="1212850"/>
            <a:ext cx="11887200" cy="2172903"/>
          </a:xfrm>
        </p:spPr>
        <p:txBody>
          <a:bodyPr/>
          <a:lstStyle/>
          <a:p>
            <a:r>
              <a:rPr lang="en-US" dirty="0"/>
              <a:t>Slack of 1 clock as an example</a:t>
            </a:r>
          </a:p>
          <a:p>
            <a:pPr marL="342900" lvl="1" indent="-342900">
              <a:buFont typeface="Segoe UI" panose="020B0502040204020203" pitchFamily="34" charset="0"/>
              <a:buChar char="⁻"/>
            </a:pPr>
            <a:r>
              <a:rPr lang="en-US" altLang="zh-CN" dirty="0">
                <a:gradFill>
                  <a:gsLst>
                    <a:gs pos="1250">
                      <a:srgbClr val="505050"/>
                    </a:gs>
                    <a:gs pos="100000">
                      <a:srgbClr val="505050"/>
                    </a:gs>
                  </a:gsLst>
                  <a:lin ang="5400000" scaled="0"/>
                </a:gradFill>
              </a:rPr>
              <a:t>Slowest server (n) is in clock2</a:t>
            </a:r>
          </a:p>
          <a:p>
            <a:pPr marL="342900" lvl="1" indent="-342900">
              <a:buFont typeface="Segoe UI" panose="020B0502040204020203" pitchFamily="34" charset="0"/>
              <a:buChar char="⁻"/>
            </a:pPr>
            <a:r>
              <a:rPr lang="en-US" altLang="zh-CN" dirty="0">
                <a:gradFill>
                  <a:gsLst>
                    <a:gs pos="1250">
                      <a:srgbClr val="505050"/>
                    </a:gs>
                    <a:gs pos="100000">
                      <a:srgbClr val="505050"/>
                    </a:gs>
                  </a:gsLst>
                  <a:lin ang="5400000" scaled="0"/>
                </a:gradFill>
              </a:rPr>
              <a:t>Fastest server (0) finishes clock3</a:t>
            </a:r>
          </a:p>
          <a:p>
            <a:pPr marL="571500" lvl="2" indent="-342900">
              <a:buFont typeface="Segoe UI" panose="020B0502040204020203" pitchFamily="34" charset="0"/>
              <a:buChar char="⁻"/>
            </a:pPr>
            <a:r>
              <a:rPr lang="en-US" altLang="zh-CN" dirty="0">
                <a:gradFill>
                  <a:gsLst>
                    <a:gs pos="1250">
                      <a:srgbClr val="505050"/>
                    </a:gs>
                    <a:gs pos="100000">
                      <a:srgbClr val="505050"/>
                    </a:gs>
                  </a:gsLst>
                  <a:lin ang="5400000" scaled="0"/>
                </a:gradFill>
              </a:rPr>
              <a:t>reaching the max slack bound</a:t>
            </a:r>
          </a:p>
          <a:p>
            <a:pPr marL="571500" lvl="2" indent="-342900">
              <a:buFont typeface="Segoe UI" panose="020B0502040204020203" pitchFamily="34" charset="0"/>
              <a:buChar char="⁻"/>
            </a:pPr>
            <a:r>
              <a:rPr lang="en-US" altLang="zh-CN" dirty="0">
                <a:gradFill>
                  <a:gsLst>
                    <a:gs pos="1250">
                      <a:srgbClr val="505050"/>
                    </a:gs>
                    <a:gs pos="100000">
                      <a:srgbClr val="505050"/>
                    </a:gs>
                  </a:gsLst>
                  <a:lin ang="5400000" scaled="0"/>
                </a:gradFill>
              </a:rPr>
              <a:t>blocked</a:t>
            </a:r>
          </a:p>
        </p:txBody>
      </p:sp>
      <p:sp>
        <p:nvSpPr>
          <p:cNvPr id="323" name="Rectangle 322"/>
          <p:cNvSpPr/>
          <p:nvPr/>
        </p:nvSpPr>
        <p:spPr>
          <a:xfrm rot="10800000" flipH="1" flipV="1">
            <a:off x="8755192" y="3756916"/>
            <a:ext cx="881298" cy="50878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4" name="Rectangle 143"/>
          <p:cNvSpPr/>
          <p:nvPr/>
        </p:nvSpPr>
        <p:spPr>
          <a:xfrm>
            <a:off x="7208581" y="6301271"/>
            <a:ext cx="564008" cy="20892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5" name="TextBox 144"/>
          <p:cNvSpPr txBox="1"/>
          <p:nvPr/>
        </p:nvSpPr>
        <p:spPr>
          <a:xfrm>
            <a:off x="7789015" y="6221069"/>
            <a:ext cx="1666546" cy="369332"/>
          </a:xfrm>
          <a:prstGeom prst="rect">
            <a:avLst/>
          </a:prstGeom>
          <a:noFill/>
        </p:spPr>
        <p:txBody>
          <a:bodyPr wrap="none" rtlCol="0">
            <a:spAutoFit/>
          </a:bodyPr>
          <a:lstStyle/>
          <a:p>
            <a:r>
              <a:rPr lang="en-US" dirty="0"/>
              <a:t>Completed Task</a:t>
            </a:r>
          </a:p>
        </p:txBody>
      </p:sp>
      <p:sp>
        <p:nvSpPr>
          <p:cNvPr id="146" name="Rectangle 145"/>
          <p:cNvSpPr/>
          <p:nvPr/>
        </p:nvSpPr>
        <p:spPr>
          <a:xfrm>
            <a:off x="9599879" y="6301271"/>
            <a:ext cx="564008" cy="2089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TextBox 146"/>
          <p:cNvSpPr txBox="1"/>
          <p:nvPr/>
        </p:nvSpPr>
        <p:spPr>
          <a:xfrm>
            <a:off x="10163886" y="6221069"/>
            <a:ext cx="1423403" cy="369332"/>
          </a:xfrm>
          <a:prstGeom prst="rect">
            <a:avLst/>
          </a:prstGeom>
          <a:noFill/>
        </p:spPr>
        <p:txBody>
          <a:bodyPr wrap="none" rtlCol="0">
            <a:spAutoFit/>
          </a:bodyPr>
          <a:lstStyle/>
          <a:p>
            <a:r>
              <a:rPr lang="en-US" dirty="0"/>
              <a:t>Ongoing </a:t>
            </a:r>
            <a:r>
              <a:rPr lang="en-US" altLang="zh-CN" dirty="0"/>
              <a:t>Task</a:t>
            </a:r>
            <a:endParaRPr lang="en-US" dirty="0"/>
          </a:p>
        </p:txBody>
      </p:sp>
      <p:grpSp>
        <p:nvGrpSpPr>
          <p:cNvPr id="156" name="Group 155"/>
          <p:cNvGrpSpPr/>
          <p:nvPr/>
        </p:nvGrpSpPr>
        <p:grpSpPr>
          <a:xfrm rot="10800000" flipH="1" flipV="1">
            <a:off x="6800203" y="2321641"/>
            <a:ext cx="282450" cy="455409"/>
            <a:chOff x="1027518" y="2134579"/>
            <a:chExt cx="295326" cy="476168"/>
          </a:xfrm>
        </p:grpSpPr>
        <p:sp>
          <p:nvSpPr>
            <p:cNvPr id="157" name="Isosceles Triangle 156"/>
            <p:cNvSpPr/>
            <p:nvPr/>
          </p:nvSpPr>
          <p:spPr>
            <a:xfrm rot="10800000">
              <a:off x="1081107" y="2448550"/>
              <a:ext cx="188149" cy="16219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a:p>
          </p:txBody>
        </p:sp>
        <p:sp>
          <p:nvSpPr>
            <p:cNvPr id="158" name="TextBox 157"/>
            <p:cNvSpPr txBox="1"/>
            <p:nvPr/>
          </p:nvSpPr>
          <p:spPr>
            <a:xfrm>
              <a:off x="1027518" y="2134579"/>
              <a:ext cx="295326" cy="337896"/>
            </a:xfrm>
            <a:prstGeom prst="rect">
              <a:avLst/>
            </a:prstGeom>
            <a:noFill/>
          </p:spPr>
          <p:txBody>
            <a:bodyPr wrap="none" rtlCol="0">
              <a:spAutoFit/>
            </a:bodyPr>
            <a:lstStyle/>
            <a:p>
              <a:pPr algn="ctr"/>
              <a:r>
                <a:rPr lang="en-US" altLang="zh-CN" sz="1500" b="1" dirty="0"/>
                <a:t>0</a:t>
              </a:r>
              <a:endParaRPr lang="en-US" sz="1500" b="1" dirty="0"/>
            </a:p>
          </p:txBody>
        </p:sp>
      </p:grpSp>
      <p:grpSp>
        <p:nvGrpSpPr>
          <p:cNvPr id="159" name="Group 158"/>
          <p:cNvGrpSpPr/>
          <p:nvPr/>
        </p:nvGrpSpPr>
        <p:grpSpPr>
          <a:xfrm rot="10800000" flipH="1" flipV="1">
            <a:off x="7691687" y="2321641"/>
            <a:ext cx="282450" cy="455409"/>
            <a:chOff x="1027518" y="2134579"/>
            <a:chExt cx="295326" cy="476168"/>
          </a:xfrm>
        </p:grpSpPr>
        <p:sp>
          <p:nvSpPr>
            <p:cNvPr id="160" name="Isosceles Triangle 159"/>
            <p:cNvSpPr/>
            <p:nvPr/>
          </p:nvSpPr>
          <p:spPr>
            <a:xfrm rot="10800000">
              <a:off x="1081107" y="2448550"/>
              <a:ext cx="188149" cy="16219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a:p>
          </p:txBody>
        </p:sp>
        <p:sp>
          <p:nvSpPr>
            <p:cNvPr id="161" name="TextBox 160"/>
            <p:cNvSpPr txBox="1"/>
            <p:nvPr/>
          </p:nvSpPr>
          <p:spPr>
            <a:xfrm>
              <a:off x="1027518" y="2134579"/>
              <a:ext cx="295326" cy="337896"/>
            </a:xfrm>
            <a:prstGeom prst="rect">
              <a:avLst/>
            </a:prstGeom>
            <a:noFill/>
          </p:spPr>
          <p:txBody>
            <a:bodyPr wrap="none" rtlCol="0">
              <a:spAutoFit/>
            </a:bodyPr>
            <a:lstStyle/>
            <a:p>
              <a:pPr algn="ctr"/>
              <a:r>
                <a:rPr lang="en-US" altLang="zh-CN" sz="1500" b="1" dirty="0"/>
                <a:t>1</a:t>
              </a:r>
              <a:endParaRPr lang="en-US" sz="1500" b="1" dirty="0"/>
            </a:p>
          </p:txBody>
        </p:sp>
      </p:grpSp>
      <p:grpSp>
        <p:nvGrpSpPr>
          <p:cNvPr id="162" name="Group 161"/>
          <p:cNvGrpSpPr/>
          <p:nvPr/>
        </p:nvGrpSpPr>
        <p:grpSpPr>
          <a:xfrm rot="10800000" flipH="1" flipV="1">
            <a:off x="8593104" y="2321641"/>
            <a:ext cx="282450" cy="455409"/>
            <a:chOff x="1027518" y="2134579"/>
            <a:chExt cx="295326" cy="476168"/>
          </a:xfrm>
        </p:grpSpPr>
        <p:sp>
          <p:nvSpPr>
            <p:cNvPr id="163" name="Isosceles Triangle 162"/>
            <p:cNvSpPr/>
            <p:nvPr/>
          </p:nvSpPr>
          <p:spPr>
            <a:xfrm rot="10800000">
              <a:off x="1081107" y="2448550"/>
              <a:ext cx="188149" cy="16219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a:p>
          </p:txBody>
        </p:sp>
        <p:sp>
          <p:nvSpPr>
            <p:cNvPr id="164" name="TextBox 163"/>
            <p:cNvSpPr txBox="1"/>
            <p:nvPr/>
          </p:nvSpPr>
          <p:spPr>
            <a:xfrm>
              <a:off x="1027518" y="2134579"/>
              <a:ext cx="295326" cy="337896"/>
            </a:xfrm>
            <a:prstGeom prst="rect">
              <a:avLst/>
            </a:prstGeom>
            <a:noFill/>
          </p:spPr>
          <p:txBody>
            <a:bodyPr wrap="none" rtlCol="0">
              <a:spAutoFit/>
            </a:bodyPr>
            <a:lstStyle/>
            <a:p>
              <a:pPr algn="ctr"/>
              <a:r>
                <a:rPr lang="en-US" altLang="zh-CN" sz="1500" b="1" dirty="0"/>
                <a:t>2</a:t>
              </a:r>
              <a:endParaRPr lang="en-US" sz="1500" b="1" dirty="0"/>
            </a:p>
          </p:txBody>
        </p:sp>
      </p:grpSp>
      <p:grpSp>
        <p:nvGrpSpPr>
          <p:cNvPr id="165" name="Group 164"/>
          <p:cNvGrpSpPr/>
          <p:nvPr/>
        </p:nvGrpSpPr>
        <p:grpSpPr>
          <a:xfrm rot="10800000" flipH="1" flipV="1">
            <a:off x="9501142" y="2321641"/>
            <a:ext cx="282450" cy="455409"/>
            <a:chOff x="1065767" y="2134579"/>
            <a:chExt cx="295326" cy="476168"/>
          </a:xfrm>
        </p:grpSpPr>
        <p:sp>
          <p:nvSpPr>
            <p:cNvPr id="166" name="Isosceles Triangle 165"/>
            <p:cNvSpPr/>
            <p:nvPr/>
          </p:nvSpPr>
          <p:spPr>
            <a:xfrm rot="10800000">
              <a:off x="1119351" y="2448550"/>
              <a:ext cx="188149" cy="16219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a:p>
          </p:txBody>
        </p:sp>
        <p:sp>
          <p:nvSpPr>
            <p:cNvPr id="168" name="TextBox 167"/>
            <p:cNvSpPr txBox="1"/>
            <p:nvPr/>
          </p:nvSpPr>
          <p:spPr>
            <a:xfrm>
              <a:off x="1065767" y="2134579"/>
              <a:ext cx="295326" cy="337896"/>
            </a:xfrm>
            <a:prstGeom prst="rect">
              <a:avLst/>
            </a:prstGeom>
            <a:noFill/>
          </p:spPr>
          <p:txBody>
            <a:bodyPr wrap="none" rtlCol="0">
              <a:spAutoFit/>
            </a:bodyPr>
            <a:lstStyle/>
            <a:p>
              <a:pPr algn="ctr"/>
              <a:r>
                <a:rPr lang="en-US" altLang="zh-CN" sz="1500" b="1" dirty="0"/>
                <a:t>3</a:t>
              </a:r>
              <a:endParaRPr lang="en-US" sz="1500" b="1" dirty="0"/>
            </a:p>
          </p:txBody>
        </p:sp>
      </p:grpSp>
      <p:cxnSp>
        <p:nvCxnSpPr>
          <p:cNvPr id="170" name="Straight Arrow Connector 169"/>
          <p:cNvCxnSpPr/>
          <p:nvPr/>
        </p:nvCxnSpPr>
        <p:spPr>
          <a:xfrm>
            <a:off x="6589953" y="2801511"/>
            <a:ext cx="4047884" cy="2391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rot="10800000" flipH="1" flipV="1">
            <a:off x="9845806" y="2438066"/>
            <a:ext cx="705642" cy="369332"/>
          </a:xfrm>
          <a:prstGeom prst="rect">
            <a:avLst/>
          </a:prstGeom>
          <a:noFill/>
        </p:spPr>
        <p:txBody>
          <a:bodyPr wrap="none" rtlCol="0">
            <a:spAutoFit/>
          </a:bodyPr>
          <a:lstStyle/>
          <a:p>
            <a:pPr algn="ctr"/>
            <a:r>
              <a:rPr lang="en-US" dirty="0"/>
              <a:t>clock</a:t>
            </a:r>
          </a:p>
        </p:txBody>
      </p:sp>
      <p:sp>
        <p:nvSpPr>
          <p:cNvPr id="172" name="TextBox 171"/>
          <p:cNvSpPr txBox="1"/>
          <p:nvPr/>
        </p:nvSpPr>
        <p:spPr>
          <a:xfrm rot="16200000" flipH="1">
            <a:off x="6099103" y="3171222"/>
            <a:ext cx="1199559" cy="544765"/>
          </a:xfrm>
          <a:prstGeom prst="rect">
            <a:avLst/>
          </a:prstGeom>
          <a:noFill/>
        </p:spPr>
        <p:txBody>
          <a:bodyPr wrap="none" lIns="182880" tIns="146304" rIns="182880" bIns="146304" rtlCol="0">
            <a:spAutoFit/>
          </a:bodyPr>
          <a:lstStyle/>
          <a:p>
            <a:pPr>
              <a:lnSpc>
                <a:spcPct val="90000"/>
              </a:lnSpc>
              <a:spcAft>
                <a:spcPts val="600"/>
              </a:spcAft>
            </a:pPr>
            <a:r>
              <a:rPr lang="en-US" altLang="zh-CN" dirty="0">
                <a:gradFill>
                  <a:gsLst>
                    <a:gs pos="2917">
                      <a:schemeClr val="tx1"/>
                    </a:gs>
                    <a:gs pos="30000">
                      <a:schemeClr val="tx1"/>
                    </a:gs>
                  </a:gsLst>
                  <a:lin ang="5400000" scaled="0"/>
                </a:gradFill>
              </a:rPr>
              <a:t>Server</a:t>
            </a:r>
            <a:r>
              <a:rPr lang="en-US" dirty="0">
                <a:gradFill>
                  <a:gsLst>
                    <a:gs pos="2917">
                      <a:schemeClr val="tx1"/>
                    </a:gs>
                    <a:gs pos="30000">
                      <a:schemeClr val="tx1"/>
                    </a:gs>
                  </a:gsLst>
                  <a:lin ang="5400000" scaled="0"/>
                </a:gradFill>
              </a:rPr>
              <a:t> 0</a:t>
            </a:r>
          </a:p>
        </p:txBody>
      </p:sp>
      <p:sp>
        <p:nvSpPr>
          <p:cNvPr id="173" name="TextBox 172"/>
          <p:cNvSpPr txBox="1"/>
          <p:nvPr/>
        </p:nvSpPr>
        <p:spPr>
          <a:xfrm rot="16200000" flipH="1">
            <a:off x="6096698" y="5083133"/>
            <a:ext cx="1204369" cy="544765"/>
          </a:xfrm>
          <a:prstGeom prst="rect">
            <a:avLst/>
          </a:prstGeom>
          <a:noFill/>
        </p:spPr>
        <p:txBody>
          <a:bodyPr wrap="none" lIns="182880" tIns="146304" rIns="182880" bIns="146304" rtlCol="0">
            <a:spAutoFit/>
          </a:bodyPr>
          <a:lstStyle/>
          <a:p>
            <a:pPr>
              <a:lnSpc>
                <a:spcPct val="90000"/>
              </a:lnSpc>
              <a:spcAft>
                <a:spcPts val="600"/>
              </a:spcAft>
            </a:pPr>
            <a:r>
              <a:rPr lang="en-US" altLang="zh-CN" dirty="0">
                <a:gradFill>
                  <a:gsLst>
                    <a:gs pos="2917">
                      <a:schemeClr val="tx1"/>
                    </a:gs>
                    <a:gs pos="30000">
                      <a:schemeClr val="tx1"/>
                    </a:gs>
                  </a:gsLst>
                  <a:lin ang="5400000" scaled="0"/>
                </a:gradFill>
              </a:rPr>
              <a:t>Server</a:t>
            </a:r>
            <a:r>
              <a:rPr lang="en-US" dirty="0">
                <a:gradFill>
                  <a:gsLst>
                    <a:gs pos="2917">
                      <a:schemeClr val="tx1"/>
                    </a:gs>
                    <a:gs pos="30000">
                      <a:schemeClr val="tx1"/>
                    </a:gs>
                  </a:gsLst>
                  <a:lin ang="5400000" scaled="0"/>
                </a:gradFill>
              </a:rPr>
              <a:t> n</a:t>
            </a:r>
          </a:p>
        </p:txBody>
      </p:sp>
      <p:sp>
        <p:nvSpPr>
          <p:cNvPr id="174" name="TextBox 173"/>
          <p:cNvSpPr txBox="1"/>
          <p:nvPr/>
        </p:nvSpPr>
        <p:spPr>
          <a:xfrm rot="5400000" flipH="1" flipV="1">
            <a:off x="6991940" y="4232381"/>
            <a:ext cx="410690" cy="461665"/>
          </a:xfrm>
          <a:prstGeom prst="rect">
            <a:avLst/>
          </a:prstGeom>
          <a:noFill/>
        </p:spPr>
        <p:txBody>
          <a:bodyPr wrap="none" rtlCol="0">
            <a:spAutoFit/>
          </a:bodyPr>
          <a:lstStyle/>
          <a:p>
            <a:r>
              <a:rPr lang="en-US" sz="2400" dirty="0"/>
              <a:t>…</a:t>
            </a:r>
          </a:p>
        </p:txBody>
      </p:sp>
      <p:cxnSp>
        <p:nvCxnSpPr>
          <p:cNvPr id="175" name="Straight Connector 174"/>
          <p:cNvCxnSpPr/>
          <p:nvPr/>
        </p:nvCxnSpPr>
        <p:spPr>
          <a:xfrm>
            <a:off x="6943481" y="2801510"/>
            <a:ext cx="0" cy="332128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6" name="Oval 175"/>
          <p:cNvSpPr/>
          <p:nvPr/>
        </p:nvSpPr>
        <p:spPr>
          <a:xfrm rot="10800000" flipH="1" flipV="1">
            <a:off x="8408426" y="5252482"/>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7" name="Oval 176"/>
          <p:cNvSpPr/>
          <p:nvPr/>
        </p:nvSpPr>
        <p:spPr>
          <a:xfrm rot="10800000" flipH="1" flipV="1">
            <a:off x="8408426" y="5475133"/>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8" name="Oval 177"/>
          <p:cNvSpPr/>
          <p:nvPr/>
        </p:nvSpPr>
        <p:spPr>
          <a:xfrm rot="10800000" flipH="1" flipV="1">
            <a:off x="8030521" y="5252482"/>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9" name="Straight Connector 178"/>
          <p:cNvCxnSpPr>
            <a:stCxn id="178" idx="6"/>
            <a:endCxn id="176" idx="3"/>
          </p:cNvCxnSpPr>
          <p:nvPr/>
        </p:nvCxnSpPr>
        <p:spPr>
          <a:xfrm>
            <a:off x="8165033" y="5319738"/>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a:stCxn id="177" idx="1"/>
            <a:endCxn id="178" idx="6"/>
          </p:cNvCxnSpPr>
          <p:nvPr/>
        </p:nvCxnSpPr>
        <p:spPr>
          <a:xfrm flipH="1" flipV="1">
            <a:off x="8165033" y="5319738"/>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Oval 180"/>
          <p:cNvSpPr/>
          <p:nvPr/>
        </p:nvSpPr>
        <p:spPr>
          <a:xfrm rot="10800000" flipH="1" flipV="1">
            <a:off x="8030521" y="5494832"/>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86" name="Straight Connector 185"/>
          <p:cNvCxnSpPr>
            <a:stCxn id="177" idx="1"/>
            <a:endCxn id="181" idx="6"/>
          </p:cNvCxnSpPr>
          <p:nvPr/>
        </p:nvCxnSpPr>
        <p:spPr>
          <a:xfrm flipH="1">
            <a:off x="8165033" y="5494832"/>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7" name="Oval 186"/>
          <p:cNvSpPr/>
          <p:nvPr/>
        </p:nvSpPr>
        <p:spPr>
          <a:xfrm rot="10800000" flipH="1" flipV="1">
            <a:off x="8408426" y="4785640"/>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9" name="Oval 188"/>
          <p:cNvSpPr/>
          <p:nvPr/>
        </p:nvSpPr>
        <p:spPr>
          <a:xfrm rot="10800000" flipH="1" flipV="1">
            <a:off x="8408426" y="5008291"/>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0" name="Oval 189"/>
          <p:cNvSpPr/>
          <p:nvPr/>
        </p:nvSpPr>
        <p:spPr>
          <a:xfrm rot="10800000" flipH="1" flipV="1">
            <a:off x="8030521" y="4785640"/>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91" name="Straight Connector 190"/>
          <p:cNvCxnSpPr>
            <a:stCxn id="190" idx="6"/>
            <a:endCxn id="187" idx="3"/>
          </p:cNvCxnSpPr>
          <p:nvPr/>
        </p:nvCxnSpPr>
        <p:spPr>
          <a:xfrm>
            <a:off x="8165033" y="4852896"/>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189" idx="1"/>
            <a:endCxn id="190" idx="6"/>
          </p:cNvCxnSpPr>
          <p:nvPr/>
        </p:nvCxnSpPr>
        <p:spPr>
          <a:xfrm flipH="1" flipV="1">
            <a:off x="8165033" y="4852896"/>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Oval 192"/>
          <p:cNvSpPr/>
          <p:nvPr/>
        </p:nvSpPr>
        <p:spPr>
          <a:xfrm rot="10800000" flipH="1" flipV="1">
            <a:off x="8030521" y="5027990"/>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94" name="Straight Connector 193"/>
          <p:cNvCxnSpPr>
            <a:stCxn id="189" idx="1"/>
            <a:endCxn id="193" idx="6"/>
          </p:cNvCxnSpPr>
          <p:nvPr/>
        </p:nvCxnSpPr>
        <p:spPr>
          <a:xfrm flipH="1">
            <a:off x="8165033" y="5027990"/>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5" name="Oval 194"/>
          <p:cNvSpPr/>
          <p:nvPr/>
        </p:nvSpPr>
        <p:spPr>
          <a:xfrm rot="10800000" flipH="1" flipV="1">
            <a:off x="8408426" y="5713796"/>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5" name="Oval 234"/>
          <p:cNvSpPr/>
          <p:nvPr/>
        </p:nvSpPr>
        <p:spPr>
          <a:xfrm rot="10800000" flipH="1" flipV="1">
            <a:off x="8030521" y="5877349"/>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36" name="Straight Connector 235"/>
          <p:cNvCxnSpPr>
            <a:stCxn id="235" idx="6"/>
            <a:endCxn id="195" idx="2"/>
          </p:cNvCxnSpPr>
          <p:nvPr/>
        </p:nvCxnSpPr>
        <p:spPr>
          <a:xfrm flipV="1">
            <a:off x="8165033" y="5781052"/>
            <a:ext cx="243393" cy="1635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181" idx="5"/>
            <a:endCxn id="195" idx="2"/>
          </p:cNvCxnSpPr>
          <p:nvPr/>
        </p:nvCxnSpPr>
        <p:spPr>
          <a:xfrm>
            <a:off x="8145334" y="5609645"/>
            <a:ext cx="263092" cy="1714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Oval 237"/>
          <p:cNvSpPr/>
          <p:nvPr/>
        </p:nvSpPr>
        <p:spPr>
          <a:xfrm rot="10800000" flipH="1" flipV="1">
            <a:off x="8408426" y="3398986"/>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9" name="Oval 238"/>
          <p:cNvSpPr/>
          <p:nvPr/>
        </p:nvSpPr>
        <p:spPr>
          <a:xfrm rot="10800000" flipH="1" flipV="1">
            <a:off x="8030521" y="3570260"/>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40" name="Straight Connector 239"/>
          <p:cNvCxnSpPr>
            <a:stCxn id="239" idx="6"/>
            <a:endCxn id="238" idx="2"/>
          </p:cNvCxnSpPr>
          <p:nvPr/>
        </p:nvCxnSpPr>
        <p:spPr>
          <a:xfrm flipV="1">
            <a:off x="8165033" y="3466242"/>
            <a:ext cx="243393" cy="171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1" name="Oval 240"/>
          <p:cNvSpPr/>
          <p:nvPr/>
        </p:nvSpPr>
        <p:spPr>
          <a:xfrm rot="10800000" flipH="1" flipV="1">
            <a:off x="8030521" y="3353712"/>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42" name="Straight Connector 241"/>
          <p:cNvCxnSpPr>
            <a:stCxn id="241" idx="6"/>
            <a:endCxn id="238" idx="2"/>
          </p:cNvCxnSpPr>
          <p:nvPr/>
        </p:nvCxnSpPr>
        <p:spPr>
          <a:xfrm>
            <a:off x="8165033" y="3420968"/>
            <a:ext cx="243393" cy="45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3" name="Oval 242"/>
          <p:cNvSpPr/>
          <p:nvPr/>
        </p:nvSpPr>
        <p:spPr>
          <a:xfrm rot="10800000" flipH="1" flipV="1">
            <a:off x="8408426" y="2954435"/>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4" name="Oval 243"/>
          <p:cNvSpPr/>
          <p:nvPr/>
        </p:nvSpPr>
        <p:spPr>
          <a:xfrm rot="10800000" flipH="1" flipV="1">
            <a:off x="8030521" y="3125709"/>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45" name="Straight Connector 244"/>
          <p:cNvCxnSpPr>
            <a:stCxn id="244" idx="6"/>
            <a:endCxn id="243" idx="2"/>
          </p:cNvCxnSpPr>
          <p:nvPr/>
        </p:nvCxnSpPr>
        <p:spPr>
          <a:xfrm flipV="1">
            <a:off x="8165033" y="3021691"/>
            <a:ext cx="243393" cy="171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6" name="Oval 245"/>
          <p:cNvSpPr/>
          <p:nvPr/>
        </p:nvSpPr>
        <p:spPr>
          <a:xfrm rot="10800000" flipH="1" flipV="1">
            <a:off x="8030521" y="2909161"/>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47" name="Straight Connector 246"/>
          <p:cNvCxnSpPr>
            <a:stCxn id="246" idx="6"/>
            <a:endCxn id="243" idx="2"/>
          </p:cNvCxnSpPr>
          <p:nvPr/>
        </p:nvCxnSpPr>
        <p:spPr>
          <a:xfrm>
            <a:off x="8165033" y="2976417"/>
            <a:ext cx="243393" cy="45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Oval 247"/>
          <p:cNvSpPr/>
          <p:nvPr/>
        </p:nvSpPr>
        <p:spPr>
          <a:xfrm rot="10800000" flipH="1" flipV="1">
            <a:off x="8408427" y="3795481"/>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9" name="Oval 248"/>
          <p:cNvSpPr/>
          <p:nvPr/>
        </p:nvSpPr>
        <p:spPr>
          <a:xfrm rot="10800000" flipH="1" flipV="1">
            <a:off x="8408427" y="4018132"/>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0" name="Oval 249"/>
          <p:cNvSpPr/>
          <p:nvPr/>
        </p:nvSpPr>
        <p:spPr>
          <a:xfrm rot="10800000" flipH="1" flipV="1">
            <a:off x="8030522" y="3795481"/>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51" name="Straight Connector 250"/>
          <p:cNvCxnSpPr>
            <a:stCxn id="250" idx="6"/>
            <a:endCxn id="248" idx="3"/>
          </p:cNvCxnSpPr>
          <p:nvPr/>
        </p:nvCxnSpPr>
        <p:spPr>
          <a:xfrm>
            <a:off x="8165034" y="3862737"/>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249" idx="1"/>
            <a:endCxn id="250" idx="6"/>
          </p:cNvCxnSpPr>
          <p:nvPr/>
        </p:nvCxnSpPr>
        <p:spPr>
          <a:xfrm flipH="1" flipV="1">
            <a:off x="8165034" y="3862737"/>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3" name="Oval 252"/>
          <p:cNvSpPr/>
          <p:nvPr/>
        </p:nvSpPr>
        <p:spPr>
          <a:xfrm rot="10800000" flipH="1" flipV="1">
            <a:off x="8030522" y="4037831"/>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54" name="Straight Connector 253"/>
          <p:cNvCxnSpPr>
            <a:stCxn id="249" idx="1"/>
            <a:endCxn id="253" idx="6"/>
          </p:cNvCxnSpPr>
          <p:nvPr/>
        </p:nvCxnSpPr>
        <p:spPr>
          <a:xfrm flipH="1">
            <a:off x="8165034" y="4037831"/>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7838775" y="2805680"/>
            <a:ext cx="0" cy="332128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8733286" y="2825426"/>
            <a:ext cx="0" cy="332128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79" name="Rectangle 278"/>
          <p:cNvSpPr/>
          <p:nvPr/>
        </p:nvSpPr>
        <p:spPr bwMode="auto">
          <a:xfrm>
            <a:off x="7896236" y="3316964"/>
            <a:ext cx="779590" cy="439952"/>
          </a:xfrm>
          <a:prstGeom prst="rect">
            <a:avLst/>
          </a:prstGeom>
          <a:noFill/>
          <a:ln w="31750">
            <a:solidFill>
              <a:schemeClr val="tx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0" name="Rectangle 279"/>
          <p:cNvSpPr/>
          <p:nvPr/>
        </p:nvSpPr>
        <p:spPr bwMode="auto">
          <a:xfrm>
            <a:off x="7896236" y="5220895"/>
            <a:ext cx="779590" cy="627414"/>
          </a:xfrm>
          <a:prstGeom prst="rect">
            <a:avLst/>
          </a:prstGeom>
          <a:noFill/>
          <a:ln w="31750">
            <a:solidFill>
              <a:schemeClr val="tx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1" name="Oval 280"/>
          <p:cNvSpPr/>
          <p:nvPr/>
        </p:nvSpPr>
        <p:spPr>
          <a:xfrm rot="10800000" flipH="1" flipV="1">
            <a:off x="7519936" y="5252482"/>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2" name="Oval 281"/>
          <p:cNvSpPr/>
          <p:nvPr/>
        </p:nvSpPr>
        <p:spPr>
          <a:xfrm rot="10800000" flipH="1" flipV="1">
            <a:off x="7519936" y="5475133"/>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3" name="Oval 282"/>
          <p:cNvSpPr/>
          <p:nvPr/>
        </p:nvSpPr>
        <p:spPr>
          <a:xfrm rot="10800000" flipH="1" flipV="1">
            <a:off x="7142031" y="5252482"/>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84" name="Straight Connector 283"/>
          <p:cNvCxnSpPr>
            <a:stCxn id="283" idx="6"/>
            <a:endCxn id="281" idx="3"/>
          </p:cNvCxnSpPr>
          <p:nvPr/>
        </p:nvCxnSpPr>
        <p:spPr>
          <a:xfrm>
            <a:off x="7276543" y="5319738"/>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a:stCxn id="282" idx="1"/>
            <a:endCxn id="283" idx="6"/>
          </p:cNvCxnSpPr>
          <p:nvPr/>
        </p:nvCxnSpPr>
        <p:spPr>
          <a:xfrm flipH="1" flipV="1">
            <a:off x="7276543" y="5319738"/>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6" name="Oval 285"/>
          <p:cNvSpPr/>
          <p:nvPr/>
        </p:nvSpPr>
        <p:spPr>
          <a:xfrm rot="10800000" flipH="1" flipV="1">
            <a:off x="7142031" y="5494832"/>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87" name="Straight Connector 286"/>
          <p:cNvCxnSpPr>
            <a:stCxn id="282" idx="1"/>
            <a:endCxn id="286" idx="6"/>
          </p:cNvCxnSpPr>
          <p:nvPr/>
        </p:nvCxnSpPr>
        <p:spPr>
          <a:xfrm flipH="1">
            <a:off x="7276543" y="5494832"/>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Oval 287"/>
          <p:cNvSpPr/>
          <p:nvPr/>
        </p:nvSpPr>
        <p:spPr>
          <a:xfrm rot="10800000" flipH="1" flipV="1">
            <a:off x="7519935" y="3398986"/>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9" name="Oval 288"/>
          <p:cNvSpPr/>
          <p:nvPr/>
        </p:nvSpPr>
        <p:spPr>
          <a:xfrm rot="10800000" flipH="1" flipV="1">
            <a:off x="7142030" y="3570260"/>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90" name="Straight Connector 289"/>
          <p:cNvCxnSpPr>
            <a:stCxn id="289" idx="6"/>
            <a:endCxn id="288" idx="2"/>
          </p:cNvCxnSpPr>
          <p:nvPr/>
        </p:nvCxnSpPr>
        <p:spPr>
          <a:xfrm flipV="1">
            <a:off x="7276542" y="3466242"/>
            <a:ext cx="243393" cy="171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1" name="Oval 290"/>
          <p:cNvSpPr/>
          <p:nvPr/>
        </p:nvSpPr>
        <p:spPr>
          <a:xfrm rot="10800000" flipH="1" flipV="1">
            <a:off x="7142030" y="3353712"/>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92" name="Straight Connector 291"/>
          <p:cNvCxnSpPr>
            <a:stCxn id="291" idx="6"/>
            <a:endCxn id="288" idx="2"/>
          </p:cNvCxnSpPr>
          <p:nvPr/>
        </p:nvCxnSpPr>
        <p:spPr>
          <a:xfrm>
            <a:off x="7276542" y="3420968"/>
            <a:ext cx="243393" cy="45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4" name="Oval 293"/>
          <p:cNvSpPr/>
          <p:nvPr/>
        </p:nvSpPr>
        <p:spPr>
          <a:xfrm rot="10800000" flipH="1" flipV="1">
            <a:off x="7519935" y="2954435"/>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5" name="Oval 294"/>
          <p:cNvSpPr/>
          <p:nvPr/>
        </p:nvSpPr>
        <p:spPr>
          <a:xfrm rot="10800000" flipH="1" flipV="1">
            <a:off x="7142030" y="3125709"/>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96" name="Straight Connector 295"/>
          <p:cNvCxnSpPr>
            <a:stCxn id="295" idx="6"/>
            <a:endCxn id="294" idx="2"/>
          </p:cNvCxnSpPr>
          <p:nvPr/>
        </p:nvCxnSpPr>
        <p:spPr>
          <a:xfrm flipV="1">
            <a:off x="7276542" y="3021691"/>
            <a:ext cx="243393" cy="171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7" name="Oval 296"/>
          <p:cNvSpPr/>
          <p:nvPr/>
        </p:nvSpPr>
        <p:spPr>
          <a:xfrm rot="10800000" flipH="1" flipV="1">
            <a:off x="7142030" y="2909161"/>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98" name="Straight Connector 297"/>
          <p:cNvCxnSpPr>
            <a:stCxn id="297" idx="6"/>
            <a:endCxn id="294" idx="2"/>
          </p:cNvCxnSpPr>
          <p:nvPr/>
        </p:nvCxnSpPr>
        <p:spPr>
          <a:xfrm>
            <a:off x="7276542" y="2976417"/>
            <a:ext cx="243393" cy="45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9" name="Oval 298"/>
          <p:cNvSpPr/>
          <p:nvPr/>
        </p:nvSpPr>
        <p:spPr>
          <a:xfrm rot="10800000" flipH="1" flipV="1">
            <a:off x="7519936" y="3795481"/>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0" name="Oval 299"/>
          <p:cNvSpPr/>
          <p:nvPr/>
        </p:nvSpPr>
        <p:spPr>
          <a:xfrm rot="10800000" flipH="1" flipV="1">
            <a:off x="7519936" y="4018132"/>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1" name="Oval 300"/>
          <p:cNvSpPr/>
          <p:nvPr/>
        </p:nvSpPr>
        <p:spPr>
          <a:xfrm rot="10800000" flipH="1" flipV="1">
            <a:off x="7142031" y="3795481"/>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02" name="Straight Connector 301"/>
          <p:cNvCxnSpPr>
            <a:stCxn id="301" idx="6"/>
            <a:endCxn id="299" idx="3"/>
          </p:cNvCxnSpPr>
          <p:nvPr/>
        </p:nvCxnSpPr>
        <p:spPr>
          <a:xfrm>
            <a:off x="7276543" y="3862737"/>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300" idx="1"/>
            <a:endCxn id="301" idx="6"/>
          </p:cNvCxnSpPr>
          <p:nvPr/>
        </p:nvCxnSpPr>
        <p:spPr>
          <a:xfrm flipH="1" flipV="1">
            <a:off x="7276543" y="3862737"/>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04" name="Oval 303"/>
          <p:cNvSpPr/>
          <p:nvPr/>
        </p:nvSpPr>
        <p:spPr>
          <a:xfrm rot="10800000" flipH="1" flipV="1">
            <a:off x="7142031" y="4037831"/>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05" name="Straight Connector 304"/>
          <p:cNvCxnSpPr>
            <a:stCxn id="300" idx="1"/>
            <a:endCxn id="304" idx="6"/>
          </p:cNvCxnSpPr>
          <p:nvPr/>
        </p:nvCxnSpPr>
        <p:spPr>
          <a:xfrm flipH="1">
            <a:off x="7276543" y="4037831"/>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06" name="Oval 305"/>
          <p:cNvSpPr/>
          <p:nvPr/>
        </p:nvSpPr>
        <p:spPr>
          <a:xfrm rot="10800000" flipH="1" flipV="1">
            <a:off x="7519936" y="4785640"/>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7" name="Oval 306"/>
          <p:cNvSpPr/>
          <p:nvPr/>
        </p:nvSpPr>
        <p:spPr>
          <a:xfrm rot="10800000" flipH="1" flipV="1">
            <a:off x="7519936" y="5008291"/>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8" name="Oval 307"/>
          <p:cNvSpPr/>
          <p:nvPr/>
        </p:nvSpPr>
        <p:spPr>
          <a:xfrm rot="10800000" flipH="1" flipV="1">
            <a:off x="7142031" y="4785640"/>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09" name="Straight Connector 308"/>
          <p:cNvCxnSpPr>
            <a:stCxn id="308" idx="6"/>
            <a:endCxn id="306" idx="3"/>
          </p:cNvCxnSpPr>
          <p:nvPr/>
        </p:nvCxnSpPr>
        <p:spPr>
          <a:xfrm>
            <a:off x="7276543" y="4852896"/>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a:stCxn id="307" idx="1"/>
            <a:endCxn id="308" idx="6"/>
          </p:cNvCxnSpPr>
          <p:nvPr/>
        </p:nvCxnSpPr>
        <p:spPr>
          <a:xfrm flipH="1" flipV="1">
            <a:off x="7276543" y="4852896"/>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1" name="Oval 310"/>
          <p:cNvSpPr/>
          <p:nvPr/>
        </p:nvSpPr>
        <p:spPr>
          <a:xfrm rot="10800000" flipH="1" flipV="1">
            <a:off x="7142031" y="5027990"/>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2" name="Straight Connector 311"/>
          <p:cNvCxnSpPr>
            <a:stCxn id="307" idx="1"/>
            <a:endCxn id="311" idx="6"/>
          </p:cNvCxnSpPr>
          <p:nvPr/>
        </p:nvCxnSpPr>
        <p:spPr>
          <a:xfrm flipH="1">
            <a:off x="7276543" y="5027990"/>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3" name="Oval 312"/>
          <p:cNvSpPr/>
          <p:nvPr/>
        </p:nvSpPr>
        <p:spPr>
          <a:xfrm rot="10800000" flipH="1" flipV="1">
            <a:off x="7519936" y="5713796"/>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4" name="Oval 313"/>
          <p:cNvSpPr/>
          <p:nvPr/>
        </p:nvSpPr>
        <p:spPr>
          <a:xfrm rot="10800000" flipH="1" flipV="1">
            <a:off x="7142031" y="5877349"/>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5" name="Straight Connector 314"/>
          <p:cNvCxnSpPr>
            <a:stCxn id="314" idx="6"/>
            <a:endCxn id="313" idx="2"/>
          </p:cNvCxnSpPr>
          <p:nvPr/>
        </p:nvCxnSpPr>
        <p:spPr>
          <a:xfrm flipV="1">
            <a:off x="7276543" y="5781052"/>
            <a:ext cx="243393" cy="1635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a:stCxn id="286" idx="5"/>
            <a:endCxn id="313" idx="2"/>
          </p:cNvCxnSpPr>
          <p:nvPr/>
        </p:nvCxnSpPr>
        <p:spPr>
          <a:xfrm>
            <a:off x="7256844" y="5609645"/>
            <a:ext cx="263092" cy="1714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a:stCxn id="291" idx="6"/>
            <a:endCxn id="318" idx="2"/>
          </p:cNvCxnSpPr>
          <p:nvPr/>
        </p:nvCxnSpPr>
        <p:spPr>
          <a:xfrm>
            <a:off x="7276542" y="3420968"/>
            <a:ext cx="237096" cy="2376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8" name="Oval 317"/>
          <p:cNvSpPr/>
          <p:nvPr/>
        </p:nvSpPr>
        <p:spPr>
          <a:xfrm rot="10800000" flipH="1" flipV="1">
            <a:off x="7513638" y="3591350"/>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9" name="Rectangle 318"/>
          <p:cNvSpPr/>
          <p:nvPr/>
        </p:nvSpPr>
        <p:spPr bwMode="auto">
          <a:xfrm>
            <a:off x="7003539" y="2866202"/>
            <a:ext cx="779590" cy="439952"/>
          </a:xfrm>
          <a:prstGeom prst="rect">
            <a:avLst/>
          </a:prstGeom>
          <a:noFill/>
          <a:ln w="31750">
            <a:solidFill>
              <a:schemeClr val="tx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0" name="Rectangle 319"/>
          <p:cNvSpPr/>
          <p:nvPr/>
        </p:nvSpPr>
        <p:spPr bwMode="auto">
          <a:xfrm>
            <a:off x="6992990" y="4757799"/>
            <a:ext cx="779590" cy="439952"/>
          </a:xfrm>
          <a:prstGeom prst="rect">
            <a:avLst/>
          </a:prstGeom>
          <a:noFill/>
          <a:ln w="31750">
            <a:solidFill>
              <a:schemeClr val="tx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21" name="Straight Connector 320"/>
          <p:cNvCxnSpPr>
            <a:stCxn id="241" idx="6"/>
            <a:endCxn id="322" idx="2"/>
          </p:cNvCxnSpPr>
          <p:nvPr/>
        </p:nvCxnSpPr>
        <p:spPr>
          <a:xfrm>
            <a:off x="8165033" y="3420968"/>
            <a:ext cx="247447" cy="2376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2" name="Oval 321"/>
          <p:cNvSpPr/>
          <p:nvPr/>
        </p:nvSpPr>
        <p:spPr>
          <a:xfrm rot="10800000" flipH="1" flipV="1">
            <a:off x="8412480" y="3591350"/>
            <a:ext cx="134512" cy="134512"/>
          </a:xfrm>
          <a:prstGeom prst="ellipse">
            <a:avLst/>
          </a:prstGeom>
          <a:solidFill>
            <a:srgbClr val="5C2D9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4" name="Oval 323"/>
          <p:cNvSpPr/>
          <p:nvPr/>
        </p:nvSpPr>
        <p:spPr>
          <a:xfrm rot="10800000" flipH="1" flipV="1">
            <a:off x="9318862" y="3398986"/>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5" name="Oval 324"/>
          <p:cNvSpPr/>
          <p:nvPr/>
        </p:nvSpPr>
        <p:spPr>
          <a:xfrm rot="10800000" flipH="1" flipV="1">
            <a:off x="8940957" y="3570260"/>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26" name="Straight Connector 325"/>
          <p:cNvCxnSpPr>
            <a:stCxn id="325" idx="6"/>
            <a:endCxn id="324" idx="2"/>
          </p:cNvCxnSpPr>
          <p:nvPr/>
        </p:nvCxnSpPr>
        <p:spPr>
          <a:xfrm flipV="1">
            <a:off x="9075469" y="3466242"/>
            <a:ext cx="243393" cy="171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7" name="Oval 326"/>
          <p:cNvSpPr/>
          <p:nvPr/>
        </p:nvSpPr>
        <p:spPr>
          <a:xfrm rot="10800000" flipH="1" flipV="1">
            <a:off x="8940957" y="3353712"/>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28" name="Straight Connector 327"/>
          <p:cNvCxnSpPr>
            <a:stCxn id="327" idx="6"/>
            <a:endCxn id="324" idx="2"/>
          </p:cNvCxnSpPr>
          <p:nvPr/>
        </p:nvCxnSpPr>
        <p:spPr>
          <a:xfrm>
            <a:off x="9075469" y="3420968"/>
            <a:ext cx="243393" cy="45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9" name="Oval 328"/>
          <p:cNvSpPr/>
          <p:nvPr/>
        </p:nvSpPr>
        <p:spPr>
          <a:xfrm rot="10800000" flipH="1" flipV="1">
            <a:off x="9318862" y="2954435"/>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0" name="Oval 329"/>
          <p:cNvSpPr/>
          <p:nvPr/>
        </p:nvSpPr>
        <p:spPr>
          <a:xfrm rot="10800000" flipH="1" flipV="1">
            <a:off x="8940957" y="3125709"/>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31" name="Straight Connector 330"/>
          <p:cNvCxnSpPr>
            <a:stCxn id="330" idx="6"/>
            <a:endCxn id="329" idx="2"/>
          </p:cNvCxnSpPr>
          <p:nvPr/>
        </p:nvCxnSpPr>
        <p:spPr>
          <a:xfrm flipV="1">
            <a:off x="9075469" y="3021691"/>
            <a:ext cx="243393" cy="171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32" name="Oval 331"/>
          <p:cNvSpPr/>
          <p:nvPr/>
        </p:nvSpPr>
        <p:spPr>
          <a:xfrm rot="10800000" flipH="1" flipV="1">
            <a:off x="8940957" y="2909161"/>
            <a:ext cx="134512" cy="13451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33" name="Straight Connector 332"/>
          <p:cNvCxnSpPr>
            <a:stCxn id="332" idx="6"/>
            <a:endCxn id="329" idx="2"/>
          </p:cNvCxnSpPr>
          <p:nvPr/>
        </p:nvCxnSpPr>
        <p:spPr>
          <a:xfrm>
            <a:off x="9075469" y="2976417"/>
            <a:ext cx="243393" cy="452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34" name="Oval 333"/>
          <p:cNvSpPr/>
          <p:nvPr/>
        </p:nvSpPr>
        <p:spPr>
          <a:xfrm rot="10800000" flipH="1" flipV="1">
            <a:off x="9318863" y="3795481"/>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5" name="Oval 334"/>
          <p:cNvSpPr/>
          <p:nvPr/>
        </p:nvSpPr>
        <p:spPr>
          <a:xfrm rot="10800000" flipH="1" flipV="1">
            <a:off x="9318863" y="4018132"/>
            <a:ext cx="134512" cy="134512"/>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6" name="Oval 335"/>
          <p:cNvSpPr/>
          <p:nvPr/>
        </p:nvSpPr>
        <p:spPr>
          <a:xfrm rot="10800000" flipH="1" flipV="1">
            <a:off x="8940958" y="3795481"/>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37" name="Straight Connector 336"/>
          <p:cNvCxnSpPr>
            <a:stCxn id="336" idx="6"/>
            <a:endCxn id="334" idx="3"/>
          </p:cNvCxnSpPr>
          <p:nvPr/>
        </p:nvCxnSpPr>
        <p:spPr>
          <a:xfrm>
            <a:off x="9075470" y="3862737"/>
            <a:ext cx="263092" cy="475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a:stCxn id="335" idx="1"/>
            <a:endCxn id="336" idx="6"/>
          </p:cNvCxnSpPr>
          <p:nvPr/>
        </p:nvCxnSpPr>
        <p:spPr>
          <a:xfrm flipH="1" flipV="1">
            <a:off x="9075470" y="3862737"/>
            <a:ext cx="263092" cy="175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39" name="Oval 338"/>
          <p:cNvSpPr/>
          <p:nvPr/>
        </p:nvSpPr>
        <p:spPr>
          <a:xfrm rot="10800000" flipH="1" flipV="1">
            <a:off x="8940958" y="4037831"/>
            <a:ext cx="134512" cy="13451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40" name="Straight Connector 339"/>
          <p:cNvCxnSpPr>
            <a:stCxn id="335" idx="1"/>
            <a:endCxn id="339" idx="6"/>
          </p:cNvCxnSpPr>
          <p:nvPr/>
        </p:nvCxnSpPr>
        <p:spPr>
          <a:xfrm flipH="1">
            <a:off x="9075470" y="4037831"/>
            <a:ext cx="263092" cy="67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Rectangle 341"/>
          <p:cNvSpPr/>
          <p:nvPr/>
        </p:nvSpPr>
        <p:spPr bwMode="auto">
          <a:xfrm>
            <a:off x="8804564" y="3755316"/>
            <a:ext cx="779590" cy="439952"/>
          </a:xfrm>
          <a:prstGeom prst="rect">
            <a:avLst/>
          </a:prstGeom>
          <a:noFill/>
          <a:ln w="31750">
            <a:solidFill>
              <a:schemeClr val="tx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43" name="Straight Connector 342"/>
          <p:cNvCxnSpPr>
            <a:stCxn id="327" idx="6"/>
            <a:endCxn id="344" idx="2"/>
          </p:cNvCxnSpPr>
          <p:nvPr/>
        </p:nvCxnSpPr>
        <p:spPr>
          <a:xfrm>
            <a:off x="9075469" y="3420968"/>
            <a:ext cx="242267" cy="239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4" name="Oval 343"/>
          <p:cNvSpPr/>
          <p:nvPr/>
        </p:nvSpPr>
        <p:spPr>
          <a:xfrm rot="10800000" flipH="1" flipV="1">
            <a:off x="9317736" y="3593592"/>
            <a:ext cx="134512" cy="13451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5" name="Rounded Rectangular Callout 344"/>
          <p:cNvSpPr/>
          <p:nvPr/>
        </p:nvSpPr>
        <p:spPr bwMode="auto">
          <a:xfrm>
            <a:off x="9969308" y="3563787"/>
            <a:ext cx="1430529" cy="676181"/>
          </a:xfrm>
          <a:prstGeom prst="wedgeRoundRectCallout">
            <a:avLst>
              <a:gd name="adj1" fmla="val -63989"/>
              <a:gd name="adj2" fmla="val -83815"/>
              <a:gd name="adj3" fmla="val 16667"/>
            </a:avLst>
          </a:prstGeom>
          <a:noFill/>
          <a:ln w="2222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Server 0 is blocked</a:t>
            </a:r>
          </a:p>
        </p:txBody>
      </p:sp>
      <p:sp>
        <p:nvSpPr>
          <p:cNvPr id="135" name="Rectangle 134"/>
          <p:cNvSpPr/>
          <p:nvPr/>
        </p:nvSpPr>
        <p:spPr>
          <a:xfrm>
            <a:off x="5176844" y="6301271"/>
            <a:ext cx="564008" cy="20892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6" name="TextBox 135"/>
          <p:cNvSpPr txBox="1"/>
          <p:nvPr/>
        </p:nvSpPr>
        <p:spPr>
          <a:xfrm>
            <a:off x="5757278" y="6221069"/>
            <a:ext cx="1338443" cy="369332"/>
          </a:xfrm>
          <a:prstGeom prst="rect">
            <a:avLst/>
          </a:prstGeom>
          <a:noFill/>
        </p:spPr>
        <p:txBody>
          <a:bodyPr wrap="none" rtlCol="0">
            <a:spAutoFit/>
          </a:bodyPr>
          <a:lstStyle/>
          <a:p>
            <a:r>
              <a:rPr lang="en-US" altLang="zh-CN" dirty="0"/>
              <a:t>Visible</a:t>
            </a:r>
            <a:r>
              <a:rPr lang="en-US" dirty="0"/>
              <a:t> </a:t>
            </a:r>
            <a:r>
              <a:rPr lang="en-US" altLang="zh-CN" dirty="0"/>
              <a:t>Task</a:t>
            </a:r>
            <a:endParaRPr lang="en-US" dirty="0"/>
          </a:p>
        </p:txBody>
      </p:sp>
      <p:cxnSp>
        <p:nvCxnSpPr>
          <p:cNvPr id="341" name="Straight Connector 340"/>
          <p:cNvCxnSpPr/>
          <p:nvPr/>
        </p:nvCxnSpPr>
        <p:spPr>
          <a:xfrm>
            <a:off x="9646878" y="2813107"/>
            <a:ext cx="0" cy="3321281"/>
          </a:xfrm>
          <a:prstGeom prst="line">
            <a:avLst/>
          </a:prstGeom>
          <a:ln w="50800" cmpd="sng">
            <a:solidFill>
              <a:schemeClr val="accent3"/>
            </a:solidFill>
            <a:prstDash val="solid"/>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6971265" y="4690872"/>
            <a:ext cx="2665225" cy="0"/>
          </a:xfrm>
          <a:prstGeom prst="straightConnector1">
            <a:avLst/>
          </a:prstGeom>
          <a:ln w="349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6971265" y="4242816"/>
            <a:ext cx="2665225" cy="0"/>
          </a:xfrm>
          <a:prstGeom prst="straightConnector1">
            <a:avLst/>
          </a:prstGeom>
          <a:ln w="3492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006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Key designs</a:t>
            </a:r>
            <a:endParaRPr lang="en-US" dirty="0"/>
          </a:p>
        </p:txBody>
      </p:sp>
      <p:sp>
        <p:nvSpPr>
          <p:cNvPr id="3" name="Text Placeholder 2"/>
          <p:cNvSpPr>
            <a:spLocks noGrp="1"/>
          </p:cNvSpPr>
          <p:nvPr>
            <p:ph type="body" sz="quarter" idx="10"/>
          </p:nvPr>
        </p:nvSpPr>
        <p:spPr>
          <a:xfrm>
            <a:off x="274638" y="1212850"/>
            <a:ext cx="11887200" cy="4228850"/>
          </a:xfrm>
        </p:spPr>
        <p:txBody>
          <a:bodyPr/>
          <a:lstStyle/>
          <a:p>
            <a:r>
              <a:rPr lang="en-US" dirty="0"/>
              <a:t>Scheduling: Stale Synchronous Parallel (SSP) based scheduling</a:t>
            </a:r>
          </a:p>
          <a:p>
            <a:endParaRPr lang="en-US" dirty="0"/>
          </a:p>
          <a:p>
            <a:r>
              <a:rPr lang="en-US" dirty="0" err="1"/>
              <a:t>DataModel</a:t>
            </a:r>
            <a:r>
              <a:rPr lang="en-US" dirty="0"/>
              <a:t>: Heterogeneous data model</a:t>
            </a:r>
          </a:p>
          <a:p>
            <a:endParaRPr lang="en-US" dirty="0"/>
          </a:p>
          <a:p>
            <a:r>
              <a:rPr lang="en-US" dirty="0"/>
              <a:t>Programming: MEGA graph model</a:t>
            </a:r>
          </a:p>
          <a:p>
            <a:endParaRPr lang="en-US" dirty="0"/>
          </a:p>
        </p:txBody>
      </p:sp>
      <p:sp>
        <p:nvSpPr>
          <p:cNvPr id="4" name="Rectangle 3"/>
          <p:cNvSpPr/>
          <p:nvPr/>
        </p:nvSpPr>
        <p:spPr bwMode="auto">
          <a:xfrm>
            <a:off x="274638" y="4030662"/>
            <a:ext cx="11810999" cy="1905000"/>
          </a:xfrm>
          <a:prstGeom prst="rect">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427038" y="1135062"/>
            <a:ext cx="11810999" cy="1371600"/>
          </a:xfrm>
          <a:prstGeom prst="rect">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16675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Heterogeneity in ML</a:t>
            </a:r>
          </a:p>
        </p:txBody>
      </p:sp>
      <p:sp>
        <p:nvSpPr>
          <p:cNvPr id="3" name="Text Placeholder 2"/>
          <p:cNvSpPr>
            <a:spLocks noGrp="1"/>
          </p:cNvSpPr>
          <p:nvPr>
            <p:ph type="body" sz="quarter" idx="10"/>
          </p:nvPr>
        </p:nvSpPr>
        <p:spPr>
          <a:xfrm>
            <a:off x="274638" y="1212850"/>
            <a:ext cx="11887200" cy="4678204"/>
          </a:xfrm>
        </p:spPr>
        <p:txBody>
          <a:bodyPr/>
          <a:lstStyle/>
          <a:p>
            <a:r>
              <a:rPr lang="en-US" altLang="zh-CN" dirty="0"/>
              <a:t>Heterogeneous Vertices</a:t>
            </a:r>
            <a:endParaRPr lang="en-US" dirty="0"/>
          </a:p>
          <a:p>
            <a:pPr marL="342900" lvl="1" indent="-342900">
              <a:buFont typeface="Segoe UI" panose="020B0502040204020203" pitchFamily="34" charset="0"/>
              <a:buChar char="⁻"/>
            </a:pPr>
            <a:r>
              <a:rPr lang="en-US" dirty="0"/>
              <a:t>Different properties</a:t>
            </a:r>
          </a:p>
          <a:p>
            <a:pPr marL="571500" lvl="2" indent="-342900">
              <a:buFont typeface="Segoe UI" panose="020B0502040204020203" pitchFamily="34" charset="0"/>
              <a:buChar char="⁻"/>
            </a:pPr>
            <a:r>
              <a:rPr lang="en-US" dirty="0"/>
              <a:t>E.g. Logistic Regression</a:t>
            </a:r>
          </a:p>
          <a:p>
            <a:pPr marL="800100" lvl="3" indent="-342900">
              <a:buFont typeface="Segoe UI" panose="020B0502040204020203" pitchFamily="34" charset="0"/>
              <a:buChar char="⁻"/>
            </a:pPr>
            <a:r>
              <a:rPr lang="en-US" dirty="0"/>
              <a:t>Sample: Label; Feature: Weight, Gradient</a:t>
            </a:r>
          </a:p>
          <a:p>
            <a:pPr marL="800100" lvl="3" indent="-342900">
              <a:buFont typeface="Segoe UI" panose="020B0502040204020203" pitchFamily="34" charset="0"/>
              <a:buChar char="⁻"/>
            </a:pPr>
            <a:endParaRPr lang="en-US" dirty="0"/>
          </a:p>
          <a:p>
            <a:pPr lvl="0"/>
            <a:r>
              <a:rPr lang="en-US" altLang="zh-CN" dirty="0">
                <a:gradFill>
                  <a:gsLst>
                    <a:gs pos="1250">
                      <a:srgbClr val="0078D7"/>
                    </a:gs>
                    <a:gs pos="99000">
                      <a:srgbClr val="0078D7"/>
                    </a:gs>
                  </a:gsLst>
                  <a:lin ang="5400000" scaled="0"/>
                </a:gradFill>
              </a:rPr>
              <a:t>Benefit</a:t>
            </a:r>
            <a:endParaRPr lang="en-US" dirty="0"/>
          </a:p>
          <a:p>
            <a:pPr marL="342900" lvl="1" indent="-342900">
              <a:buFont typeface="Segoe UI" panose="020B0502040204020203" pitchFamily="34" charset="0"/>
              <a:buChar char="⁻"/>
            </a:pPr>
            <a:r>
              <a:rPr lang="en-US" dirty="0"/>
              <a:t>Heterogeneity for compact data structure</a:t>
            </a:r>
          </a:p>
          <a:p>
            <a:pPr marL="342900" lvl="1" indent="-342900">
              <a:buFont typeface="Segoe UI" panose="020B0502040204020203" pitchFamily="34" charset="0"/>
              <a:buChar char="⁻"/>
            </a:pPr>
            <a:endParaRPr lang="en-US" dirty="0"/>
          </a:p>
          <a:p>
            <a:pPr marL="342900" lvl="1" indent="-342900">
              <a:buFont typeface="Segoe UI" panose="020B0502040204020203" pitchFamily="34" charset="0"/>
              <a:buChar char="⁻"/>
            </a:pPr>
            <a:r>
              <a:rPr lang="en-US" altLang="zh-CN" dirty="0"/>
              <a:t>Heterogeneity for efficient execution</a:t>
            </a:r>
          </a:p>
          <a:p>
            <a:pPr marL="342900" lvl="1" indent="-342900">
              <a:buFont typeface="Segoe UI" panose="020B0502040204020203" pitchFamily="34" charset="0"/>
              <a:buChar char="⁻"/>
            </a:pPr>
            <a:endParaRPr lang="en-US" altLang="zh-CN" dirty="0"/>
          </a:p>
          <a:p>
            <a:pPr marL="342900" lvl="1" indent="-342900">
              <a:buFont typeface="Segoe UI" panose="020B0502040204020203" pitchFamily="34" charset="0"/>
              <a:buChar char="⁻"/>
            </a:pPr>
            <a:r>
              <a:rPr lang="en-US" dirty="0"/>
              <a:t>Heterogeneity for less network traffic</a:t>
            </a:r>
          </a:p>
        </p:txBody>
      </p:sp>
      <p:sp>
        <p:nvSpPr>
          <p:cNvPr id="31" name="Rectangle 30"/>
          <p:cNvSpPr/>
          <p:nvPr/>
        </p:nvSpPr>
        <p:spPr bwMode="auto">
          <a:xfrm>
            <a:off x="332329" y="3688074"/>
            <a:ext cx="6108343" cy="1409387"/>
          </a:xfrm>
          <a:prstGeom prst="rect">
            <a:avLst/>
          </a:prstGeom>
          <a:no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2" name="Group 31"/>
          <p:cNvGrpSpPr/>
          <p:nvPr/>
        </p:nvGrpSpPr>
        <p:grpSpPr>
          <a:xfrm>
            <a:off x="7132637" y="1363662"/>
            <a:ext cx="3675294" cy="1899899"/>
            <a:chOff x="6750097" y="2413985"/>
            <a:chExt cx="3675294" cy="1899899"/>
          </a:xfrm>
        </p:grpSpPr>
        <p:sp>
          <p:nvSpPr>
            <p:cNvPr id="33" name="TextBox 32"/>
            <p:cNvSpPr txBox="1"/>
            <p:nvPr/>
          </p:nvSpPr>
          <p:spPr>
            <a:xfrm>
              <a:off x="6750097" y="3622991"/>
              <a:ext cx="1121141"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Sample</a:t>
              </a:r>
            </a:p>
          </p:txBody>
        </p:sp>
        <p:sp>
          <p:nvSpPr>
            <p:cNvPr id="34" name="Freeform 33"/>
            <p:cNvSpPr/>
            <p:nvPr/>
          </p:nvSpPr>
          <p:spPr bwMode="auto">
            <a:xfrm>
              <a:off x="8093868" y="3428281"/>
              <a:ext cx="552450" cy="209550"/>
            </a:xfrm>
            <a:custGeom>
              <a:avLst/>
              <a:gdLst>
                <a:gd name="connsiteX0" fmla="*/ 0 w 552450"/>
                <a:gd name="connsiteY0" fmla="*/ 209550 h 209550"/>
                <a:gd name="connsiteX1" fmla="*/ 409575 w 552450"/>
                <a:gd name="connsiteY1" fmla="*/ 161925 h 209550"/>
                <a:gd name="connsiteX2" fmla="*/ 552450 w 552450"/>
                <a:gd name="connsiteY2" fmla="*/ 0 h 209550"/>
              </a:gdLst>
              <a:ahLst/>
              <a:cxnLst>
                <a:cxn ang="0">
                  <a:pos x="connsiteX0" y="connsiteY0"/>
                </a:cxn>
                <a:cxn ang="0">
                  <a:pos x="connsiteX1" y="connsiteY1"/>
                </a:cxn>
                <a:cxn ang="0">
                  <a:pos x="connsiteX2" y="connsiteY2"/>
                </a:cxn>
              </a:cxnLst>
              <a:rect l="l" t="t" r="r" b="b"/>
              <a:pathLst>
                <a:path w="552450" h="209550">
                  <a:moveTo>
                    <a:pt x="0" y="209550"/>
                  </a:moveTo>
                  <a:cubicBezTo>
                    <a:pt x="158750" y="203200"/>
                    <a:pt x="317500" y="196850"/>
                    <a:pt x="409575" y="161925"/>
                  </a:cubicBezTo>
                  <a:cubicBezTo>
                    <a:pt x="501650" y="127000"/>
                    <a:pt x="527050" y="63500"/>
                    <a:pt x="552450" y="0"/>
                  </a:cubicBez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5" name="TextBox 34"/>
            <p:cNvSpPr txBox="1"/>
            <p:nvPr/>
          </p:nvSpPr>
          <p:spPr>
            <a:xfrm>
              <a:off x="8917780" y="2413985"/>
              <a:ext cx="1124539" cy="544765"/>
            </a:xfrm>
            <a:prstGeom prst="rect">
              <a:avLst/>
            </a:prstGeom>
            <a:noFill/>
          </p:spPr>
          <p:txBody>
            <a:bodyPr wrap="none" lIns="182880" tIns="146304" rIns="182880" bIns="146304" rtlCol="0">
              <a:spAutoFit/>
            </a:bodyPr>
            <a:lstStyle/>
            <a:p>
              <a:pPr>
                <a:lnSpc>
                  <a:spcPct val="90000"/>
                </a:lnSpc>
                <a:spcAft>
                  <a:spcPts val="600"/>
                </a:spcAft>
              </a:pPr>
              <a:r>
                <a:rPr lang="en-US" altLang="zh-CN" dirty="0">
                  <a:gradFill>
                    <a:gsLst>
                      <a:gs pos="2917">
                        <a:schemeClr val="tx1"/>
                      </a:gs>
                      <a:gs pos="30000">
                        <a:schemeClr val="tx1"/>
                      </a:gs>
                    </a:gsLst>
                    <a:lin ang="5400000" scaled="0"/>
                  </a:gradFill>
                </a:rPr>
                <a:t>Feature</a:t>
              </a:r>
              <a:endParaRPr lang="en-US" dirty="0">
                <a:gradFill>
                  <a:gsLst>
                    <a:gs pos="2917">
                      <a:schemeClr val="tx1"/>
                    </a:gs>
                    <a:gs pos="30000">
                      <a:schemeClr val="tx1"/>
                    </a:gs>
                  </a:gsLst>
                  <a:lin ang="5400000" scaled="0"/>
                </a:gradFill>
              </a:endParaRPr>
            </a:p>
          </p:txBody>
        </p:sp>
        <p:sp>
          <p:nvSpPr>
            <p:cNvPr id="36" name="Freeform 35"/>
            <p:cNvSpPr/>
            <p:nvPr/>
          </p:nvSpPr>
          <p:spPr bwMode="auto">
            <a:xfrm>
              <a:off x="8093868" y="3428281"/>
              <a:ext cx="1066800" cy="676275"/>
            </a:xfrm>
            <a:custGeom>
              <a:avLst/>
              <a:gdLst>
                <a:gd name="connsiteX0" fmla="*/ 0 w 1066800"/>
                <a:gd name="connsiteY0" fmla="*/ 676275 h 676275"/>
                <a:gd name="connsiteX1" fmla="*/ 857250 w 1066800"/>
                <a:gd name="connsiteY1" fmla="*/ 495300 h 676275"/>
                <a:gd name="connsiteX2" fmla="*/ 1066800 w 1066800"/>
                <a:gd name="connsiteY2" fmla="*/ 0 h 676275"/>
              </a:gdLst>
              <a:ahLst/>
              <a:cxnLst>
                <a:cxn ang="0">
                  <a:pos x="connsiteX0" y="connsiteY0"/>
                </a:cxn>
                <a:cxn ang="0">
                  <a:pos x="connsiteX1" y="connsiteY1"/>
                </a:cxn>
                <a:cxn ang="0">
                  <a:pos x="connsiteX2" y="connsiteY2"/>
                </a:cxn>
              </a:cxnLst>
              <a:rect l="l" t="t" r="r" b="b"/>
              <a:pathLst>
                <a:path w="1066800" h="676275">
                  <a:moveTo>
                    <a:pt x="0" y="676275"/>
                  </a:moveTo>
                  <a:cubicBezTo>
                    <a:pt x="339725" y="642143"/>
                    <a:pt x="679450" y="608012"/>
                    <a:pt x="857250" y="495300"/>
                  </a:cubicBezTo>
                  <a:cubicBezTo>
                    <a:pt x="1035050" y="382588"/>
                    <a:pt x="1050925" y="191294"/>
                    <a:pt x="1066800" y="0"/>
                  </a:cubicBez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7" name="Freeform 36"/>
            <p:cNvSpPr/>
            <p:nvPr/>
          </p:nvSpPr>
          <p:spPr bwMode="auto">
            <a:xfrm>
              <a:off x="8112918" y="3386144"/>
              <a:ext cx="1609725" cy="727937"/>
            </a:xfrm>
            <a:custGeom>
              <a:avLst/>
              <a:gdLst>
                <a:gd name="connsiteX0" fmla="*/ 0 w 1609725"/>
                <a:gd name="connsiteY0" fmla="*/ 666750 h 666750"/>
                <a:gd name="connsiteX1" fmla="*/ 1209675 w 1609725"/>
                <a:gd name="connsiteY1" fmla="*/ 504825 h 666750"/>
                <a:gd name="connsiteX2" fmla="*/ 1609725 w 1609725"/>
                <a:gd name="connsiteY2" fmla="*/ 0 h 666750"/>
              </a:gdLst>
              <a:ahLst/>
              <a:cxnLst>
                <a:cxn ang="0">
                  <a:pos x="connsiteX0" y="connsiteY0"/>
                </a:cxn>
                <a:cxn ang="0">
                  <a:pos x="connsiteX1" y="connsiteY1"/>
                </a:cxn>
                <a:cxn ang="0">
                  <a:pos x="connsiteX2" y="connsiteY2"/>
                </a:cxn>
              </a:cxnLst>
              <a:rect l="l" t="t" r="r" b="b"/>
              <a:pathLst>
                <a:path w="1609725" h="666750">
                  <a:moveTo>
                    <a:pt x="0" y="666750"/>
                  </a:moveTo>
                  <a:cubicBezTo>
                    <a:pt x="470694" y="641350"/>
                    <a:pt x="941388" y="615950"/>
                    <a:pt x="1209675" y="504825"/>
                  </a:cubicBezTo>
                  <a:cubicBezTo>
                    <a:pt x="1477962" y="393700"/>
                    <a:pt x="1543843" y="196850"/>
                    <a:pt x="1609725" y="0"/>
                  </a:cubicBez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8" name="Freeform 37"/>
            <p:cNvSpPr/>
            <p:nvPr/>
          </p:nvSpPr>
          <p:spPr bwMode="auto">
            <a:xfrm>
              <a:off x="8112918" y="3409231"/>
              <a:ext cx="2171700" cy="707725"/>
            </a:xfrm>
            <a:custGeom>
              <a:avLst/>
              <a:gdLst>
                <a:gd name="connsiteX0" fmla="*/ 0 w 2171700"/>
                <a:gd name="connsiteY0" fmla="*/ 704850 h 707725"/>
                <a:gd name="connsiteX1" fmla="*/ 1809750 w 2171700"/>
                <a:gd name="connsiteY1" fmla="*/ 600075 h 707725"/>
                <a:gd name="connsiteX2" fmla="*/ 2171700 w 2171700"/>
                <a:gd name="connsiteY2" fmla="*/ 0 h 707725"/>
              </a:gdLst>
              <a:ahLst/>
              <a:cxnLst>
                <a:cxn ang="0">
                  <a:pos x="connsiteX0" y="connsiteY0"/>
                </a:cxn>
                <a:cxn ang="0">
                  <a:pos x="connsiteX1" y="connsiteY1"/>
                </a:cxn>
                <a:cxn ang="0">
                  <a:pos x="connsiteX2" y="connsiteY2"/>
                </a:cxn>
              </a:cxnLst>
              <a:rect l="l" t="t" r="r" b="b"/>
              <a:pathLst>
                <a:path w="2171700" h="707725">
                  <a:moveTo>
                    <a:pt x="0" y="704850"/>
                  </a:moveTo>
                  <a:cubicBezTo>
                    <a:pt x="723900" y="711200"/>
                    <a:pt x="1447800" y="717550"/>
                    <a:pt x="1809750" y="600075"/>
                  </a:cubicBezTo>
                  <a:cubicBezTo>
                    <a:pt x="2171700" y="482600"/>
                    <a:pt x="2171700" y="241300"/>
                    <a:pt x="2171700" y="0"/>
                  </a:cubicBez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9" name="Oval 38"/>
            <p:cNvSpPr/>
            <p:nvPr/>
          </p:nvSpPr>
          <p:spPr bwMode="auto">
            <a:xfrm>
              <a:off x="8519653" y="3114900"/>
              <a:ext cx="304800" cy="30480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p:cNvSpPr/>
            <p:nvPr/>
          </p:nvSpPr>
          <p:spPr bwMode="auto">
            <a:xfrm>
              <a:off x="9017435" y="3114900"/>
              <a:ext cx="304800" cy="30480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9550599" y="3114900"/>
              <a:ext cx="304800" cy="30480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p:cNvSpPr/>
            <p:nvPr/>
          </p:nvSpPr>
          <p:spPr bwMode="auto">
            <a:xfrm>
              <a:off x="10120591" y="3114900"/>
              <a:ext cx="304800" cy="30480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p:cNvSpPr/>
            <p:nvPr/>
          </p:nvSpPr>
          <p:spPr bwMode="auto">
            <a:xfrm>
              <a:off x="7801433" y="3458293"/>
              <a:ext cx="304800" cy="3048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p:cNvSpPr/>
            <p:nvPr/>
          </p:nvSpPr>
          <p:spPr bwMode="auto">
            <a:xfrm>
              <a:off x="7801433" y="4009084"/>
              <a:ext cx="304800" cy="3048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44"/>
            <p:cNvSpPr/>
            <p:nvPr/>
          </p:nvSpPr>
          <p:spPr bwMode="auto">
            <a:xfrm>
              <a:off x="8085214" y="3396945"/>
              <a:ext cx="1628775" cy="228600"/>
            </a:xfrm>
            <a:custGeom>
              <a:avLst/>
              <a:gdLst>
                <a:gd name="connsiteX0" fmla="*/ 0 w 1628775"/>
                <a:gd name="connsiteY0" fmla="*/ 228600 h 228600"/>
                <a:gd name="connsiteX1" fmla="*/ 1285875 w 1628775"/>
                <a:gd name="connsiteY1" fmla="*/ 209550 h 228600"/>
                <a:gd name="connsiteX2" fmla="*/ 1628775 w 1628775"/>
                <a:gd name="connsiteY2" fmla="*/ 0 h 228600"/>
              </a:gdLst>
              <a:ahLst/>
              <a:cxnLst>
                <a:cxn ang="0">
                  <a:pos x="connsiteX0" y="connsiteY0"/>
                </a:cxn>
                <a:cxn ang="0">
                  <a:pos x="connsiteX1" y="connsiteY1"/>
                </a:cxn>
                <a:cxn ang="0">
                  <a:pos x="connsiteX2" y="connsiteY2"/>
                </a:cxn>
              </a:cxnLst>
              <a:rect l="l" t="t" r="r" b="b"/>
              <a:pathLst>
                <a:path w="1628775" h="228600">
                  <a:moveTo>
                    <a:pt x="0" y="228600"/>
                  </a:moveTo>
                  <a:lnTo>
                    <a:pt x="1285875" y="209550"/>
                  </a:lnTo>
                  <a:cubicBezTo>
                    <a:pt x="1557337" y="171450"/>
                    <a:pt x="1593056" y="85725"/>
                    <a:pt x="1628775" y="0"/>
                  </a:cubicBez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05641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Heterogeneity for compact data structure</a:t>
            </a:r>
          </a:p>
        </p:txBody>
      </p:sp>
      <p:grpSp>
        <p:nvGrpSpPr>
          <p:cNvPr id="121" name="Group 120"/>
          <p:cNvGrpSpPr/>
          <p:nvPr/>
        </p:nvGrpSpPr>
        <p:grpSpPr>
          <a:xfrm>
            <a:off x="6750097" y="2413985"/>
            <a:ext cx="3675294" cy="1899899"/>
            <a:chOff x="6750097" y="2413985"/>
            <a:chExt cx="3675294" cy="1899899"/>
          </a:xfrm>
        </p:grpSpPr>
        <p:sp>
          <p:nvSpPr>
            <p:cNvPr id="4" name="TextBox 3"/>
            <p:cNvSpPr txBox="1"/>
            <p:nvPr/>
          </p:nvSpPr>
          <p:spPr>
            <a:xfrm>
              <a:off x="6750097" y="3622991"/>
              <a:ext cx="1121141"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Sample</a:t>
              </a:r>
            </a:p>
          </p:txBody>
        </p:sp>
        <p:sp>
          <p:nvSpPr>
            <p:cNvPr id="5" name="Freeform 4"/>
            <p:cNvSpPr/>
            <p:nvPr/>
          </p:nvSpPr>
          <p:spPr bwMode="auto">
            <a:xfrm>
              <a:off x="8093868" y="3428281"/>
              <a:ext cx="552450" cy="209550"/>
            </a:xfrm>
            <a:custGeom>
              <a:avLst/>
              <a:gdLst>
                <a:gd name="connsiteX0" fmla="*/ 0 w 552450"/>
                <a:gd name="connsiteY0" fmla="*/ 209550 h 209550"/>
                <a:gd name="connsiteX1" fmla="*/ 409575 w 552450"/>
                <a:gd name="connsiteY1" fmla="*/ 161925 h 209550"/>
                <a:gd name="connsiteX2" fmla="*/ 552450 w 552450"/>
                <a:gd name="connsiteY2" fmla="*/ 0 h 209550"/>
              </a:gdLst>
              <a:ahLst/>
              <a:cxnLst>
                <a:cxn ang="0">
                  <a:pos x="connsiteX0" y="connsiteY0"/>
                </a:cxn>
                <a:cxn ang="0">
                  <a:pos x="connsiteX1" y="connsiteY1"/>
                </a:cxn>
                <a:cxn ang="0">
                  <a:pos x="connsiteX2" y="connsiteY2"/>
                </a:cxn>
              </a:cxnLst>
              <a:rect l="l" t="t" r="r" b="b"/>
              <a:pathLst>
                <a:path w="552450" h="209550">
                  <a:moveTo>
                    <a:pt x="0" y="209550"/>
                  </a:moveTo>
                  <a:cubicBezTo>
                    <a:pt x="158750" y="203200"/>
                    <a:pt x="317500" y="196850"/>
                    <a:pt x="409575" y="161925"/>
                  </a:cubicBezTo>
                  <a:cubicBezTo>
                    <a:pt x="501650" y="127000"/>
                    <a:pt x="527050" y="63500"/>
                    <a:pt x="552450" y="0"/>
                  </a:cubicBez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 name="TextBox 5"/>
            <p:cNvSpPr txBox="1"/>
            <p:nvPr/>
          </p:nvSpPr>
          <p:spPr>
            <a:xfrm>
              <a:off x="8917780" y="2413985"/>
              <a:ext cx="1124539" cy="544765"/>
            </a:xfrm>
            <a:prstGeom prst="rect">
              <a:avLst/>
            </a:prstGeom>
            <a:noFill/>
          </p:spPr>
          <p:txBody>
            <a:bodyPr wrap="none" lIns="182880" tIns="146304" rIns="182880" bIns="146304" rtlCol="0">
              <a:spAutoFit/>
            </a:bodyPr>
            <a:lstStyle/>
            <a:p>
              <a:pPr>
                <a:lnSpc>
                  <a:spcPct val="90000"/>
                </a:lnSpc>
                <a:spcAft>
                  <a:spcPts val="600"/>
                </a:spcAft>
              </a:pPr>
              <a:r>
                <a:rPr lang="en-US" altLang="zh-CN" dirty="0">
                  <a:gradFill>
                    <a:gsLst>
                      <a:gs pos="2917">
                        <a:schemeClr val="tx1"/>
                      </a:gs>
                      <a:gs pos="30000">
                        <a:schemeClr val="tx1"/>
                      </a:gs>
                    </a:gsLst>
                    <a:lin ang="5400000" scaled="0"/>
                  </a:gradFill>
                </a:rPr>
                <a:t>Feature</a:t>
              </a:r>
              <a:endParaRPr lang="en-US" dirty="0">
                <a:gradFill>
                  <a:gsLst>
                    <a:gs pos="2917">
                      <a:schemeClr val="tx1"/>
                    </a:gs>
                    <a:gs pos="30000">
                      <a:schemeClr val="tx1"/>
                    </a:gs>
                  </a:gsLst>
                  <a:lin ang="5400000" scaled="0"/>
                </a:gradFill>
              </a:endParaRPr>
            </a:p>
          </p:txBody>
        </p:sp>
        <p:sp>
          <p:nvSpPr>
            <p:cNvPr id="7" name="Freeform 6"/>
            <p:cNvSpPr/>
            <p:nvPr/>
          </p:nvSpPr>
          <p:spPr bwMode="auto">
            <a:xfrm>
              <a:off x="8093868" y="3428281"/>
              <a:ext cx="1066800" cy="676275"/>
            </a:xfrm>
            <a:custGeom>
              <a:avLst/>
              <a:gdLst>
                <a:gd name="connsiteX0" fmla="*/ 0 w 1066800"/>
                <a:gd name="connsiteY0" fmla="*/ 676275 h 676275"/>
                <a:gd name="connsiteX1" fmla="*/ 857250 w 1066800"/>
                <a:gd name="connsiteY1" fmla="*/ 495300 h 676275"/>
                <a:gd name="connsiteX2" fmla="*/ 1066800 w 1066800"/>
                <a:gd name="connsiteY2" fmla="*/ 0 h 676275"/>
              </a:gdLst>
              <a:ahLst/>
              <a:cxnLst>
                <a:cxn ang="0">
                  <a:pos x="connsiteX0" y="connsiteY0"/>
                </a:cxn>
                <a:cxn ang="0">
                  <a:pos x="connsiteX1" y="connsiteY1"/>
                </a:cxn>
                <a:cxn ang="0">
                  <a:pos x="connsiteX2" y="connsiteY2"/>
                </a:cxn>
              </a:cxnLst>
              <a:rect l="l" t="t" r="r" b="b"/>
              <a:pathLst>
                <a:path w="1066800" h="676275">
                  <a:moveTo>
                    <a:pt x="0" y="676275"/>
                  </a:moveTo>
                  <a:cubicBezTo>
                    <a:pt x="339725" y="642143"/>
                    <a:pt x="679450" y="608012"/>
                    <a:pt x="857250" y="495300"/>
                  </a:cubicBezTo>
                  <a:cubicBezTo>
                    <a:pt x="1035050" y="382588"/>
                    <a:pt x="1050925" y="191294"/>
                    <a:pt x="1066800" y="0"/>
                  </a:cubicBez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Freeform 7"/>
            <p:cNvSpPr/>
            <p:nvPr/>
          </p:nvSpPr>
          <p:spPr bwMode="auto">
            <a:xfrm>
              <a:off x="8112918" y="3386144"/>
              <a:ext cx="1609725" cy="727937"/>
            </a:xfrm>
            <a:custGeom>
              <a:avLst/>
              <a:gdLst>
                <a:gd name="connsiteX0" fmla="*/ 0 w 1609725"/>
                <a:gd name="connsiteY0" fmla="*/ 666750 h 666750"/>
                <a:gd name="connsiteX1" fmla="*/ 1209675 w 1609725"/>
                <a:gd name="connsiteY1" fmla="*/ 504825 h 666750"/>
                <a:gd name="connsiteX2" fmla="*/ 1609725 w 1609725"/>
                <a:gd name="connsiteY2" fmla="*/ 0 h 666750"/>
              </a:gdLst>
              <a:ahLst/>
              <a:cxnLst>
                <a:cxn ang="0">
                  <a:pos x="connsiteX0" y="connsiteY0"/>
                </a:cxn>
                <a:cxn ang="0">
                  <a:pos x="connsiteX1" y="connsiteY1"/>
                </a:cxn>
                <a:cxn ang="0">
                  <a:pos x="connsiteX2" y="connsiteY2"/>
                </a:cxn>
              </a:cxnLst>
              <a:rect l="l" t="t" r="r" b="b"/>
              <a:pathLst>
                <a:path w="1609725" h="666750">
                  <a:moveTo>
                    <a:pt x="0" y="666750"/>
                  </a:moveTo>
                  <a:cubicBezTo>
                    <a:pt x="470694" y="641350"/>
                    <a:pt x="941388" y="615950"/>
                    <a:pt x="1209675" y="504825"/>
                  </a:cubicBezTo>
                  <a:cubicBezTo>
                    <a:pt x="1477962" y="393700"/>
                    <a:pt x="1543843" y="196850"/>
                    <a:pt x="1609725" y="0"/>
                  </a:cubicBez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Freeform 8"/>
            <p:cNvSpPr/>
            <p:nvPr/>
          </p:nvSpPr>
          <p:spPr bwMode="auto">
            <a:xfrm>
              <a:off x="8112918" y="3409231"/>
              <a:ext cx="2171700" cy="707725"/>
            </a:xfrm>
            <a:custGeom>
              <a:avLst/>
              <a:gdLst>
                <a:gd name="connsiteX0" fmla="*/ 0 w 2171700"/>
                <a:gd name="connsiteY0" fmla="*/ 704850 h 707725"/>
                <a:gd name="connsiteX1" fmla="*/ 1809750 w 2171700"/>
                <a:gd name="connsiteY1" fmla="*/ 600075 h 707725"/>
                <a:gd name="connsiteX2" fmla="*/ 2171700 w 2171700"/>
                <a:gd name="connsiteY2" fmla="*/ 0 h 707725"/>
              </a:gdLst>
              <a:ahLst/>
              <a:cxnLst>
                <a:cxn ang="0">
                  <a:pos x="connsiteX0" y="connsiteY0"/>
                </a:cxn>
                <a:cxn ang="0">
                  <a:pos x="connsiteX1" y="connsiteY1"/>
                </a:cxn>
                <a:cxn ang="0">
                  <a:pos x="connsiteX2" y="connsiteY2"/>
                </a:cxn>
              </a:cxnLst>
              <a:rect l="l" t="t" r="r" b="b"/>
              <a:pathLst>
                <a:path w="2171700" h="707725">
                  <a:moveTo>
                    <a:pt x="0" y="704850"/>
                  </a:moveTo>
                  <a:cubicBezTo>
                    <a:pt x="723900" y="711200"/>
                    <a:pt x="1447800" y="717550"/>
                    <a:pt x="1809750" y="600075"/>
                  </a:cubicBezTo>
                  <a:cubicBezTo>
                    <a:pt x="2171700" y="482600"/>
                    <a:pt x="2171700" y="241300"/>
                    <a:pt x="2171700" y="0"/>
                  </a:cubicBez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bwMode="auto">
            <a:xfrm>
              <a:off x="8519653" y="3114900"/>
              <a:ext cx="304800" cy="30480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9017435" y="3114900"/>
              <a:ext cx="304800" cy="30480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9550599" y="3114900"/>
              <a:ext cx="304800" cy="30480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0120591" y="3114900"/>
              <a:ext cx="304800" cy="30480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7801433" y="3458293"/>
              <a:ext cx="304800" cy="3048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7801433" y="4009084"/>
              <a:ext cx="304800" cy="3048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15"/>
            <p:cNvSpPr/>
            <p:nvPr/>
          </p:nvSpPr>
          <p:spPr bwMode="auto">
            <a:xfrm>
              <a:off x="8085214" y="3396945"/>
              <a:ext cx="1628775" cy="228600"/>
            </a:xfrm>
            <a:custGeom>
              <a:avLst/>
              <a:gdLst>
                <a:gd name="connsiteX0" fmla="*/ 0 w 1628775"/>
                <a:gd name="connsiteY0" fmla="*/ 228600 h 228600"/>
                <a:gd name="connsiteX1" fmla="*/ 1285875 w 1628775"/>
                <a:gd name="connsiteY1" fmla="*/ 209550 h 228600"/>
                <a:gd name="connsiteX2" fmla="*/ 1628775 w 1628775"/>
                <a:gd name="connsiteY2" fmla="*/ 0 h 228600"/>
              </a:gdLst>
              <a:ahLst/>
              <a:cxnLst>
                <a:cxn ang="0">
                  <a:pos x="connsiteX0" y="connsiteY0"/>
                </a:cxn>
                <a:cxn ang="0">
                  <a:pos x="connsiteX1" y="connsiteY1"/>
                </a:cxn>
                <a:cxn ang="0">
                  <a:pos x="connsiteX2" y="connsiteY2"/>
                </a:cxn>
              </a:cxnLst>
              <a:rect l="l" t="t" r="r" b="b"/>
              <a:pathLst>
                <a:path w="1628775" h="228600">
                  <a:moveTo>
                    <a:pt x="0" y="228600"/>
                  </a:moveTo>
                  <a:lnTo>
                    <a:pt x="1285875" y="209550"/>
                  </a:lnTo>
                  <a:cubicBezTo>
                    <a:pt x="1557337" y="171450"/>
                    <a:pt x="1593056" y="85725"/>
                    <a:pt x="1628775" y="0"/>
                  </a:cubicBez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17" name="TextBox 16"/>
          <p:cNvSpPr txBox="1"/>
          <p:nvPr/>
        </p:nvSpPr>
        <p:spPr>
          <a:xfrm>
            <a:off x="7108402" y="4599496"/>
            <a:ext cx="1739900" cy="544765"/>
          </a:xfrm>
          <a:prstGeom prst="rect">
            <a:avLst/>
          </a:prstGeom>
          <a:noFill/>
        </p:spPr>
        <p:txBody>
          <a:bodyPr wrap="none" lIns="182880" tIns="146304" rIns="182880" bIns="146304" rtlCol="0">
            <a:spAutoFit/>
          </a:bodyPr>
          <a:lstStyle/>
          <a:p>
            <a:pPr>
              <a:lnSpc>
                <a:spcPct val="90000"/>
              </a:lnSpc>
              <a:spcAft>
                <a:spcPts val="600"/>
              </a:spcAft>
            </a:pPr>
            <a:r>
              <a:rPr lang="en-US" altLang="zh-CN" dirty="0">
                <a:gradFill>
                  <a:gsLst>
                    <a:gs pos="2917">
                      <a:schemeClr val="tx1"/>
                    </a:gs>
                    <a:gs pos="30000">
                      <a:schemeClr val="tx1"/>
                    </a:gs>
                  </a:gsLst>
                  <a:lin ang="5400000" scaled="0"/>
                </a:gradFill>
              </a:rPr>
              <a:t>Sample array:</a:t>
            </a:r>
            <a:endParaRPr lang="en-US" dirty="0">
              <a:gradFill>
                <a:gsLst>
                  <a:gs pos="2917">
                    <a:schemeClr val="tx1"/>
                  </a:gs>
                  <a:gs pos="30000">
                    <a:schemeClr val="tx1"/>
                  </a:gs>
                </a:gsLst>
                <a:lin ang="5400000" scaled="0"/>
              </a:gradFill>
            </a:endParaRPr>
          </a:p>
        </p:txBody>
      </p:sp>
      <p:sp>
        <p:nvSpPr>
          <p:cNvPr id="18" name="Rectangle 17"/>
          <p:cNvSpPr/>
          <p:nvPr/>
        </p:nvSpPr>
        <p:spPr bwMode="auto">
          <a:xfrm>
            <a:off x="8971098" y="4722144"/>
            <a:ext cx="456724" cy="304800"/>
          </a:xfrm>
          <a:prstGeom prst="rect">
            <a:avLst/>
          </a:prstGeom>
          <a:solidFill>
            <a:srgbClr val="FFC000"/>
          </a:solidFill>
          <a:ln w="254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9485621" y="4722144"/>
            <a:ext cx="456724" cy="304800"/>
          </a:xfrm>
          <a:prstGeom prst="rect">
            <a:avLst/>
          </a:prstGeom>
          <a:solidFill>
            <a:srgbClr val="FFC000"/>
          </a:solidFill>
          <a:ln w="254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7106085" y="5349855"/>
            <a:ext cx="1743298" cy="544765"/>
          </a:xfrm>
          <a:prstGeom prst="rect">
            <a:avLst/>
          </a:prstGeom>
          <a:noFill/>
        </p:spPr>
        <p:txBody>
          <a:bodyPr wrap="none" lIns="182880" tIns="146304" rIns="182880" bIns="146304" rtlCol="0">
            <a:spAutoFit/>
          </a:bodyPr>
          <a:lstStyle/>
          <a:p>
            <a:pPr>
              <a:lnSpc>
                <a:spcPct val="90000"/>
              </a:lnSpc>
              <a:spcAft>
                <a:spcPts val="600"/>
              </a:spcAft>
            </a:pPr>
            <a:r>
              <a:rPr lang="en-US" altLang="zh-CN" dirty="0">
                <a:gradFill>
                  <a:gsLst>
                    <a:gs pos="2917">
                      <a:schemeClr val="tx1"/>
                    </a:gs>
                    <a:gs pos="30000">
                      <a:schemeClr val="tx1"/>
                    </a:gs>
                  </a:gsLst>
                  <a:lin ang="5400000" scaled="0"/>
                </a:gradFill>
              </a:rPr>
              <a:t>Feature array:</a:t>
            </a:r>
            <a:endParaRPr lang="en-US" dirty="0">
              <a:gradFill>
                <a:gsLst>
                  <a:gs pos="2917">
                    <a:schemeClr val="tx1"/>
                  </a:gs>
                  <a:gs pos="30000">
                    <a:schemeClr val="tx1"/>
                  </a:gs>
                </a:gsLst>
                <a:lin ang="5400000" scaled="0"/>
              </a:gradFill>
            </a:endParaRPr>
          </a:p>
        </p:txBody>
      </p:sp>
      <p:sp>
        <p:nvSpPr>
          <p:cNvPr id="21" name="Rectangle 20"/>
          <p:cNvSpPr/>
          <p:nvPr/>
        </p:nvSpPr>
        <p:spPr bwMode="auto">
          <a:xfrm>
            <a:off x="8974603" y="5474401"/>
            <a:ext cx="456724" cy="304800"/>
          </a:xfrm>
          <a:prstGeom prst="rect">
            <a:avLst/>
          </a:prstGeom>
          <a:solidFill>
            <a:srgbClr val="92D050"/>
          </a:solidFill>
          <a:ln w="254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9491048" y="5474401"/>
            <a:ext cx="456724" cy="304800"/>
          </a:xfrm>
          <a:prstGeom prst="rect">
            <a:avLst/>
          </a:prstGeom>
          <a:solidFill>
            <a:srgbClr val="92D050"/>
          </a:solidFill>
          <a:ln w="254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0005452" y="5474401"/>
            <a:ext cx="456724" cy="304800"/>
          </a:xfrm>
          <a:prstGeom prst="rect">
            <a:avLst/>
          </a:prstGeom>
          <a:solidFill>
            <a:srgbClr val="92D050"/>
          </a:solidFill>
          <a:ln w="254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20338" y="5474400"/>
            <a:ext cx="456724" cy="304800"/>
          </a:xfrm>
          <a:prstGeom prst="rect">
            <a:avLst/>
          </a:prstGeom>
          <a:solidFill>
            <a:srgbClr val="92D050"/>
          </a:solidFill>
          <a:ln w="254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Text Placeholder 43"/>
          <p:cNvSpPr>
            <a:spLocks noGrp="1"/>
          </p:cNvSpPr>
          <p:nvPr>
            <p:ph type="body" sz="quarter" idx="10"/>
          </p:nvPr>
        </p:nvSpPr>
        <p:spPr>
          <a:xfrm>
            <a:off x="274638" y="1212850"/>
            <a:ext cx="11887200" cy="1698927"/>
          </a:xfrm>
        </p:spPr>
        <p:txBody>
          <a:bodyPr/>
          <a:lstStyle/>
          <a:p>
            <a:r>
              <a:rPr lang="en-US" dirty="0"/>
              <a:t>E.g. Logistic Regression</a:t>
            </a:r>
          </a:p>
          <a:p>
            <a:pPr marL="342900" lvl="1" indent="-342900">
              <a:buFont typeface="Segoe UI" panose="020B0502040204020203" pitchFamily="34" charset="0"/>
              <a:buChar char="⁻"/>
            </a:pPr>
            <a:r>
              <a:rPr lang="en-US" dirty="0">
                <a:gradFill>
                  <a:gsLst>
                    <a:gs pos="1250">
                      <a:srgbClr val="505050"/>
                    </a:gs>
                    <a:gs pos="100000">
                      <a:srgbClr val="505050"/>
                    </a:gs>
                  </a:gsLst>
                  <a:lin ang="5400000" scaled="0"/>
                </a:gradFill>
              </a:rPr>
              <a:t>Sample: Label; Feature: Weight, Gradient</a:t>
            </a:r>
          </a:p>
          <a:p>
            <a:endParaRPr lang="en-US" dirty="0"/>
          </a:p>
        </p:txBody>
      </p:sp>
      <p:sp>
        <p:nvSpPr>
          <p:cNvPr id="106" name="TextBox 105"/>
          <p:cNvSpPr txBox="1"/>
          <p:nvPr/>
        </p:nvSpPr>
        <p:spPr>
          <a:xfrm>
            <a:off x="72122" y="4487862"/>
            <a:ext cx="1626023" cy="544765"/>
          </a:xfrm>
          <a:prstGeom prst="rect">
            <a:avLst/>
          </a:prstGeom>
          <a:noFill/>
        </p:spPr>
        <p:txBody>
          <a:bodyPr wrap="none" lIns="182880" tIns="146304" rIns="182880" bIns="146304" rtlCol="0">
            <a:spAutoFit/>
          </a:bodyPr>
          <a:lstStyle/>
          <a:p>
            <a:pPr>
              <a:lnSpc>
                <a:spcPct val="90000"/>
              </a:lnSpc>
              <a:spcAft>
                <a:spcPts val="600"/>
              </a:spcAft>
            </a:pPr>
            <a:r>
              <a:rPr lang="en-US" altLang="zh-CN" dirty="0">
                <a:gradFill>
                  <a:gsLst>
                    <a:gs pos="2917">
                      <a:schemeClr val="tx1"/>
                    </a:gs>
                    <a:gs pos="30000">
                      <a:schemeClr val="tx1"/>
                    </a:gs>
                  </a:gsLst>
                  <a:lin ang="5400000" scaled="0"/>
                </a:gradFill>
              </a:rPr>
              <a:t>Vertex array:</a:t>
            </a:r>
            <a:endParaRPr lang="en-US" dirty="0">
              <a:gradFill>
                <a:gsLst>
                  <a:gs pos="2917">
                    <a:schemeClr val="tx1"/>
                  </a:gs>
                  <a:gs pos="30000">
                    <a:schemeClr val="tx1"/>
                  </a:gs>
                </a:gsLst>
                <a:lin ang="5400000" scaled="0"/>
              </a:gradFill>
            </a:endParaRPr>
          </a:p>
        </p:txBody>
      </p:sp>
      <p:sp>
        <p:nvSpPr>
          <p:cNvPr id="110" name="Freeform 109"/>
          <p:cNvSpPr/>
          <p:nvPr/>
        </p:nvSpPr>
        <p:spPr bwMode="auto">
          <a:xfrm>
            <a:off x="7620058" y="3759200"/>
            <a:ext cx="1493462" cy="1066800"/>
          </a:xfrm>
          <a:custGeom>
            <a:avLst/>
            <a:gdLst>
              <a:gd name="connsiteX0" fmla="*/ 294582 w 1493462"/>
              <a:gd name="connsiteY0" fmla="*/ 0 h 1066800"/>
              <a:gd name="connsiteX1" fmla="*/ 81222 w 1493462"/>
              <a:gd name="connsiteY1" fmla="*/ 497840 h 1066800"/>
              <a:gd name="connsiteX2" fmla="*/ 1493462 w 1493462"/>
              <a:gd name="connsiteY2" fmla="*/ 1066800 h 1066800"/>
            </a:gdLst>
            <a:ahLst/>
            <a:cxnLst>
              <a:cxn ang="0">
                <a:pos x="connsiteX0" y="connsiteY0"/>
              </a:cxn>
              <a:cxn ang="0">
                <a:pos x="connsiteX1" y="connsiteY1"/>
              </a:cxn>
              <a:cxn ang="0">
                <a:pos x="connsiteX2" y="connsiteY2"/>
              </a:cxn>
            </a:cxnLst>
            <a:rect l="l" t="t" r="r" b="b"/>
            <a:pathLst>
              <a:path w="1493462" h="1066800">
                <a:moveTo>
                  <a:pt x="294582" y="0"/>
                </a:moveTo>
                <a:cubicBezTo>
                  <a:pt x="87995" y="160020"/>
                  <a:pt x="-118591" y="320040"/>
                  <a:pt x="81222" y="497840"/>
                </a:cubicBezTo>
                <a:cubicBezTo>
                  <a:pt x="281035" y="675640"/>
                  <a:pt x="887248" y="871220"/>
                  <a:pt x="1493462" y="1066800"/>
                </a:cubicBezTo>
              </a:path>
            </a:pathLst>
          </a:custGeom>
          <a:noFill/>
          <a:ln w="25400">
            <a:solidFill>
              <a:srgbClr val="FFC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2" name="Freeform 111"/>
          <p:cNvSpPr/>
          <p:nvPr/>
        </p:nvSpPr>
        <p:spPr bwMode="auto">
          <a:xfrm>
            <a:off x="8077200" y="4216400"/>
            <a:ext cx="1751558" cy="609600"/>
          </a:xfrm>
          <a:custGeom>
            <a:avLst/>
            <a:gdLst>
              <a:gd name="connsiteX0" fmla="*/ 0 w 1751558"/>
              <a:gd name="connsiteY0" fmla="*/ 0 h 609600"/>
              <a:gd name="connsiteX1" fmla="*/ 1574800 w 1751558"/>
              <a:gd name="connsiteY1" fmla="*/ 396240 h 609600"/>
              <a:gd name="connsiteX2" fmla="*/ 1645920 w 1751558"/>
              <a:gd name="connsiteY2" fmla="*/ 609600 h 609600"/>
            </a:gdLst>
            <a:ahLst/>
            <a:cxnLst>
              <a:cxn ang="0">
                <a:pos x="connsiteX0" y="connsiteY0"/>
              </a:cxn>
              <a:cxn ang="0">
                <a:pos x="connsiteX1" y="connsiteY1"/>
              </a:cxn>
              <a:cxn ang="0">
                <a:pos x="connsiteX2" y="connsiteY2"/>
              </a:cxn>
            </a:cxnLst>
            <a:rect l="l" t="t" r="r" b="b"/>
            <a:pathLst>
              <a:path w="1751558" h="609600">
                <a:moveTo>
                  <a:pt x="0" y="0"/>
                </a:moveTo>
                <a:cubicBezTo>
                  <a:pt x="650240" y="147320"/>
                  <a:pt x="1300480" y="294640"/>
                  <a:pt x="1574800" y="396240"/>
                </a:cubicBezTo>
                <a:cubicBezTo>
                  <a:pt x="1849120" y="497840"/>
                  <a:pt x="1747520" y="553720"/>
                  <a:pt x="1645920" y="609600"/>
                </a:cubicBezTo>
              </a:path>
            </a:pathLst>
          </a:custGeom>
          <a:noFill/>
          <a:ln w="25400">
            <a:solidFill>
              <a:srgbClr val="FFC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3" name="Freeform 112"/>
          <p:cNvSpPr/>
          <p:nvPr/>
        </p:nvSpPr>
        <p:spPr bwMode="auto">
          <a:xfrm>
            <a:off x="9114948" y="3413760"/>
            <a:ext cx="1225466" cy="2174240"/>
          </a:xfrm>
          <a:custGeom>
            <a:avLst/>
            <a:gdLst>
              <a:gd name="connsiteX0" fmla="*/ 1187292 w 1225466"/>
              <a:gd name="connsiteY0" fmla="*/ 0 h 2174240"/>
              <a:gd name="connsiteX1" fmla="*/ 1095852 w 1225466"/>
              <a:gd name="connsiteY1" fmla="*/ 1503680 h 2174240"/>
              <a:gd name="connsiteX2" fmla="*/ 120492 w 1225466"/>
              <a:gd name="connsiteY2" fmla="*/ 1859280 h 2174240"/>
              <a:gd name="connsiteX3" fmla="*/ 49372 w 1225466"/>
              <a:gd name="connsiteY3" fmla="*/ 2174240 h 2174240"/>
            </a:gdLst>
            <a:ahLst/>
            <a:cxnLst>
              <a:cxn ang="0">
                <a:pos x="connsiteX0" y="connsiteY0"/>
              </a:cxn>
              <a:cxn ang="0">
                <a:pos x="connsiteX1" y="connsiteY1"/>
              </a:cxn>
              <a:cxn ang="0">
                <a:pos x="connsiteX2" y="connsiteY2"/>
              </a:cxn>
              <a:cxn ang="0">
                <a:pos x="connsiteX3" y="connsiteY3"/>
              </a:cxn>
            </a:cxnLst>
            <a:rect l="l" t="t" r="r" b="b"/>
            <a:pathLst>
              <a:path w="1225466" h="2174240">
                <a:moveTo>
                  <a:pt x="1187292" y="0"/>
                </a:moveTo>
                <a:cubicBezTo>
                  <a:pt x="1230472" y="596900"/>
                  <a:pt x="1273652" y="1193800"/>
                  <a:pt x="1095852" y="1503680"/>
                </a:cubicBezTo>
                <a:cubicBezTo>
                  <a:pt x="918052" y="1813560"/>
                  <a:pt x="294905" y="1747520"/>
                  <a:pt x="120492" y="1859280"/>
                </a:cubicBezTo>
                <a:cubicBezTo>
                  <a:pt x="-53921" y="1971040"/>
                  <a:pt x="-2275" y="2072640"/>
                  <a:pt x="49372" y="2174240"/>
                </a:cubicBezTo>
              </a:path>
            </a:pathLst>
          </a:custGeom>
          <a:noFill/>
          <a:ln w="25400">
            <a:solidFill>
              <a:srgbClr val="92D05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4" name="Freeform 113"/>
          <p:cNvSpPr/>
          <p:nvPr/>
        </p:nvSpPr>
        <p:spPr bwMode="auto">
          <a:xfrm>
            <a:off x="9581994" y="2988141"/>
            <a:ext cx="983099" cy="2620179"/>
          </a:xfrm>
          <a:custGeom>
            <a:avLst/>
            <a:gdLst>
              <a:gd name="connsiteX0" fmla="*/ 263046 w 983099"/>
              <a:gd name="connsiteY0" fmla="*/ 293703 h 2721943"/>
              <a:gd name="connsiteX1" fmla="*/ 862486 w 983099"/>
              <a:gd name="connsiteY1" fmla="*/ 131143 h 2721943"/>
              <a:gd name="connsiteX2" fmla="*/ 913286 w 983099"/>
              <a:gd name="connsiteY2" fmla="*/ 1970103 h 2721943"/>
              <a:gd name="connsiteX3" fmla="*/ 80166 w 983099"/>
              <a:gd name="connsiteY3" fmla="*/ 2467943 h 2721943"/>
              <a:gd name="connsiteX4" fmla="*/ 80166 w 983099"/>
              <a:gd name="connsiteY4" fmla="*/ 2721943 h 2721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099" h="2721943">
                <a:moveTo>
                  <a:pt x="263046" y="293703"/>
                </a:moveTo>
                <a:cubicBezTo>
                  <a:pt x="508579" y="72723"/>
                  <a:pt x="754113" y="-148257"/>
                  <a:pt x="862486" y="131143"/>
                </a:cubicBezTo>
                <a:cubicBezTo>
                  <a:pt x="970859" y="410543"/>
                  <a:pt x="1043673" y="1580636"/>
                  <a:pt x="913286" y="1970103"/>
                </a:cubicBezTo>
                <a:cubicBezTo>
                  <a:pt x="782899" y="2359570"/>
                  <a:pt x="219019" y="2342636"/>
                  <a:pt x="80166" y="2467943"/>
                </a:cubicBezTo>
                <a:cubicBezTo>
                  <a:pt x="-58687" y="2593250"/>
                  <a:pt x="10739" y="2657596"/>
                  <a:pt x="80166" y="2721943"/>
                </a:cubicBezTo>
              </a:path>
            </a:pathLst>
          </a:custGeom>
          <a:noFill/>
          <a:ln w="25400">
            <a:solidFill>
              <a:srgbClr val="92D05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7" name="Freeform 116"/>
          <p:cNvSpPr/>
          <p:nvPr/>
        </p:nvSpPr>
        <p:spPr bwMode="auto">
          <a:xfrm>
            <a:off x="9316720" y="2824004"/>
            <a:ext cx="1457863" cy="2733516"/>
          </a:xfrm>
          <a:custGeom>
            <a:avLst/>
            <a:gdLst>
              <a:gd name="connsiteX0" fmla="*/ 0 w 1457863"/>
              <a:gd name="connsiteY0" fmla="*/ 376396 h 2733516"/>
              <a:gd name="connsiteX1" fmla="*/ 1209040 w 1457863"/>
              <a:gd name="connsiteY1" fmla="*/ 122396 h 2733516"/>
              <a:gd name="connsiteX2" fmla="*/ 1422400 w 1457863"/>
              <a:gd name="connsiteY2" fmla="*/ 2093436 h 2733516"/>
              <a:gd name="connsiteX3" fmla="*/ 711200 w 1457863"/>
              <a:gd name="connsiteY3" fmla="*/ 2733516 h 2733516"/>
            </a:gdLst>
            <a:ahLst/>
            <a:cxnLst>
              <a:cxn ang="0">
                <a:pos x="connsiteX0" y="connsiteY0"/>
              </a:cxn>
              <a:cxn ang="0">
                <a:pos x="connsiteX1" y="connsiteY1"/>
              </a:cxn>
              <a:cxn ang="0">
                <a:pos x="connsiteX2" y="connsiteY2"/>
              </a:cxn>
              <a:cxn ang="0">
                <a:pos x="connsiteX3" y="connsiteY3"/>
              </a:cxn>
            </a:cxnLst>
            <a:rect l="l" t="t" r="r" b="b"/>
            <a:pathLst>
              <a:path w="1457863" h="2733516">
                <a:moveTo>
                  <a:pt x="0" y="376396"/>
                </a:moveTo>
                <a:cubicBezTo>
                  <a:pt x="485986" y="106309"/>
                  <a:pt x="971973" y="-163777"/>
                  <a:pt x="1209040" y="122396"/>
                </a:cubicBezTo>
                <a:cubicBezTo>
                  <a:pt x="1446107" y="408569"/>
                  <a:pt x="1505373" y="1658249"/>
                  <a:pt x="1422400" y="2093436"/>
                </a:cubicBezTo>
                <a:cubicBezTo>
                  <a:pt x="1339427" y="2528623"/>
                  <a:pt x="1025313" y="2631069"/>
                  <a:pt x="711200" y="2733516"/>
                </a:cubicBezTo>
              </a:path>
            </a:pathLst>
          </a:custGeom>
          <a:noFill/>
          <a:ln w="25400">
            <a:solidFill>
              <a:srgbClr val="92D05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0" name="Freeform 119"/>
          <p:cNvSpPr/>
          <p:nvPr/>
        </p:nvSpPr>
        <p:spPr bwMode="auto">
          <a:xfrm>
            <a:off x="8768080" y="2739902"/>
            <a:ext cx="2122560" cy="2890960"/>
          </a:xfrm>
          <a:custGeom>
            <a:avLst/>
            <a:gdLst>
              <a:gd name="connsiteX0" fmla="*/ 0 w 2122560"/>
              <a:gd name="connsiteY0" fmla="*/ 523680 h 2890960"/>
              <a:gd name="connsiteX1" fmla="*/ 1910080 w 2122560"/>
              <a:gd name="connsiteY1" fmla="*/ 168080 h 2890960"/>
              <a:gd name="connsiteX2" fmla="*/ 1991360 w 2122560"/>
              <a:gd name="connsiteY2" fmla="*/ 2890960 h 2890960"/>
            </a:gdLst>
            <a:ahLst/>
            <a:cxnLst>
              <a:cxn ang="0">
                <a:pos x="connsiteX0" y="connsiteY0"/>
              </a:cxn>
              <a:cxn ang="0">
                <a:pos x="connsiteX1" y="connsiteY1"/>
              </a:cxn>
              <a:cxn ang="0">
                <a:pos x="connsiteX2" y="connsiteY2"/>
              </a:cxn>
            </a:cxnLst>
            <a:rect l="l" t="t" r="r" b="b"/>
            <a:pathLst>
              <a:path w="2122560" h="2890960">
                <a:moveTo>
                  <a:pt x="0" y="523680"/>
                </a:moveTo>
                <a:cubicBezTo>
                  <a:pt x="789093" y="148606"/>
                  <a:pt x="1578187" y="-226467"/>
                  <a:pt x="1910080" y="168080"/>
                </a:cubicBezTo>
                <a:cubicBezTo>
                  <a:pt x="2241973" y="562627"/>
                  <a:pt x="2116666" y="1726793"/>
                  <a:pt x="1991360" y="2890960"/>
                </a:cubicBezTo>
              </a:path>
            </a:pathLst>
          </a:custGeom>
          <a:noFill/>
          <a:ln w="25400">
            <a:solidFill>
              <a:srgbClr val="92D05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122" name="Group 121"/>
          <p:cNvGrpSpPr/>
          <p:nvPr/>
        </p:nvGrpSpPr>
        <p:grpSpPr>
          <a:xfrm>
            <a:off x="771215" y="2413985"/>
            <a:ext cx="3675294" cy="1899899"/>
            <a:chOff x="6750097" y="2413985"/>
            <a:chExt cx="3675294" cy="1899899"/>
          </a:xfrm>
        </p:grpSpPr>
        <p:sp>
          <p:nvSpPr>
            <p:cNvPr id="123" name="TextBox 122"/>
            <p:cNvSpPr txBox="1"/>
            <p:nvPr/>
          </p:nvSpPr>
          <p:spPr>
            <a:xfrm>
              <a:off x="6750097" y="3622991"/>
              <a:ext cx="1121141"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Sample</a:t>
              </a:r>
            </a:p>
          </p:txBody>
        </p:sp>
        <p:sp>
          <p:nvSpPr>
            <p:cNvPr id="124" name="Freeform 123"/>
            <p:cNvSpPr/>
            <p:nvPr/>
          </p:nvSpPr>
          <p:spPr bwMode="auto">
            <a:xfrm>
              <a:off x="8093868" y="3428281"/>
              <a:ext cx="552450" cy="209550"/>
            </a:xfrm>
            <a:custGeom>
              <a:avLst/>
              <a:gdLst>
                <a:gd name="connsiteX0" fmla="*/ 0 w 552450"/>
                <a:gd name="connsiteY0" fmla="*/ 209550 h 209550"/>
                <a:gd name="connsiteX1" fmla="*/ 409575 w 552450"/>
                <a:gd name="connsiteY1" fmla="*/ 161925 h 209550"/>
                <a:gd name="connsiteX2" fmla="*/ 552450 w 552450"/>
                <a:gd name="connsiteY2" fmla="*/ 0 h 209550"/>
              </a:gdLst>
              <a:ahLst/>
              <a:cxnLst>
                <a:cxn ang="0">
                  <a:pos x="connsiteX0" y="connsiteY0"/>
                </a:cxn>
                <a:cxn ang="0">
                  <a:pos x="connsiteX1" y="connsiteY1"/>
                </a:cxn>
                <a:cxn ang="0">
                  <a:pos x="connsiteX2" y="connsiteY2"/>
                </a:cxn>
              </a:cxnLst>
              <a:rect l="l" t="t" r="r" b="b"/>
              <a:pathLst>
                <a:path w="552450" h="209550">
                  <a:moveTo>
                    <a:pt x="0" y="209550"/>
                  </a:moveTo>
                  <a:cubicBezTo>
                    <a:pt x="158750" y="203200"/>
                    <a:pt x="317500" y="196850"/>
                    <a:pt x="409575" y="161925"/>
                  </a:cubicBezTo>
                  <a:cubicBezTo>
                    <a:pt x="501650" y="127000"/>
                    <a:pt x="527050" y="63500"/>
                    <a:pt x="552450" y="0"/>
                  </a:cubicBez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5" name="TextBox 124"/>
            <p:cNvSpPr txBox="1"/>
            <p:nvPr/>
          </p:nvSpPr>
          <p:spPr>
            <a:xfrm>
              <a:off x="8917780" y="2413985"/>
              <a:ext cx="1124539" cy="544765"/>
            </a:xfrm>
            <a:prstGeom prst="rect">
              <a:avLst/>
            </a:prstGeom>
            <a:noFill/>
          </p:spPr>
          <p:txBody>
            <a:bodyPr wrap="none" lIns="182880" tIns="146304" rIns="182880" bIns="146304" rtlCol="0">
              <a:spAutoFit/>
            </a:bodyPr>
            <a:lstStyle/>
            <a:p>
              <a:pPr>
                <a:lnSpc>
                  <a:spcPct val="90000"/>
                </a:lnSpc>
                <a:spcAft>
                  <a:spcPts val="600"/>
                </a:spcAft>
              </a:pPr>
              <a:r>
                <a:rPr lang="en-US" altLang="zh-CN" dirty="0">
                  <a:gradFill>
                    <a:gsLst>
                      <a:gs pos="2917">
                        <a:schemeClr val="tx1"/>
                      </a:gs>
                      <a:gs pos="30000">
                        <a:schemeClr val="tx1"/>
                      </a:gs>
                    </a:gsLst>
                    <a:lin ang="5400000" scaled="0"/>
                  </a:gradFill>
                </a:rPr>
                <a:t>Feature</a:t>
              </a:r>
              <a:endParaRPr lang="en-US" dirty="0">
                <a:gradFill>
                  <a:gsLst>
                    <a:gs pos="2917">
                      <a:schemeClr val="tx1"/>
                    </a:gs>
                    <a:gs pos="30000">
                      <a:schemeClr val="tx1"/>
                    </a:gs>
                  </a:gsLst>
                  <a:lin ang="5400000" scaled="0"/>
                </a:gradFill>
              </a:endParaRPr>
            </a:p>
          </p:txBody>
        </p:sp>
        <p:sp>
          <p:nvSpPr>
            <p:cNvPr id="126" name="Freeform 125"/>
            <p:cNvSpPr/>
            <p:nvPr/>
          </p:nvSpPr>
          <p:spPr bwMode="auto">
            <a:xfrm>
              <a:off x="8093868" y="3428281"/>
              <a:ext cx="1066800" cy="676275"/>
            </a:xfrm>
            <a:custGeom>
              <a:avLst/>
              <a:gdLst>
                <a:gd name="connsiteX0" fmla="*/ 0 w 1066800"/>
                <a:gd name="connsiteY0" fmla="*/ 676275 h 676275"/>
                <a:gd name="connsiteX1" fmla="*/ 857250 w 1066800"/>
                <a:gd name="connsiteY1" fmla="*/ 495300 h 676275"/>
                <a:gd name="connsiteX2" fmla="*/ 1066800 w 1066800"/>
                <a:gd name="connsiteY2" fmla="*/ 0 h 676275"/>
              </a:gdLst>
              <a:ahLst/>
              <a:cxnLst>
                <a:cxn ang="0">
                  <a:pos x="connsiteX0" y="connsiteY0"/>
                </a:cxn>
                <a:cxn ang="0">
                  <a:pos x="connsiteX1" y="connsiteY1"/>
                </a:cxn>
                <a:cxn ang="0">
                  <a:pos x="connsiteX2" y="connsiteY2"/>
                </a:cxn>
              </a:cxnLst>
              <a:rect l="l" t="t" r="r" b="b"/>
              <a:pathLst>
                <a:path w="1066800" h="676275">
                  <a:moveTo>
                    <a:pt x="0" y="676275"/>
                  </a:moveTo>
                  <a:cubicBezTo>
                    <a:pt x="339725" y="642143"/>
                    <a:pt x="679450" y="608012"/>
                    <a:pt x="857250" y="495300"/>
                  </a:cubicBezTo>
                  <a:cubicBezTo>
                    <a:pt x="1035050" y="382588"/>
                    <a:pt x="1050925" y="191294"/>
                    <a:pt x="1066800" y="0"/>
                  </a:cubicBez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7" name="Freeform 126"/>
            <p:cNvSpPr/>
            <p:nvPr/>
          </p:nvSpPr>
          <p:spPr bwMode="auto">
            <a:xfrm>
              <a:off x="8112918" y="3386144"/>
              <a:ext cx="1609725" cy="727937"/>
            </a:xfrm>
            <a:custGeom>
              <a:avLst/>
              <a:gdLst>
                <a:gd name="connsiteX0" fmla="*/ 0 w 1609725"/>
                <a:gd name="connsiteY0" fmla="*/ 666750 h 666750"/>
                <a:gd name="connsiteX1" fmla="*/ 1209675 w 1609725"/>
                <a:gd name="connsiteY1" fmla="*/ 504825 h 666750"/>
                <a:gd name="connsiteX2" fmla="*/ 1609725 w 1609725"/>
                <a:gd name="connsiteY2" fmla="*/ 0 h 666750"/>
              </a:gdLst>
              <a:ahLst/>
              <a:cxnLst>
                <a:cxn ang="0">
                  <a:pos x="connsiteX0" y="connsiteY0"/>
                </a:cxn>
                <a:cxn ang="0">
                  <a:pos x="connsiteX1" y="connsiteY1"/>
                </a:cxn>
                <a:cxn ang="0">
                  <a:pos x="connsiteX2" y="connsiteY2"/>
                </a:cxn>
              </a:cxnLst>
              <a:rect l="l" t="t" r="r" b="b"/>
              <a:pathLst>
                <a:path w="1609725" h="666750">
                  <a:moveTo>
                    <a:pt x="0" y="666750"/>
                  </a:moveTo>
                  <a:cubicBezTo>
                    <a:pt x="470694" y="641350"/>
                    <a:pt x="941388" y="615950"/>
                    <a:pt x="1209675" y="504825"/>
                  </a:cubicBezTo>
                  <a:cubicBezTo>
                    <a:pt x="1477962" y="393700"/>
                    <a:pt x="1543843" y="196850"/>
                    <a:pt x="1609725" y="0"/>
                  </a:cubicBez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8" name="Freeform 127"/>
            <p:cNvSpPr/>
            <p:nvPr/>
          </p:nvSpPr>
          <p:spPr bwMode="auto">
            <a:xfrm>
              <a:off x="8112918" y="3409231"/>
              <a:ext cx="2171700" cy="707725"/>
            </a:xfrm>
            <a:custGeom>
              <a:avLst/>
              <a:gdLst>
                <a:gd name="connsiteX0" fmla="*/ 0 w 2171700"/>
                <a:gd name="connsiteY0" fmla="*/ 704850 h 707725"/>
                <a:gd name="connsiteX1" fmla="*/ 1809750 w 2171700"/>
                <a:gd name="connsiteY1" fmla="*/ 600075 h 707725"/>
                <a:gd name="connsiteX2" fmla="*/ 2171700 w 2171700"/>
                <a:gd name="connsiteY2" fmla="*/ 0 h 707725"/>
              </a:gdLst>
              <a:ahLst/>
              <a:cxnLst>
                <a:cxn ang="0">
                  <a:pos x="connsiteX0" y="connsiteY0"/>
                </a:cxn>
                <a:cxn ang="0">
                  <a:pos x="connsiteX1" y="connsiteY1"/>
                </a:cxn>
                <a:cxn ang="0">
                  <a:pos x="connsiteX2" y="connsiteY2"/>
                </a:cxn>
              </a:cxnLst>
              <a:rect l="l" t="t" r="r" b="b"/>
              <a:pathLst>
                <a:path w="2171700" h="707725">
                  <a:moveTo>
                    <a:pt x="0" y="704850"/>
                  </a:moveTo>
                  <a:cubicBezTo>
                    <a:pt x="723900" y="711200"/>
                    <a:pt x="1447800" y="717550"/>
                    <a:pt x="1809750" y="600075"/>
                  </a:cubicBezTo>
                  <a:cubicBezTo>
                    <a:pt x="2171700" y="482600"/>
                    <a:pt x="2171700" y="241300"/>
                    <a:pt x="2171700" y="0"/>
                  </a:cubicBez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9" name="Oval 128"/>
            <p:cNvSpPr/>
            <p:nvPr/>
          </p:nvSpPr>
          <p:spPr bwMode="auto">
            <a:xfrm>
              <a:off x="8519653" y="3114900"/>
              <a:ext cx="304800" cy="30480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0" name="Oval 129"/>
            <p:cNvSpPr/>
            <p:nvPr/>
          </p:nvSpPr>
          <p:spPr bwMode="auto">
            <a:xfrm>
              <a:off x="9017435" y="3114900"/>
              <a:ext cx="304800" cy="30480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1" name="Oval 130"/>
            <p:cNvSpPr/>
            <p:nvPr/>
          </p:nvSpPr>
          <p:spPr bwMode="auto">
            <a:xfrm>
              <a:off x="9550599" y="3114900"/>
              <a:ext cx="304800" cy="30480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2" name="Oval 131"/>
            <p:cNvSpPr/>
            <p:nvPr/>
          </p:nvSpPr>
          <p:spPr bwMode="auto">
            <a:xfrm>
              <a:off x="10120591" y="3114900"/>
              <a:ext cx="304800" cy="30480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Oval 132"/>
            <p:cNvSpPr/>
            <p:nvPr/>
          </p:nvSpPr>
          <p:spPr bwMode="auto">
            <a:xfrm>
              <a:off x="7801433" y="3458293"/>
              <a:ext cx="304800" cy="3048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4" name="Oval 133"/>
            <p:cNvSpPr/>
            <p:nvPr/>
          </p:nvSpPr>
          <p:spPr bwMode="auto">
            <a:xfrm>
              <a:off x="7801433" y="4009084"/>
              <a:ext cx="304800" cy="3048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5" name="Freeform 134"/>
            <p:cNvSpPr/>
            <p:nvPr/>
          </p:nvSpPr>
          <p:spPr bwMode="auto">
            <a:xfrm>
              <a:off x="8085214" y="3396945"/>
              <a:ext cx="1628775" cy="228600"/>
            </a:xfrm>
            <a:custGeom>
              <a:avLst/>
              <a:gdLst>
                <a:gd name="connsiteX0" fmla="*/ 0 w 1628775"/>
                <a:gd name="connsiteY0" fmla="*/ 228600 h 228600"/>
                <a:gd name="connsiteX1" fmla="*/ 1285875 w 1628775"/>
                <a:gd name="connsiteY1" fmla="*/ 209550 h 228600"/>
                <a:gd name="connsiteX2" fmla="*/ 1628775 w 1628775"/>
                <a:gd name="connsiteY2" fmla="*/ 0 h 228600"/>
              </a:gdLst>
              <a:ahLst/>
              <a:cxnLst>
                <a:cxn ang="0">
                  <a:pos x="connsiteX0" y="connsiteY0"/>
                </a:cxn>
                <a:cxn ang="0">
                  <a:pos x="connsiteX1" y="connsiteY1"/>
                </a:cxn>
                <a:cxn ang="0">
                  <a:pos x="connsiteX2" y="connsiteY2"/>
                </a:cxn>
              </a:cxnLst>
              <a:rect l="l" t="t" r="r" b="b"/>
              <a:pathLst>
                <a:path w="1628775" h="228600">
                  <a:moveTo>
                    <a:pt x="0" y="228600"/>
                  </a:moveTo>
                  <a:lnTo>
                    <a:pt x="1285875" y="209550"/>
                  </a:lnTo>
                  <a:cubicBezTo>
                    <a:pt x="1557337" y="171450"/>
                    <a:pt x="1593056" y="85725"/>
                    <a:pt x="1628775" y="0"/>
                  </a:cubicBez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136" name="Freeform 135"/>
          <p:cNvSpPr/>
          <p:nvPr/>
        </p:nvSpPr>
        <p:spPr bwMode="auto">
          <a:xfrm>
            <a:off x="473240" y="3672433"/>
            <a:ext cx="1365250" cy="1402080"/>
          </a:xfrm>
          <a:custGeom>
            <a:avLst/>
            <a:gdLst>
              <a:gd name="connsiteX0" fmla="*/ 1320800 w 1320800"/>
              <a:gd name="connsiteY0" fmla="*/ 0 h 1402080"/>
              <a:gd name="connsiteX1" fmla="*/ 904240 w 1320800"/>
              <a:gd name="connsiteY1" fmla="*/ 731520 h 1402080"/>
              <a:gd name="connsiteX2" fmla="*/ 0 w 1320800"/>
              <a:gd name="connsiteY2" fmla="*/ 1402080 h 1402080"/>
            </a:gdLst>
            <a:ahLst/>
            <a:cxnLst>
              <a:cxn ang="0">
                <a:pos x="connsiteX0" y="connsiteY0"/>
              </a:cxn>
              <a:cxn ang="0">
                <a:pos x="connsiteX1" y="connsiteY1"/>
              </a:cxn>
              <a:cxn ang="0">
                <a:pos x="connsiteX2" y="connsiteY2"/>
              </a:cxn>
            </a:cxnLst>
            <a:rect l="l" t="t" r="r" b="b"/>
            <a:pathLst>
              <a:path w="1320800" h="1402080">
                <a:moveTo>
                  <a:pt x="1320800" y="0"/>
                </a:moveTo>
                <a:cubicBezTo>
                  <a:pt x="1222586" y="248920"/>
                  <a:pt x="1124373" y="497840"/>
                  <a:pt x="904240" y="731520"/>
                </a:cubicBezTo>
                <a:cubicBezTo>
                  <a:pt x="684107" y="965200"/>
                  <a:pt x="342053" y="1183640"/>
                  <a:pt x="0" y="1402080"/>
                </a:cubicBezTo>
              </a:path>
            </a:pathLst>
          </a:custGeom>
          <a:noFill/>
          <a:ln w="25400">
            <a:solidFill>
              <a:srgbClr val="FFC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7" name="Freeform 136"/>
          <p:cNvSpPr/>
          <p:nvPr/>
        </p:nvSpPr>
        <p:spPr bwMode="auto">
          <a:xfrm>
            <a:off x="1483360" y="4318000"/>
            <a:ext cx="436880" cy="782320"/>
          </a:xfrm>
          <a:custGeom>
            <a:avLst/>
            <a:gdLst>
              <a:gd name="connsiteX0" fmla="*/ 436880 w 436880"/>
              <a:gd name="connsiteY0" fmla="*/ 0 h 782320"/>
              <a:gd name="connsiteX1" fmla="*/ 0 w 436880"/>
              <a:gd name="connsiteY1" fmla="*/ 782320 h 782320"/>
            </a:gdLst>
            <a:ahLst/>
            <a:cxnLst>
              <a:cxn ang="0">
                <a:pos x="connsiteX0" y="connsiteY0"/>
              </a:cxn>
              <a:cxn ang="0">
                <a:pos x="connsiteX1" y="connsiteY1"/>
              </a:cxn>
            </a:cxnLst>
            <a:rect l="l" t="t" r="r" b="b"/>
            <a:pathLst>
              <a:path w="436880" h="782320">
                <a:moveTo>
                  <a:pt x="436880" y="0"/>
                </a:moveTo>
                <a:lnTo>
                  <a:pt x="0" y="782320"/>
                </a:lnTo>
              </a:path>
            </a:pathLst>
          </a:custGeom>
          <a:noFill/>
          <a:ln w="25400">
            <a:solidFill>
              <a:srgbClr val="FFC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1" name="Freeform 140"/>
          <p:cNvSpPr/>
          <p:nvPr/>
        </p:nvSpPr>
        <p:spPr bwMode="auto">
          <a:xfrm>
            <a:off x="2722880" y="3393440"/>
            <a:ext cx="1706834" cy="1696720"/>
          </a:xfrm>
          <a:custGeom>
            <a:avLst/>
            <a:gdLst>
              <a:gd name="connsiteX0" fmla="*/ 1584960 w 1706834"/>
              <a:gd name="connsiteY0" fmla="*/ 0 h 1696720"/>
              <a:gd name="connsiteX1" fmla="*/ 1544320 w 1706834"/>
              <a:gd name="connsiteY1" fmla="*/ 497840 h 1696720"/>
              <a:gd name="connsiteX2" fmla="*/ 0 w 1706834"/>
              <a:gd name="connsiteY2" fmla="*/ 1696720 h 1696720"/>
            </a:gdLst>
            <a:ahLst/>
            <a:cxnLst>
              <a:cxn ang="0">
                <a:pos x="connsiteX0" y="connsiteY0"/>
              </a:cxn>
              <a:cxn ang="0">
                <a:pos x="connsiteX1" y="connsiteY1"/>
              </a:cxn>
              <a:cxn ang="0">
                <a:pos x="connsiteX2" y="connsiteY2"/>
              </a:cxn>
            </a:cxnLst>
            <a:rect l="l" t="t" r="r" b="b"/>
            <a:pathLst>
              <a:path w="1706834" h="1696720">
                <a:moveTo>
                  <a:pt x="1584960" y="0"/>
                </a:moveTo>
                <a:cubicBezTo>
                  <a:pt x="1696720" y="107526"/>
                  <a:pt x="1808480" y="215053"/>
                  <a:pt x="1544320" y="497840"/>
                </a:cubicBezTo>
                <a:cubicBezTo>
                  <a:pt x="1280160" y="780627"/>
                  <a:pt x="640080" y="1238673"/>
                  <a:pt x="0" y="1696720"/>
                </a:cubicBezTo>
              </a:path>
            </a:pathLst>
          </a:custGeom>
          <a:noFill/>
          <a:ln w="25400">
            <a:solidFill>
              <a:srgbClr val="92D05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2" name="Freeform 141"/>
          <p:cNvSpPr/>
          <p:nvPr/>
        </p:nvSpPr>
        <p:spPr bwMode="auto">
          <a:xfrm>
            <a:off x="3769360" y="3010559"/>
            <a:ext cx="858655" cy="2069441"/>
          </a:xfrm>
          <a:custGeom>
            <a:avLst/>
            <a:gdLst>
              <a:gd name="connsiteX0" fmla="*/ 101600 w 858655"/>
              <a:gd name="connsiteY0" fmla="*/ 210161 h 2069441"/>
              <a:gd name="connsiteX1" fmla="*/ 751840 w 858655"/>
              <a:gd name="connsiteY1" fmla="*/ 57761 h 2069441"/>
              <a:gd name="connsiteX2" fmla="*/ 782320 w 858655"/>
              <a:gd name="connsiteY2" fmla="*/ 1063601 h 2069441"/>
              <a:gd name="connsiteX3" fmla="*/ 0 w 858655"/>
              <a:gd name="connsiteY3" fmla="*/ 2069441 h 2069441"/>
            </a:gdLst>
            <a:ahLst/>
            <a:cxnLst>
              <a:cxn ang="0">
                <a:pos x="connsiteX0" y="connsiteY0"/>
              </a:cxn>
              <a:cxn ang="0">
                <a:pos x="connsiteX1" y="connsiteY1"/>
              </a:cxn>
              <a:cxn ang="0">
                <a:pos x="connsiteX2" y="connsiteY2"/>
              </a:cxn>
              <a:cxn ang="0">
                <a:pos x="connsiteX3" y="connsiteY3"/>
              </a:cxn>
            </a:cxnLst>
            <a:rect l="l" t="t" r="r" b="b"/>
            <a:pathLst>
              <a:path w="858655" h="2069441">
                <a:moveTo>
                  <a:pt x="101600" y="210161"/>
                </a:moveTo>
                <a:cubicBezTo>
                  <a:pt x="369993" y="62841"/>
                  <a:pt x="638387" y="-84479"/>
                  <a:pt x="751840" y="57761"/>
                </a:cubicBezTo>
                <a:cubicBezTo>
                  <a:pt x="865293" y="200001"/>
                  <a:pt x="907627" y="728321"/>
                  <a:pt x="782320" y="1063601"/>
                </a:cubicBezTo>
                <a:cubicBezTo>
                  <a:pt x="657013" y="1398881"/>
                  <a:pt x="328506" y="1734161"/>
                  <a:pt x="0" y="2069441"/>
                </a:cubicBezTo>
              </a:path>
            </a:pathLst>
          </a:custGeom>
          <a:noFill/>
          <a:ln w="25400">
            <a:solidFill>
              <a:srgbClr val="92D05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3" name="Freeform 142"/>
          <p:cNvSpPr/>
          <p:nvPr/>
        </p:nvSpPr>
        <p:spPr bwMode="auto">
          <a:xfrm>
            <a:off x="3291840" y="2874575"/>
            <a:ext cx="1649211" cy="2205425"/>
          </a:xfrm>
          <a:custGeom>
            <a:avLst/>
            <a:gdLst>
              <a:gd name="connsiteX0" fmla="*/ 0 w 1649211"/>
              <a:gd name="connsiteY0" fmla="*/ 275025 h 2205425"/>
              <a:gd name="connsiteX1" fmla="*/ 1524000 w 1649211"/>
              <a:gd name="connsiteY1" fmla="*/ 163265 h 2205425"/>
              <a:gd name="connsiteX2" fmla="*/ 1452880 w 1649211"/>
              <a:gd name="connsiteY2" fmla="*/ 2205425 h 2205425"/>
            </a:gdLst>
            <a:ahLst/>
            <a:cxnLst>
              <a:cxn ang="0">
                <a:pos x="connsiteX0" y="connsiteY0"/>
              </a:cxn>
              <a:cxn ang="0">
                <a:pos x="connsiteX1" y="connsiteY1"/>
              </a:cxn>
              <a:cxn ang="0">
                <a:pos x="connsiteX2" y="connsiteY2"/>
              </a:cxn>
            </a:cxnLst>
            <a:rect l="l" t="t" r="r" b="b"/>
            <a:pathLst>
              <a:path w="1649211" h="2205425">
                <a:moveTo>
                  <a:pt x="0" y="275025"/>
                </a:moveTo>
                <a:cubicBezTo>
                  <a:pt x="640926" y="58278"/>
                  <a:pt x="1281853" y="-158468"/>
                  <a:pt x="1524000" y="163265"/>
                </a:cubicBezTo>
                <a:cubicBezTo>
                  <a:pt x="1766147" y="484998"/>
                  <a:pt x="1609513" y="1345211"/>
                  <a:pt x="1452880" y="2205425"/>
                </a:cubicBezTo>
              </a:path>
            </a:pathLst>
          </a:custGeom>
          <a:noFill/>
          <a:ln w="25400">
            <a:solidFill>
              <a:srgbClr val="92D05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4" name="Freeform 143"/>
          <p:cNvSpPr/>
          <p:nvPr/>
        </p:nvSpPr>
        <p:spPr bwMode="auto">
          <a:xfrm>
            <a:off x="2580427" y="2784586"/>
            <a:ext cx="3138957" cy="2295414"/>
          </a:xfrm>
          <a:custGeom>
            <a:avLst/>
            <a:gdLst>
              <a:gd name="connsiteX0" fmla="*/ 193252 w 3078692"/>
              <a:gd name="connsiteY0" fmla="*/ 354854 h 2295414"/>
              <a:gd name="connsiteX1" fmla="*/ 244052 w 3078692"/>
              <a:gd name="connsiteY1" fmla="*/ 324374 h 2295414"/>
              <a:gd name="connsiteX2" fmla="*/ 2601172 w 3078692"/>
              <a:gd name="connsiteY2" fmla="*/ 111014 h 2295414"/>
              <a:gd name="connsiteX3" fmla="*/ 3078692 w 3078692"/>
              <a:gd name="connsiteY3" fmla="*/ 2295414 h 2295414"/>
            </a:gdLst>
            <a:ahLst/>
            <a:cxnLst>
              <a:cxn ang="0">
                <a:pos x="connsiteX0" y="connsiteY0"/>
              </a:cxn>
              <a:cxn ang="0">
                <a:pos x="connsiteX1" y="connsiteY1"/>
              </a:cxn>
              <a:cxn ang="0">
                <a:pos x="connsiteX2" y="connsiteY2"/>
              </a:cxn>
              <a:cxn ang="0">
                <a:pos x="connsiteX3" y="connsiteY3"/>
              </a:cxn>
            </a:cxnLst>
            <a:rect l="l" t="t" r="r" b="b"/>
            <a:pathLst>
              <a:path w="3078692" h="2295414">
                <a:moveTo>
                  <a:pt x="193252" y="354854"/>
                </a:moveTo>
                <a:cubicBezTo>
                  <a:pt x="17992" y="359934"/>
                  <a:pt x="-157268" y="365014"/>
                  <a:pt x="244052" y="324374"/>
                </a:cubicBezTo>
                <a:cubicBezTo>
                  <a:pt x="645372" y="283734"/>
                  <a:pt x="2128732" y="-217493"/>
                  <a:pt x="2601172" y="111014"/>
                </a:cubicBezTo>
                <a:cubicBezTo>
                  <a:pt x="3073612" y="439521"/>
                  <a:pt x="3076152" y="1367467"/>
                  <a:pt x="3078692" y="2295414"/>
                </a:cubicBezTo>
              </a:path>
            </a:pathLst>
          </a:custGeom>
          <a:noFill/>
          <a:ln w="25400">
            <a:solidFill>
              <a:srgbClr val="92D05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5" name="TextBox 144"/>
          <p:cNvSpPr txBox="1"/>
          <p:nvPr/>
        </p:nvSpPr>
        <p:spPr>
          <a:xfrm>
            <a:off x="1111799" y="6050958"/>
            <a:ext cx="4516301" cy="572464"/>
          </a:xfrm>
          <a:prstGeom prst="rect">
            <a:avLst/>
          </a:prstGeom>
          <a:noFill/>
        </p:spPr>
        <p:txBody>
          <a:bodyPr wrap="none" lIns="182880" tIns="146304" rIns="182880" bIns="146304" rtlCol="0">
            <a:spAutoFit/>
          </a:bodyPr>
          <a:lstStyle/>
          <a:p>
            <a:pPr>
              <a:lnSpc>
                <a:spcPct val="90000"/>
              </a:lnSpc>
              <a:spcAft>
                <a:spcPts val="600"/>
              </a:spcAft>
            </a:pPr>
            <a:r>
              <a:rPr lang="en-US" altLang="zh-CN" sz="2000" dirty="0">
                <a:gradFill>
                  <a:gsLst>
                    <a:gs pos="2917">
                      <a:schemeClr val="tx1"/>
                    </a:gs>
                    <a:gs pos="30000">
                      <a:schemeClr val="tx1"/>
                    </a:gs>
                  </a:gsLst>
                  <a:lin ang="5400000" scaled="0"/>
                </a:gradFill>
              </a:rPr>
              <a:t>Homogeneous Vertex Data Structure</a:t>
            </a:r>
            <a:endParaRPr lang="en-US" sz="2000" dirty="0">
              <a:gradFill>
                <a:gsLst>
                  <a:gs pos="2917">
                    <a:schemeClr val="tx1"/>
                  </a:gs>
                  <a:gs pos="30000">
                    <a:schemeClr val="tx1"/>
                  </a:gs>
                </a:gsLst>
                <a:lin ang="5400000" scaled="0"/>
              </a:gradFill>
            </a:endParaRPr>
          </a:p>
        </p:txBody>
      </p:sp>
      <p:sp>
        <p:nvSpPr>
          <p:cNvPr id="146" name="TextBox 145"/>
          <p:cNvSpPr txBox="1"/>
          <p:nvPr/>
        </p:nvSpPr>
        <p:spPr>
          <a:xfrm>
            <a:off x="6940617" y="6050958"/>
            <a:ext cx="4584653" cy="572464"/>
          </a:xfrm>
          <a:prstGeom prst="rect">
            <a:avLst/>
          </a:prstGeom>
          <a:noFill/>
        </p:spPr>
        <p:txBody>
          <a:bodyPr wrap="none" lIns="182880" tIns="146304" rIns="182880" bIns="146304" rtlCol="0">
            <a:spAutoFit/>
          </a:bodyPr>
          <a:lstStyle/>
          <a:p>
            <a:pPr>
              <a:lnSpc>
                <a:spcPct val="90000"/>
              </a:lnSpc>
              <a:spcAft>
                <a:spcPts val="600"/>
              </a:spcAft>
            </a:pPr>
            <a:r>
              <a:rPr lang="en-US" altLang="zh-CN" sz="2000" dirty="0">
                <a:gradFill>
                  <a:gsLst>
                    <a:gs pos="2917">
                      <a:schemeClr val="tx1"/>
                    </a:gs>
                    <a:gs pos="30000">
                      <a:schemeClr val="tx1"/>
                    </a:gs>
                  </a:gsLst>
                  <a:lin ang="5400000" scaled="0"/>
                </a:gradFill>
              </a:rPr>
              <a:t>Heterogeneous Vertex Data Structure</a:t>
            </a:r>
            <a:endParaRPr lang="en-US" sz="2000" dirty="0">
              <a:gradFill>
                <a:gsLst>
                  <a:gs pos="2917">
                    <a:schemeClr val="tx1"/>
                  </a:gs>
                  <a:gs pos="30000">
                    <a:schemeClr val="tx1"/>
                  </a:gs>
                </a:gsLst>
                <a:lin ang="5400000" scaled="0"/>
              </a:gradFill>
            </a:endParaRPr>
          </a:p>
        </p:txBody>
      </p:sp>
      <p:grpSp>
        <p:nvGrpSpPr>
          <p:cNvPr id="3" name="Group 2"/>
          <p:cNvGrpSpPr/>
          <p:nvPr/>
        </p:nvGrpSpPr>
        <p:grpSpPr>
          <a:xfrm>
            <a:off x="171017" y="5074879"/>
            <a:ext cx="931016" cy="304800"/>
            <a:chOff x="273419" y="5622237"/>
            <a:chExt cx="931016" cy="304800"/>
          </a:xfrm>
        </p:grpSpPr>
        <p:sp>
          <p:nvSpPr>
            <p:cNvPr id="109" name="Rectangle 108"/>
            <p:cNvSpPr/>
            <p:nvPr/>
          </p:nvSpPr>
          <p:spPr bwMode="auto">
            <a:xfrm>
              <a:off x="273419" y="5622237"/>
              <a:ext cx="456724" cy="304800"/>
            </a:xfrm>
            <a:prstGeom prst="rect">
              <a:avLst/>
            </a:prstGeom>
            <a:solidFill>
              <a:srgbClr val="FFC000"/>
            </a:solidFill>
            <a:ln w="254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a:off x="747711" y="5622237"/>
              <a:ext cx="456724" cy="304800"/>
            </a:xfrm>
            <a:prstGeom prst="rect">
              <a:avLst/>
            </a:prstGeom>
            <a:solidFill>
              <a:srgbClr val="92D050"/>
            </a:solidFill>
            <a:ln w="254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6" name="Group 115"/>
          <p:cNvGrpSpPr/>
          <p:nvPr/>
        </p:nvGrpSpPr>
        <p:grpSpPr>
          <a:xfrm>
            <a:off x="1176772" y="5074696"/>
            <a:ext cx="931016" cy="304800"/>
            <a:chOff x="273419" y="5622237"/>
            <a:chExt cx="931016" cy="304800"/>
          </a:xfrm>
        </p:grpSpPr>
        <p:sp>
          <p:nvSpPr>
            <p:cNvPr id="118" name="Rectangle 117"/>
            <p:cNvSpPr/>
            <p:nvPr/>
          </p:nvSpPr>
          <p:spPr bwMode="auto">
            <a:xfrm>
              <a:off x="273419" y="5622237"/>
              <a:ext cx="456724" cy="304800"/>
            </a:xfrm>
            <a:prstGeom prst="rect">
              <a:avLst/>
            </a:prstGeom>
            <a:solidFill>
              <a:srgbClr val="FFC000"/>
            </a:solidFill>
            <a:ln w="254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747711" y="5622237"/>
              <a:ext cx="456724" cy="304800"/>
            </a:xfrm>
            <a:prstGeom prst="rect">
              <a:avLst/>
            </a:prstGeom>
            <a:solidFill>
              <a:srgbClr val="92D050"/>
            </a:solidFill>
            <a:ln w="254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8" name="Group 137"/>
          <p:cNvGrpSpPr/>
          <p:nvPr/>
        </p:nvGrpSpPr>
        <p:grpSpPr>
          <a:xfrm>
            <a:off x="2145876" y="5074513"/>
            <a:ext cx="931016" cy="304800"/>
            <a:chOff x="273419" y="5622237"/>
            <a:chExt cx="931016" cy="304800"/>
          </a:xfrm>
        </p:grpSpPr>
        <p:sp>
          <p:nvSpPr>
            <p:cNvPr id="139" name="Rectangle 138"/>
            <p:cNvSpPr/>
            <p:nvPr/>
          </p:nvSpPr>
          <p:spPr bwMode="auto">
            <a:xfrm>
              <a:off x="273419" y="5622237"/>
              <a:ext cx="456724" cy="304800"/>
            </a:xfrm>
            <a:prstGeom prst="rect">
              <a:avLst/>
            </a:prstGeom>
            <a:solidFill>
              <a:srgbClr val="FFC000"/>
            </a:solidFill>
            <a:ln w="254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0" name="Rectangle 139"/>
            <p:cNvSpPr/>
            <p:nvPr/>
          </p:nvSpPr>
          <p:spPr bwMode="auto">
            <a:xfrm>
              <a:off x="747711" y="5622237"/>
              <a:ext cx="456724" cy="304800"/>
            </a:xfrm>
            <a:prstGeom prst="rect">
              <a:avLst/>
            </a:prstGeom>
            <a:solidFill>
              <a:srgbClr val="92D050"/>
            </a:solidFill>
            <a:ln w="254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47" name="Group 146"/>
          <p:cNvGrpSpPr/>
          <p:nvPr/>
        </p:nvGrpSpPr>
        <p:grpSpPr>
          <a:xfrm>
            <a:off x="3158899" y="5074513"/>
            <a:ext cx="931016" cy="304800"/>
            <a:chOff x="273419" y="5622237"/>
            <a:chExt cx="931016" cy="304800"/>
          </a:xfrm>
        </p:grpSpPr>
        <p:sp>
          <p:nvSpPr>
            <p:cNvPr id="148" name="Rectangle 147"/>
            <p:cNvSpPr/>
            <p:nvPr/>
          </p:nvSpPr>
          <p:spPr bwMode="auto">
            <a:xfrm>
              <a:off x="273419" y="5622237"/>
              <a:ext cx="456724" cy="304800"/>
            </a:xfrm>
            <a:prstGeom prst="rect">
              <a:avLst/>
            </a:prstGeom>
            <a:solidFill>
              <a:srgbClr val="FFC000"/>
            </a:solidFill>
            <a:ln w="254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9" name="Rectangle 148"/>
            <p:cNvSpPr/>
            <p:nvPr/>
          </p:nvSpPr>
          <p:spPr bwMode="auto">
            <a:xfrm>
              <a:off x="747711" y="5622237"/>
              <a:ext cx="456724" cy="304800"/>
            </a:xfrm>
            <a:prstGeom prst="rect">
              <a:avLst/>
            </a:prstGeom>
            <a:solidFill>
              <a:srgbClr val="92D050"/>
            </a:solidFill>
            <a:ln w="254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50" name="Group 149"/>
          <p:cNvGrpSpPr/>
          <p:nvPr/>
        </p:nvGrpSpPr>
        <p:grpSpPr>
          <a:xfrm>
            <a:off x="4147595" y="5074513"/>
            <a:ext cx="931016" cy="304800"/>
            <a:chOff x="273419" y="5622237"/>
            <a:chExt cx="931016" cy="304800"/>
          </a:xfrm>
        </p:grpSpPr>
        <p:sp>
          <p:nvSpPr>
            <p:cNvPr id="151" name="Rectangle 150"/>
            <p:cNvSpPr/>
            <p:nvPr/>
          </p:nvSpPr>
          <p:spPr bwMode="auto">
            <a:xfrm>
              <a:off x="273419" y="5622237"/>
              <a:ext cx="456724" cy="304800"/>
            </a:xfrm>
            <a:prstGeom prst="rect">
              <a:avLst/>
            </a:prstGeom>
            <a:solidFill>
              <a:srgbClr val="FFC000"/>
            </a:solidFill>
            <a:ln w="254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p:cNvSpPr/>
            <p:nvPr/>
          </p:nvSpPr>
          <p:spPr bwMode="auto">
            <a:xfrm>
              <a:off x="747711" y="5622237"/>
              <a:ext cx="456724" cy="304800"/>
            </a:xfrm>
            <a:prstGeom prst="rect">
              <a:avLst/>
            </a:prstGeom>
            <a:solidFill>
              <a:srgbClr val="92D050"/>
            </a:solidFill>
            <a:ln w="254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53" name="Group 152"/>
          <p:cNvGrpSpPr/>
          <p:nvPr/>
        </p:nvGrpSpPr>
        <p:grpSpPr>
          <a:xfrm>
            <a:off x="5136291" y="5074513"/>
            <a:ext cx="931016" cy="304800"/>
            <a:chOff x="273419" y="5622237"/>
            <a:chExt cx="931016" cy="304800"/>
          </a:xfrm>
        </p:grpSpPr>
        <p:sp>
          <p:nvSpPr>
            <p:cNvPr id="154" name="Rectangle 153"/>
            <p:cNvSpPr/>
            <p:nvPr/>
          </p:nvSpPr>
          <p:spPr bwMode="auto">
            <a:xfrm>
              <a:off x="273419" y="5622237"/>
              <a:ext cx="456724" cy="304800"/>
            </a:xfrm>
            <a:prstGeom prst="rect">
              <a:avLst/>
            </a:prstGeom>
            <a:solidFill>
              <a:srgbClr val="FFC000"/>
            </a:solidFill>
            <a:ln w="254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5" name="Rectangle 154"/>
            <p:cNvSpPr/>
            <p:nvPr/>
          </p:nvSpPr>
          <p:spPr bwMode="auto">
            <a:xfrm>
              <a:off x="747711" y="5622237"/>
              <a:ext cx="456724" cy="304800"/>
            </a:xfrm>
            <a:prstGeom prst="rect">
              <a:avLst/>
            </a:prstGeom>
            <a:solidFill>
              <a:srgbClr val="92D050"/>
            </a:solidFill>
            <a:ln w="254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5" name="TextBox 24"/>
          <p:cNvSpPr txBox="1"/>
          <p:nvPr/>
        </p:nvSpPr>
        <p:spPr>
          <a:xfrm>
            <a:off x="2096837" y="5617041"/>
            <a:ext cx="2230419"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Useless data fields</a:t>
            </a:r>
          </a:p>
        </p:txBody>
      </p:sp>
      <p:sp>
        <p:nvSpPr>
          <p:cNvPr id="26" name="Rounded Rectangle 25"/>
          <p:cNvSpPr/>
          <p:nvPr/>
        </p:nvSpPr>
        <p:spPr bwMode="auto">
          <a:xfrm>
            <a:off x="2028701" y="5676154"/>
            <a:ext cx="2368691" cy="367582"/>
          </a:xfrm>
          <a:prstGeom prst="round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Arrow Connector 27"/>
          <p:cNvCxnSpPr>
            <a:cxnSpLocks/>
            <a:endCxn id="115" idx="2"/>
          </p:cNvCxnSpPr>
          <p:nvPr/>
        </p:nvCxnSpPr>
        <p:spPr>
          <a:xfrm flipH="1" flipV="1">
            <a:off x="873671" y="5379679"/>
            <a:ext cx="1184124" cy="289253"/>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endCxn id="119" idx="2"/>
          </p:cNvCxnSpPr>
          <p:nvPr/>
        </p:nvCxnSpPr>
        <p:spPr>
          <a:xfrm flipH="1" flipV="1">
            <a:off x="1879426" y="5379496"/>
            <a:ext cx="661345" cy="296293"/>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endCxn id="139" idx="2"/>
          </p:cNvCxnSpPr>
          <p:nvPr/>
        </p:nvCxnSpPr>
        <p:spPr>
          <a:xfrm flipH="1" flipV="1">
            <a:off x="2374238" y="5379313"/>
            <a:ext cx="625716" cy="293601"/>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endCxn id="148" idx="2"/>
          </p:cNvCxnSpPr>
          <p:nvPr/>
        </p:nvCxnSpPr>
        <p:spPr>
          <a:xfrm flipV="1">
            <a:off x="3188177" y="5379313"/>
            <a:ext cx="199084" cy="29209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endCxn id="151" idx="2"/>
          </p:cNvCxnSpPr>
          <p:nvPr/>
        </p:nvCxnSpPr>
        <p:spPr>
          <a:xfrm flipV="1">
            <a:off x="3740843" y="5379313"/>
            <a:ext cx="635114" cy="29647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endCxn id="154" idx="2"/>
          </p:cNvCxnSpPr>
          <p:nvPr/>
        </p:nvCxnSpPr>
        <p:spPr>
          <a:xfrm flipV="1">
            <a:off x="4180861" y="5379313"/>
            <a:ext cx="1183792" cy="289619"/>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171017" y="5074513"/>
            <a:ext cx="941820" cy="327749"/>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p:nvSpPr>
        <p:spPr bwMode="auto">
          <a:xfrm>
            <a:off x="1161617" y="5074513"/>
            <a:ext cx="941820" cy="327749"/>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2155252" y="5074513"/>
            <a:ext cx="941820" cy="327749"/>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3142817" y="5074513"/>
            <a:ext cx="941820" cy="327749"/>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p:cNvSpPr/>
          <p:nvPr/>
        </p:nvSpPr>
        <p:spPr bwMode="auto">
          <a:xfrm>
            <a:off x="4133417" y="5074513"/>
            <a:ext cx="941820" cy="327749"/>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p:cNvSpPr/>
          <p:nvPr/>
        </p:nvSpPr>
        <p:spPr bwMode="auto">
          <a:xfrm>
            <a:off x="5124017" y="5074513"/>
            <a:ext cx="941820" cy="327749"/>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8958027" y="4711217"/>
            <a:ext cx="469795" cy="326654"/>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8" name="Rectangle 87"/>
          <p:cNvSpPr/>
          <p:nvPr/>
        </p:nvSpPr>
        <p:spPr bwMode="auto">
          <a:xfrm>
            <a:off x="9482242" y="4711217"/>
            <a:ext cx="469795" cy="326654"/>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Rectangle 88"/>
          <p:cNvSpPr/>
          <p:nvPr/>
        </p:nvSpPr>
        <p:spPr bwMode="auto">
          <a:xfrm>
            <a:off x="8961437" y="5456608"/>
            <a:ext cx="469795" cy="326654"/>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9482242" y="5456608"/>
            <a:ext cx="469795" cy="326654"/>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Rectangle 90"/>
          <p:cNvSpPr/>
          <p:nvPr/>
        </p:nvSpPr>
        <p:spPr bwMode="auto">
          <a:xfrm>
            <a:off x="9998916" y="5456608"/>
            <a:ext cx="469795" cy="326654"/>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91"/>
          <p:cNvSpPr/>
          <p:nvPr/>
        </p:nvSpPr>
        <p:spPr bwMode="auto">
          <a:xfrm>
            <a:off x="10519767" y="5456608"/>
            <a:ext cx="469795" cy="326654"/>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57471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6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2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4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P spid="20" grpId="0"/>
      <p:bldP spid="21" grpId="0" animBg="1"/>
      <p:bldP spid="22" grpId="0" animBg="1"/>
      <p:bldP spid="23" grpId="0" animBg="1"/>
      <p:bldP spid="24" grpId="0" animBg="1"/>
      <p:bldP spid="106" grpId="0"/>
      <p:bldP spid="110" grpId="0" animBg="1"/>
      <p:bldP spid="112" grpId="0" animBg="1"/>
      <p:bldP spid="113" grpId="0" animBg="1"/>
      <p:bldP spid="114" grpId="0" animBg="1"/>
      <p:bldP spid="117" grpId="0" animBg="1"/>
      <p:bldP spid="120" grpId="0" animBg="1"/>
      <p:bldP spid="136" grpId="0" animBg="1"/>
      <p:bldP spid="137" grpId="0" animBg="1"/>
      <p:bldP spid="141" grpId="0" animBg="1"/>
      <p:bldP spid="142" grpId="0" animBg="1"/>
      <p:bldP spid="143" grpId="0" animBg="1"/>
      <p:bldP spid="144" grpId="0" animBg="1"/>
      <p:bldP spid="145" grpId="0"/>
      <p:bldP spid="146" grpId="0"/>
      <p:bldP spid="25" grpId="0"/>
      <p:bldP spid="26" grpId="0" animBg="1"/>
      <p:bldP spid="27" grpId="0" animBg="1"/>
      <p:bldP spid="82" grpId="0" animBg="1"/>
      <p:bldP spid="83" grpId="0" animBg="1"/>
      <p:bldP spid="84" grpId="0" animBg="1"/>
      <p:bldP spid="85" grpId="0" animBg="1"/>
      <p:bldP spid="86" grpId="0" animBg="1"/>
      <p:bldP spid="29" grpId="0" animBg="1"/>
      <p:bldP spid="88" grpId="0" animBg="1"/>
      <p:bldP spid="89" grpId="0" animBg="1"/>
      <p:bldP spid="90" grpId="0" animBg="1"/>
      <p:bldP spid="91" grpId="0" animBg="1"/>
      <p:bldP spid="9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Heterogeneity for efficient execution</a:t>
            </a:r>
          </a:p>
        </p:txBody>
      </p:sp>
      <p:sp>
        <p:nvSpPr>
          <p:cNvPr id="6" name="Text Placeholder 5"/>
          <p:cNvSpPr>
            <a:spLocks noGrp="1"/>
          </p:cNvSpPr>
          <p:nvPr>
            <p:ph type="body" sz="quarter" idx="10"/>
          </p:nvPr>
        </p:nvSpPr>
        <p:spPr>
          <a:xfrm>
            <a:off x="274638" y="1212850"/>
            <a:ext cx="8402576" cy="1766637"/>
          </a:xfrm>
        </p:spPr>
        <p:txBody>
          <a:bodyPr/>
          <a:lstStyle/>
          <a:p>
            <a:r>
              <a:rPr lang="en-US" dirty="0"/>
              <a:t>E.g. Mini-Batch MF for recommendation</a:t>
            </a:r>
          </a:p>
          <a:p>
            <a:pPr marL="342900" lvl="1" indent="-342900">
              <a:buFont typeface="Segoe UI" panose="020B0502040204020203" pitchFamily="34" charset="0"/>
              <a:buChar char="⁻"/>
            </a:pPr>
            <a:r>
              <a:rPr lang="en-US" dirty="0"/>
              <a:t>Benefits of scanning items</a:t>
            </a:r>
          </a:p>
          <a:p>
            <a:pPr marL="571500" lvl="2" indent="-342900">
              <a:buFont typeface="Segoe UI" panose="020B0502040204020203" pitchFamily="34" charset="0"/>
              <a:buChar char="⁻"/>
            </a:pPr>
            <a:r>
              <a:rPr lang="en-US" dirty="0"/>
              <a:t>Sequential access for locality when syncing</a:t>
            </a:r>
          </a:p>
          <a:p>
            <a:pPr marL="571500" lvl="2" indent="-342900">
              <a:buFont typeface="Segoe UI" panose="020B0502040204020203" pitchFamily="34" charset="0"/>
              <a:buChar char="⁻"/>
            </a:pPr>
            <a:r>
              <a:rPr lang="en-US" dirty="0"/>
              <a:t>Less overhead tracing the updated vertices</a:t>
            </a:r>
          </a:p>
        </p:txBody>
      </p:sp>
      <p:sp>
        <p:nvSpPr>
          <p:cNvPr id="102" name="Rectangle 101"/>
          <p:cNvSpPr/>
          <p:nvPr/>
        </p:nvSpPr>
        <p:spPr>
          <a:xfrm>
            <a:off x="7679811" y="4575558"/>
            <a:ext cx="469110" cy="27709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3" name="Straight Connector 102"/>
          <p:cNvCxnSpPr/>
          <p:nvPr/>
        </p:nvCxnSpPr>
        <p:spPr>
          <a:xfrm>
            <a:off x="7491471" y="4582739"/>
            <a:ext cx="1570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912252" y="4580430"/>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492061" y="3611688"/>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045879" y="3617170"/>
            <a:ext cx="228230" cy="268140"/>
          </a:xfrm>
          <a:prstGeom prst="rect">
            <a:avLst/>
          </a:prstGeom>
          <a:solidFill>
            <a:srgbClr val="5A8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Rectangle 106"/>
          <p:cNvSpPr/>
          <p:nvPr/>
        </p:nvSpPr>
        <p:spPr>
          <a:xfrm>
            <a:off x="3583528" y="3617544"/>
            <a:ext cx="228230" cy="268140"/>
          </a:xfrm>
          <a:prstGeom prst="rect">
            <a:avLst/>
          </a:prstGeom>
          <a:solidFill>
            <a:srgbClr val="5A8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Straight Connector 107"/>
          <p:cNvCxnSpPr/>
          <p:nvPr/>
        </p:nvCxnSpPr>
        <p:spPr>
          <a:xfrm>
            <a:off x="3156446" y="3884151"/>
            <a:ext cx="1570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033910" y="3604760"/>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3811212" y="3609373"/>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7910107" y="3609087"/>
            <a:ext cx="228230" cy="268140"/>
          </a:xfrm>
          <a:prstGeom prst="rect">
            <a:avLst/>
          </a:prstGeom>
          <a:solidFill>
            <a:srgbClr val="5A8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2" name="Straight Connector 111"/>
          <p:cNvCxnSpPr/>
          <p:nvPr/>
        </p:nvCxnSpPr>
        <p:spPr>
          <a:xfrm>
            <a:off x="3581841" y="3609374"/>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4273081" y="4586197"/>
            <a:ext cx="228230" cy="26814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Rectangle 113"/>
          <p:cNvSpPr/>
          <p:nvPr/>
        </p:nvSpPr>
        <p:spPr>
          <a:xfrm>
            <a:off x="3823342" y="4588764"/>
            <a:ext cx="228230" cy="26814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Rectangle 114"/>
          <p:cNvSpPr/>
          <p:nvPr/>
        </p:nvSpPr>
        <p:spPr>
          <a:xfrm>
            <a:off x="3360326" y="4587747"/>
            <a:ext cx="228230" cy="26814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6" name="Straight Connector 115"/>
          <p:cNvCxnSpPr/>
          <p:nvPr/>
        </p:nvCxnSpPr>
        <p:spPr>
          <a:xfrm>
            <a:off x="4498894" y="5402946"/>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271576" y="5402946"/>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3591183" y="5410806"/>
            <a:ext cx="228230" cy="2681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9" name="Straight Connector 118"/>
          <p:cNvCxnSpPr/>
          <p:nvPr/>
        </p:nvCxnSpPr>
        <p:spPr>
          <a:xfrm>
            <a:off x="4040743" y="5396018"/>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818045" y="5400631"/>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7682561" y="5407489"/>
            <a:ext cx="228230" cy="2681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Rectangle 121"/>
          <p:cNvSpPr/>
          <p:nvPr/>
        </p:nvSpPr>
        <p:spPr>
          <a:xfrm>
            <a:off x="8146258" y="5411064"/>
            <a:ext cx="228230" cy="2681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Rectangle 122"/>
          <p:cNvSpPr/>
          <p:nvPr/>
        </p:nvSpPr>
        <p:spPr>
          <a:xfrm>
            <a:off x="8599493" y="5411064"/>
            <a:ext cx="228230" cy="2681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Rectangle 123"/>
          <p:cNvSpPr/>
          <p:nvPr/>
        </p:nvSpPr>
        <p:spPr>
          <a:xfrm>
            <a:off x="6740438" y="2967176"/>
            <a:ext cx="2830237" cy="3194645"/>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Arrow Connector 124"/>
          <p:cNvCxnSpPr/>
          <p:nvPr/>
        </p:nvCxnSpPr>
        <p:spPr>
          <a:xfrm>
            <a:off x="7802450" y="4857515"/>
            <a:ext cx="469498" cy="5318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7776170" y="4850593"/>
            <a:ext cx="247842" cy="5572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6942684" y="3229654"/>
            <a:ext cx="2104532" cy="369332"/>
          </a:xfrm>
          <a:prstGeom prst="rect">
            <a:avLst/>
          </a:prstGeom>
          <a:noFill/>
        </p:spPr>
        <p:txBody>
          <a:bodyPr wrap="square" rtlCol="0">
            <a:spAutoFit/>
          </a:bodyPr>
          <a:lstStyle/>
          <a:p>
            <a:r>
              <a:rPr lang="en-US" dirty="0"/>
              <a:t>Master vertex</a:t>
            </a:r>
          </a:p>
        </p:txBody>
      </p:sp>
      <p:sp>
        <p:nvSpPr>
          <p:cNvPr id="128" name="TextBox 127"/>
          <p:cNvSpPr txBox="1"/>
          <p:nvPr/>
        </p:nvSpPr>
        <p:spPr>
          <a:xfrm>
            <a:off x="6958857" y="4271253"/>
            <a:ext cx="747771" cy="369332"/>
          </a:xfrm>
          <a:prstGeom prst="rect">
            <a:avLst/>
          </a:prstGeom>
          <a:noFill/>
        </p:spPr>
        <p:txBody>
          <a:bodyPr wrap="square" rtlCol="0">
            <a:spAutoFit/>
          </a:bodyPr>
          <a:lstStyle/>
          <a:p>
            <a:r>
              <a:rPr lang="en-US" dirty="0"/>
              <a:t>Items</a:t>
            </a:r>
          </a:p>
        </p:txBody>
      </p:sp>
      <p:sp>
        <p:nvSpPr>
          <p:cNvPr id="129" name="Rectangle 128"/>
          <p:cNvSpPr/>
          <p:nvPr/>
        </p:nvSpPr>
        <p:spPr>
          <a:xfrm>
            <a:off x="6933983" y="3268672"/>
            <a:ext cx="2484287" cy="736075"/>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6740438" y="5808903"/>
            <a:ext cx="1640903" cy="369332"/>
          </a:xfrm>
          <a:prstGeom prst="rect">
            <a:avLst/>
          </a:prstGeom>
          <a:noFill/>
        </p:spPr>
        <p:txBody>
          <a:bodyPr wrap="square" rtlCol="0">
            <a:spAutoFit/>
          </a:bodyPr>
          <a:lstStyle/>
          <a:p>
            <a:r>
              <a:rPr lang="en-US" dirty="0"/>
              <a:t>Worker role</a:t>
            </a:r>
          </a:p>
        </p:txBody>
      </p:sp>
      <p:cxnSp>
        <p:nvCxnSpPr>
          <p:cNvPr id="131" name="Straight Connector 130"/>
          <p:cNvCxnSpPr/>
          <p:nvPr/>
        </p:nvCxnSpPr>
        <p:spPr>
          <a:xfrm>
            <a:off x="7486857" y="4855207"/>
            <a:ext cx="1570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141623" y="4580429"/>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364321" y="4575816"/>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595154" y="4582744"/>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8822472" y="4582744"/>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7685461" y="4582744"/>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10043943" y="4918791"/>
            <a:ext cx="36021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10043943" y="5410367"/>
            <a:ext cx="360218" cy="0"/>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10404161" y="4715653"/>
            <a:ext cx="1509556" cy="338554"/>
          </a:xfrm>
          <a:prstGeom prst="rect">
            <a:avLst/>
          </a:prstGeom>
          <a:noFill/>
        </p:spPr>
        <p:txBody>
          <a:bodyPr wrap="square" rtlCol="0">
            <a:spAutoFit/>
          </a:bodyPr>
          <a:lstStyle/>
          <a:p>
            <a:r>
              <a:rPr lang="en-US" sz="1600" dirty="0"/>
              <a:t>Edge link </a:t>
            </a:r>
          </a:p>
        </p:txBody>
      </p:sp>
      <p:sp>
        <p:nvSpPr>
          <p:cNvPr id="141" name="TextBox 140"/>
          <p:cNvSpPr txBox="1"/>
          <p:nvPr/>
        </p:nvSpPr>
        <p:spPr>
          <a:xfrm>
            <a:off x="10404161" y="5225701"/>
            <a:ext cx="1828800" cy="338554"/>
          </a:xfrm>
          <a:prstGeom prst="rect">
            <a:avLst/>
          </a:prstGeom>
          <a:noFill/>
        </p:spPr>
        <p:txBody>
          <a:bodyPr wrap="square" rtlCol="0">
            <a:spAutoFit/>
          </a:bodyPr>
          <a:lstStyle/>
          <a:p>
            <a:r>
              <a:rPr lang="en-US" sz="1600" dirty="0"/>
              <a:t>Master-mirror link</a:t>
            </a:r>
          </a:p>
        </p:txBody>
      </p:sp>
      <p:sp>
        <p:nvSpPr>
          <p:cNvPr id="142" name="TextBox 141"/>
          <p:cNvSpPr txBox="1"/>
          <p:nvPr/>
        </p:nvSpPr>
        <p:spPr>
          <a:xfrm>
            <a:off x="6740438" y="2959070"/>
            <a:ext cx="1419904" cy="369332"/>
          </a:xfrm>
          <a:prstGeom prst="rect">
            <a:avLst/>
          </a:prstGeom>
          <a:noFill/>
        </p:spPr>
        <p:txBody>
          <a:bodyPr wrap="square" rtlCol="0">
            <a:spAutoFit/>
          </a:bodyPr>
          <a:lstStyle/>
          <a:p>
            <a:r>
              <a:rPr lang="en-US" dirty="0"/>
              <a:t>Server role</a:t>
            </a:r>
          </a:p>
        </p:txBody>
      </p:sp>
      <p:cxnSp>
        <p:nvCxnSpPr>
          <p:cNvPr id="143" name="Straight Connector 142"/>
          <p:cNvCxnSpPr/>
          <p:nvPr/>
        </p:nvCxnSpPr>
        <p:spPr>
          <a:xfrm>
            <a:off x="7491471" y="5403199"/>
            <a:ext cx="1570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7486857" y="5675667"/>
            <a:ext cx="1570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7912252" y="5400890"/>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8141623" y="5400889"/>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364321" y="5396276"/>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8595154" y="5403204"/>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822472" y="5403204"/>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7685461" y="5403204"/>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8037199" y="4871367"/>
            <a:ext cx="640015" cy="5179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7484638" y="3611941"/>
            <a:ext cx="1570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7480024" y="3884409"/>
            <a:ext cx="1570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7905419" y="3609632"/>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134790" y="3609631"/>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357488" y="3605018"/>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8588321" y="3611946"/>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815639" y="3611946"/>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7678628" y="3611946"/>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6952284" y="5081754"/>
            <a:ext cx="754343" cy="369332"/>
          </a:xfrm>
          <a:prstGeom prst="rect">
            <a:avLst/>
          </a:prstGeom>
          <a:noFill/>
        </p:spPr>
        <p:txBody>
          <a:bodyPr wrap="square" rtlCol="0">
            <a:spAutoFit/>
          </a:bodyPr>
          <a:lstStyle/>
          <a:p>
            <a:r>
              <a:rPr lang="en-US" dirty="0"/>
              <a:t>Users</a:t>
            </a:r>
          </a:p>
        </p:txBody>
      </p:sp>
      <p:sp>
        <p:nvSpPr>
          <p:cNvPr id="161" name="Rectangle 160"/>
          <p:cNvSpPr/>
          <p:nvPr/>
        </p:nvSpPr>
        <p:spPr>
          <a:xfrm>
            <a:off x="6942684" y="4172106"/>
            <a:ext cx="2475587" cy="1637643"/>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extBox 161"/>
          <p:cNvSpPr txBox="1"/>
          <p:nvPr/>
        </p:nvSpPr>
        <p:spPr>
          <a:xfrm>
            <a:off x="7108391" y="6386054"/>
            <a:ext cx="2094329" cy="369332"/>
          </a:xfrm>
          <a:prstGeom prst="rect">
            <a:avLst/>
          </a:prstGeom>
          <a:noFill/>
        </p:spPr>
        <p:txBody>
          <a:bodyPr wrap="square" rtlCol="0">
            <a:spAutoFit/>
          </a:bodyPr>
          <a:lstStyle/>
          <a:p>
            <a:pPr algn="ctr"/>
            <a:r>
              <a:rPr lang="en-US" dirty="0"/>
              <a:t> Scan item vertices</a:t>
            </a:r>
          </a:p>
        </p:txBody>
      </p:sp>
      <p:sp>
        <p:nvSpPr>
          <p:cNvPr id="163" name="TextBox 162"/>
          <p:cNvSpPr txBox="1"/>
          <p:nvPr/>
        </p:nvSpPr>
        <p:spPr>
          <a:xfrm>
            <a:off x="2805886" y="6380626"/>
            <a:ext cx="2063759" cy="369332"/>
          </a:xfrm>
          <a:prstGeom prst="rect">
            <a:avLst/>
          </a:prstGeom>
          <a:noFill/>
        </p:spPr>
        <p:txBody>
          <a:bodyPr wrap="square" rtlCol="0">
            <a:spAutoFit/>
          </a:bodyPr>
          <a:lstStyle/>
          <a:p>
            <a:pPr algn="ctr"/>
            <a:r>
              <a:rPr lang="en-US" dirty="0"/>
              <a:t>Scan user vertices</a:t>
            </a:r>
          </a:p>
        </p:txBody>
      </p:sp>
      <p:sp>
        <p:nvSpPr>
          <p:cNvPr id="164" name="Rectangle 163"/>
          <p:cNvSpPr/>
          <p:nvPr/>
        </p:nvSpPr>
        <p:spPr>
          <a:xfrm>
            <a:off x="3358983" y="5407231"/>
            <a:ext cx="228230" cy="2681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Rectangle 164"/>
          <p:cNvSpPr/>
          <p:nvPr/>
        </p:nvSpPr>
        <p:spPr>
          <a:xfrm>
            <a:off x="2428435" y="2966918"/>
            <a:ext cx="2818662" cy="3194645"/>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Arrow Connector 165"/>
          <p:cNvCxnSpPr>
            <a:stCxn id="118" idx="0"/>
            <a:endCxn id="115" idx="2"/>
          </p:cNvCxnSpPr>
          <p:nvPr/>
        </p:nvCxnSpPr>
        <p:spPr>
          <a:xfrm flipH="1" flipV="1">
            <a:off x="3474441" y="4855887"/>
            <a:ext cx="230857" cy="5549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endCxn id="114" idx="2"/>
          </p:cNvCxnSpPr>
          <p:nvPr/>
        </p:nvCxnSpPr>
        <p:spPr>
          <a:xfrm flipV="1">
            <a:off x="3472901" y="4856904"/>
            <a:ext cx="464556" cy="5533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2619111" y="3229396"/>
            <a:ext cx="2104532" cy="369332"/>
          </a:xfrm>
          <a:prstGeom prst="rect">
            <a:avLst/>
          </a:prstGeom>
          <a:noFill/>
        </p:spPr>
        <p:txBody>
          <a:bodyPr wrap="square" rtlCol="0">
            <a:spAutoFit/>
          </a:bodyPr>
          <a:lstStyle/>
          <a:p>
            <a:r>
              <a:rPr lang="en-US" dirty="0"/>
              <a:t>Master vertex</a:t>
            </a:r>
          </a:p>
        </p:txBody>
      </p:sp>
      <p:sp>
        <p:nvSpPr>
          <p:cNvPr id="169" name="TextBox 168"/>
          <p:cNvSpPr txBox="1"/>
          <p:nvPr/>
        </p:nvSpPr>
        <p:spPr>
          <a:xfrm>
            <a:off x="2635280" y="4270995"/>
            <a:ext cx="747032" cy="369332"/>
          </a:xfrm>
          <a:prstGeom prst="rect">
            <a:avLst/>
          </a:prstGeom>
          <a:noFill/>
        </p:spPr>
        <p:txBody>
          <a:bodyPr wrap="square" rtlCol="0">
            <a:spAutoFit/>
          </a:bodyPr>
          <a:lstStyle/>
          <a:p>
            <a:r>
              <a:rPr lang="en-US" dirty="0"/>
              <a:t>Items</a:t>
            </a:r>
          </a:p>
        </p:txBody>
      </p:sp>
      <p:sp>
        <p:nvSpPr>
          <p:cNvPr id="170" name="Rectangle 169"/>
          <p:cNvSpPr/>
          <p:nvPr/>
        </p:nvSpPr>
        <p:spPr>
          <a:xfrm>
            <a:off x="2619111" y="3268414"/>
            <a:ext cx="2475581" cy="736075"/>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2416860" y="5808645"/>
            <a:ext cx="1640903" cy="369332"/>
          </a:xfrm>
          <a:prstGeom prst="rect">
            <a:avLst/>
          </a:prstGeom>
          <a:noFill/>
        </p:spPr>
        <p:txBody>
          <a:bodyPr wrap="square" rtlCol="0">
            <a:spAutoFit/>
          </a:bodyPr>
          <a:lstStyle/>
          <a:p>
            <a:r>
              <a:rPr lang="en-US" dirty="0"/>
              <a:t>Worker role</a:t>
            </a:r>
          </a:p>
        </p:txBody>
      </p:sp>
      <p:cxnSp>
        <p:nvCxnSpPr>
          <p:cNvPr id="172" name="Straight Connector 171"/>
          <p:cNvCxnSpPr/>
          <p:nvPr/>
        </p:nvCxnSpPr>
        <p:spPr>
          <a:xfrm>
            <a:off x="3167893" y="4582481"/>
            <a:ext cx="1570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3163279" y="4854949"/>
            <a:ext cx="1570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588674" y="4580172"/>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3818045" y="4580171"/>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4040743" y="4575558"/>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4271576" y="4582486"/>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4498894" y="4582486"/>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3361883" y="4582486"/>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2428435" y="2958812"/>
            <a:ext cx="1419904" cy="369332"/>
          </a:xfrm>
          <a:prstGeom prst="rect">
            <a:avLst/>
          </a:prstGeom>
          <a:noFill/>
        </p:spPr>
        <p:txBody>
          <a:bodyPr wrap="square" rtlCol="0">
            <a:spAutoFit/>
          </a:bodyPr>
          <a:lstStyle/>
          <a:p>
            <a:r>
              <a:rPr lang="en-US" dirty="0"/>
              <a:t>Server role</a:t>
            </a:r>
          </a:p>
        </p:txBody>
      </p:sp>
      <p:cxnSp>
        <p:nvCxnSpPr>
          <p:cNvPr id="181" name="Straight Connector 180"/>
          <p:cNvCxnSpPr/>
          <p:nvPr/>
        </p:nvCxnSpPr>
        <p:spPr>
          <a:xfrm>
            <a:off x="3167893" y="5402941"/>
            <a:ext cx="1570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3163279" y="5675409"/>
            <a:ext cx="1570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3588674" y="5400632"/>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3361883" y="5402946"/>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18" idx="0"/>
            <a:endCxn id="113" idx="2"/>
          </p:cNvCxnSpPr>
          <p:nvPr/>
        </p:nvCxnSpPr>
        <p:spPr>
          <a:xfrm flipV="1">
            <a:off x="3705298" y="4854337"/>
            <a:ext cx="681898" cy="5564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3161060" y="3611683"/>
            <a:ext cx="1570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264743" y="3611688"/>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3355050" y="3611688"/>
            <a:ext cx="0" cy="2747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2628711" y="5081496"/>
            <a:ext cx="751725" cy="369332"/>
          </a:xfrm>
          <a:prstGeom prst="rect">
            <a:avLst/>
          </a:prstGeom>
          <a:noFill/>
        </p:spPr>
        <p:txBody>
          <a:bodyPr wrap="square" rtlCol="0">
            <a:spAutoFit/>
          </a:bodyPr>
          <a:lstStyle/>
          <a:p>
            <a:r>
              <a:rPr lang="en-US" dirty="0"/>
              <a:t>Users</a:t>
            </a:r>
          </a:p>
        </p:txBody>
      </p:sp>
      <p:sp>
        <p:nvSpPr>
          <p:cNvPr id="190" name="Rectangle 189"/>
          <p:cNvSpPr/>
          <p:nvPr/>
        </p:nvSpPr>
        <p:spPr>
          <a:xfrm>
            <a:off x="2619111" y="4171848"/>
            <a:ext cx="2475582" cy="1637643"/>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10094846" y="4224128"/>
            <a:ext cx="228230" cy="26814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TextBox 192"/>
          <p:cNvSpPr txBox="1"/>
          <p:nvPr/>
        </p:nvSpPr>
        <p:spPr>
          <a:xfrm>
            <a:off x="10398551" y="4060043"/>
            <a:ext cx="1765652" cy="584775"/>
          </a:xfrm>
          <a:prstGeom prst="rect">
            <a:avLst/>
          </a:prstGeom>
          <a:noFill/>
        </p:spPr>
        <p:txBody>
          <a:bodyPr wrap="square" rtlCol="0">
            <a:spAutoFit/>
          </a:bodyPr>
          <a:lstStyle/>
          <a:p>
            <a:r>
              <a:rPr lang="en-US" sz="1600" dirty="0"/>
              <a:t>Updated </a:t>
            </a:r>
            <a:r>
              <a:rPr lang="en-US" altLang="zh-CN" sz="1600" dirty="0"/>
              <a:t>user vertices</a:t>
            </a:r>
            <a:r>
              <a:rPr lang="en-US" sz="1600" dirty="0"/>
              <a:t> in a M-B </a:t>
            </a:r>
          </a:p>
        </p:txBody>
      </p:sp>
      <p:cxnSp>
        <p:nvCxnSpPr>
          <p:cNvPr id="194" name="Straight Arrow Connector 193"/>
          <p:cNvCxnSpPr/>
          <p:nvPr/>
        </p:nvCxnSpPr>
        <p:spPr>
          <a:xfrm flipV="1">
            <a:off x="7770560" y="3893641"/>
            <a:ext cx="266639" cy="688841"/>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p:nvPr/>
        </p:nvCxnSpPr>
        <p:spPr>
          <a:xfrm flipV="1">
            <a:off x="8015228" y="3842502"/>
            <a:ext cx="1726248" cy="719612"/>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endCxn id="106" idx="2"/>
          </p:cNvCxnSpPr>
          <p:nvPr/>
        </p:nvCxnSpPr>
        <p:spPr>
          <a:xfrm flipV="1">
            <a:off x="3458454" y="3885310"/>
            <a:ext cx="701540" cy="687140"/>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stCxn id="113" idx="0"/>
            <a:endCxn id="107" idx="2"/>
          </p:cNvCxnSpPr>
          <p:nvPr/>
        </p:nvCxnSpPr>
        <p:spPr>
          <a:xfrm flipH="1" flipV="1">
            <a:off x="3697643" y="3885684"/>
            <a:ext cx="689553" cy="700513"/>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114" idx="0"/>
          </p:cNvCxnSpPr>
          <p:nvPr/>
        </p:nvCxnSpPr>
        <p:spPr>
          <a:xfrm flipV="1">
            <a:off x="3937457" y="3941998"/>
            <a:ext cx="1525664" cy="646766"/>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05" name="Rectangle 304"/>
          <p:cNvSpPr/>
          <p:nvPr/>
        </p:nvSpPr>
        <p:spPr>
          <a:xfrm>
            <a:off x="10105879" y="3589753"/>
            <a:ext cx="228230" cy="268140"/>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TextBox 305"/>
          <p:cNvSpPr txBox="1"/>
          <p:nvPr/>
        </p:nvSpPr>
        <p:spPr>
          <a:xfrm>
            <a:off x="10435735" y="3423135"/>
            <a:ext cx="1765652" cy="584775"/>
          </a:xfrm>
          <a:prstGeom prst="rect">
            <a:avLst/>
          </a:prstGeom>
          <a:noFill/>
        </p:spPr>
        <p:txBody>
          <a:bodyPr wrap="square" rtlCol="0">
            <a:spAutoFit/>
          </a:bodyPr>
          <a:lstStyle/>
          <a:p>
            <a:r>
              <a:rPr lang="en-US" sz="1600" dirty="0"/>
              <a:t>Updated </a:t>
            </a:r>
            <a:r>
              <a:rPr lang="en-US" altLang="zh-CN" sz="1600" dirty="0"/>
              <a:t>item vertices</a:t>
            </a:r>
            <a:r>
              <a:rPr lang="en-US" sz="1600" dirty="0"/>
              <a:t> in a M-B </a:t>
            </a:r>
          </a:p>
        </p:txBody>
      </p:sp>
      <p:sp>
        <p:nvSpPr>
          <p:cNvPr id="2" name="Rectangle 1"/>
          <p:cNvSpPr/>
          <p:nvPr/>
        </p:nvSpPr>
        <p:spPr bwMode="auto">
          <a:xfrm>
            <a:off x="7579749" y="4482045"/>
            <a:ext cx="662036" cy="458254"/>
          </a:xfrm>
          <a:prstGeom prst="rect">
            <a:avLst/>
          </a:prstGeom>
          <a:noFill/>
          <a:ln w="2222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Rectangle 136"/>
          <p:cNvSpPr/>
          <p:nvPr/>
        </p:nvSpPr>
        <p:spPr bwMode="auto">
          <a:xfrm>
            <a:off x="3322637" y="4483819"/>
            <a:ext cx="1275174" cy="458254"/>
          </a:xfrm>
          <a:prstGeom prst="rect">
            <a:avLst/>
          </a:prstGeom>
          <a:noFill/>
          <a:ln w="2222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10016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8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8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8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9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9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0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0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6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6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6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85"/>
                                        </p:tgtEl>
                                        <p:attrNameLst>
                                          <p:attrName>style.visibility</p:attrName>
                                        </p:attrNameLst>
                                      </p:cBhvr>
                                      <p:to>
                                        <p:strVal val="visible"/>
                                      </p:to>
                                    </p:set>
                                  </p:childTnLst>
                                </p:cTn>
                              </p:par>
                            </p:childTnLst>
                          </p:cTn>
                        </p:par>
                        <p:par>
                          <p:cTn id="101" fill="hold">
                            <p:stCondLst>
                              <p:cond delay="0"/>
                            </p:stCondLst>
                            <p:childTnLst>
                              <p:par>
                                <p:cTn id="102" presetID="1" presetClass="entr" presetSubtype="0" fill="hold" grpId="0" nodeType="afterEffect">
                                  <p:stCondLst>
                                    <p:cond delay="500"/>
                                  </p:stCondLst>
                                  <p:childTnLst>
                                    <p:set>
                                      <p:cBhvr>
                                        <p:cTn id="103" dur="1" fill="hold">
                                          <p:stCondLst>
                                            <p:cond delay="0"/>
                                          </p:stCondLst>
                                        </p:cTn>
                                        <p:tgtEl>
                                          <p:spTgt spid="113"/>
                                        </p:tgtEl>
                                        <p:attrNameLst>
                                          <p:attrName>style.visibility</p:attrName>
                                        </p:attrNameLst>
                                      </p:cBhvr>
                                      <p:to>
                                        <p:strVal val="visible"/>
                                      </p:to>
                                    </p:set>
                                  </p:childTnLst>
                                </p:cTn>
                              </p:par>
                              <p:par>
                                <p:cTn id="104" presetID="1" presetClass="entr" presetSubtype="0" fill="hold" grpId="0" nodeType="withEffect">
                                  <p:stCondLst>
                                    <p:cond delay="500"/>
                                  </p:stCondLst>
                                  <p:childTnLst>
                                    <p:set>
                                      <p:cBhvr>
                                        <p:cTn id="105" dur="1" fill="hold">
                                          <p:stCondLst>
                                            <p:cond delay="0"/>
                                          </p:stCondLst>
                                        </p:cTn>
                                        <p:tgtEl>
                                          <p:spTgt spid="114"/>
                                        </p:tgtEl>
                                        <p:attrNameLst>
                                          <p:attrName>style.visibility</p:attrName>
                                        </p:attrNameLst>
                                      </p:cBhvr>
                                      <p:to>
                                        <p:strVal val="visible"/>
                                      </p:to>
                                    </p:set>
                                  </p:childTnLst>
                                </p:cTn>
                              </p:par>
                              <p:par>
                                <p:cTn id="106" presetID="1" presetClass="entr" presetSubtype="0" fill="hold" grpId="0" nodeType="withEffect">
                                  <p:stCondLst>
                                    <p:cond delay="500"/>
                                  </p:stCondLst>
                                  <p:childTnLst>
                                    <p:set>
                                      <p:cBhvr>
                                        <p:cTn id="107" dur="1" fill="hold">
                                          <p:stCondLst>
                                            <p:cond delay="0"/>
                                          </p:stCondLst>
                                        </p:cTn>
                                        <p:tgtEl>
                                          <p:spTgt spid="115"/>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96"/>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197"/>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98"/>
                                        </p:tgtEl>
                                        <p:attrNameLst>
                                          <p:attrName>style.visibility</p:attrName>
                                        </p:attrNameLst>
                                      </p:cBhvr>
                                      <p:to>
                                        <p:strVal val="visible"/>
                                      </p:to>
                                    </p:set>
                                  </p:childTnLst>
                                </p:cTn>
                              </p:par>
                            </p:childTnLst>
                          </p:cTn>
                        </p:par>
                        <p:par>
                          <p:cTn id="116" fill="hold">
                            <p:stCondLst>
                              <p:cond delay="0"/>
                            </p:stCondLst>
                            <p:childTnLst>
                              <p:par>
                                <p:cTn id="117" presetID="1" presetClass="entr" presetSubtype="0" fill="hold" grpId="0" nodeType="afterEffect">
                                  <p:stCondLst>
                                    <p:cond delay="500"/>
                                  </p:stCondLst>
                                  <p:childTnLst>
                                    <p:set>
                                      <p:cBhvr>
                                        <p:cTn id="118" dur="1" fill="hold">
                                          <p:stCondLst>
                                            <p:cond delay="0"/>
                                          </p:stCondLst>
                                        </p:cTn>
                                        <p:tgtEl>
                                          <p:spTgt spid="106"/>
                                        </p:tgtEl>
                                        <p:attrNameLst>
                                          <p:attrName>style.visibility</p:attrName>
                                        </p:attrNameLst>
                                      </p:cBhvr>
                                      <p:to>
                                        <p:strVal val="visible"/>
                                      </p:to>
                                    </p:set>
                                  </p:childTnLst>
                                </p:cTn>
                              </p:par>
                              <p:par>
                                <p:cTn id="119" presetID="1" presetClass="entr" presetSubtype="0" fill="hold" grpId="0" nodeType="withEffect">
                                  <p:stCondLst>
                                    <p:cond delay="500"/>
                                  </p:stCondLst>
                                  <p:childTnLst>
                                    <p:set>
                                      <p:cBhvr>
                                        <p:cTn id="120" dur="1" fill="hold">
                                          <p:stCondLst>
                                            <p:cond delay="0"/>
                                          </p:stCondLst>
                                        </p:cTn>
                                        <p:tgtEl>
                                          <p:spTgt spid="10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103"/>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0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2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2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2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2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3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3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3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3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3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3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42"/>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43"/>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44"/>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45"/>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46"/>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47"/>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48"/>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49"/>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50"/>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52"/>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53"/>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54"/>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55"/>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56"/>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57"/>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58"/>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59"/>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60"/>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61"/>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62"/>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02"/>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125"/>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5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26"/>
                                        </p:tgtEl>
                                        <p:attrNameLst>
                                          <p:attrName>style.visibility</p:attrName>
                                        </p:attrNameLst>
                                      </p:cBhvr>
                                      <p:to>
                                        <p:strVal val="visible"/>
                                      </p:to>
                                    </p:set>
                                  </p:childTnLst>
                                </p:cTn>
                              </p:par>
                            </p:childTnLst>
                          </p:cTn>
                        </p:par>
                        <p:par>
                          <p:cTn id="201" fill="hold">
                            <p:stCondLst>
                              <p:cond delay="0"/>
                            </p:stCondLst>
                            <p:childTnLst>
                              <p:par>
                                <p:cTn id="202" presetID="1" presetClass="entr" presetSubtype="0" fill="hold" grpId="0" nodeType="afterEffect">
                                  <p:stCondLst>
                                    <p:cond delay="500"/>
                                  </p:stCondLst>
                                  <p:childTnLst>
                                    <p:set>
                                      <p:cBhvr>
                                        <p:cTn id="203" dur="1" fill="hold">
                                          <p:stCondLst>
                                            <p:cond delay="0"/>
                                          </p:stCondLst>
                                        </p:cTn>
                                        <p:tgtEl>
                                          <p:spTgt spid="121"/>
                                        </p:tgtEl>
                                        <p:attrNameLst>
                                          <p:attrName>style.visibility</p:attrName>
                                        </p:attrNameLst>
                                      </p:cBhvr>
                                      <p:to>
                                        <p:strVal val="visible"/>
                                      </p:to>
                                    </p:set>
                                  </p:childTnLst>
                                </p:cTn>
                              </p:par>
                              <p:par>
                                <p:cTn id="204" presetID="1" presetClass="entr" presetSubtype="0" fill="hold" grpId="0" nodeType="withEffect">
                                  <p:stCondLst>
                                    <p:cond delay="500"/>
                                  </p:stCondLst>
                                  <p:childTnLst>
                                    <p:set>
                                      <p:cBhvr>
                                        <p:cTn id="205" dur="1" fill="hold">
                                          <p:stCondLst>
                                            <p:cond delay="0"/>
                                          </p:stCondLst>
                                        </p:cTn>
                                        <p:tgtEl>
                                          <p:spTgt spid="122"/>
                                        </p:tgtEl>
                                        <p:attrNameLst>
                                          <p:attrName>style.visibility</p:attrName>
                                        </p:attrNameLst>
                                      </p:cBhvr>
                                      <p:to>
                                        <p:strVal val="visible"/>
                                      </p:to>
                                    </p:set>
                                  </p:childTnLst>
                                </p:cTn>
                              </p:par>
                              <p:par>
                                <p:cTn id="206" presetID="1" presetClass="entr" presetSubtype="0" fill="hold" grpId="0" nodeType="withEffect">
                                  <p:stCondLst>
                                    <p:cond delay="500"/>
                                  </p:stCondLst>
                                  <p:childTnLst>
                                    <p:set>
                                      <p:cBhvr>
                                        <p:cTn id="207" dur="1" fill="hold">
                                          <p:stCondLst>
                                            <p:cond delay="0"/>
                                          </p:stCondLst>
                                        </p:cTn>
                                        <p:tgtEl>
                                          <p:spTgt spid="123"/>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nodeType="clickEffect">
                                  <p:stCondLst>
                                    <p:cond delay="0"/>
                                  </p:stCondLst>
                                  <p:childTnLst>
                                    <p:set>
                                      <p:cBhvr>
                                        <p:cTn id="211" dur="1" fill="hold">
                                          <p:stCondLst>
                                            <p:cond delay="0"/>
                                          </p:stCondLst>
                                        </p:cTn>
                                        <p:tgtEl>
                                          <p:spTgt spid="194"/>
                                        </p:tgtEl>
                                        <p:attrNameLst>
                                          <p:attrName>style.visibility</p:attrName>
                                        </p:attrNameLst>
                                      </p:cBhvr>
                                      <p:to>
                                        <p:strVal val="visible"/>
                                      </p:to>
                                    </p:set>
                                  </p:childTnLst>
                                </p:cTn>
                              </p:par>
                              <p:par>
                                <p:cTn id="212" presetID="1" presetClass="entr" presetSubtype="0" fill="hold" nodeType="withEffect">
                                  <p:stCondLst>
                                    <p:cond delay="0"/>
                                  </p:stCondLst>
                                  <p:childTnLst>
                                    <p:set>
                                      <p:cBhvr>
                                        <p:cTn id="213" dur="1" fill="hold">
                                          <p:stCondLst>
                                            <p:cond delay="0"/>
                                          </p:stCondLst>
                                        </p:cTn>
                                        <p:tgtEl>
                                          <p:spTgt spid="195"/>
                                        </p:tgtEl>
                                        <p:attrNameLst>
                                          <p:attrName>style.visibility</p:attrName>
                                        </p:attrNameLst>
                                      </p:cBhvr>
                                      <p:to>
                                        <p:strVal val="visible"/>
                                      </p:to>
                                    </p:set>
                                  </p:childTnLst>
                                </p:cTn>
                              </p:par>
                            </p:childTnLst>
                          </p:cTn>
                        </p:par>
                        <p:par>
                          <p:cTn id="214" fill="hold">
                            <p:stCondLst>
                              <p:cond delay="0"/>
                            </p:stCondLst>
                            <p:childTnLst>
                              <p:par>
                                <p:cTn id="215" presetID="1" presetClass="entr" presetSubtype="0" fill="hold" grpId="0" nodeType="afterEffect">
                                  <p:stCondLst>
                                    <p:cond delay="500"/>
                                  </p:stCondLst>
                                  <p:childTnLst>
                                    <p:set>
                                      <p:cBhvr>
                                        <p:cTn id="216" dur="1" fill="hold">
                                          <p:stCondLst>
                                            <p:cond delay="0"/>
                                          </p:stCondLst>
                                        </p:cTn>
                                        <p:tgtEl>
                                          <p:spTgt spid="111"/>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2"/>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3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6" grpId="0" animBg="1"/>
      <p:bldP spid="107" grpId="0" animBg="1"/>
      <p:bldP spid="111" grpId="0" animBg="1"/>
      <p:bldP spid="113" grpId="0" animBg="1"/>
      <p:bldP spid="114" grpId="0" animBg="1"/>
      <p:bldP spid="115" grpId="0" animBg="1"/>
      <p:bldP spid="118" grpId="0" animBg="1"/>
      <p:bldP spid="121" grpId="0" animBg="1"/>
      <p:bldP spid="122" grpId="0" animBg="1"/>
      <p:bldP spid="123" grpId="0" animBg="1"/>
      <p:bldP spid="124" grpId="0" animBg="1"/>
      <p:bldP spid="127" grpId="0"/>
      <p:bldP spid="128" grpId="0"/>
      <p:bldP spid="129" grpId="0" animBg="1"/>
      <p:bldP spid="130" grpId="0"/>
      <p:bldP spid="140" grpId="0"/>
      <p:bldP spid="141" grpId="0"/>
      <p:bldP spid="142" grpId="0"/>
      <p:bldP spid="160" grpId="0"/>
      <p:bldP spid="161" grpId="0" animBg="1"/>
      <p:bldP spid="162" grpId="0"/>
      <p:bldP spid="163" grpId="0"/>
      <p:bldP spid="164" grpId="0" animBg="1"/>
      <p:bldP spid="165" grpId="0" animBg="1"/>
      <p:bldP spid="168" grpId="0"/>
      <p:bldP spid="169" grpId="0"/>
      <p:bldP spid="170" grpId="0" animBg="1"/>
      <p:bldP spid="171" grpId="0"/>
      <p:bldP spid="180" grpId="0"/>
      <p:bldP spid="189" grpId="0"/>
      <p:bldP spid="190" grpId="0" animBg="1"/>
      <p:bldP spid="192" grpId="0" animBg="1"/>
      <p:bldP spid="193" grpId="0"/>
      <p:bldP spid="305" grpId="0" animBg="1"/>
      <p:bldP spid="306" grpId="0"/>
      <p:bldP spid="2" grpId="0" animBg="1"/>
      <p:bldP spid="1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Machine Learning(ML) in real world</a:t>
            </a:r>
          </a:p>
        </p:txBody>
      </p:sp>
      <p:sp>
        <p:nvSpPr>
          <p:cNvPr id="6" name="Text Placeholder 5"/>
          <p:cNvSpPr>
            <a:spLocks noGrp="1"/>
          </p:cNvSpPr>
          <p:nvPr>
            <p:ph type="body" sz="quarter" idx="10"/>
          </p:nvPr>
        </p:nvSpPr>
        <p:spPr>
          <a:xfrm>
            <a:off x="274638" y="1212850"/>
            <a:ext cx="11887200" cy="738664"/>
          </a:xfrm>
        </p:spPr>
        <p:txBody>
          <a:bodyPr/>
          <a:lstStyle/>
          <a:p>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555" y="1646390"/>
            <a:ext cx="4471989" cy="2353421"/>
          </a:xfrm>
          <a:prstGeom prst="rect">
            <a:avLst/>
          </a:prstGeom>
        </p:spPr>
      </p:pic>
      <p:pic>
        <p:nvPicPr>
          <p:cNvPr id="15" name="Picture 14"/>
          <p:cNvPicPr>
            <a:picLocks noChangeAspect="1"/>
          </p:cNvPicPr>
          <p:nvPr/>
        </p:nvPicPr>
        <p:blipFill>
          <a:blip r:embed="rId4"/>
          <a:stretch>
            <a:fillRect/>
          </a:stretch>
        </p:blipFill>
        <p:spPr>
          <a:xfrm>
            <a:off x="538955" y="1337277"/>
            <a:ext cx="2816432" cy="2738736"/>
          </a:xfrm>
          <a:prstGeom prst="rect">
            <a:avLst/>
          </a:prstGeom>
        </p:spPr>
      </p:pic>
      <p:sp>
        <p:nvSpPr>
          <p:cNvPr id="16" name="TextBox 15"/>
          <p:cNvSpPr txBox="1"/>
          <p:nvPr/>
        </p:nvSpPr>
        <p:spPr>
          <a:xfrm>
            <a:off x="5366658" y="3954462"/>
            <a:ext cx="1703159" cy="544765"/>
          </a:xfrm>
          <a:prstGeom prst="rect">
            <a:avLst/>
          </a:prstGeom>
          <a:noFill/>
        </p:spPr>
        <p:txBody>
          <a:bodyPr wrap="non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Topic Model</a:t>
            </a:r>
          </a:p>
        </p:txBody>
      </p:sp>
      <p:sp>
        <p:nvSpPr>
          <p:cNvPr id="18" name="TextBox 17"/>
          <p:cNvSpPr txBox="1"/>
          <p:nvPr/>
        </p:nvSpPr>
        <p:spPr>
          <a:xfrm>
            <a:off x="806792" y="3954462"/>
            <a:ext cx="2280753" cy="544765"/>
          </a:xfrm>
          <a:prstGeom prst="rect">
            <a:avLst/>
          </a:prstGeom>
          <a:noFill/>
        </p:spPr>
        <p:txBody>
          <a:bodyPr wrap="none" lIns="182880" tIns="146304" rIns="182880" bIns="146304" rtlCol="0">
            <a:spAutoFit/>
          </a:bodyPr>
          <a:lstStyle/>
          <a:p>
            <a:pPr>
              <a:lnSpc>
                <a:spcPct val="90000"/>
              </a:lnSpc>
              <a:spcAft>
                <a:spcPts val="600"/>
              </a:spcAft>
            </a:pPr>
            <a:r>
              <a:rPr lang="en-US" altLang="zh-CN" b="1" dirty="0">
                <a:gradFill>
                  <a:gsLst>
                    <a:gs pos="2917">
                      <a:schemeClr val="tx1"/>
                    </a:gs>
                    <a:gs pos="30000">
                      <a:schemeClr val="tx1"/>
                    </a:gs>
                  </a:gsLst>
                  <a:lin ang="5400000" scaled="0"/>
                </a:gradFill>
              </a:rPr>
              <a:t>Recommendation</a:t>
            </a:r>
            <a:endParaRPr lang="en-US" b="1" dirty="0">
              <a:gradFill>
                <a:gsLst>
                  <a:gs pos="2917">
                    <a:schemeClr val="tx1"/>
                  </a:gs>
                  <a:gs pos="30000">
                    <a:schemeClr val="tx1"/>
                  </a:gs>
                </a:gsLst>
                <a:lin ang="5400000" scaled="0"/>
              </a:gradFill>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9026" y="1619402"/>
            <a:ext cx="3278755" cy="2346624"/>
          </a:xfrm>
          <a:prstGeom prst="rect">
            <a:avLst/>
          </a:prstGeom>
        </p:spPr>
      </p:pic>
      <p:sp>
        <p:nvSpPr>
          <p:cNvPr id="19" name="TextBox 18"/>
          <p:cNvSpPr txBox="1"/>
          <p:nvPr/>
        </p:nvSpPr>
        <p:spPr>
          <a:xfrm>
            <a:off x="9407427" y="3954462"/>
            <a:ext cx="2061205" cy="544765"/>
          </a:xfrm>
          <a:prstGeom prst="rect">
            <a:avLst/>
          </a:prstGeom>
          <a:noFill/>
        </p:spPr>
        <p:txBody>
          <a:bodyPr wrap="none" lIns="182880" tIns="146304" rIns="182880" bIns="146304" rtlCol="0">
            <a:spAutoFit/>
          </a:bodyPr>
          <a:lstStyle/>
          <a:p>
            <a:pPr>
              <a:lnSpc>
                <a:spcPct val="90000"/>
              </a:lnSpc>
              <a:spcAft>
                <a:spcPts val="600"/>
              </a:spcAft>
            </a:pPr>
            <a:r>
              <a:rPr lang="en-US" altLang="zh-CN" b="1" dirty="0">
                <a:gradFill>
                  <a:gsLst>
                    <a:gs pos="2917">
                      <a:schemeClr val="tx1"/>
                    </a:gs>
                    <a:gs pos="30000">
                      <a:schemeClr val="tx1"/>
                    </a:gs>
                  </a:gsLst>
                  <a:lin ang="5400000" scaled="0"/>
                </a:gradFill>
              </a:rPr>
              <a:t>Click Prediction</a:t>
            </a:r>
            <a:endParaRPr lang="en-US" b="1" dirty="0">
              <a:gradFill>
                <a:gsLst>
                  <a:gs pos="2917">
                    <a:schemeClr val="tx1"/>
                  </a:gs>
                  <a:gs pos="30000">
                    <a:schemeClr val="tx1"/>
                  </a:gs>
                </a:gsLst>
                <a:lin ang="5400000" scaled="0"/>
              </a:gradFill>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079" y="4487862"/>
            <a:ext cx="3570181" cy="2381897"/>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7112" y="4457800"/>
            <a:ext cx="3590925" cy="2441629"/>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33917" y="4375718"/>
            <a:ext cx="4975109" cy="2558628"/>
          </a:xfrm>
          <a:prstGeom prst="rect">
            <a:avLst/>
          </a:prstGeom>
        </p:spPr>
      </p:pic>
      <p:cxnSp>
        <p:nvCxnSpPr>
          <p:cNvPr id="7" name="Straight Connector 6"/>
          <p:cNvCxnSpPr>
            <a:cxnSpLocks/>
          </p:cNvCxnSpPr>
          <p:nvPr/>
        </p:nvCxnSpPr>
        <p:spPr>
          <a:xfrm>
            <a:off x="3779837" y="1695526"/>
            <a:ext cx="0" cy="4898872"/>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504237" y="1695526"/>
            <a:ext cx="0" cy="4898872"/>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367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Key designs</a:t>
            </a:r>
            <a:endParaRPr lang="en-US" dirty="0"/>
          </a:p>
        </p:txBody>
      </p:sp>
      <p:sp>
        <p:nvSpPr>
          <p:cNvPr id="3" name="Text Placeholder 2"/>
          <p:cNvSpPr>
            <a:spLocks noGrp="1"/>
          </p:cNvSpPr>
          <p:nvPr>
            <p:ph type="body" sz="quarter" idx="10"/>
          </p:nvPr>
        </p:nvSpPr>
        <p:spPr>
          <a:xfrm>
            <a:off x="274638" y="1212850"/>
            <a:ext cx="11887200" cy="4838248"/>
          </a:xfrm>
        </p:spPr>
        <p:txBody>
          <a:bodyPr/>
          <a:lstStyle/>
          <a:p>
            <a:r>
              <a:rPr lang="en-US" dirty="0"/>
              <a:t>Scheduling: Stale Synchronous Parallel (SSP) based scheduling</a:t>
            </a:r>
          </a:p>
          <a:p>
            <a:endParaRPr lang="en-US" dirty="0"/>
          </a:p>
          <a:p>
            <a:r>
              <a:rPr lang="en-US" dirty="0" err="1"/>
              <a:t>DataModel</a:t>
            </a:r>
            <a:r>
              <a:rPr lang="en-US" dirty="0"/>
              <a:t>: Heterogeneous data model</a:t>
            </a:r>
          </a:p>
          <a:p>
            <a:endParaRPr lang="en-US" dirty="0"/>
          </a:p>
          <a:p>
            <a:r>
              <a:rPr lang="en-US" dirty="0"/>
              <a:t>Programming: MEGA graph model</a:t>
            </a:r>
          </a:p>
          <a:p>
            <a:endParaRPr lang="en-US" dirty="0"/>
          </a:p>
          <a:p>
            <a:endParaRPr lang="en-US" dirty="0"/>
          </a:p>
        </p:txBody>
      </p:sp>
      <p:sp>
        <p:nvSpPr>
          <p:cNvPr id="4" name="Rectangle 3"/>
          <p:cNvSpPr/>
          <p:nvPr/>
        </p:nvSpPr>
        <p:spPr bwMode="auto">
          <a:xfrm>
            <a:off x="274638" y="1240370"/>
            <a:ext cx="11810999" cy="2790292"/>
          </a:xfrm>
          <a:prstGeom prst="rect">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0537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72"/>
          <p:cNvSpPr txBox="1"/>
          <p:nvPr/>
        </p:nvSpPr>
        <p:spPr>
          <a:xfrm>
            <a:off x="6200201" y="2867433"/>
            <a:ext cx="1024961"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Rating</a:t>
            </a:r>
          </a:p>
        </p:txBody>
      </p:sp>
      <p:sp>
        <p:nvSpPr>
          <p:cNvPr id="91" name="Rectangle 90"/>
          <p:cNvSpPr/>
          <p:nvPr/>
        </p:nvSpPr>
        <p:spPr bwMode="auto">
          <a:xfrm>
            <a:off x="2913075" y="5358384"/>
            <a:ext cx="3645482" cy="530892"/>
          </a:xfrm>
          <a:prstGeom prst="rect">
            <a:avLst/>
          </a:prstGeom>
          <a:solidFill>
            <a:schemeClr val="accent6">
              <a:lumMod val="60000"/>
              <a:lumOff val="40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91"/>
          <p:cNvSpPr/>
          <p:nvPr/>
        </p:nvSpPr>
        <p:spPr bwMode="auto">
          <a:xfrm>
            <a:off x="2922557" y="5945719"/>
            <a:ext cx="3636000" cy="512605"/>
          </a:xfrm>
          <a:prstGeom prst="rect">
            <a:avLst/>
          </a:prstGeom>
          <a:solidFill>
            <a:schemeClr val="accent3">
              <a:lumMod val="60000"/>
              <a:lumOff val="40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2922557" y="5021262"/>
            <a:ext cx="3636000" cy="287121"/>
          </a:xfrm>
          <a:prstGeom prst="rect">
            <a:avLst/>
          </a:prstGeom>
          <a:solidFill>
            <a:schemeClr val="accent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MEGA: e.g. Mini-batch MF for recommendation</a:t>
            </a:r>
          </a:p>
        </p:txBody>
      </p:sp>
      <p:sp>
        <p:nvSpPr>
          <p:cNvPr id="3" name="Text Placeholder 2"/>
          <p:cNvSpPr>
            <a:spLocks noGrp="1"/>
          </p:cNvSpPr>
          <p:nvPr>
            <p:ph type="body" sz="quarter" idx="10"/>
          </p:nvPr>
        </p:nvSpPr>
        <p:spPr>
          <a:xfrm>
            <a:off x="274638" y="1212850"/>
            <a:ext cx="4182530" cy="683264"/>
          </a:xfrm>
        </p:spPr>
        <p:txBody>
          <a:bodyPr/>
          <a:lstStyle/>
          <a:p>
            <a:r>
              <a:rPr lang="en-US" dirty="0"/>
              <a:t>Graph View</a:t>
            </a:r>
          </a:p>
        </p:txBody>
      </p:sp>
      <p:sp>
        <p:nvSpPr>
          <p:cNvPr id="25" name="Oval 24"/>
          <p:cNvSpPr/>
          <p:nvPr/>
        </p:nvSpPr>
        <p:spPr bwMode="auto">
          <a:xfrm>
            <a:off x="2153252" y="2591078"/>
            <a:ext cx="440571" cy="440571"/>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6" name="Oval 25"/>
          <p:cNvSpPr/>
          <p:nvPr/>
        </p:nvSpPr>
        <p:spPr bwMode="auto">
          <a:xfrm>
            <a:off x="3072671" y="3461598"/>
            <a:ext cx="440571" cy="440571"/>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Oval 27"/>
          <p:cNvSpPr/>
          <p:nvPr/>
        </p:nvSpPr>
        <p:spPr bwMode="auto">
          <a:xfrm>
            <a:off x="4108301" y="2591078"/>
            <a:ext cx="440571" cy="440571"/>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28"/>
          <p:cNvSpPr/>
          <p:nvPr/>
        </p:nvSpPr>
        <p:spPr bwMode="auto">
          <a:xfrm>
            <a:off x="6112324" y="2591078"/>
            <a:ext cx="440571" cy="440571"/>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p:cNvSpPr/>
          <p:nvPr/>
        </p:nvSpPr>
        <p:spPr bwMode="auto">
          <a:xfrm>
            <a:off x="7876382" y="2586630"/>
            <a:ext cx="440571" cy="440571"/>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Oval 30"/>
          <p:cNvSpPr/>
          <p:nvPr/>
        </p:nvSpPr>
        <p:spPr bwMode="auto">
          <a:xfrm>
            <a:off x="4319767" y="3461598"/>
            <a:ext cx="440571" cy="440571"/>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Oval 31"/>
          <p:cNvSpPr/>
          <p:nvPr/>
        </p:nvSpPr>
        <p:spPr bwMode="auto">
          <a:xfrm>
            <a:off x="6072784" y="3461598"/>
            <a:ext cx="440571" cy="440571"/>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Oval 32"/>
          <p:cNvSpPr/>
          <p:nvPr/>
        </p:nvSpPr>
        <p:spPr bwMode="auto">
          <a:xfrm>
            <a:off x="7573088" y="3461598"/>
            <a:ext cx="440571" cy="440571"/>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Connector 13"/>
          <p:cNvCxnSpPr>
            <a:stCxn id="25" idx="4"/>
            <a:endCxn id="26" idx="0"/>
          </p:cNvCxnSpPr>
          <p:nvPr/>
        </p:nvCxnSpPr>
        <p:spPr>
          <a:xfrm>
            <a:off x="2373538" y="3031649"/>
            <a:ext cx="919419" cy="42994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8" idx="4"/>
            <a:endCxn id="31" idx="0"/>
          </p:cNvCxnSpPr>
          <p:nvPr/>
        </p:nvCxnSpPr>
        <p:spPr>
          <a:xfrm>
            <a:off x="4328587" y="3031649"/>
            <a:ext cx="211466" cy="42994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a:stCxn id="28" idx="4"/>
            <a:endCxn id="26" idx="0"/>
          </p:cNvCxnSpPr>
          <p:nvPr/>
        </p:nvCxnSpPr>
        <p:spPr>
          <a:xfrm flipH="1">
            <a:off x="3292957" y="3031649"/>
            <a:ext cx="1035630" cy="42994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a:stCxn id="28" idx="4"/>
            <a:endCxn id="32" idx="0"/>
          </p:cNvCxnSpPr>
          <p:nvPr/>
        </p:nvCxnSpPr>
        <p:spPr>
          <a:xfrm>
            <a:off x="4328587" y="3031649"/>
            <a:ext cx="1964483" cy="42994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0" idx="4"/>
            <a:endCxn id="32" idx="0"/>
          </p:cNvCxnSpPr>
          <p:nvPr/>
        </p:nvCxnSpPr>
        <p:spPr>
          <a:xfrm flipH="1">
            <a:off x="6293070" y="3027201"/>
            <a:ext cx="1803598" cy="43439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0" idx="4"/>
            <a:endCxn id="33" idx="0"/>
          </p:cNvCxnSpPr>
          <p:nvPr/>
        </p:nvCxnSpPr>
        <p:spPr>
          <a:xfrm flipH="1">
            <a:off x="7793374" y="3027201"/>
            <a:ext cx="303294" cy="43439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9" idx="4"/>
            <a:endCxn id="32" idx="0"/>
          </p:cNvCxnSpPr>
          <p:nvPr/>
        </p:nvCxnSpPr>
        <p:spPr>
          <a:xfrm flipH="1">
            <a:off x="6293070" y="3031649"/>
            <a:ext cx="39540" cy="429949"/>
          </a:xfrm>
          <a:prstGeom prst="line">
            <a:avLst/>
          </a:prstGeom>
          <a:ln w="508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9" idx="4"/>
            <a:endCxn id="31" idx="0"/>
          </p:cNvCxnSpPr>
          <p:nvPr/>
        </p:nvCxnSpPr>
        <p:spPr>
          <a:xfrm flipH="1">
            <a:off x="4540053" y="3031649"/>
            <a:ext cx="1792557" cy="42994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p:cNvSpPr txBox="1"/>
              <p:nvPr/>
            </p:nvSpPr>
            <p:spPr>
              <a:xfrm>
                <a:off x="2041429" y="2525131"/>
                <a:ext cx="683777" cy="572464"/>
              </a:xfrm>
              <a:prstGeom prst="rect">
                <a:avLst/>
              </a:prstGeom>
              <a:noFill/>
            </p:spPr>
            <p:txBody>
              <a:bodyPr wrap="none" lIns="182880" tIns="146304" rIns="182880" bIns="146304" rtlCol="0">
                <a:spAutoFit/>
              </a:bodyPr>
              <a:lstStyle/>
              <a:p>
                <a:pPr/>
                <a14:m>
                  <m:oMathPara xmlns:m="http://schemas.openxmlformats.org/officeDocument/2006/math">
                    <m:oMathParaPr>
                      <m:jc m:val="centerGroup"/>
                    </m:oMathParaPr>
                    <m:oMath xmlns:m="http://schemas.openxmlformats.org/officeDocument/2006/math">
                      <m:sSub>
                        <m:sSubPr>
                          <m:ctrlPr>
                            <a:rPr lang="en-US" i="1" smtClean="0">
                              <a:gradFill>
                                <a:gsLst>
                                  <a:gs pos="2917">
                                    <a:schemeClr val="tx1"/>
                                  </a:gs>
                                  <a:gs pos="30000">
                                    <a:schemeClr val="tx1"/>
                                  </a:gs>
                                </a:gsLst>
                                <a:lin ang="5400000" scaled="0"/>
                              </a:gradFill>
                              <a:latin typeface="Cambria Math" panose="02040503050406030204" pitchFamily="18" charset="0"/>
                            </a:rPr>
                          </m:ctrlPr>
                        </m:sSubPr>
                        <m:e>
                          <m:r>
                            <a:rPr lang="en-US" b="0" i="1" smtClean="0">
                              <a:gradFill>
                                <a:gsLst>
                                  <a:gs pos="2917">
                                    <a:schemeClr val="tx1"/>
                                  </a:gs>
                                  <a:gs pos="30000">
                                    <a:schemeClr val="tx1"/>
                                  </a:gs>
                                </a:gsLst>
                                <a:lin ang="5400000" scaled="0"/>
                              </a:gradFill>
                              <a:latin typeface="Cambria Math" panose="02040503050406030204" pitchFamily="18" charset="0"/>
                            </a:rPr>
                            <m:t>𝑈</m:t>
                          </m:r>
                        </m:e>
                        <m:sub>
                          <m:r>
                            <a:rPr lang="en-US" b="0" i="1" smtClean="0">
                              <a:gradFill>
                                <a:gsLst>
                                  <a:gs pos="2917">
                                    <a:schemeClr val="tx1"/>
                                  </a:gs>
                                  <a:gs pos="30000">
                                    <a:schemeClr val="tx1"/>
                                  </a:gs>
                                </a:gsLst>
                                <a:lin ang="5400000" scaled="0"/>
                              </a:gradFill>
                              <a:latin typeface="Cambria Math" panose="02040503050406030204" pitchFamily="18" charset="0"/>
                            </a:rPr>
                            <m:t>0</m:t>
                          </m:r>
                        </m:sub>
                      </m:sSub>
                    </m:oMath>
                  </m:oMathPara>
                </a14:m>
                <a:endParaRPr lang="en-US" dirty="0">
                  <a:gradFill>
                    <a:gsLst>
                      <a:gs pos="2917">
                        <a:schemeClr val="tx1"/>
                      </a:gs>
                      <a:gs pos="30000">
                        <a:schemeClr val="tx1"/>
                      </a:gs>
                    </a:gsLst>
                    <a:lin ang="5400000" scaled="0"/>
                  </a:gradFill>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2041429" y="2525131"/>
                <a:ext cx="683777" cy="5724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3988898" y="2524952"/>
                <a:ext cx="678455" cy="572464"/>
              </a:xfrm>
              <a:prstGeom prst="rect">
                <a:avLst/>
              </a:prstGeom>
              <a:noFill/>
            </p:spPr>
            <p:txBody>
              <a:bodyPr wrap="none" lIns="182880" tIns="146304" rIns="182880" bIns="146304" rtlCol="0">
                <a:spAutoFit/>
              </a:bodyPr>
              <a:lstStyle/>
              <a:p>
                <a:pPr/>
                <a14:m>
                  <m:oMathPara xmlns:m="http://schemas.openxmlformats.org/officeDocument/2006/math">
                    <m:oMathParaPr>
                      <m:jc m:val="centerGroup"/>
                    </m:oMathParaPr>
                    <m:oMath xmlns:m="http://schemas.openxmlformats.org/officeDocument/2006/math">
                      <m:sSub>
                        <m:sSubPr>
                          <m:ctrlPr>
                            <a:rPr lang="en-US" i="1" smtClean="0">
                              <a:gradFill>
                                <a:gsLst>
                                  <a:gs pos="2917">
                                    <a:schemeClr val="tx1"/>
                                  </a:gs>
                                  <a:gs pos="30000">
                                    <a:schemeClr val="tx1"/>
                                  </a:gs>
                                </a:gsLst>
                                <a:lin ang="5400000" scaled="0"/>
                              </a:gradFill>
                              <a:latin typeface="Cambria Math" panose="02040503050406030204" pitchFamily="18" charset="0"/>
                            </a:rPr>
                          </m:ctrlPr>
                        </m:sSubPr>
                        <m:e>
                          <m:r>
                            <a:rPr lang="en-US" b="0" i="1" smtClean="0">
                              <a:gradFill>
                                <a:gsLst>
                                  <a:gs pos="2917">
                                    <a:schemeClr val="tx1"/>
                                  </a:gs>
                                  <a:gs pos="30000">
                                    <a:schemeClr val="tx1"/>
                                  </a:gs>
                                </a:gsLst>
                                <a:lin ang="5400000" scaled="0"/>
                              </a:gradFill>
                              <a:latin typeface="Cambria Math" panose="02040503050406030204" pitchFamily="18" charset="0"/>
                            </a:rPr>
                            <m:t>𝑈</m:t>
                          </m:r>
                        </m:e>
                        <m:sub>
                          <m:r>
                            <a:rPr lang="en-US" b="0" i="1" smtClean="0">
                              <a:gradFill>
                                <a:gsLst>
                                  <a:gs pos="2917">
                                    <a:schemeClr val="tx1"/>
                                  </a:gs>
                                  <a:gs pos="30000">
                                    <a:schemeClr val="tx1"/>
                                  </a:gs>
                                </a:gsLst>
                                <a:lin ang="5400000" scaled="0"/>
                              </a:gradFill>
                              <a:latin typeface="Cambria Math" panose="02040503050406030204" pitchFamily="18" charset="0"/>
                            </a:rPr>
                            <m:t>1</m:t>
                          </m:r>
                        </m:sub>
                      </m:sSub>
                    </m:oMath>
                  </m:oMathPara>
                </a14:m>
                <a:endParaRPr lang="en-US" dirty="0">
                  <a:gradFill>
                    <a:gsLst>
                      <a:gs pos="2917">
                        <a:schemeClr val="tx1"/>
                      </a:gs>
                      <a:gs pos="30000">
                        <a:schemeClr val="tx1"/>
                      </a:gs>
                    </a:gsLst>
                    <a:lin ang="5400000" scaled="0"/>
                  </a:gra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3988898" y="2524952"/>
                <a:ext cx="678455" cy="572464"/>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4236332" y="3398273"/>
                <a:ext cx="608500" cy="572464"/>
              </a:xfrm>
              <a:prstGeom prst="rect">
                <a:avLst/>
              </a:prstGeom>
              <a:noFill/>
            </p:spPr>
            <p:txBody>
              <a:bodyPr wrap="none" lIns="182880" tIns="146304" rIns="182880" bIns="146304" rtlCol="0">
                <a:spAutoFit/>
              </a:bodyPr>
              <a:lstStyle/>
              <a:p>
                <a:pPr/>
                <a14:m>
                  <m:oMathPara xmlns:m="http://schemas.openxmlformats.org/officeDocument/2006/math">
                    <m:oMathParaPr>
                      <m:jc m:val="centerGroup"/>
                    </m:oMathParaPr>
                    <m:oMath xmlns:m="http://schemas.openxmlformats.org/officeDocument/2006/math">
                      <m:sSub>
                        <m:sSubPr>
                          <m:ctrlPr>
                            <a:rPr lang="en-US" i="1" smtClean="0">
                              <a:gradFill>
                                <a:gsLst>
                                  <a:gs pos="2917">
                                    <a:schemeClr val="tx1"/>
                                  </a:gs>
                                  <a:gs pos="30000">
                                    <a:schemeClr val="tx1"/>
                                  </a:gs>
                                </a:gsLst>
                                <a:lin ang="5400000" scaled="0"/>
                              </a:gradFill>
                              <a:latin typeface="Cambria Math" panose="02040503050406030204" pitchFamily="18" charset="0"/>
                            </a:rPr>
                          </m:ctrlPr>
                        </m:sSubPr>
                        <m:e>
                          <m:r>
                            <a:rPr lang="en-US" altLang="zh-CN" b="0" i="1" smtClean="0">
                              <a:gradFill>
                                <a:gsLst>
                                  <a:gs pos="2917">
                                    <a:schemeClr val="tx1"/>
                                  </a:gs>
                                  <a:gs pos="30000">
                                    <a:schemeClr val="tx1"/>
                                  </a:gs>
                                </a:gsLst>
                                <a:lin ang="5400000" scaled="0"/>
                              </a:gradFill>
                              <a:latin typeface="Cambria Math" panose="02040503050406030204" pitchFamily="18" charset="0"/>
                            </a:rPr>
                            <m:t>𝐼</m:t>
                          </m:r>
                        </m:e>
                        <m:sub>
                          <m:r>
                            <a:rPr lang="en-US" b="0" i="1" smtClean="0">
                              <a:gradFill>
                                <a:gsLst>
                                  <a:gs pos="2917">
                                    <a:schemeClr val="tx1"/>
                                  </a:gs>
                                  <a:gs pos="30000">
                                    <a:schemeClr val="tx1"/>
                                  </a:gs>
                                </a:gsLst>
                                <a:lin ang="5400000" scaled="0"/>
                              </a:gradFill>
                              <a:latin typeface="Cambria Math" panose="02040503050406030204" pitchFamily="18" charset="0"/>
                            </a:rPr>
                            <m:t>1</m:t>
                          </m:r>
                        </m:sub>
                      </m:sSub>
                    </m:oMath>
                  </m:oMathPara>
                </a14:m>
                <a:endParaRPr lang="en-US" dirty="0">
                  <a:gradFill>
                    <a:gsLst>
                      <a:gs pos="2917">
                        <a:schemeClr val="tx1"/>
                      </a:gs>
                      <a:gs pos="30000">
                        <a:schemeClr val="tx1"/>
                      </a:gs>
                    </a:gsLst>
                    <a:lin ang="5400000" scaled="0"/>
                  </a:gradFill>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4236332" y="3398273"/>
                <a:ext cx="608500" cy="57246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6016217" y="3395651"/>
                <a:ext cx="579838" cy="594778"/>
              </a:xfrm>
              <a:prstGeom prst="rect">
                <a:avLst/>
              </a:prstGeom>
              <a:noFill/>
            </p:spPr>
            <p:txBody>
              <a:bodyPr wrap="none" lIns="182880" tIns="146304" rIns="182880" bIns="146304" rtlCol="0">
                <a:spAutoFit/>
              </a:bodyPr>
              <a:lstStyle/>
              <a:p>
                <a:pPr/>
                <a14:m>
                  <m:oMathPara xmlns:m="http://schemas.openxmlformats.org/officeDocument/2006/math">
                    <m:oMathParaPr>
                      <m:jc m:val="centerGroup"/>
                    </m:oMathParaPr>
                    <m:oMath xmlns:m="http://schemas.openxmlformats.org/officeDocument/2006/math">
                      <m:sSub>
                        <m:sSubPr>
                          <m:ctrlPr>
                            <a:rPr lang="en-US" i="1" smtClean="0">
                              <a:gradFill>
                                <a:gsLst>
                                  <a:gs pos="2917">
                                    <a:schemeClr val="tx1"/>
                                  </a:gs>
                                  <a:gs pos="30000">
                                    <a:schemeClr val="tx1"/>
                                  </a:gs>
                                </a:gsLst>
                                <a:lin ang="5400000" scaled="0"/>
                              </a:gradFill>
                              <a:latin typeface="Cambria Math" panose="02040503050406030204" pitchFamily="18" charset="0"/>
                            </a:rPr>
                          </m:ctrlPr>
                        </m:sSubPr>
                        <m:e>
                          <m:r>
                            <a:rPr lang="en-US" altLang="zh-CN" b="0" i="1" smtClean="0">
                              <a:gradFill>
                                <a:gsLst>
                                  <a:gs pos="2917">
                                    <a:schemeClr val="tx1"/>
                                  </a:gs>
                                  <a:gs pos="30000">
                                    <a:schemeClr val="tx1"/>
                                  </a:gs>
                                </a:gsLst>
                                <a:lin ang="5400000" scaled="0"/>
                              </a:gradFill>
                              <a:latin typeface="Cambria Math" panose="02040503050406030204" pitchFamily="18" charset="0"/>
                            </a:rPr>
                            <m:t>𝐼</m:t>
                          </m:r>
                        </m:e>
                        <m:sub>
                          <m:r>
                            <a:rPr lang="en-US" altLang="zh-CN" b="0" i="1" smtClean="0">
                              <a:gradFill>
                                <a:gsLst>
                                  <a:gs pos="2917">
                                    <a:schemeClr val="tx1"/>
                                  </a:gs>
                                  <a:gs pos="30000">
                                    <a:schemeClr val="tx1"/>
                                  </a:gs>
                                </a:gsLst>
                                <a:lin ang="5400000" scaled="0"/>
                              </a:gradFill>
                              <a:latin typeface="Cambria Math" panose="02040503050406030204" pitchFamily="18" charset="0"/>
                            </a:rPr>
                            <m:t>𝑗</m:t>
                          </m:r>
                        </m:sub>
                      </m:sSub>
                    </m:oMath>
                  </m:oMathPara>
                </a14:m>
                <a:endParaRPr lang="en-US" dirty="0">
                  <a:gradFill>
                    <a:gsLst>
                      <a:gs pos="2917">
                        <a:schemeClr val="tx1"/>
                      </a:gs>
                      <a:gs pos="30000">
                        <a:schemeClr val="tx1"/>
                      </a:gs>
                    </a:gsLst>
                    <a:lin ang="5400000" scaled="0"/>
                  </a:gra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6016217" y="3395651"/>
                <a:ext cx="579838" cy="59477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7482454" y="3391495"/>
                <a:ext cx="621837" cy="572464"/>
              </a:xfrm>
              <a:prstGeom prst="rect">
                <a:avLst/>
              </a:prstGeom>
              <a:noFill/>
            </p:spPr>
            <p:txBody>
              <a:bodyPr wrap="none" lIns="182880" tIns="146304" rIns="182880" bIns="146304" rtlCol="0">
                <a:spAutoFit/>
              </a:bodyPr>
              <a:lstStyle/>
              <a:p>
                <a:pPr/>
                <a14:m>
                  <m:oMathPara xmlns:m="http://schemas.openxmlformats.org/officeDocument/2006/math">
                    <m:oMathParaPr>
                      <m:jc m:val="centerGroup"/>
                    </m:oMathParaPr>
                    <m:oMath xmlns:m="http://schemas.openxmlformats.org/officeDocument/2006/math">
                      <m:sSub>
                        <m:sSubPr>
                          <m:ctrlPr>
                            <a:rPr lang="en-US" i="1" smtClean="0">
                              <a:gradFill>
                                <a:gsLst>
                                  <a:gs pos="2917">
                                    <a:schemeClr val="tx1"/>
                                  </a:gs>
                                  <a:gs pos="30000">
                                    <a:schemeClr val="tx1"/>
                                  </a:gs>
                                </a:gsLst>
                                <a:lin ang="5400000" scaled="0"/>
                              </a:gradFill>
                              <a:latin typeface="Cambria Math" panose="02040503050406030204" pitchFamily="18" charset="0"/>
                            </a:rPr>
                          </m:ctrlPr>
                        </m:sSubPr>
                        <m:e>
                          <m:r>
                            <a:rPr lang="en-US" altLang="zh-CN" b="0" i="1" smtClean="0">
                              <a:gradFill>
                                <a:gsLst>
                                  <a:gs pos="2917">
                                    <a:schemeClr val="tx1"/>
                                  </a:gs>
                                  <a:gs pos="30000">
                                    <a:schemeClr val="tx1"/>
                                  </a:gs>
                                </a:gsLst>
                                <a:lin ang="5400000" scaled="0"/>
                              </a:gradFill>
                              <a:latin typeface="Cambria Math" panose="02040503050406030204" pitchFamily="18" charset="0"/>
                            </a:rPr>
                            <m:t>𝐼</m:t>
                          </m:r>
                        </m:e>
                        <m:sub>
                          <m:r>
                            <m:rPr>
                              <m:sty m:val="p"/>
                            </m:rPr>
                            <a:rPr lang="en-US" altLang="zh-CN" i="1">
                              <a:gradFill>
                                <a:gsLst>
                                  <a:gs pos="2917">
                                    <a:schemeClr val="tx1"/>
                                  </a:gs>
                                  <a:gs pos="30000">
                                    <a:schemeClr val="tx1"/>
                                  </a:gs>
                                </a:gsLst>
                                <a:lin ang="5400000" scaled="0"/>
                              </a:gradFill>
                              <a:latin typeface="Cambria Math" panose="02040503050406030204" pitchFamily="18" charset="0"/>
                            </a:rPr>
                            <m:t>n</m:t>
                          </m:r>
                        </m:sub>
                      </m:sSub>
                    </m:oMath>
                  </m:oMathPara>
                </a14:m>
                <a:endParaRPr lang="en-US" dirty="0">
                  <a:gradFill>
                    <a:gsLst>
                      <a:gs pos="2917">
                        <a:schemeClr val="tx1"/>
                      </a:gs>
                      <a:gs pos="30000">
                        <a:schemeClr val="tx1"/>
                      </a:gs>
                    </a:gsLst>
                    <a:lin ang="5400000" scaled="0"/>
                  </a:gradFill>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7482454" y="3391495"/>
                <a:ext cx="621837" cy="572464"/>
              </a:xfrm>
              <a:prstGeom prst="rect">
                <a:avLst/>
              </a:prstGeom>
              <a:blipFill>
                <a:blip r:embed="rId7"/>
                <a:stretch>
                  <a:fillRect/>
                </a:stretch>
              </a:blipFill>
            </p:spPr>
            <p:txBody>
              <a:bodyPr/>
              <a:lstStyle/>
              <a:p>
                <a:r>
                  <a:rPr lang="en-US">
                    <a:noFill/>
                  </a:rPr>
                  <a:t> </a:t>
                </a:r>
              </a:p>
            </p:txBody>
          </p:sp>
        </mc:Fallback>
      </mc:AlternateContent>
      <p:sp>
        <p:nvSpPr>
          <p:cNvPr id="68" name="TextBox 67"/>
          <p:cNvSpPr txBox="1"/>
          <p:nvPr/>
        </p:nvSpPr>
        <p:spPr>
          <a:xfrm>
            <a:off x="5097512" y="2478519"/>
            <a:ext cx="539250" cy="572464"/>
          </a:xfrm>
          <a:prstGeom prst="rect">
            <a:avLst/>
          </a:prstGeom>
          <a:noFill/>
        </p:spPr>
        <p:txBody>
          <a:bodyPr wrap="none" lIns="182880" tIns="146304" rIns="182880" bIns="146304" rtlCol="0">
            <a:spAutoFit/>
          </a:bodyPr>
          <a:lstStyle/>
          <a:p>
            <a:r>
              <a:rPr lang="en-US" altLang="zh-CN" dirty="0">
                <a:solidFill>
                  <a:srgbClr val="000000"/>
                </a:solidFill>
              </a:rPr>
              <a:t>…</a:t>
            </a:r>
            <a:endParaRPr lang="en-US" dirty="0">
              <a:solidFill>
                <a:srgbClr val="000000"/>
              </a:solidFill>
            </a:endParaRPr>
          </a:p>
        </p:txBody>
      </p:sp>
      <p:sp>
        <p:nvSpPr>
          <p:cNvPr id="70" name="TextBox 69"/>
          <p:cNvSpPr txBox="1"/>
          <p:nvPr/>
        </p:nvSpPr>
        <p:spPr>
          <a:xfrm>
            <a:off x="5143931" y="3387460"/>
            <a:ext cx="539250" cy="572464"/>
          </a:xfrm>
          <a:prstGeom prst="rect">
            <a:avLst/>
          </a:prstGeom>
          <a:noFill/>
        </p:spPr>
        <p:txBody>
          <a:bodyPr wrap="none" lIns="182880" tIns="146304" rIns="182880" bIns="146304" rtlCol="0">
            <a:spAutoFit/>
          </a:bodyPr>
          <a:lstStyle/>
          <a:p>
            <a:r>
              <a:rPr lang="en-US" altLang="zh-CN" dirty="0">
                <a:solidFill>
                  <a:srgbClr val="000000"/>
                </a:solidFill>
              </a:rPr>
              <a:t>…</a:t>
            </a:r>
            <a:endParaRPr lang="en-US" dirty="0">
              <a:solidFill>
                <a:srgbClr val="000000"/>
              </a:solidFill>
            </a:endParaRPr>
          </a:p>
        </p:txBody>
      </p:sp>
      <p:sp>
        <p:nvSpPr>
          <p:cNvPr id="71" name="TextBox 70"/>
          <p:cNvSpPr txBox="1"/>
          <p:nvPr/>
        </p:nvSpPr>
        <p:spPr>
          <a:xfrm>
            <a:off x="6773012" y="3382697"/>
            <a:ext cx="539250" cy="572464"/>
          </a:xfrm>
          <a:prstGeom prst="rect">
            <a:avLst/>
          </a:prstGeom>
          <a:noFill/>
        </p:spPr>
        <p:txBody>
          <a:bodyPr wrap="none" lIns="182880" tIns="146304" rIns="182880" bIns="146304" rtlCol="0">
            <a:spAutoFit/>
          </a:bodyPr>
          <a:lstStyle/>
          <a:p>
            <a:r>
              <a:rPr lang="en-US" altLang="zh-CN" dirty="0">
                <a:solidFill>
                  <a:srgbClr val="000000"/>
                </a:solidFill>
              </a:rPr>
              <a:t>…</a:t>
            </a:r>
            <a:endParaRPr lang="en-US" dirty="0">
              <a:solidFill>
                <a:srgbClr val="000000"/>
              </a:solidFill>
            </a:endParaRPr>
          </a:p>
        </p:txBody>
      </p:sp>
      <p:sp>
        <p:nvSpPr>
          <p:cNvPr id="72" name="TextBox 71"/>
          <p:cNvSpPr txBox="1"/>
          <p:nvPr/>
        </p:nvSpPr>
        <p:spPr>
          <a:xfrm>
            <a:off x="6949652" y="2478519"/>
            <a:ext cx="539250" cy="572464"/>
          </a:xfrm>
          <a:prstGeom prst="rect">
            <a:avLst/>
          </a:prstGeom>
          <a:noFill/>
        </p:spPr>
        <p:txBody>
          <a:bodyPr wrap="none" lIns="182880" tIns="146304" rIns="182880" bIns="146304" rtlCol="0">
            <a:spAutoFit/>
          </a:bodyPr>
          <a:lstStyle/>
          <a:p>
            <a:r>
              <a:rPr lang="en-US" altLang="zh-CN" dirty="0">
                <a:solidFill>
                  <a:srgbClr val="000000"/>
                </a:solidFill>
              </a:rPr>
              <a:t>…</a:t>
            </a:r>
            <a:endParaRPr lang="en-US" dirty="0">
              <a:solidFill>
                <a:srgbClr val="000000"/>
              </a:solidFill>
            </a:endParaRPr>
          </a:p>
        </p:txBody>
      </p:sp>
      <p:sp>
        <p:nvSpPr>
          <p:cNvPr id="75" name="TextBox 74"/>
          <p:cNvSpPr txBox="1"/>
          <p:nvPr/>
        </p:nvSpPr>
        <p:spPr>
          <a:xfrm>
            <a:off x="2947322" y="4455742"/>
            <a:ext cx="3600401" cy="2059025"/>
          </a:xfrm>
          <a:prstGeom prst="rect">
            <a:avLst/>
          </a:prstGeom>
          <a:noFill/>
          <a:ln>
            <a:noFill/>
          </a:ln>
        </p:spPr>
        <p:txBody>
          <a:bodyPr wrap="square" rtlCol="0">
            <a:spAutoFit/>
          </a:bodyPr>
          <a:lstStyle/>
          <a:p>
            <a:pPr>
              <a:lnSpc>
                <a:spcPct val="90000"/>
              </a:lnSpc>
              <a:spcBef>
                <a:spcPct val="20000"/>
              </a:spcBef>
              <a:buSzPct val="90000"/>
            </a:pPr>
            <a:r>
              <a:rPr lang="en-US" altLang="zh-CN" dirty="0">
                <a:gradFill>
                  <a:gsLst>
                    <a:gs pos="1250">
                      <a:schemeClr val="tx2"/>
                    </a:gs>
                    <a:gs pos="99000">
                      <a:schemeClr val="tx2"/>
                    </a:gs>
                  </a:gsLst>
                  <a:lin ang="5400000" scaled="0"/>
                </a:gradFill>
                <a:latin typeface="+mj-lt"/>
              </a:rPr>
              <a:t>Exchange(</a:t>
            </a:r>
            <a:r>
              <a:rPr lang="en-US" altLang="zh-CN" dirty="0" err="1">
                <a:gradFill>
                  <a:gsLst>
                    <a:gs pos="1250">
                      <a:schemeClr val="tx2"/>
                    </a:gs>
                    <a:gs pos="99000">
                      <a:schemeClr val="tx2"/>
                    </a:gs>
                  </a:gsLst>
                  <a:lin ang="5400000" scaled="0"/>
                </a:gradFill>
                <a:latin typeface="+mj-lt"/>
              </a:rPr>
              <a:t>v_user</a:t>
            </a:r>
            <a:r>
              <a:rPr lang="en-US" altLang="zh-CN" dirty="0">
                <a:gradFill>
                  <a:gsLst>
                    <a:gs pos="1250">
                      <a:schemeClr val="tx2"/>
                    </a:gs>
                    <a:gs pos="99000">
                      <a:schemeClr val="tx2"/>
                    </a:gs>
                  </a:gsLst>
                  <a:lin ang="5400000" scaled="0"/>
                </a:gradFill>
                <a:latin typeface="+mj-lt"/>
              </a:rPr>
              <a:t>, </a:t>
            </a:r>
            <a:r>
              <a:rPr lang="en-US" altLang="zh-CN" dirty="0" err="1">
                <a:gradFill>
                  <a:gsLst>
                    <a:gs pos="1250">
                      <a:schemeClr val="tx2"/>
                    </a:gs>
                    <a:gs pos="99000">
                      <a:schemeClr val="tx2"/>
                    </a:gs>
                  </a:gsLst>
                  <a:lin ang="5400000" scaled="0"/>
                </a:gradFill>
                <a:latin typeface="+mj-lt"/>
              </a:rPr>
              <a:t>v_item</a:t>
            </a:r>
            <a:r>
              <a:rPr lang="en-US" altLang="zh-CN" dirty="0">
                <a:gradFill>
                  <a:gsLst>
                    <a:gs pos="1250">
                      <a:schemeClr val="tx2"/>
                    </a:gs>
                    <a:gs pos="99000">
                      <a:schemeClr val="tx2"/>
                    </a:gs>
                  </a:gsLst>
                  <a:lin ang="5400000" scaled="0"/>
                </a:gradFill>
                <a:latin typeface="+mj-lt"/>
              </a:rPr>
              <a:t>, edge, </a:t>
            </a:r>
            <a:r>
              <a:rPr lang="en-US" altLang="zh-CN" dirty="0" err="1">
                <a:gradFill>
                  <a:gsLst>
                    <a:gs pos="1250">
                      <a:schemeClr val="tx2"/>
                    </a:gs>
                    <a:gs pos="99000">
                      <a:schemeClr val="tx2"/>
                    </a:gs>
                  </a:gsLst>
                  <a:lin ang="5400000" scaled="0"/>
                </a:gradFill>
                <a:latin typeface="+mj-lt"/>
              </a:rPr>
              <a:t>a_user</a:t>
            </a:r>
            <a:r>
              <a:rPr lang="en-US" altLang="zh-CN" dirty="0">
                <a:gradFill>
                  <a:gsLst>
                    <a:gs pos="1250">
                      <a:schemeClr val="tx2"/>
                    </a:gs>
                    <a:gs pos="99000">
                      <a:schemeClr val="tx2"/>
                    </a:gs>
                  </a:gsLst>
                  <a:lin ang="5400000" scaled="0"/>
                </a:gradFill>
                <a:latin typeface="+mj-lt"/>
              </a:rPr>
              <a:t>, </a:t>
            </a:r>
            <a:r>
              <a:rPr lang="en-US" altLang="zh-CN" dirty="0" err="1">
                <a:gradFill>
                  <a:gsLst>
                    <a:gs pos="1250">
                      <a:schemeClr val="tx2"/>
                    </a:gs>
                    <a:gs pos="99000">
                      <a:schemeClr val="tx2"/>
                    </a:gs>
                  </a:gsLst>
                  <a:lin ang="5400000" scaled="0"/>
                </a:gradFill>
                <a:latin typeface="+mj-lt"/>
              </a:rPr>
              <a:t>a_item</a:t>
            </a:r>
            <a:r>
              <a:rPr lang="en-US" altLang="zh-CN" dirty="0">
                <a:gradFill>
                  <a:gsLst>
                    <a:gs pos="1250">
                      <a:schemeClr val="tx2"/>
                    </a:gs>
                    <a:gs pos="99000">
                      <a:schemeClr val="tx2"/>
                    </a:gs>
                  </a:gsLst>
                  <a:lin ang="5400000" scaled="0"/>
                </a:gradFill>
                <a:latin typeface="+mj-lt"/>
              </a:rPr>
              <a:t>, context)</a:t>
            </a:r>
          </a:p>
          <a:p>
            <a:pPr>
              <a:lnSpc>
                <a:spcPct val="90000"/>
              </a:lnSpc>
              <a:spcBef>
                <a:spcPct val="20000"/>
              </a:spcBef>
              <a:buSzPct val="90000"/>
            </a:pPr>
            <a:r>
              <a:rPr lang="en-US" altLang="zh-CN" dirty="0">
                <a:gradFill>
                  <a:gsLst>
                    <a:gs pos="1250">
                      <a:schemeClr val="tx2"/>
                    </a:gs>
                    <a:gs pos="99000">
                      <a:schemeClr val="tx2"/>
                    </a:gs>
                  </a:gsLst>
                  <a:lin ang="5400000" scaled="0"/>
                </a:gradFill>
                <a:latin typeface="+mj-lt"/>
              </a:rPr>
              <a:t> </a:t>
            </a:r>
            <a:r>
              <a:rPr lang="en-US" altLang="zh-CN" dirty="0" err="1">
                <a:latin typeface="+mj-lt"/>
              </a:rPr>
              <a:t>pred</a:t>
            </a:r>
            <a:r>
              <a:rPr lang="en-US" altLang="zh-CN" dirty="0">
                <a:latin typeface="+mj-lt"/>
              </a:rPr>
              <a:t>=</a:t>
            </a:r>
            <a:r>
              <a:rPr lang="en-US" altLang="zh-CN" dirty="0" err="1">
                <a:latin typeface="+mj-lt"/>
              </a:rPr>
              <a:t>PredictRating</a:t>
            </a:r>
            <a:r>
              <a:rPr lang="en-US" altLang="zh-CN" dirty="0">
                <a:latin typeface="+mj-lt"/>
              </a:rPr>
              <a:t>(</a:t>
            </a:r>
            <a:r>
              <a:rPr lang="en-US" altLang="zh-CN" dirty="0" err="1">
                <a:latin typeface="+mj-lt"/>
              </a:rPr>
              <a:t>v_user</a:t>
            </a:r>
            <a:r>
              <a:rPr lang="en-US" altLang="zh-CN" dirty="0">
                <a:latin typeface="+mj-lt"/>
              </a:rPr>
              <a:t>, </a:t>
            </a:r>
            <a:r>
              <a:rPr lang="en-US" altLang="zh-CN" dirty="0" err="1">
                <a:latin typeface="+mj-lt"/>
              </a:rPr>
              <a:t>v_item</a:t>
            </a:r>
            <a:r>
              <a:rPr lang="en-US" altLang="zh-CN" dirty="0">
                <a:latin typeface="+mj-lt"/>
              </a:rPr>
              <a:t>);</a:t>
            </a:r>
          </a:p>
          <a:p>
            <a:pPr>
              <a:lnSpc>
                <a:spcPct val="90000"/>
              </a:lnSpc>
              <a:spcBef>
                <a:spcPct val="20000"/>
              </a:spcBef>
              <a:buSzPct val="90000"/>
            </a:pPr>
            <a:r>
              <a:rPr lang="en-US" altLang="zh-CN" dirty="0">
                <a:latin typeface="+mj-lt"/>
              </a:rPr>
              <a:t> loss=</a:t>
            </a:r>
            <a:r>
              <a:rPr lang="en-US" altLang="zh-CN" dirty="0" err="1">
                <a:latin typeface="+mj-lt"/>
              </a:rPr>
              <a:t>edge.rating</a:t>
            </a:r>
            <a:r>
              <a:rPr lang="en-US" altLang="zh-CN" dirty="0">
                <a:latin typeface="+mj-lt"/>
              </a:rPr>
              <a:t>–</a:t>
            </a:r>
            <a:r>
              <a:rPr lang="en-US" altLang="zh-CN" dirty="0" err="1">
                <a:latin typeface="+mj-lt"/>
              </a:rPr>
              <a:t>pred</a:t>
            </a:r>
            <a:r>
              <a:rPr lang="en-US" altLang="zh-CN" dirty="0">
                <a:latin typeface="+mj-lt"/>
              </a:rPr>
              <a:t>;</a:t>
            </a:r>
          </a:p>
          <a:p>
            <a:pPr>
              <a:lnSpc>
                <a:spcPct val="90000"/>
              </a:lnSpc>
              <a:spcBef>
                <a:spcPct val="20000"/>
              </a:spcBef>
              <a:buSzPct val="90000"/>
            </a:pPr>
            <a:r>
              <a:rPr lang="en-US" altLang="zh-CN" dirty="0">
                <a:latin typeface="+mj-lt"/>
              </a:rPr>
              <a:t> </a:t>
            </a:r>
            <a:r>
              <a:rPr lang="en-US" altLang="zh-CN" dirty="0" err="1">
                <a:latin typeface="+mj-lt"/>
              </a:rPr>
              <a:t>context.loss</a:t>
            </a:r>
            <a:r>
              <a:rPr lang="en-US" altLang="zh-CN" dirty="0">
                <a:latin typeface="+mj-lt"/>
              </a:rPr>
              <a:t>+=loss^2;</a:t>
            </a:r>
          </a:p>
          <a:p>
            <a:pPr>
              <a:lnSpc>
                <a:spcPct val="90000"/>
              </a:lnSpc>
              <a:spcBef>
                <a:spcPct val="20000"/>
              </a:spcBef>
              <a:buSzPct val="90000"/>
            </a:pPr>
            <a:r>
              <a:rPr lang="en-US" altLang="zh-CN" dirty="0">
                <a:latin typeface="+mj-lt"/>
              </a:rPr>
              <a:t> (</a:t>
            </a:r>
            <a:r>
              <a:rPr lang="en-US" altLang="zh-CN" dirty="0" err="1">
                <a:latin typeface="+mj-lt"/>
              </a:rPr>
              <a:t>a_user</a:t>
            </a:r>
            <a:r>
              <a:rPr lang="en-US" altLang="zh-CN" dirty="0">
                <a:latin typeface="+mj-lt"/>
              </a:rPr>
              <a:t>, </a:t>
            </a:r>
            <a:r>
              <a:rPr lang="en-US" altLang="zh-CN" dirty="0" err="1">
                <a:latin typeface="+mj-lt"/>
              </a:rPr>
              <a:t>a_item</a:t>
            </a:r>
            <a:r>
              <a:rPr lang="en-US" altLang="zh-CN" dirty="0">
                <a:latin typeface="+mj-lt"/>
              </a:rPr>
              <a:t>)+=Gradient(loss, </a:t>
            </a:r>
            <a:r>
              <a:rPr lang="en-US" altLang="zh-CN" dirty="0" err="1">
                <a:latin typeface="+mj-lt"/>
              </a:rPr>
              <a:t>v_user</a:t>
            </a:r>
            <a:r>
              <a:rPr lang="en-US" altLang="zh-CN" dirty="0">
                <a:latin typeface="+mj-lt"/>
              </a:rPr>
              <a:t>, </a:t>
            </a:r>
            <a:r>
              <a:rPr lang="en-US" altLang="zh-CN" dirty="0" err="1">
                <a:latin typeface="+mj-lt"/>
              </a:rPr>
              <a:t>v_item</a:t>
            </a:r>
            <a:r>
              <a:rPr lang="en-US" altLang="zh-CN" dirty="0">
                <a:latin typeface="+mj-lt"/>
              </a:rPr>
              <a:t>);</a:t>
            </a:r>
          </a:p>
        </p:txBody>
      </p:sp>
      <p:sp>
        <p:nvSpPr>
          <p:cNvPr id="76" name="Rounded Rectangle 75"/>
          <p:cNvSpPr/>
          <p:nvPr/>
        </p:nvSpPr>
        <p:spPr>
          <a:xfrm>
            <a:off x="2922557" y="4397621"/>
            <a:ext cx="3636000" cy="2164854"/>
          </a:xfrm>
          <a:prstGeom prst="roundRect">
            <a:avLst>
              <a:gd name="adj" fmla="val 4155"/>
            </a:avLst>
          </a:prstGeom>
          <a:noFill/>
          <a:ln w="19050">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7265638" y="4455742"/>
            <a:ext cx="2224700" cy="895630"/>
          </a:xfrm>
          <a:prstGeom prst="rect">
            <a:avLst/>
          </a:prstGeom>
          <a:noFill/>
          <a:ln>
            <a:noFill/>
          </a:ln>
        </p:spPr>
        <p:txBody>
          <a:bodyPr wrap="square" rtlCol="0">
            <a:spAutoFit/>
          </a:bodyPr>
          <a:lstStyle/>
          <a:p>
            <a:pPr>
              <a:lnSpc>
                <a:spcPct val="90000"/>
              </a:lnSpc>
              <a:spcBef>
                <a:spcPct val="20000"/>
              </a:spcBef>
              <a:buSzPct val="90000"/>
            </a:pPr>
            <a:r>
              <a:rPr lang="en-US" altLang="zh-CN" dirty="0">
                <a:gradFill>
                  <a:gsLst>
                    <a:gs pos="1250">
                      <a:schemeClr val="tx2"/>
                    </a:gs>
                    <a:gs pos="99000">
                      <a:schemeClr val="tx2"/>
                    </a:gs>
                  </a:gsLst>
                  <a:lin ang="5400000" scaled="0"/>
                </a:gradFill>
                <a:latin typeface="+mj-lt"/>
              </a:rPr>
              <a:t>Apply(</a:t>
            </a:r>
            <a:r>
              <a:rPr lang="en-US" altLang="zh-CN" dirty="0" err="1">
                <a:gradFill>
                  <a:gsLst>
                    <a:gs pos="1250">
                      <a:schemeClr val="tx2"/>
                    </a:gs>
                    <a:gs pos="99000">
                      <a:schemeClr val="tx2"/>
                    </a:gs>
                  </a:gsLst>
                  <a:lin ang="5400000" scaled="0"/>
                </a:gradFill>
                <a:latin typeface="+mj-lt"/>
              </a:rPr>
              <a:t>ver</a:t>
            </a:r>
            <a:r>
              <a:rPr lang="en-US" altLang="zh-CN" dirty="0">
                <a:gradFill>
                  <a:gsLst>
                    <a:gs pos="1250">
                      <a:schemeClr val="tx2"/>
                    </a:gs>
                    <a:gs pos="99000">
                      <a:schemeClr val="tx2"/>
                    </a:gs>
                  </a:gsLst>
                  <a:lin ang="5400000" scaled="0"/>
                </a:gradFill>
                <a:latin typeface="+mj-lt"/>
              </a:rPr>
              <a:t>, </a:t>
            </a:r>
            <a:r>
              <a:rPr lang="en-US" altLang="zh-CN" dirty="0" err="1">
                <a:gradFill>
                  <a:gsLst>
                    <a:gs pos="1250">
                      <a:schemeClr val="tx2"/>
                    </a:gs>
                    <a:gs pos="99000">
                      <a:schemeClr val="tx2"/>
                    </a:gs>
                  </a:gsLst>
                  <a:lin ang="5400000" scaled="0"/>
                </a:gradFill>
                <a:latin typeface="+mj-lt"/>
              </a:rPr>
              <a:t>accum</a:t>
            </a:r>
            <a:r>
              <a:rPr lang="en-US" altLang="zh-CN" dirty="0">
                <a:gradFill>
                  <a:gsLst>
                    <a:gs pos="1250">
                      <a:schemeClr val="tx2"/>
                    </a:gs>
                    <a:gs pos="99000">
                      <a:schemeClr val="tx2"/>
                    </a:gs>
                  </a:gsLst>
                  <a:lin ang="5400000" scaled="0"/>
                </a:gradFill>
                <a:latin typeface="+mj-lt"/>
              </a:rPr>
              <a:t>, context)</a:t>
            </a:r>
          </a:p>
          <a:p>
            <a:pPr>
              <a:lnSpc>
                <a:spcPct val="90000"/>
              </a:lnSpc>
              <a:spcBef>
                <a:spcPct val="20000"/>
              </a:spcBef>
              <a:buSzPct val="90000"/>
            </a:pPr>
            <a:r>
              <a:rPr lang="en-US" altLang="zh-CN" dirty="0">
                <a:latin typeface="+mj-lt"/>
              </a:rPr>
              <a:t>  </a:t>
            </a:r>
            <a:r>
              <a:rPr lang="en-US" altLang="zh-CN" dirty="0" err="1">
                <a:latin typeface="+mj-lt"/>
              </a:rPr>
              <a:t>ver.data</a:t>
            </a:r>
            <a:r>
              <a:rPr lang="en-US" altLang="zh-CN" dirty="0">
                <a:latin typeface="+mj-lt"/>
              </a:rPr>
              <a:t> +=</a:t>
            </a:r>
            <a:r>
              <a:rPr lang="en-US" altLang="zh-CN" dirty="0" err="1">
                <a:latin typeface="+mj-lt"/>
              </a:rPr>
              <a:t>accum</a:t>
            </a:r>
            <a:r>
              <a:rPr lang="en-US" altLang="zh-CN" dirty="0">
                <a:latin typeface="+mj-lt"/>
              </a:rPr>
              <a:t>;</a:t>
            </a:r>
          </a:p>
        </p:txBody>
      </p:sp>
      <p:sp>
        <p:nvSpPr>
          <p:cNvPr id="58" name="Rounded Rectangle 57"/>
          <p:cNvSpPr/>
          <p:nvPr/>
        </p:nvSpPr>
        <p:spPr>
          <a:xfrm>
            <a:off x="7240873" y="4397621"/>
            <a:ext cx="2322898" cy="2164854"/>
          </a:xfrm>
          <a:prstGeom prst="roundRect">
            <a:avLst>
              <a:gd name="adj" fmla="val 4155"/>
            </a:avLst>
          </a:prstGeom>
          <a:noFill/>
          <a:ln w="19050">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6" name="TextBox 35"/>
              <p:cNvSpPr txBox="1"/>
              <p:nvPr/>
            </p:nvSpPr>
            <p:spPr>
              <a:xfrm>
                <a:off x="3693891" y="2006031"/>
                <a:ext cx="2619179" cy="465127"/>
              </a:xfrm>
              <a:prstGeom prst="rect">
                <a:avLst/>
              </a:prstGeom>
              <a:noFill/>
            </p:spPr>
            <p:txBody>
              <a:bodyPr wrap="none" lIns="0" tIns="0" rIns="0" bIns="0"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𝑀𝑜𝑑𝑒𝑙</m:t>
                      </m:r>
                      <m:r>
                        <a:rPr lang="en-US" sz="2400" b="0" i="1" smtClean="0">
                          <a:gradFill>
                            <a:gsLst>
                              <a:gs pos="2917">
                                <a:schemeClr val="tx1"/>
                              </a:gs>
                              <a:gs pos="30000">
                                <a:schemeClr val="tx1"/>
                              </a:gs>
                            </a:gsLst>
                            <a:lin ang="5400000" scaled="0"/>
                          </a:gradFill>
                          <a:latin typeface="Cambria Math" panose="02040503050406030204" pitchFamily="18" charset="0"/>
                        </a:rPr>
                        <m:t>: </m:t>
                      </m:r>
                      <m:acc>
                        <m:accPr>
                          <m:chr m:val="̂"/>
                          <m:ctrlPr>
                            <a:rPr lang="en-US" sz="2400" b="0" i="1" smtClean="0">
                              <a:gradFill>
                                <a:gsLst>
                                  <a:gs pos="2917">
                                    <a:schemeClr val="tx1"/>
                                  </a:gs>
                                  <a:gs pos="30000">
                                    <a:schemeClr val="tx1"/>
                                  </a:gs>
                                </a:gsLst>
                                <a:lin ang="5400000" scaled="0"/>
                              </a:gradFill>
                              <a:latin typeface="Cambria Math" panose="02040503050406030204" pitchFamily="18" charset="0"/>
                            </a:rPr>
                          </m:ctrlPr>
                        </m:accPr>
                        <m:e>
                          <m:sSub>
                            <m:sSubPr>
                              <m:ctrlPr>
                                <a:rPr lang="en-US" sz="2400" b="0" i="1" smtClean="0">
                                  <a:gradFill>
                                    <a:gsLst>
                                      <a:gs pos="2917">
                                        <a:schemeClr val="tx1"/>
                                      </a:gs>
                                      <a:gs pos="30000">
                                        <a:schemeClr val="tx1"/>
                                      </a:gs>
                                    </a:gsLst>
                                    <a:lin ang="5400000" scaled="0"/>
                                  </a:gradFill>
                                  <a:latin typeface="Cambria Math" panose="02040503050406030204" pitchFamily="18" charset="0"/>
                                </a:rPr>
                              </m:ctrlPr>
                            </m:sSubPr>
                            <m:e>
                              <m:r>
                                <a:rPr lang="en-US" sz="2400" b="0" i="1" smtClean="0">
                                  <a:gradFill>
                                    <a:gsLst>
                                      <a:gs pos="2917">
                                        <a:schemeClr val="tx1"/>
                                      </a:gs>
                                      <a:gs pos="30000">
                                        <a:schemeClr val="tx1"/>
                                      </a:gs>
                                    </a:gsLst>
                                    <a:lin ang="5400000" scaled="0"/>
                                  </a:gradFill>
                                  <a:latin typeface="Cambria Math" panose="02040503050406030204" pitchFamily="18" charset="0"/>
                                </a:rPr>
                                <m:t>𝑅</m:t>
                              </m:r>
                            </m:e>
                            <m:sub>
                              <m:r>
                                <a:rPr lang="en-US" sz="2400" b="0" i="1" smtClean="0">
                                  <a:gradFill>
                                    <a:gsLst>
                                      <a:gs pos="2917">
                                        <a:schemeClr val="tx1"/>
                                      </a:gs>
                                      <a:gs pos="30000">
                                        <a:schemeClr val="tx1"/>
                                      </a:gs>
                                    </a:gsLst>
                                    <a:lin ang="5400000" scaled="0"/>
                                  </a:gradFill>
                                  <a:latin typeface="Cambria Math" panose="02040503050406030204" pitchFamily="18" charset="0"/>
                                </a:rPr>
                                <m:t>𝑖</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𝑗</m:t>
                              </m:r>
                            </m:sub>
                          </m:sSub>
                        </m:e>
                      </m:acc>
                      <m:r>
                        <a:rPr lang="en-US" sz="2400" b="0" i="1" smtClean="0">
                          <a:gradFill>
                            <a:gsLst>
                              <a:gs pos="2917">
                                <a:schemeClr val="tx1"/>
                              </a:gs>
                              <a:gs pos="30000">
                                <a:schemeClr val="tx1"/>
                              </a:gs>
                            </a:gsLst>
                            <a:lin ang="5400000" scaled="0"/>
                          </a:gradFill>
                          <a:latin typeface="Cambria Math" panose="02040503050406030204" pitchFamily="18" charset="0"/>
                        </a:rPr>
                        <m:t>=</m:t>
                      </m:r>
                      <m:sSubSup>
                        <m:sSubSupPr>
                          <m:ctrlPr>
                            <a:rPr lang="en-US" sz="2400" b="0" i="1" smtClean="0">
                              <a:gradFill>
                                <a:gsLst>
                                  <a:gs pos="2917">
                                    <a:schemeClr val="tx1"/>
                                  </a:gs>
                                  <a:gs pos="30000">
                                    <a:schemeClr val="tx1"/>
                                  </a:gs>
                                </a:gsLst>
                                <a:lin ang="5400000" scaled="0"/>
                              </a:gradFill>
                              <a:latin typeface="Cambria Math" panose="02040503050406030204" pitchFamily="18" charset="0"/>
                            </a:rPr>
                          </m:ctrlPr>
                        </m:sSubSupPr>
                        <m:e>
                          <m:r>
                            <m:rPr>
                              <m:sty m:val="p"/>
                            </m:rPr>
                            <a:rPr lang="en-US" altLang="zh-CN" sz="2400" i="1">
                              <a:gradFill>
                                <a:gsLst>
                                  <a:gs pos="2917">
                                    <a:schemeClr val="tx1"/>
                                  </a:gs>
                                  <a:gs pos="30000">
                                    <a:schemeClr val="tx1"/>
                                  </a:gs>
                                </a:gsLst>
                                <a:lin ang="5400000" scaled="0"/>
                              </a:gradFill>
                              <a:latin typeface="Cambria Math" panose="02040503050406030204" pitchFamily="18" charset="0"/>
                            </a:rPr>
                            <m:t>I</m:t>
                          </m:r>
                        </m:e>
                        <m:sub>
                          <m:r>
                            <a:rPr lang="en-US" sz="2400" b="0" i="1" smtClean="0">
                              <a:gradFill>
                                <a:gsLst>
                                  <a:gs pos="2917">
                                    <a:schemeClr val="tx1"/>
                                  </a:gs>
                                  <a:gs pos="30000">
                                    <a:schemeClr val="tx1"/>
                                  </a:gs>
                                </a:gsLst>
                                <a:lin ang="5400000" scaled="0"/>
                              </a:gradFill>
                              <a:latin typeface="Cambria Math" panose="02040503050406030204" pitchFamily="18" charset="0"/>
                            </a:rPr>
                            <m:t>𝑗</m:t>
                          </m:r>
                        </m:sub>
                        <m:sup>
                          <m:r>
                            <a:rPr lang="en-US" sz="2400" b="0" i="1" smtClean="0">
                              <a:gradFill>
                                <a:gsLst>
                                  <a:gs pos="2917">
                                    <a:schemeClr val="tx1"/>
                                  </a:gs>
                                  <a:gs pos="30000">
                                    <a:schemeClr val="tx1"/>
                                  </a:gs>
                                </a:gsLst>
                                <a:lin ang="5400000" scaled="0"/>
                              </a:gradFill>
                              <a:latin typeface="Cambria Math" panose="02040503050406030204" pitchFamily="18" charset="0"/>
                            </a:rPr>
                            <m:t>𝑇</m:t>
                          </m:r>
                        </m:sup>
                      </m:sSubSup>
                      <m:sSub>
                        <m:sSubPr>
                          <m:ctrlPr>
                            <a:rPr lang="en-US" sz="2400" b="0" i="1" smtClean="0">
                              <a:gradFill>
                                <a:gsLst>
                                  <a:gs pos="2917">
                                    <a:schemeClr val="tx1"/>
                                  </a:gs>
                                  <a:gs pos="30000">
                                    <a:schemeClr val="tx1"/>
                                  </a:gs>
                                </a:gsLst>
                                <a:lin ang="5400000" scaled="0"/>
                              </a:gradFill>
                              <a:latin typeface="Cambria Math" panose="02040503050406030204" pitchFamily="18" charset="0"/>
                            </a:rPr>
                          </m:ctrlPr>
                        </m:sSubPr>
                        <m:e>
                          <m:r>
                            <a:rPr lang="en-US" sz="2400" b="0" i="1" smtClean="0">
                              <a:gradFill>
                                <a:gsLst>
                                  <a:gs pos="2917">
                                    <a:schemeClr val="tx1"/>
                                  </a:gs>
                                  <a:gs pos="30000">
                                    <a:schemeClr val="tx1"/>
                                  </a:gs>
                                </a:gsLst>
                                <a:lin ang="5400000" scaled="0"/>
                              </a:gradFill>
                              <a:latin typeface="Cambria Math" panose="02040503050406030204" pitchFamily="18" charset="0"/>
                            </a:rPr>
                            <m:t>𝑈</m:t>
                          </m:r>
                        </m:e>
                        <m:sub>
                          <m:r>
                            <a:rPr lang="en-US" sz="2400" b="0" i="1" smtClean="0">
                              <a:gradFill>
                                <a:gsLst>
                                  <a:gs pos="2917">
                                    <a:schemeClr val="tx1"/>
                                  </a:gs>
                                  <a:gs pos="30000">
                                    <a:schemeClr val="tx1"/>
                                  </a:gs>
                                </a:gsLst>
                                <a:lin ang="5400000" scaled="0"/>
                              </a:gradFill>
                              <a:latin typeface="Cambria Math" panose="02040503050406030204" pitchFamily="18" charset="0"/>
                            </a:rPr>
                            <m:t>𝑖</m:t>
                          </m:r>
                        </m:sub>
                      </m:sSub>
                    </m:oMath>
                  </m:oMathPara>
                </a14:m>
                <a:endParaRPr lang="en-US" sz="2400" dirty="0" err="1">
                  <a:gradFill>
                    <a:gsLst>
                      <a:gs pos="2917">
                        <a:schemeClr val="tx1"/>
                      </a:gs>
                      <a:gs pos="30000">
                        <a:schemeClr val="tx1"/>
                      </a:gs>
                    </a:gsLst>
                    <a:lin ang="5400000" scaled="0"/>
                  </a:gra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3693891" y="2006031"/>
                <a:ext cx="2619179" cy="46512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7723680" y="2524952"/>
                <a:ext cx="745973" cy="572464"/>
              </a:xfrm>
              <a:prstGeom prst="rect">
                <a:avLst/>
              </a:prstGeom>
              <a:noFill/>
            </p:spPr>
            <p:txBody>
              <a:bodyPr wrap="none" lIns="182880" tIns="146304" rIns="182880" bIns="146304" rtlCol="0">
                <a:spAutoFit/>
              </a:bodyPr>
              <a:lstStyle/>
              <a:p>
                <a:pPr/>
                <a14:m>
                  <m:oMathPara xmlns:m="http://schemas.openxmlformats.org/officeDocument/2006/math">
                    <m:oMathParaPr>
                      <m:jc m:val="centerGroup"/>
                    </m:oMathParaPr>
                    <m:oMath xmlns:m="http://schemas.openxmlformats.org/officeDocument/2006/math">
                      <m:sSub>
                        <m:sSubPr>
                          <m:ctrlPr>
                            <a:rPr lang="en-US" i="1" smtClean="0">
                              <a:gradFill>
                                <a:gsLst>
                                  <a:gs pos="2917">
                                    <a:schemeClr val="tx1"/>
                                  </a:gs>
                                  <a:gs pos="30000">
                                    <a:schemeClr val="tx1"/>
                                  </a:gs>
                                </a:gsLst>
                                <a:lin ang="5400000" scaled="0"/>
                              </a:gradFill>
                              <a:latin typeface="Cambria Math" panose="02040503050406030204" pitchFamily="18" charset="0"/>
                            </a:rPr>
                          </m:ctrlPr>
                        </m:sSubPr>
                        <m:e>
                          <m:r>
                            <a:rPr lang="en-US" b="0" i="1" smtClean="0">
                              <a:gradFill>
                                <a:gsLst>
                                  <a:gs pos="2917">
                                    <a:schemeClr val="tx1"/>
                                  </a:gs>
                                  <a:gs pos="30000">
                                    <a:schemeClr val="tx1"/>
                                  </a:gs>
                                </a:gsLst>
                                <a:lin ang="5400000" scaled="0"/>
                              </a:gradFill>
                              <a:latin typeface="Cambria Math" panose="02040503050406030204" pitchFamily="18" charset="0"/>
                            </a:rPr>
                            <m:t>𝑈</m:t>
                          </m:r>
                        </m:e>
                        <m:sub>
                          <m:r>
                            <a:rPr lang="en-US" b="0" i="1" smtClean="0">
                              <a:gradFill>
                                <a:gsLst>
                                  <a:gs pos="2917">
                                    <a:schemeClr val="tx1"/>
                                  </a:gs>
                                  <a:gs pos="30000">
                                    <a:schemeClr val="tx1"/>
                                  </a:gs>
                                </a:gsLst>
                                <a:lin ang="5400000" scaled="0"/>
                              </a:gradFill>
                              <a:latin typeface="Cambria Math" panose="02040503050406030204" pitchFamily="18" charset="0"/>
                            </a:rPr>
                            <m:t>𝑚</m:t>
                          </m:r>
                        </m:sub>
                      </m:sSub>
                    </m:oMath>
                  </m:oMathPara>
                </a14:m>
                <a:endParaRPr lang="en-US" dirty="0">
                  <a:gradFill>
                    <a:gsLst>
                      <a:gs pos="2917">
                        <a:schemeClr val="tx1"/>
                      </a:gs>
                      <a:gs pos="30000">
                        <a:schemeClr val="tx1"/>
                      </a:gs>
                    </a:gsLst>
                    <a:lin ang="5400000" scaled="0"/>
                  </a:gra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7723680" y="2524952"/>
                <a:ext cx="745973" cy="57246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985255" y="2524952"/>
                <a:ext cx="651076" cy="572464"/>
              </a:xfrm>
              <a:prstGeom prst="rect">
                <a:avLst/>
              </a:prstGeom>
              <a:noFill/>
            </p:spPr>
            <p:txBody>
              <a:bodyPr wrap="none" lIns="182880" tIns="146304" rIns="182880" bIns="146304" rtlCol="0">
                <a:spAutoFit/>
              </a:bodyPr>
              <a:lstStyle/>
              <a:p>
                <a:pPr/>
                <a14:m>
                  <m:oMathPara xmlns:m="http://schemas.openxmlformats.org/officeDocument/2006/math">
                    <m:oMathParaPr>
                      <m:jc m:val="centerGroup"/>
                    </m:oMathParaPr>
                    <m:oMath xmlns:m="http://schemas.openxmlformats.org/officeDocument/2006/math">
                      <m:sSub>
                        <m:sSubPr>
                          <m:ctrlPr>
                            <a:rPr lang="en-US" i="1" smtClean="0">
                              <a:gradFill>
                                <a:gsLst>
                                  <a:gs pos="2917">
                                    <a:schemeClr val="tx1"/>
                                  </a:gs>
                                  <a:gs pos="30000">
                                    <a:schemeClr val="tx1"/>
                                  </a:gs>
                                </a:gsLst>
                                <a:lin ang="5400000" scaled="0"/>
                              </a:gradFill>
                              <a:latin typeface="Cambria Math" panose="02040503050406030204" pitchFamily="18" charset="0"/>
                            </a:rPr>
                          </m:ctrlPr>
                        </m:sSubPr>
                        <m:e>
                          <m:r>
                            <a:rPr lang="en-US" b="0" i="1" smtClean="0">
                              <a:gradFill>
                                <a:gsLst>
                                  <a:gs pos="2917">
                                    <a:schemeClr val="tx1"/>
                                  </a:gs>
                                  <a:gs pos="30000">
                                    <a:schemeClr val="tx1"/>
                                  </a:gs>
                                </a:gsLst>
                                <a:lin ang="5400000" scaled="0"/>
                              </a:gradFill>
                              <a:latin typeface="Cambria Math" panose="02040503050406030204" pitchFamily="18" charset="0"/>
                            </a:rPr>
                            <m:t>𝑈</m:t>
                          </m:r>
                        </m:e>
                        <m:sub>
                          <m:r>
                            <a:rPr lang="en-US" b="0" i="1" smtClean="0">
                              <a:gradFill>
                                <a:gsLst>
                                  <a:gs pos="2917">
                                    <a:schemeClr val="tx1"/>
                                  </a:gs>
                                  <a:gs pos="30000">
                                    <a:schemeClr val="tx1"/>
                                  </a:gs>
                                </a:gsLst>
                                <a:lin ang="5400000" scaled="0"/>
                              </a:gradFill>
                              <a:latin typeface="Cambria Math" panose="02040503050406030204" pitchFamily="18" charset="0"/>
                            </a:rPr>
                            <m:t>𝑖</m:t>
                          </m:r>
                        </m:sub>
                      </m:sSub>
                    </m:oMath>
                  </m:oMathPara>
                </a14:m>
                <a:endParaRPr lang="en-US" dirty="0">
                  <a:gradFill>
                    <a:gsLst>
                      <a:gs pos="2917">
                        <a:schemeClr val="tx1"/>
                      </a:gs>
                      <a:gs pos="30000">
                        <a:schemeClr val="tx1"/>
                      </a:gs>
                    </a:gsLst>
                    <a:lin ang="5400000" scaled="0"/>
                  </a:gra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985255" y="2524952"/>
                <a:ext cx="651076" cy="57246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2987899" y="3391495"/>
                <a:ext cx="608500" cy="572464"/>
              </a:xfrm>
              <a:prstGeom prst="rect">
                <a:avLst/>
              </a:prstGeom>
              <a:noFill/>
            </p:spPr>
            <p:txBody>
              <a:bodyPr wrap="none" lIns="182880" tIns="146304" rIns="182880" bIns="146304" rtlCol="0">
                <a:spAutoFit/>
              </a:bodyPr>
              <a:lstStyle/>
              <a:p>
                <a:pPr/>
                <a14:m>
                  <m:oMathPara xmlns:m="http://schemas.openxmlformats.org/officeDocument/2006/math">
                    <m:oMathParaPr>
                      <m:jc m:val="centerGroup"/>
                    </m:oMathParaPr>
                    <m:oMath xmlns:m="http://schemas.openxmlformats.org/officeDocument/2006/math">
                      <m:sSub>
                        <m:sSubPr>
                          <m:ctrlPr>
                            <a:rPr lang="en-US" i="1" smtClean="0">
                              <a:gradFill>
                                <a:gsLst>
                                  <a:gs pos="2917">
                                    <a:schemeClr val="tx1"/>
                                  </a:gs>
                                  <a:gs pos="30000">
                                    <a:schemeClr val="tx1"/>
                                  </a:gs>
                                </a:gsLst>
                                <a:lin ang="5400000" scaled="0"/>
                              </a:gradFill>
                              <a:latin typeface="Cambria Math" panose="02040503050406030204" pitchFamily="18" charset="0"/>
                            </a:rPr>
                          </m:ctrlPr>
                        </m:sSubPr>
                        <m:e>
                          <m:r>
                            <a:rPr lang="en-US" altLang="zh-CN" b="0" i="1" smtClean="0">
                              <a:gradFill>
                                <a:gsLst>
                                  <a:gs pos="2917">
                                    <a:schemeClr val="tx1"/>
                                  </a:gs>
                                  <a:gs pos="30000">
                                    <a:schemeClr val="tx1"/>
                                  </a:gs>
                                </a:gsLst>
                                <a:lin ang="5400000" scaled="0"/>
                              </a:gradFill>
                              <a:latin typeface="Cambria Math" panose="02040503050406030204" pitchFamily="18" charset="0"/>
                            </a:rPr>
                            <m:t>𝐼</m:t>
                          </m:r>
                        </m:e>
                        <m:sub>
                          <m:r>
                            <a:rPr lang="en-US" b="0" i="1" smtClean="0">
                              <a:gradFill>
                                <a:gsLst>
                                  <a:gs pos="2917">
                                    <a:schemeClr val="tx1"/>
                                  </a:gs>
                                  <a:gs pos="30000">
                                    <a:schemeClr val="tx1"/>
                                  </a:gs>
                                </a:gsLst>
                                <a:lin ang="5400000" scaled="0"/>
                              </a:gradFill>
                              <a:latin typeface="Cambria Math" panose="02040503050406030204" pitchFamily="18" charset="0"/>
                            </a:rPr>
                            <m:t>0</m:t>
                          </m:r>
                        </m:sub>
                      </m:sSub>
                    </m:oMath>
                  </m:oMathPara>
                </a14:m>
                <a:endParaRPr lang="en-US" dirty="0">
                  <a:gradFill>
                    <a:gsLst>
                      <a:gs pos="2917">
                        <a:schemeClr val="tx1"/>
                      </a:gs>
                      <a:gs pos="30000">
                        <a:schemeClr val="tx1"/>
                      </a:gs>
                    </a:gsLst>
                    <a:lin ang="5400000" scaled="0"/>
                  </a:gradFill>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2987899" y="3391495"/>
                <a:ext cx="608500" cy="572464"/>
              </a:xfrm>
              <a:prstGeom prst="rect">
                <a:avLst/>
              </a:prstGeom>
              <a:blipFill>
                <a:blip r:embed="rId11"/>
                <a:stretch>
                  <a:fillRect/>
                </a:stretch>
              </a:blipFill>
            </p:spPr>
            <p:txBody>
              <a:bodyPr/>
              <a:lstStyle/>
              <a:p>
                <a:r>
                  <a:rPr lang="en-US">
                    <a:noFill/>
                  </a:rPr>
                  <a:t> </a:t>
                </a:r>
              </a:p>
            </p:txBody>
          </p:sp>
        </mc:Fallback>
      </mc:AlternateContent>
      <p:sp>
        <p:nvSpPr>
          <p:cNvPr id="39" name="Oval 38"/>
          <p:cNvSpPr/>
          <p:nvPr/>
        </p:nvSpPr>
        <p:spPr bwMode="auto">
          <a:xfrm>
            <a:off x="9075752" y="1583814"/>
            <a:ext cx="440571" cy="440571"/>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40" name="TextBox 39"/>
              <p:cNvSpPr txBox="1"/>
              <p:nvPr/>
            </p:nvSpPr>
            <p:spPr>
              <a:xfrm>
                <a:off x="8970499" y="1517867"/>
                <a:ext cx="651076" cy="572464"/>
              </a:xfrm>
              <a:prstGeom prst="rect">
                <a:avLst/>
              </a:prstGeom>
              <a:noFill/>
            </p:spPr>
            <p:txBody>
              <a:bodyPr wrap="none" lIns="182880" tIns="146304" rIns="182880" bIns="146304" rtlCol="0">
                <a:spAutoFit/>
              </a:bodyPr>
              <a:lstStyle/>
              <a:p>
                <a:pPr/>
                <a14:m>
                  <m:oMathPara xmlns:m="http://schemas.openxmlformats.org/officeDocument/2006/math">
                    <m:oMathParaPr>
                      <m:jc m:val="centerGroup"/>
                    </m:oMathParaPr>
                    <m:oMath xmlns:m="http://schemas.openxmlformats.org/officeDocument/2006/math">
                      <m:sSub>
                        <m:sSubPr>
                          <m:ctrlPr>
                            <a:rPr lang="en-US" i="1" smtClean="0">
                              <a:gradFill>
                                <a:gsLst>
                                  <a:gs pos="2917">
                                    <a:schemeClr val="tx1"/>
                                  </a:gs>
                                  <a:gs pos="30000">
                                    <a:schemeClr val="tx1"/>
                                  </a:gs>
                                </a:gsLst>
                                <a:lin ang="5400000" scaled="0"/>
                              </a:gradFill>
                              <a:latin typeface="Cambria Math" panose="02040503050406030204" pitchFamily="18" charset="0"/>
                            </a:rPr>
                          </m:ctrlPr>
                        </m:sSubPr>
                        <m:e>
                          <m:r>
                            <a:rPr lang="en-US" b="0" i="1" smtClean="0">
                              <a:gradFill>
                                <a:gsLst>
                                  <a:gs pos="2917">
                                    <a:schemeClr val="tx1"/>
                                  </a:gs>
                                  <a:gs pos="30000">
                                    <a:schemeClr val="tx1"/>
                                  </a:gs>
                                </a:gsLst>
                                <a:lin ang="5400000" scaled="0"/>
                              </a:gradFill>
                              <a:latin typeface="Cambria Math" panose="02040503050406030204" pitchFamily="18" charset="0"/>
                            </a:rPr>
                            <m:t>𝑈</m:t>
                          </m:r>
                        </m:e>
                        <m:sub>
                          <m:r>
                            <a:rPr lang="en-US" b="0" i="1" smtClean="0">
                              <a:gradFill>
                                <a:gsLst>
                                  <a:gs pos="2917">
                                    <a:schemeClr val="tx1"/>
                                  </a:gs>
                                  <a:gs pos="30000">
                                    <a:schemeClr val="tx1"/>
                                  </a:gs>
                                </a:gsLst>
                                <a:lin ang="5400000" scaled="0"/>
                              </a:gradFill>
                              <a:latin typeface="Cambria Math" panose="02040503050406030204" pitchFamily="18" charset="0"/>
                            </a:rPr>
                            <m:t>𝑖</m:t>
                          </m:r>
                        </m:sub>
                      </m:sSub>
                    </m:oMath>
                  </m:oMathPara>
                </a14:m>
                <a:endParaRPr lang="en-US" dirty="0">
                  <a:gradFill>
                    <a:gsLst>
                      <a:gs pos="2917">
                        <a:schemeClr val="tx1"/>
                      </a:gs>
                      <a:gs pos="30000">
                        <a:schemeClr val="tx1"/>
                      </a:gs>
                    </a:gsLst>
                    <a:lin ang="5400000" scaled="0"/>
                  </a:gradFill>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8970499" y="1517867"/>
                <a:ext cx="651076" cy="572464"/>
              </a:xfrm>
              <a:prstGeom prst="rect">
                <a:avLst/>
              </a:prstGeom>
              <a:blipFill>
                <a:blip r:embed="rId12"/>
                <a:stretch>
                  <a:fillRect/>
                </a:stretch>
              </a:blipFill>
            </p:spPr>
            <p:txBody>
              <a:bodyPr/>
              <a:lstStyle/>
              <a:p>
                <a:r>
                  <a:rPr lang="en-US">
                    <a:noFill/>
                  </a:rPr>
                  <a:t> </a:t>
                </a:r>
              </a:p>
            </p:txBody>
          </p:sp>
        </mc:Fallback>
      </mc:AlternateContent>
      <p:sp>
        <p:nvSpPr>
          <p:cNvPr id="42" name="Oval 41"/>
          <p:cNvSpPr/>
          <p:nvPr/>
        </p:nvSpPr>
        <p:spPr bwMode="auto">
          <a:xfrm>
            <a:off x="10283870" y="1583814"/>
            <a:ext cx="440571" cy="440571"/>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43" name="TextBox 42"/>
              <p:cNvSpPr txBox="1"/>
              <p:nvPr/>
            </p:nvSpPr>
            <p:spPr>
              <a:xfrm>
                <a:off x="10227303" y="1508596"/>
                <a:ext cx="579838" cy="594778"/>
              </a:xfrm>
              <a:prstGeom prst="rect">
                <a:avLst/>
              </a:prstGeom>
              <a:noFill/>
            </p:spPr>
            <p:txBody>
              <a:bodyPr wrap="none" lIns="182880" tIns="146304" rIns="182880" bIns="146304" rtlCol="0">
                <a:spAutoFit/>
              </a:bodyPr>
              <a:lstStyle/>
              <a:p>
                <a:pPr/>
                <a14:m>
                  <m:oMathPara xmlns:m="http://schemas.openxmlformats.org/officeDocument/2006/math">
                    <m:oMathParaPr>
                      <m:jc m:val="centerGroup"/>
                    </m:oMathParaPr>
                    <m:oMath xmlns:m="http://schemas.openxmlformats.org/officeDocument/2006/math">
                      <m:sSub>
                        <m:sSubPr>
                          <m:ctrlPr>
                            <a:rPr lang="en-US" i="1" smtClean="0">
                              <a:gradFill>
                                <a:gsLst>
                                  <a:gs pos="2917">
                                    <a:schemeClr val="tx1"/>
                                  </a:gs>
                                  <a:gs pos="30000">
                                    <a:schemeClr val="tx1"/>
                                  </a:gs>
                                </a:gsLst>
                                <a:lin ang="5400000" scaled="0"/>
                              </a:gradFill>
                              <a:latin typeface="Cambria Math" panose="02040503050406030204" pitchFamily="18" charset="0"/>
                            </a:rPr>
                          </m:ctrlPr>
                        </m:sSubPr>
                        <m:e>
                          <m:r>
                            <a:rPr lang="en-US" altLang="zh-CN" b="0" i="1" smtClean="0">
                              <a:gradFill>
                                <a:gsLst>
                                  <a:gs pos="2917">
                                    <a:schemeClr val="tx1"/>
                                  </a:gs>
                                  <a:gs pos="30000">
                                    <a:schemeClr val="tx1"/>
                                  </a:gs>
                                </a:gsLst>
                                <a:lin ang="5400000" scaled="0"/>
                              </a:gradFill>
                              <a:latin typeface="Cambria Math" panose="02040503050406030204" pitchFamily="18" charset="0"/>
                            </a:rPr>
                            <m:t>𝐼</m:t>
                          </m:r>
                        </m:e>
                        <m:sub>
                          <m:r>
                            <a:rPr lang="en-US" altLang="zh-CN" b="0" i="1" smtClean="0">
                              <a:gradFill>
                                <a:gsLst>
                                  <a:gs pos="2917">
                                    <a:schemeClr val="tx1"/>
                                  </a:gs>
                                  <a:gs pos="30000">
                                    <a:schemeClr val="tx1"/>
                                  </a:gs>
                                </a:gsLst>
                                <a:lin ang="5400000" scaled="0"/>
                              </a:gradFill>
                              <a:latin typeface="Cambria Math" panose="02040503050406030204" pitchFamily="18" charset="0"/>
                            </a:rPr>
                            <m:t>𝑗</m:t>
                          </m:r>
                        </m:sub>
                      </m:sSub>
                    </m:oMath>
                  </m:oMathPara>
                </a14:m>
                <a:endParaRPr lang="en-US" dirty="0">
                  <a:gradFill>
                    <a:gsLst>
                      <a:gs pos="2917">
                        <a:schemeClr val="tx1"/>
                      </a:gs>
                      <a:gs pos="30000">
                        <a:schemeClr val="tx1"/>
                      </a:gs>
                    </a:gsLst>
                    <a:lin ang="5400000" scaled="0"/>
                  </a:gra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10227303" y="1508596"/>
                <a:ext cx="579838" cy="594778"/>
              </a:xfrm>
              <a:prstGeom prst="rect">
                <a:avLst/>
              </a:prstGeom>
              <a:blipFill>
                <a:blip r:embed="rId13"/>
                <a:stretch>
                  <a:fillRect/>
                </a:stretch>
              </a:blipFill>
            </p:spPr>
            <p:txBody>
              <a:bodyPr/>
              <a:lstStyle/>
              <a:p>
                <a:r>
                  <a:rPr lang="en-US">
                    <a:noFill/>
                  </a:rPr>
                  <a:t> </a:t>
                </a:r>
              </a:p>
            </p:txBody>
          </p:sp>
        </mc:Fallback>
      </mc:AlternateContent>
      <p:cxnSp>
        <p:nvCxnSpPr>
          <p:cNvPr id="6" name="Straight Connector 5"/>
          <p:cNvCxnSpPr>
            <a:stCxn id="39" idx="6"/>
            <a:endCxn id="42" idx="2"/>
          </p:cNvCxnSpPr>
          <p:nvPr/>
        </p:nvCxnSpPr>
        <p:spPr>
          <a:xfrm>
            <a:off x="9516323" y="1804100"/>
            <a:ext cx="767547"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bwMode="auto">
          <a:xfrm>
            <a:off x="9282277" y="1286227"/>
            <a:ext cx="410967" cy="498960"/>
          </a:xfrm>
          <a:custGeom>
            <a:avLst/>
            <a:gdLst>
              <a:gd name="connsiteX0" fmla="*/ 0 w 410967"/>
              <a:gd name="connsiteY0" fmla="*/ 272929 h 498960"/>
              <a:gd name="connsiteX1" fmla="*/ 174661 w 410967"/>
              <a:gd name="connsiteY1" fmla="*/ 5800 h 498960"/>
              <a:gd name="connsiteX2" fmla="*/ 410967 w 410967"/>
              <a:gd name="connsiteY2" fmla="*/ 498960 h 498960"/>
            </a:gdLst>
            <a:ahLst/>
            <a:cxnLst>
              <a:cxn ang="0">
                <a:pos x="connsiteX0" y="connsiteY0"/>
              </a:cxn>
              <a:cxn ang="0">
                <a:pos x="connsiteX1" y="connsiteY1"/>
              </a:cxn>
              <a:cxn ang="0">
                <a:pos x="connsiteX2" y="connsiteY2"/>
              </a:cxn>
            </a:cxnLst>
            <a:rect l="l" t="t" r="r" b="b"/>
            <a:pathLst>
              <a:path w="410967" h="498960">
                <a:moveTo>
                  <a:pt x="0" y="272929"/>
                </a:moveTo>
                <a:cubicBezTo>
                  <a:pt x="53083" y="120528"/>
                  <a:pt x="106167" y="-31872"/>
                  <a:pt x="174661" y="5800"/>
                </a:cubicBezTo>
                <a:cubicBezTo>
                  <a:pt x="243156" y="43472"/>
                  <a:pt x="327061" y="271216"/>
                  <a:pt x="410967" y="498960"/>
                </a:cubicBezTo>
              </a:path>
            </a:pathLst>
          </a:custGeom>
          <a:noFill/>
          <a:ln w="31750">
            <a:solidFill>
              <a:schemeClr val="accent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Freeform 68"/>
          <p:cNvSpPr/>
          <p:nvPr/>
        </p:nvSpPr>
        <p:spPr bwMode="auto">
          <a:xfrm flipH="1">
            <a:off x="10093188" y="1286227"/>
            <a:ext cx="410967" cy="498960"/>
          </a:xfrm>
          <a:custGeom>
            <a:avLst/>
            <a:gdLst>
              <a:gd name="connsiteX0" fmla="*/ 0 w 410967"/>
              <a:gd name="connsiteY0" fmla="*/ 272929 h 498960"/>
              <a:gd name="connsiteX1" fmla="*/ 174661 w 410967"/>
              <a:gd name="connsiteY1" fmla="*/ 5800 h 498960"/>
              <a:gd name="connsiteX2" fmla="*/ 410967 w 410967"/>
              <a:gd name="connsiteY2" fmla="*/ 498960 h 498960"/>
            </a:gdLst>
            <a:ahLst/>
            <a:cxnLst>
              <a:cxn ang="0">
                <a:pos x="connsiteX0" y="connsiteY0"/>
              </a:cxn>
              <a:cxn ang="0">
                <a:pos x="connsiteX1" y="connsiteY1"/>
              </a:cxn>
              <a:cxn ang="0">
                <a:pos x="connsiteX2" y="connsiteY2"/>
              </a:cxn>
            </a:cxnLst>
            <a:rect l="l" t="t" r="r" b="b"/>
            <a:pathLst>
              <a:path w="410967" h="498960">
                <a:moveTo>
                  <a:pt x="0" y="272929"/>
                </a:moveTo>
                <a:cubicBezTo>
                  <a:pt x="53083" y="120528"/>
                  <a:pt x="106167" y="-31872"/>
                  <a:pt x="174661" y="5800"/>
                </a:cubicBezTo>
                <a:cubicBezTo>
                  <a:pt x="243156" y="43472"/>
                  <a:pt x="327061" y="271216"/>
                  <a:pt x="410967" y="498960"/>
                </a:cubicBezTo>
              </a:path>
            </a:pathLst>
          </a:custGeom>
          <a:noFill/>
          <a:ln w="31750">
            <a:solidFill>
              <a:schemeClr val="accent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Oval 73"/>
          <p:cNvSpPr/>
          <p:nvPr/>
        </p:nvSpPr>
        <p:spPr bwMode="auto">
          <a:xfrm>
            <a:off x="9075752" y="3773910"/>
            <a:ext cx="440571" cy="440571"/>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77" name="TextBox 76"/>
              <p:cNvSpPr txBox="1"/>
              <p:nvPr/>
            </p:nvSpPr>
            <p:spPr>
              <a:xfrm>
                <a:off x="8970499" y="3707963"/>
                <a:ext cx="651076" cy="572464"/>
              </a:xfrm>
              <a:prstGeom prst="rect">
                <a:avLst/>
              </a:prstGeom>
              <a:noFill/>
            </p:spPr>
            <p:txBody>
              <a:bodyPr wrap="none" lIns="182880" tIns="146304" rIns="182880" bIns="146304" rtlCol="0">
                <a:spAutoFit/>
              </a:bodyPr>
              <a:lstStyle/>
              <a:p>
                <a:pPr/>
                <a14:m>
                  <m:oMathPara xmlns:m="http://schemas.openxmlformats.org/officeDocument/2006/math">
                    <m:oMathParaPr>
                      <m:jc m:val="centerGroup"/>
                    </m:oMathParaPr>
                    <m:oMath xmlns:m="http://schemas.openxmlformats.org/officeDocument/2006/math">
                      <m:sSub>
                        <m:sSubPr>
                          <m:ctrlPr>
                            <a:rPr lang="en-US" i="1" smtClean="0">
                              <a:gradFill>
                                <a:gsLst>
                                  <a:gs pos="2917">
                                    <a:schemeClr val="tx1"/>
                                  </a:gs>
                                  <a:gs pos="30000">
                                    <a:schemeClr val="tx1"/>
                                  </a:gs>
                                </a:gsLst>
                                <a:lin ang="5400000" scaled="0"/>
                              </a:gradFill>
                              <a:latin typeface="Cambria Math" panose="02040503050406030204" pitchFamily="18" charset="0"/>
                            </a:rPr>
                          </m:ctrlPr>
                        </m:sSubPr>
                        <m:e>
                          <m:r>
                            <a:rPr lang="en-US" b="0" i="1" smtClean="0">
                              <a:gradFill>
                                <a:gsLst>
                                  <a:gs pos="2917">
                                    <a:schemeClr val="tx1"/>
                                  </a:gs>
                                  <a:gs pos="30000">
                                    <a:schemeClr val="tx1"/>
                                  </a:gs>
                                </a:gsLst>
                                <a:lin ang="5400000" scaled="0"/>
                              </a:gradFill>
                              <a:latin typeface="Cambria Math" panose="02040503050406030204" pitchFamily="18" charset="0"/>
                            </a:rPr>
                            <m:t>𝑈</m:t>
                          </m:r>
                        </m:e>
                        <m:sub>
                          <m:r>
                            <a:rPr lang="en-US" b="0" i="1" smtClean="0">
                              <a:gradFill>
                                <a:gsLst>
                                  <a:gs pos="2917">
                                    <a:schemeClr val="tx1"/>
                                  </a:gs>
                                  <a:gs pos="30000">
                                    <a:schemeClr val="tx1"/>
                                  </a:gs>
                                </a:gsLst>
                                <a:lin ang="5400000" scaled="0"/>
                              </a:gradFill>
                              <a:latin typeface="Cambria Math" panose="02040503050406030204" pitchFamily="18" charset="0"/>
                            </a:rPr>
                            <m:t>𝑖</m:t>
                          </m:r>
                        </m:sub>
                      </m:sSub>
                    </m:oMath>
                  </m:oMathPara>
                </a14:m>
                <a:endParaRPr lang="en-US" dirty="0">
                  <a:gradFill>
                    <a:gsLst>
                      <a:gs pos="2917">
                        <a:schemeClr val="tx1"/>
                      </a:gs>
                      <a:gs pos="30000">
                        <a:schemeClr val="tx1"/>
                      </a:gs>
                    </a:gsLst>
                    <a:lin ang="5400000" scaled="0"/>
                  </a:gradFill>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8970499" y="3707963"/>
                <a:ext cx="651076" cy="572464"/>
              </a:xfrm>
              <a:prstGeom prst="rect">
                <a:avLst/>
              </a:prstGeom>
              <a:blipFill>
                <a:blip r:embed="rId14"/>
                <a:stretch>
                  <a:fillRect/>
                </a:stretch>
              </a:blipFill>
            </p:spPr>
            <p:txBody>
              <a:bodyPr/>
              <a:lstStyle/>
              <a:p>
                <a:r>
                  <a:rPr lang="en-US">
                    <a:noFill/>
                  </a:rPr>
                  <a:t> </a:t>
                </a:r>
              </a:p>
            </p:txBody>
          </p:sp>
        </mc:Fallback>
      </mc:AlternateContent>
      <p:sp>
        <p:nvSpPr>
          <p:cNvPr id="78" name="Oval 77"/>
          <p:cNvSpPr/>
          <p:nvPr/>
        </p:nvSpPr>
        <p:spPr bwMode="auto">
          <a:xfrm>
            <a:off x="10283870" y="3773910"/>
            <a:ext cx="440571" cy="440571"/>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79" name="TextBox 78"/>
              <p:cNvSpPr txBox="1"/>
              <p:nvPr/>
            </p:nvSpPr>
            <p:spPr>
              <a:xfrm>
                <a:off x="10227303" y="3698692"/>
                <a:ext cx="579838" cy="594778"/>
              </a:xfrm>
              <a:prstGeom prst="rect">
                <a:avLst/>
              </a:prstGeom>
              <a:noFill/>
            </p:spPr>
            <p:txBody>
              <a:bodyPr wrap="none" lIns="182880" tIns="146304" rIns="182880" bIns="146304" rtlCol="0">
                <a:spAutoFit/>
              </a:bodyPr>
              <a:lstStyle/>
              <a:p>
                <a:pPr/>
                <a14:m>
                  <m:oMathPara xmlns:m="http://schemas.openxmlformats.org/officeDocument/2006/math">
                    <m:oMathParaPr>
                      <m:jc m:val="centerGroup"/>
                    </m:oMathParaPr>
                    <m:oMath xmlns:m="http://schemas.openxmlformats.org/officeDocument/2006/math">
                      <m:sSub>
                        <m:sSubPr>
                          <m:ctrlPr>
                            <a:rPr lang="en-US" i="1" smtClean="0">
                              <a:gradFill>
                                <a:gsLst>
                                  <a:gs pos="2917">
                                    <a:schemeClr val="tx1"/>
                                  </a:gs>
                                  <a:gs pos="30000">
                                    <a:schemeClr val="tx1"/>
                                  </a:gs>
                                </a:gsLst>
                                <a:lin ang="5400000" scaled="0"/>
                              </a:gradFill>
                              <a:latin typeface="Cambria Math" panose="02040503050406030204" pitchFamily="18" charset="0"/>
                            </a:rPr>
                          </m:ctrlPr>
                        </m:sSubPr>
                        <m:e>
                          <m:r>
                            <a:rPr lang="en-US" altLang="zh-CN" b="0" i="1" smtClean="0">
                              <a:gradFill>
                                <a:gsLst>
                                  <a:gs pos="2917">
                                    <a:schemeClr val="tx1"/>
                                  </a:gs>
                                  <a:gs pos="30000">
                                    <a:schemeClr val="tx1"/>
                                  </a:gs>
                                </a:gsLst>
                                <a:lin ang="5400000" scaled="0"/>
                              </a:gradFill>
                              <a:latin typeface="Cambria Math" panose="02040503050406030204" pitchFamily="18" charset="0"/>
                            </a:rPr>
                            <m:t>𝐼</m:t>
                          </m:r>
                        </m:e>
                        <m:sub>
                          <m:r>
                            <a:rPr lang="en-US" altLang="zh-CN" b="0" i="1" smtClean="0">
                              <a:gradFill>
                                <a:gsLst>
                                  <a:gs pos="2917">
                                    <a:schemeClr val="tx1"/>
                                  </a:gs>
                                  <a:gs pos="30000">
                                    <a:schemeClr val="tx1"/>
                                  </a:gs>
                                </a:gsLst>
                                <a:lin ang="5400000" scaled="0"/>
                              </a:gradFill>
                              <a:latin typeface="Cambria Math" panose="02040503050406030204" pitchFamily="18" charset="0"/>
                            </a:rPr>
                            <m:t>𝑗</m:t>
                          </m:r>
                        </m:sub>
                      </m:sSub>
                    </m:oMath>
                  </m:oMathPara>
                </a14:m>
                <a:endParaRPr lang="en-US" dirty="0">
                  <a:gradFill>
                    <a:gsLst>
                      <a:gs pos="2917">
                        <a:schemeClr val="tx1"/>
                      </a:gs>
                      <a:gs pos="30000">
                        <a:schemeClr val="tx1"/>
                      </a:gs>
                    </a:gsLst>
                    <a:lin ang="5400000" scaled="0"/>
                  </a:gradFill>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10227303" y="3698692"/>
                <a:ext cx="579838" cy="594778"/>
              </a:xfrm>
              <a:prstGeom prst="rect">
                <a:avLst/>
              </a:prstGeom>
              <a:blipFill>
                <a:blip r:embed="rId15"/>
                <a:stretch>
                  <a:fillRect/>
                </a:stretch>
              </a:blipFill>
            </p:spPr>
            <p:txBody>
              <a:bodyPr/>
              <a:lstStyle/>
              <a:p>
                <a:r>
                  <a:rPr lang="en-US">
                    <a:noFill/>
                  </a:rPr>
                  <a:t> </a:t>
                </a:r>
              </a:p>
            </p:txBody>
          </p:sp>
        </mc:Fallback>
      </mc:AlternateContent>
      <p:cxnSp>
        <p:nvCxnSpPr>
          <p:cNvPr id="80" name="Straight Connector 79"/>
          <p:cNvCxnSpPr>
            <a:stCxn id="74" idx="6"/>
            <a:endCxn id="78" idx="2"/>
          </p:cNvCxnSpPr>
          <p:nvPr/>
        </p:nvCxnSpPr>
        <p:spPr>
          <a:xfrm>
            <a:off x="9516323" y="3994196"/>
            <a:ext cx="767547"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Freeform 80"/>
          <p:cNvSpPr/>
          <p:nvPr/>
        </p:nvSpPr>
        <p:spPr bwMode="auto">
          <a:xfrm>
            <a:off x="9282277" y="3476323"/>
            <a:ext cx="410967" cy="498960"/>
          </a:xfrm>
          <a:custGeom>
            <a:avLst/>
            <a:gdLst>
              <a:gd name="connsiteX0" fmla="*/ 0 w 410967"/>
              <a:gd name="connsiteY0" fmla="*/ 272929 h 498960"/>
              <a:gd name="connsiteX1" fmla="*/ 174661 w 410967"/>
              <a:gd name="connsiteY1" fmla="*/ 5800 h 498960"/>
              <a:gd name="connsiteX2" fmla="*/ 410967 w 410967"/>
              <a:gd name="connsiteY2" fmla="*/ 498960 h 498960"/>
            </a:gdLst>
            <a:ahLst/>
            <a:cxnLst>
              <a:cxn ang="0">
                <a:pos x="connsiteX0" y="connsiteY0"/>
              </a:cxn>
              <a:cxn ang="0">
                <a:pos x="connsiteX1" y="connsiteY1"/>
              </a:cxn>
              <a:cxn ang="0">
                <a:pos x="connsiteX2" y="connsiteY2"/>
              </a:cxn>
            </a:cxnLst>
            <a:rect l="l" t="t" r="r" b="b"/>
            <a:pathLst>
              <a:path w="410967" h="498960">
                <a:moveTo>
                  <a:pt x="0" y="272929"/>
                </a:moveTo>
                <a:cubicBezTo>
                  <a:pt x="53083" y="120528"/>
                  <a:pt x="106167" y="-31872"/>
                  <a:pt x="174661" y="5800"/>
                </a:cubicBezTo>
                <a:cubicBezTo>
                  <a:pt x="243156" y="43472"/>
                  <a:pt x="327061" y="271216"/>
                  <a:pt x="410967" y="498960"/>
                </a:cubicBezTo>
              </a:path>
            </a:pathLst>
          </a:custGeom>
          <a:noFill/>
          <a:ln w="31750">
            <a:solidFill>
              <a:schemeClr val="accent3">
                <a:lumMod val="60000"/>
                <a:lumOff val="40000"/>
              </a:schemeClr>
            </a:solidFill>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2" name="Freeform 81"/>
          <p:cNvSpPr/>
          <p:nvPr/>
        </p:nvSpPr>
        <p:spPr bwMode="auto">
          <a:xfrm flipH="1">
            <a:off x="10093188" y="3476323"/>
            <a:ext cx="410967" cy="498960"/>
          </a:xfrm>
          <a:custGeom>
            <a:avLst/>
            <a:gdLst>
              <a:gd name="connsiteX0" fmla="*/ 0 w 410967"/>
              <a:gd name="connsiteY0" fmla="*/ 272929 h 498960"/>
              <a:gd name="connsiteX1" fmla="*/ 174661 w 410967"/>
              <a:gd name="connsiteY1" fmla="*/ 5800 h 498960"/>
              <a:gd name="connsiteX2" fmla="*/ 410967 w 410967"/>
              <a:gd name="connsiteY2" fmla="*/ 498960 h 498960"/>
            </a:gdLst>
            <a:ahLst/>
            <a:cxnLst>
              <a:cxn ang="0">
                <a:pos x="connsiteX0" y="connsiteY0"/>
              </a:cxn>
              <a:cxn ang="0">
                <a:pos x="connsiteX1" y="connsiteY1"/>
              </a:cxn>
              <a:cxn ang="0">
                <a:pos x="connsiteX2" y="connsiteY2"/>
              </a:cxn>
            </a:cxnLst>
            <a:rect l="l" t="t" r="r" b="b"/>
            <a:pathLst>
              <a:path w="410967" h="498960">
                <a:moveTo>
                  <a:pt x="0" y="272929"/>
                </a:moveTo>
                <a:cubicBezTo>
                  <a:pt x="53083" y="120528"/>
                  <a:pt x="106167" y="-31872"/>
                  <a:pt x="174661" y="5800"/>
                </a:cubicBezTo>
                <a:cubicBezTo>
                  <a:pt x="243156" y="43472"/>
                  <a:pt x="327061" y="271216"/>
                  <a:pt x="410967" y="498960"/>
                </a:cubicBezTo>
              </a:path>
            </a:pathLst>
          </a:custGeom>
          <a:noFill/>
          <a:ln w="31750">
            <a:solidFill>
              <a:schemeClr val="accent3">
                <a:lumMod val="60000"/>
                <a:lumOff val="40000"/>
              </a:schemeClr>
            </a:solidFill>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4" name="Oval 83"/>
          <p:cNvSpPr/>
          <p:nvPr/>
        </p:nvSpPr>
        <p:spPr bwMode="auto">
          <a:xfrm>
            <a:off x="9075752" y="2582142"/>
            <a:ext cx="440571" cy="440571"/>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85" name="TextBox 84"/>
              <p:cNvSpPr txBox="1"/>
              <p:nvPr/>
            </p:nvSpPr>
            <p:spPr>
              <a:xfrm>
                <a:off x="8970499" y="2516195"/>
                <a:ext cx="651076" cy="572464"/>
              </a:xfrm>
              <a:prstGeom prst="rect">
                <a:avLst/>
              </a:prstGeom>
              <a:noFill/>
            </p:spPr>
            <p:txBody>
              <a:bodyPr wrap="none" lIns="182880" tIns="146304" rIns="182880" bIns="146304" rtlCol="0">
                <a:spAutoFit/>
              </a:bodyPr>
              <a:lstStyle/>
              <a:p>
                <a:pPr/>
                <a14:m>
                  <m:oMathPara xmlns:m="http://schemas.openxmlformats.org/officeDocument/2006/math">
                    <m:oMathParaPr>
                      <m:jc m:val="centerGroup"/>
                    </m:oMathParaPr>
                    <m:oMath xmlns:m="http://schemas.openxmlformats.org/officeDocument/2006/math">
                      <m:sSub>
                        <m:sSubPr>
                          <m:ctrlPr>
                            <a:rPr lang="en-US" i="1" smtClean="0">
                              <a:gradFill>
                                <a:gsLst>
                                  <a:gs pos="2917">
                                    <a:schemeClr val="tx1"/>
                                  </a:gs>
                                  <a:gs pos="30000">
                                    <a:schemeClr val="tx1"/>
                                  </a:gs>
                                </a:gsLst>
                                <a:lin ang="5400000" scaled="0"/>
                              </a:gradFill>
                              <a:latin typeface="Cambria Math" panose="02040503050406030204" pitchFamily="18" charset="0"/>
                            </a:rPr>
                          </m:ctrlPr>
                        </m:sSubPr>
                        <m:e>
                          <m:r>
                            <a:rPr lang="en-US" b="0" i="1" smtClean="0">
                              <a:gradFill>
                                <a:gsLst>
                                  <a:gs pos="2917">
                                    <a:schemeClr val="tx1"/>
                                  </a:gs>
                                  <a:gs pos="30000">
                                    <a:schemeClr val="tx1"/>
                                  </a:gs>
                                </a:gsLst>
                                <a:lin ang="5400000" scaled="0"/>
                              </a:gradFill>
                              <a:latin typeface="Cambria Math" panose="02040503050406030204" pitchFamily="18" charset="0"/>
                            </a:rPr>
                            <m:t>𝑈</m:t>
                          </m:r>
                        </m:e>
                        <m:sub>
                          <m:r>
                            <a:rPr lang="en-US" b="0" i="1" smtClean="0">
                              <a:gradFill>
                                <a:gsLst>
                                  <a:gs pos="2917">
                                    <a:schemeClr val="tx1"/>
                                  </a:gs>
                                  <a:gs pos="30000">
                                    <a:schemeClr val="tx1"/>
                                  </a:gs>
                                </a:gsLst>
                                <a:lin ang="5400000" scaled="0"/>
                              </a:gradFill>
                              <a:latin typeface="Cambria Math" panose="02040503050406030204" pitchFamily="18" charset="0"/>
                            </a:rPr>
                            <m:t>𝑖</m:t>
                          </m:r>
                        </m:sub>
                      </m:sSub>
                    </m:oMath>
                  </m:oMathPara>
                </a14:m>
                <a:endParaRPr lang="en-US" dirty="0">
                  <a:gradFill>
                    <a:gsLst>
                      <a:gs pos="2917">
                        <a:schemeClr val="tx1"/>
                      </a:gs>
                      <a:gs pos="30000">
                        <a:schemeClr val="tx1"/>
                      </a:gs>
                    </a:gsLst>
                    <a:lin ang="5400000" scaled="0"/>
                  </a:gradFill>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8970499" y="2516195"/>
                <a:ext cx="651076" cy="572464"/>
              </a:xfrm>
              <a:prstGeom prst="rect">
                <a:avLst/>
              </a:prstGeom>
              <a:blipFill>
                <a:blip r:embed="rId16"/>
                <a:stretch>
                  <a:fillRect/>
                </a:stretch>
              </a:blipFill>
            </p:spPr>
            <p:txBody>
              <a:bodyPr/>
              <a:lstStyle/>
              <a:p>
                <a:r>
                  <a:rPr lang="en-US">
                    <a:noFill/>
                  </a:rPr>
                  <a:t> </a:t>
                </a:r>
              </a:p>
            </p:txBody>
          </p:sp>
        </mc:Fallback>
      </mc:AlternateContent>
      <p:sp>
        <p:nvSpPr>
          <p:cNvPr id="86" name="Oval 85"/>
          <p:cNvSpPr/>
          <p:nvPr/>
        </p:nvSpPr>
        <p:spPr bwMode="auto">
          <a:xfrm>
            <a:off x="10283870" y="2582142"/>
            <a:ext cx="440571" cy="440571"/>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xmlns:a14="http://schemas.microsoft.com/office/drawing/2010/main">
        <mc:Choice Requires="a14">
          <p:sp>
            <p:nvSpPr>
              <p:cNvPr id="87" name="TextBox 86"/>
              <p:cNvSpPr txBox="1"/>
              <p:nvPr/>
            </p:nvSpPr>
            <p:spPr>
              <a:xfrm>
                <a:off x="10227303" y="2506924"/>
                <a:ext cx="579838" cy="594778"/>
              </a:xfrm>
              <a:prstGeom prst="rect">
                <a:avLst/>
              </a:prstGeom>
              <a:noFill/>
            </p:spPr>
            <p:txBody>
              <a:bodyPr wrap="none" lIns="182880" tIns="146304" rIns="182880" bIns="146304" rtlCol="0">
                <a:spAutoFit/>
              </a:bodyPr>
              <a:lstStyle/>
              <a:p>
                <a:pPr/>
                <a14:m>
                  <m:oMathPara xmlns:m="http://schemas.openxmlformats.org/officeDocument/2006/math">
                    <m:oMathParaPr>
                      <m:jc m:val="centerGroup"/>
                    </m:oMathParaPr>
                    <m:oMath xmlns:m="http://schemas.openxmlformats.org/officeDocument/2006/math">
                      <m:sSub>
                        <m:sSubPr>
                          <m:ctrlPr>
                            <a:rPr lang="en-US" i="1" smtClean="0">
                              <a:gradFill>
                                <a:gsLst>
                                  <a:gs pos="2917">
                                    <a:schemeClr val="tx1"/>
                                  </a:gs>
                                  <a:gs pos="30000">
                                    <a:schemeClr val="tx1"/>
                                  </a:gs>
                                </a:gsLst>
                                <a:lin ang="5400000" scaled="0"/>
                              </a:gradFill>
                              <a:latin typeface="Cambria Math" panose="02040503050406030204" pitchFamily="18" charset="0"/>
                            </a:rPr>
                          </m:ctrlPr>
                        </m:sSubPr>
                        <m:e>
                          <m:r>
                            <a:rPr lang="en-US" altLang="zh-CN" b="0" i="1" smtClean="0">
                              <a:gradFill>
                                <a:gsLst>
                                  <a:gs pos="2917">
                                    <a:schemeClr val="tx1"/>
                                  </a:gs>
                                  <a:gs pos="30000">
                                    <a:schemeClr val="tx1"/>
                                  </a:gs>
                                </a:gsLst>
                                <a:lin ang="5400000" scaled="0"/>
                              </a:gradFill>
                              <a:latin typeface="Cambria Math" panose="02040503050406030204" pitchFamily="18" charset="0"/>
                            </a:rPr>
                            <m:t>𝐼</m:t>
                          </m:r>
                        </m:e>
                        <m:sub>
                          <m:r>
                            <a:rPr lang="en-US" altLang="zh-CN" b="0" i="1" smtClean="0">
                              <a:gradFill>
                                <a:gsLst>
                                  <a:gs pos="2917">
                                    <a:schemeClr val="tx1"/>
                                  </a:gs>
                                  <a:gs pos="30000">
                                    <a:schemeClr val="tx1"/>
                                  </a:gs>
                                </a:gsLst>
                                <a:lin ang="5400000" scaled="0"/>
                              </a:gradFill>
                              <a:latin typeface="Cambria Math" panose="02040503050406030204" pitchFamily="18" charset="0"/>
                            </a:rPr>
                            <m:t>𝑗</m:t>
                          </m:r>
                        </m:sub>
                      </m:sSub>
                    </m:oMath>
                  </m:oMathPara>
                </a14:m>
                <a:endParaRPr lang="en-US" dirty="0">
                  <a:gradFill>
                    <a:gsLst>
                      <a:gs pos="2917">
                        <a:schemeClr val="tx1"/>
                      </a:gs>
                      <a:gs pos="30000">
                        <a:schemeClr val="tx1"/>
                      </a:gs>
                    </a:gsLst>
                    <a:lin ang="5400000" scaled="0"/>
                  </a:gradFill>
                </a:endParaRPr>
              </a:p>
            </p:txBody>
          </p:sp>
        </mc:Choice>
        <mc:Fallback xmlns="">
          <p:sp>
            <p:nvSpPr>
              <p:cNvPr id="87" name="TextBox 86"/>
              <p:cNvSpPr txBox="1">
                <a:spLocks noRot="1" noChangeAspect="1" noMove="1" noResize="1" noEditPoints="1" noAdjustHandles="1" noChangeArrowheads="1" noChangeShapeType="1" noTextEdit="1"/>
              </p:cNvSpPr>
              <p:nvPr/>
            </p:nvSpPr>
            <p:spPr>
              <a:xfrm>
                <a:off x="10227303" y="2506924"/>
                <a:ext cx="579838" cy="594778"/>
              </a:xfrm>
              <a:prstGeom prst="rect">
                <a:avLst/>
              </a:prstGeom>
              <a:blipFill>
                <a:blip r:embed="rId17"/>
                <a:stretch>
                  <a:fillRect/>
                </a:stretch>
              </a:blipFill>
            </p:spPr>
            <p:txBody>
              <a:bodyPr/>
              <a:lstStyle/>
              <a:p>
                <a:r>
                  <a:rPr lang="en-US">
                    <a:noFill/>
                  </a:rPr>
                  <a:t> </a:t>
                </a:r>
              </a:p>
            </p:txBody>
          </p:sp>
        </mc:Fallback>
      </mc:AlternateContent>
      <p:cxnSp>
        <p:nvCxnSpPr>
          <p:cNvPr id="88" name="Straight Connector 87"/>
          <p:cNvCxnSpPr>
            <a:stCxn id="84" idx="6"/>
            <a:endCxn id="86" idx="2"/>
          </p:cNvCxnSpPr>
          <p:nvPr/>
        </p:nvCxnSpPr>
        <p:spPr>
          <a:xfrm>
            <a:off x="9516323" y="2802428"/>
            <a:ext cx="767547"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22"/>
          <p:cNvSpPr/>
          <p:nvPr/>
        </p:nvSpPr>
        <p:spPr bwMode="auto">
          <a:xfrm>
            <a:off x="9651104" y="2471463"/>
            <a:ext cx="494202" cy="493220"/>
          </a:xfrm>
          <a:custGeom>
            <a:avLst/>
            <a:gdLst>
              <a:gd name="connsiteX0" fmla="*/ 247623 w 494202"/>
              <a:gd name="connsiteY0" fmla="*/ 493220 h 493220"/>
              <a:gd name="connsiteX1" fmla="*/ 494202 w 494202"/>
              <a:gd name="connsiteY1" fmla="*/ 236366 h 493220"/>
              <a:gd name="connsiteX2" fmla="*/ 247623 w 494202"/>
              <a:gd name="connsiteY2" fmla="*/ 61 h 493220"/>
              <a:gd name="connsiteX3" fmla="*/ 1043 w 494202"/>
              <a:gd name="connsiteY3" fmla="*/ 215818 h 493220"/>
              <a:gd name="connsiteX4" fmla="*/ 175704 w 494202"/>
              <a:gd name="connsiteY4" fmla="*/ 472672 h 49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202" h="493220">
                <a:moveTo>
                  <a:pt x="247623" y="493220"/>
                </a:moveTo>
                <a:cubicBezTo>
                  <a:pt x="370912" y="405889"/>
                  <a:pt x="494202" y="318559"/>
                  <a:pt x="494202" y="236366"/>
                </a:cubicBezTo>
                <a:cubicBezTo>
                  <a:pt x="494202" y="154173"/>
                  <a:pt x="329816" y="3486"/>
                  <a:pt x="247623" y="61"/>
                </a:cubicBezTo>
                <a:cubicBezTo>
                  <a:pt x="165430" y="-3364"/>
                  <a:pt x="13029" y="137050"/>
                  <a:pt x="1043" y="215818"/>
                </a:cubicBezTo>
                <a:cubicBezTo>
                  <a:pt x="-10943" y="294586"/>
                  <a:pt x="82380" y="383629"/>
                  <a:pt x="175704" y="472672"/>
                </a:cubicBezTo>
              </a:path>
            </a:pathLst>
          </a:custGeom>
          <a:noFill/>
          <a:ln w="31750">
            <a:solidFill>
              <a:schemeClr val="accent6">
                <a:lumMod val="60000"/>
                <a:lumOff val="40000"/>
              </a:schemeClr>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34" name="Straight Connector 33"/>
          <p:cNvCxnSpPr>
            <a:stCxn id="50" idx="2"/>
          </p:cNvCxnSpPr>
          <p:nvPr/>
        </p:nvCxnSpPr>
        <p:spPr>
          <a:xfrm flipV="1">
            <a:off x="6310793" y="1258938"/>
            <a:ext cx="2619178" cy="1838478"/>
          </a:xfrm>
          <a:prstGeom prst="line">
            <a:avLst/>
          </a:prstGeom>
          <a:ln w="190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6294437" y="3437584"/>
            <a:ext cx="2635534" cy="884400"/>
          </a:xfrm>
          <a:prstGeom prst="line">
            <a:avLst/>
          </a:prstGeom>
          <a:ln w="19050">
            <a:solidFill>
              <a:schemeClr val="accent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bwMode="auto">
          <a:xfrm>
            <a:off x="8929972" y="1231762"/>
            <a:ext cx="1936465" cy="896768"/>
          </a:xfrm>
          <a:prstGeom prst="rect">
            <a:avLst/>
          </a:prstGeom>
          <a:noFill/>
          <a:ln w="1905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p:cNvSpPr/>
          <p:nvPr/>
        </p:nvSpPr>
        <p:spPr bwMode="auto">
          <a:xfrm>
            <a:off x="8929972" y="2329838"/>
            <a:ext cx="1936465" cy="896768"/>
          </a:xfrm>
          <a:prstGeom prst="rect">
            <a:avLst/>
          </a:prstGeom>
          <a:noFill/>
          <a:ln w="19050">
            <a:solidFill>
              <a:schemeClr val="accent6">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p:cNvSpPr/>
          <p:nvPr/>
        </p:nvSpPr>
        <p:spPr bwMode="auto">
          <a:xfrm>
            <a:off x="8929971" y="3425216"/>
            <a:ext cx="1936465" cy="896768"/>
          </a:xfrm>
          <a:prstGeom prst="rect">
            <a:avLst/>
          </a:prstGeom>
          <a:noFill/>
          <a:ln w="19050">
            <a:solidFill>
              <a:schemeClr val="accent3">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Down Arrow 97"/>
          <p:cNvSpPr/>
          <p:nvPr/>
        </p:nvSpPr>
        <p:spPr bwMode="auto">
          <a:xfrm>
            <a:off x="9606426" y="2125662"/>
            <a:ext cx="535766" cy="244551"/>
          </a:xfrm>
          <a:prstGeom prst="down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Down Arrow 98"/>
          <p:cNvSpPr/>
          <p:nvPr/>
        </p:nvSpPr>
        <p:spPr bwMode="auto">
          <a:xfrm>
            <a:off x="9606426" y="3212859"/>
            <a:ext cx="535766" cy="244551"/>
          </a:xfrm>
          <a:prstGeom prst="down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54783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8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9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9"/>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81"/>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82"/>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99"/>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91" grpId="0" animBg="1"/>
      <p:bldP spid="92" grpId="0" animBg="1"/>
      <p:bldP spid="21" grpId="0" animBg="1"/>
      <p:bldP spid="25" grpId="0" animBg="1"/>
      <p:bldP spid="26" grpId="0" animBg="1"/>
      <p:bldP spid="28" grpId="0" animBg="1"/>
      <p:bldP spid="29" grpId="0" animBg="1"/>
      <p:bldP spid="30" grpId="0" animBg="1"/>
      <p:bldP spid="31" grpId="0" animBg="1"/>
      <p:bldP spid="32" grpId="0" animBg="1"/>
      <p:bldP spid="33" grpId="0" animBg="1"/>
      <p:bldP spid="60" grpId="0"/>
      <p:bldP spid="61" grpId="0"/>
      <p:bldP spid="65" grpId="0"/>
      <p:bldP spid="66" grpId="0"/>
      <p:bldP spid="67" grpId="0"/>
      <p:bldP spid="68" grpId="0"/>
      <p:bldP spid="70" grpId="0"/>
      <p:bldP spid="71" grpId="0"/>
      <p:bldP spid="72" grpId="0"/>
      <p:bldP spid="75" grpId="0"/>
      <p:bldP spid="76" grpId="0" animBg="1"/>
      <p:bldP spid="56" grpId="0"/>
      <p:bldP spid="58" grpId="0" animBg="1"/>
      <p:bldP spid="36" grpId="0"/>
      <p:bldP spid="49" grpId="0"/>
      <p:bldP spid="50" grpId="0"/>
      <p:bldP spid="52" grpId="0"/>
      <p:bldP spid="39" grpId="0" animBg="1"/>
      <p:bldP spid="40" grpId="0"/>
      <p:bldP spid="42" grpId="0" animBg="1"/>
      <p:bldP spid="43" grpId="0"/>
      <p:bldP spid="19" grpId="0" animBg="1"/>
      <p:bldP spid="69" grpId="0" animBg="1"/>
      <p:bldP spid="74" grpId="0" animBg="1"/>
      <p:bldP spid="77" grpId="0"/>
      <p:bldP spid="78" grpId="0" animBg="1"/>
      <p:bldP spid="79" grpId="0"/>
      <p:bldP spid="81" grpId="0" animBg="1"/>
      <p:bldP spid="82" grpId="0" animBg="1"/>
      <p:bldP spid="84" grpId="0" animBg="1"/>
      <p:bldP spid="85" grpId="0"/>
      <p:bldP spid="86" grpId="0" animBg="1"/>
      <p:bldP spid="87" grpId="0"/>
      <p:bldP spid="23" grpId="0" animBg="1"/>
      <p:bldP spid="94" grpId="0" animBg="1"/>
      <p:bldP spid="95" grpId="0" animBg="1"/>
      <p:bldP spid="96" grpId="0" animBg="1"/>
      <p:bldP spid="98" grpId="0" animBg="1"/>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Example: Mini-batch MF</a:t>
            </a:r>
            <a:endParaRPr lang="en-US" dirty="0"/>
          </a:p>
        </p:txBody>
      </p:sp>
      <p:sp>
        <p:nvSpPr>
          <p:cNvPr id="3" name="Text Placeholder 2"/>
          <p:cNvSpPr>
            <a:spLocks noGrp="1"/>
          </p:cNvSpPr>
          <p:nvPr>
            <p:ph type="body" sz="quarter" idx="10"/>
          </p:nvPr>
        </p:nvSpPr>
        <p:spPr>
          <a:xfrm>
            <a:off x="274638" y="1212850"/>
            <a:ext cx="11887200" cy="683264"/>
          </a:xfrm>
        </p:spPr>
        <p:txBody>
          <a:bodyPr/>
          <a:lstStyle/>
          <a:p>
            <a:r>
              <a:rPr lang="en-US" dirty="0"/>
              <a:t>Compose stage</a:t>
            </a:r>
          </a:p>
        </p:txBody>
      </p:sp>
      <p:sp>
        <p:nvSpPr>
          <p:cNvPr id="58" name="TextBox 57"/>
          <p:cNvSpPr txBox="1"/>
          <p:nvPr/>
        </p:nvSpPr>
        <p:spPr>
          <a:xfrm>
            <a:off x="2295220" y="5901126"/>
            <a:ext cx="1503745" cy="338554"/>
          </a:xfrm>
          <a:prstGeom prst="rect">
            <a:avLst/>
          </a:prstGeom>
          <a:noFill/>
        </p:spPr>
        <p:txBody>
          <a:bodyPr wrap="none" rtlCol="0">
            <a:spAutoFit/>
          </a:bodyPr>
          <a:lstStyle/>
          <a:p>
            <a:pPr defTabSz="914400"/>
            <a:r>
              <a:rPr lang="en-US" sz="1600" dirty="0">
                <a:solidFill>
                  <a:prstClr val="black"/>
                </a:solidFill>
                <a:cs typeface="Segoe UI" panose="020B0502040204020203" pitchFamily="34" charset="0"/>
              </a:rPr>
              <a:t>Iteration Stage</a:t>
            </a:r>
          </a:p>
        </p:txBody>
      </p:sp>
      <p:sp>
        <p:nvSpPr>
          <p:cNvPr id="59" name="Rounded Rectangle 58"/>
          <p:cNvSpPr/>
          <p:nvPr/>
        </p:nvSpPr>
        <p:spPr>
          <a:xfrm>
            <a:off x="4023137" y="5951531"/>
            <a:ext cx="353901" cy="237744"/>
          </a:xfrm>
          <a:prstGeom prst="roundRect">
            <a:avLst/>
          </a:prstGeom>
          <a:solidFill>
            <a:srgbClr val="70AD47">
              <a:lumMod val="60000"/>
              <a:lumOff val="4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0" name="TextBox 59"/>
          <p:cNvSpPr txBox="1"/>
          <p:nvPr/>
        </p:nvSpPr>
        <p:spPr>
          <a:xfrm>
            <a:off x="4377038" y="5901126"/>
            <a:ext cx="1722779" cy="338554"/>
          </a:xfrm>
          <a:prstGeom prst="rect">
            <a:avLst/>
          </a:prstGeom>
          <a:noFill/>
        </p:spPr>
        <p:txBody>
          <a:bodyPr wrap="none" rtlCol="0">
            <a:spAutoFit/>
          </a:bodyPr>
          <a:lstStyle/>
          <a:p>
            <a:pPr defTabSz="914400"/>
            <a:r>
              <a:rPr lang="en-US" sz="1600" dirty="0">
                <a:solidFill>
                  <a:prstClr val="black"/>
                </a:solidFill>
                <a:cs typeface="Segoe UI" panose="020B0502040204020203" pitchFamily="34" charset="0"/>
              </a:rPr>
              <a:t>Mini-batch Stage</a:t>
            </a:r>
          </a:p>
        </p:txBody>
      </p:sp>
      <p:sp>
        <p:nvSpPr>
          <p:cNvPr id="61" name="Rounded Rectangle 60"/>
          <p:cNvSpPr/>
          <p:nvPr/>
        </p:nvSpPr>
        <p:spPr>
          <a:xfrm>
            <a:off x="1941319" y="5951531"/>
            <a:ext cx="353901" cy="237744"/>
          </a:xfrm>
          <a:prstGeom prst="roundRect">
            <a:avLst/>
          </a:prstGeom>
          <a:solidFill>
            <a:srgbClr val="FFC000">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Rounded Rectangle 37"/>
          <p:cNvSpPr/>
          <p:nvPr/>
        </p:nvSpPr>
        <p:spPr>
          <a:xfrm>
            <a:off x="2400765" y="2218791"/>
            <a:ext cx="3259288" cy="2113964"/>
          </a:xfrm>
          <a:prstGeom prst="roundRect">
            <a:avLst/>
          </a:prstGeom>
          <a:solidFill>
            <a:srgbClr val="FFC000">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9" name="Rounded Rectangle 38"/>
          <p:cNvSpPr/>
          <p:nvPr/>
        </p:nvSpPr>
        <p:spPr>
          <a:xfrm>
            <a:off x="3047094" y="2827032"/>
            <a:ext cx="2180543" cy="508247"/>
          </a:xfrm>
          <a:prstGeom prst="roundRect">
            <a:avLst/>
          </a:prstGeom>
          <a:solidFill>
            <a:srgbClr val="70AD47">
              <a:lumMod val="60000"/>
              <a:lumOff val="4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ea typeface="+mn-ea"/>
                <a:cs typeface="+mn-cs"/>
              </a:rPr>
              <a:t>Exchange</a:t>
            </a:r>
          </a:p>
        </p:txBody>
      </p:sp>
      <p:sp>
        <p:nvSpPr>
          <p:cNvPr id="40" name="Rounded Rectangle 39"/>
          <p:cNvSpPr/>
          <p:nvPr/>
        </p:nvSpPr>
        <p:spPr>
          <a:xfrm>
            <a:off x="3047094" y="3598932"/>
            <a:ext cx="2180543" cy="508247"/>
          </a:xfrm>
          <a:prstGeom prst="roundRect">
            <a:avLst/>
          </a:prstGeom>
          <a:solidFill>
            <a:srgbClr val="70AD47">
              <a:lumMod val="60000"/>
              <a:lumOff val="4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ea typeface="+mn-ea"/>
                <a:cs typeface="+mn-cs"/>
              </a:rPr>
              <a:t>Apply</a:t>
            </a:r>
          </a:p>
        </p:txBody>
      </p:sp>
      <p:cxnSp>
        <p:nvCxnSpPr>
          <p:cNvPr id="41" name="Straight Arrow Connector 40"/>
          <p:cNvCxnSpPr>
            <a:stCxn id="39" idx="2"/>
            <a:endCxn id="40" idx="0"/>
          </p:cNvCxnSpPr>
          <p:nvPr/>
        </p:nvCxnSpPr>
        <p:spPr>
          <a:xfrm>
            <a:off x="4137366" y="3335279"/>
            <a:ext cx="0" cy="263653"/>
          </a:xfrm>
          <a:prstGeom prst="straightConnector1">
            <a:avLst/>
          </a:prstGeom>
          <a:noFill/>
          <a:ln w="31750" cap="flat" cmpd="sng" algn="ctr">
            <a:solidFill>
              <a:schemeClr val="accent1"/>
            </a:solidFill>
            <a:prstDash val="solid"/>
            <a:miter lim="800000"/>
            <a:tailEnd type="triangle"/>
          </a:ln>
          <a:effectLst/>
        </p:spPr>
      </p:cxnSp>
      <p:cxnSp>
        <p:nvCxnSpPr>
          <p:cNvPr id="28" name="Elbow Connector 27"/>
          <p:cNvCxnSpPr>
            <a:stCxn id="40" idx="1"/>
            <a:endCxn id="39" idx="1"/>
          </p:cNvCxnSpPr>
          <p:nvPr/>
        </p:nvCxnSpPr>
        <p:spPr>
          <a:xfrm rot="10800000">
            <a:off x="3047094" y="3081156"/>
            <a:ext cx="12700" cy="771900"/>
          </a:xfrm>
          <a:prstGeom prst="bentConnector3">
            <a:avLst>
              <a:gd name="adj1" fmla="val 1800000"/>
            </a:avLst>
          </a:prstGeom>
          <a:ln w="317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2400765" y="4631317"/>
            <a:ext cx="3259288" cy="764208"/>
          </a:xfrm>
          <a:prstGeom prst="roundRect">
            <a:avLst/>
          </a:prstGeom>
          <a:solidFill>
            <a:srgbClr val="FFC000">
              <a:lumMod val="40000"/>
              <a:lumOff val="60000"/>
            </a:srgb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prstClr val="black"/>
                </a:solidFill>
                <a:effectLst/>
                <a:uLnTx/>
                <a:uFillTx/>
                <a:ea typeface="+mn-ea"/>
                <a:cs typeface="+mn-cs"/>
              </a:rPr>
              <a:t>GlobalSync</a:t>
            </a:r>
            <a:endParaRPr kumimoji="0" lang="en-US" sz="1800" b="0" i="0" u="none" strike="noStrike" kern="0" cap="none" spc="0" normalizeH="0" baseline="0" noProof="0" dirty="0">
              <a:ln>
                <a:noFill/>
              </a:ln>
              <a:solidFill>
                <a:prstClr val="black"/>
              </a:solidFill>
              <a:effectLst/>
              <a:uLnTx/>
              <a:uFillTx/>
              <a:ea typeface="+mn-ea"/>
              <a:cs typeface="+mn-cs"/>
            </a:endParaRPr>
          </a:p>
        </p:txBody>
      </p:sp>
      <p:cxnSp>
        <p:nvCxnSpPr>
          <p:cNvPr id="34" name="Straight Connector 33"/>
          <p:cNvCxnSpPr>
            <a:stCxn id="38" idx="2"/>
            <a:endCxn id="54" idx="0"/>
          </p:cNvCxnSpPr>
          <p:nvPr/>
        </p:nvCxnSpPr>
        <p:spPr>
          <a:xfrm>
            <a:off x="4030409" y="4332755"/>
            <a:ext cx="0" cy="298562"/>
          </a:xfrm>
          <a:prstGeom prst="line">
            <a:avLst/>
          </a:prstGeom>
          <a:ln w="317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54" idx="1"/>
            <a:endCxn id="38" idx="1"/>
          </p:cNvCxnSpPr>
          <p:nvPr/>
        </p:nvCxnSpPr>
        <p:spPr>
          <a:xfrm rot="10800000">
            <a:off x="2400765" y="3275773"/>
            <a:ext cx="12700" cy="1737648"/>
          </a:xfrm>
          <a:prstGeom prst="bentConnector3">
            <a:avLst>
              <a:gd name="adj1" fmla="val 1800000"/>
            </a:avLst>
          </a:prstGeom>
          <a:ln w="317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243597" y="4319342"/>
            <a:ext cx="3836945" cy="2169825"/>
          </a:xfrm>
          <a:prstGeom prst="rect">
            <a:avLst/>
          </a:prstGeom>
          <a:noFill/>
          <a:ln>
            <a:noFill/>
          </a:ln>
        </p:spPr>
        <p:txBody>
          <a:bodyPr wrap="square" rtlCol="0">
            <a:spAutoFit/>
          </a:bodyPr>
          <a:lstStyle/>
          <a:p>
            <a:pPr>
              <a:lnSpc>
                <a:spcPct val="90000"/>
              </a:lnSpc>
              <a:spcBef>
                <a:spcPct val="20000"/>
              </a:spcBef>
              <a:buSzPct val="90000"/>
            </a:pPr>
            <a:r>
              <a:rPr lang="en-US" altLang="zh-CN" dirty="0" err="1">
                <a:gradFill>
                  <a:gsLst>
                    <a:gs pos="1250">
                      <a:schemeClr val="tx2"/>
                    </a:gs>
                    <a:gs pos="99000">
                      <a:schemeClr val="tx2"/>
                    </a:gs>
                  </a:gsLst>
                  <a:lin ang="5400000" scaled="0"/>
                </a:gradFill>
                <a:latin typeface="+mj-lt"/>
              </a:rPr>
              <a:t>StageSequenceBuilder</a:t>
            </a:r>
            <a:r>
              <a:rPr lang="en-US" altLang="zh-CN" dirty="0">
                <a:gradFill>
                  <a:gsLst>
                    <a:gs pos="1250">
                      <a:schemeClr val="tx2"/>
                    </a:gs>
                    <a:gs pos="99000">
                      <a:schemeClr val="tx2"/>
                    </a:gs>
                  </a:gsLst>
                  <a:lin ang="5400000" scaled="0"/>
                </a:gradFill>
                <a:latin typeface="+mj-lt"/>
              </a:rPr>
              <a:t>(</a:t>
            </a:r>
            <a:r>
              <a:rPr lang="en-US" altLang="zh-CN" dirty="0" err="1">
                <a:gradFill>
                  <a:gsLst>
                    <a:gs pos="1250">
                      <a:schemeClr val="tx2"/>
                    </a:gs>
                    <a:gs pos="99000">
                      <a:schemeClr val="tx2"/>
                    </a:gs>
                  </a:gsLst>
                  <a:lin ang="5400000" scaled="0"/>
                </a:gradFill>
                <a:latin typeface="+mj-lt"/>
              </a:rPr>
              <a:t>ExecStages</a:t>
            </a:r>
            <a:r>
              <a:rPr lang="en-US" altLang="zh-CN" dirty="0">
                <a:gradFill>
                  <a:gsLst>
                    <a:gs pos="1250">
                      <a:schemeClr val="tx2"/>
                    </a:gs>
                    <a:gs pos="99000">
                      <a:schemeClr val="tx2"/>
                    </a:gs>
                  </a:gsLst>
                  <a:lin ang="5400000" scaled="0"/>
                </a:gradFill>
                <a:latin typeface="+mj-lt"/>
              </a:rPr>
              <a:t>)</a:t>
            </a:r>
          </a:p>
          <a:p>
            <a:pPr>
              <a:lnSpc>
                <a:spcPct val="90000"/>
              </a:lnSpc>
              <a:spcBef>
                <a:spcPct val="20000"/>
              </a:spcBef>
              <a:buSzPct val="90000"/>
            </a:pPr>
            <a:r>
              <a:rPr lang="en-US" altLang="zh-CN" dirty="0">
                <a:gradFill>
                  <a:gsLst>
                    <a:gs pos="1250">
                      <a:schemeClr val="tx2"/>
                    </a:gs>
                    <a:gs pos="99000">
                      <a:schemeClr val="tx2"/>
                    </a:gs>
                  </a:gsLst>
                  <a:lin ang="5400000" scaled="0"/>
                </a:gradFill>
                <a:latin typeface="+mj-lt"/>
              </a:rPr>
              <a:t> </a:t>
            </a:r>
            <a:r>
              <a:rPr lang="en-US" altLang="zh-CN" dirty="0" err="1">
                <a:latin typeface="+mj-lt"/>
              </a:rPr>
              <a:t>mbStage</a:t>
            </a:r>
            <a:r>
              <a:rPr lang="en-US" altLang="zh-CN" dirty="0">
                <a:latin typeface="+mj-lt"/>
              </a:rPr>
              <a:t> = new </a:t>
            </a:r>
            <a:r>
              <a:rPr lang="en-US" altLang="zh-CN" dirty="0" err="1">
                <a:latin typeface="+mj-lt"/>
              </a:rPr>
              <a:t>MiniBatchStage</a:t>
            </a:r>
            <a:r>
              <a:rPr lang="en-US" altLang="zh-CN" dirty="0">
                <a:latin typeface="+mj-lt"/>
              </a:rPr>
              <a:t>();</a:t>
            </a:r>
          </a:p>
          <a:p>
            <a:pPr>
              <a:lnSpc>
                <a:spcPct val="90000"/>
              </a:lnSpc>
              <a:spcBef>
                <a:spcPct val="20000"/>
              </a:spcBef>
              <a:buSzPct val="90000"/>
            </a:pPr>
            <a:r>
              <a:rPr lang="en-US" altLang="zh-CN" dirty="0">
                <a:latin typeface="+mj-lt"/>
              </a:rPr>
              <a:t> </a:t>
            </a:r>
            <a:r>
              <a:rPr lang="en-US" altLang="zh-CN" dirty="0" err="1">
                <a:latin typeface="+mj-lt"/>
              </a:rPr>
              <a:t>mbStage.SetBatchSize</a:t>
            </a:r>
            <a:r>
              <a:rPr lang="en-US" altLang="zh-CN" dirty="0">
                <a:latin typeface="+mj-lt"/>
              </a:rPr>
              <a:t>(100, </a:t>
            </a:r>
            <a:r>
              <a:rPr lang="en-US" altLang="zh-CN" dirty="0" err="1">
                <a:latin typeface="+mj-lt"/>
              </a:rPr>
              <a:t>asEdge</a:t>
            </a:r>
            <a:r>
              <a:rPr lang="en-US" altLang="zh-CN" dirty="0">
                <a:latin typeface="+mj-lt"/>
              </a:rPr>
              <a:t>);</a:t>
            </a:r>
          </a:p>
          <a:p>
            <a:pPr>
              <a:lnSpc>
                <a:spcPct val="90000"/>
              </a:lnSpc>
              <a:spcBef>
                <a:spcPct val="20000"/>
              </a:spcBef>
              <a:buSzPct val="90000"/>
            </a:pPr>
            <a:r>
              <a:rPr lang="en-US" altLang="zh-CN" dirty="0">
                <a:latin typeface="+mj-lt"/>
              </a:rPr>
              <a:t> </a:t>
            </a:r>
            <a:r>
              <a:rPr lang="en-US" altLang="zh-CN" dirty="0" err="1">
                <a:latin typeface="+mj-lt"/>
              </a:rPr>
              <a:t>mbStage.Add</a:t>
            </a:r>
            <a:r>
              <a:rPr lang="en-US" altLang="zh-CN" dirty="0">
                <a:latin typeface="+mj-lt"/>
              </a:rPr>
              <a:t>(</a:t>
            </a:r>
            <a:r>
              <a:rPr lang="en-US" altLang="zh-CN" dirty="0" err="1">
                <a:latin typeface="+mj-lt"/>
              </a:rPr>
              <a:t>ExchangeStage</a:t>
            </a:r>
            <a:r>
              <a:rPr lang="en-US" altLang="zh-CN" dirty="0">
                <a:latin typeface="+mj-lt"/>
              </a:rPr>
              <a:t>);</a:t>
            </a:r>
          </a:p>
          <a:p>
            <a:pPr>
              <a:lnSpc>
                <a:spcPct val="90000"/>
              </a:lnSpc>
              <a:spcBef>
                <a:spcPct val="20000"/>
              </a:spcBef>
              <a:buSzPct val="90000"/>
            </a:pPr>
            <a:r>
              <a:rPr lang="en-US" altLang="zh-CN" dirty="0">
                <a:latin typeface="+mj-lt"/>
              </a:rPr>
              <a:t> </a:t>
            </a:r>
            <a:r>
              <a:rPr lang="en-US" altLang="zh-CN" dirty="0" err="1">
                <a:latin typeface="+mj-lt"/>
              </a:rPr>
              <a:t>mbStage.Add</a:t>
            </a:r>
            <a:r>
              <a:rPr lang="en-US" altLang="zh-CN" dirty="0">
                <a:latin typeface="+mj-lt"/>
              </a:rPr>
              <a:t>(</a:t>
            </a:r>
            <a:r>
              <a:rPr lang="en-US" altLang="zh-CN" dirty="0" err="1">
                <a:latin typeface="+mj-lt"/>
              </a:rPr>
              <a:t>ApplyStage</a:t>
            </a:r>
            <a:r>
              <a:rPr lang="en-US" altLang="zh-CN" dirty="0">
                <a:latin typeface="+mj-lt"/>
              </a:rPr>
              <a:t>);</a:t>
            </a:r>
          </a:p>
          <a:p>
            <a:pPr>
              <a:lnSpc>
                <a:spcPct val="90000"/>
              </a:lnSpc>
              <a:spcBef>
                <a:spcPct val="20000"/>
              </a:spcBef>
              <a:buSzPct val="90000"/>
            </a:pPr>
            <a:r>
              <a:rPr lang="en-US" altLang="zh-CN" dirty="0">
                <a:latin typeface="+mj-lt"/>
              </a:rPr>
              <a:t> </a:t>
            </a:r>
            <a:r>
              <a:rPr lang="en-US" altLang="zh-CN" dirty="0" err="1">
                <a:latin typeface="+mj-lt"/>
              </a:rPr>
              <a:t>ExecStages.Add</a:t>
            </a:r>
            <a:r>
              <a:rPr lang="en-US" altLang="zh-CN" dirty="0">
                <a:latin typeface="+mj-lt"/>
              </a:rPr>
              <a:t>(</a:t>
            </a:r>
            <a:r>
              <a:rPr lang="en-US" altLang="zh-CN" dirty="0" err="1">
                <a:latin typeface="+mj-lt"/>
              </a:rPr>
              <a:t>mbStage</a:t>
            </a:r>
            <a:r>
              <a:rPr lang="en-US" altLang="zh-CN" dirty="0">
                <a:latin typeface="+mj-lt"/>
              </a:rPr>
              <a:t>);</a:t>
            </a:r>
          </a:p>
          <a:p>
            <a:pPr>
              <a:lnSpc>
                <a:spcPct val="90000"/>
              </a:lnSpc>
              <a:spcBef>
                <a:spcPct val="20000"/>
              </a:spcBef>
              <a:buSzPct val="90000"/>
            </a:pPr>
            <a:r>
              <a:rPr lang="en-US" altLang="zh-CN" dirty="0">
                <a:latin typeface="+mj-lt"/>
              </a:rPr>
              <a:t> </a:t>
            </a:r>
            <a:r>
              <a:rPr lang="en-US" altLang="zh-CN" dirty="0" err="1">
                <a:latin typeface="+mj-lt"/>
              </a:rPr>
              <a:t>ExecStages.Add</a:t>
            </a:r>
            <a:r>
              <a:rPr lang="en-US" altLang="zh-CN" dirty="0">
                <a:latin typeface="+mj-lt"/>
              </a:rPr>
              <a:t>(</a:t>
            </a:r>
            <a:r>
              <a:rPr lang="en-US" altLang="zh-CN" dirty="0" err="1">
                <a:latin typeface="+mj-lt"/>
              </a:rPr>
              <a:t>GlobalSyncStage</a:t>
            </a:r>
            <a:r>
              <a:rPr lang="en-US" altLang="zh-CN" dirty="0">
                <a:latin typeface="+mj-lt"/>
              </a:rPr>
              <a:t>);</a:t>
            </a:r>
          </a:p>
        </p:txBody>
      </p:sp>
      <p:sp>
        <p:nvSpPr>
          <p:cNvPr id="43" name="Rounded Rectangle 42"/>
          <p:cNvSpPr/>
          <p:nvPr/>
        </p:nvSpPr>
        <p:spPr>
          <a:xfrm>
            <a:off x="7218832" y="4261220"/>
            <a:ext cx="3945656" cy="2331033"/>
          </a:xfrm>
          <a:prstGeom prst="roundRect">
            <a:avLst>
              <a:gd name="adj" fmla="val 4155"/>
            </a:avLst>
          </a:prstGeom>
          <a:noFill/>
          <a:ln w="19050">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p:cNvSpPr/>
          <p:nvPr/>
        </p:nvSpPr>
        <p:spPr>
          <a:xfrm>
            <a:off x="2506863" y="2358247"/>
            <a:ext cx="1292341" cy="369332"/>
          </a:xfrm>
          <a:prstGeom prst="rect">
            <a:avLst/>
          </a:prstGeom>
        </p:spPr>
        <p:txBody>
          <a:bodyPr wrap="none">
            <a:spAutoFit/>
          </a:bodyPr>
          <a:lstStyle/>
          <a:p>
            <a:pPr lvl="0" defTabSz="914400">
              <a:defRPr/>
            </a:pPr>
            <a:r>
              <a:rPr lang="en-US" kern="0" dirty="0">
                <a:solidFill>
                  <a:prstClr val="black"/>
                </a:solidFill>
              </a:rPr>
              <a:t>Mini-Batch</a:t>
            </a:r>
          </a:p>
        </p:txBody>
      </p:sp>
      <p:sp>
        <p:nvSpPr>
          <p:cNvPr id="45" name="Rectangle 44"/>
          <p:cNvSpPr/>
          <p:nvPr/>
        </p:nvSpPr>
        <p:spPr bwMode="auto">
          <a:xfrm>
            <a:off x="7547943" y="832718"/>
            <a:ext cx="1309623" cy="3197944"/>
          </a:xfrm>
          <a:prstGeom prst="rect">
            <a:avLst/>
          </a:prstGeom>
          <a:noFill/>
          <a:ln w="158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7716940" y="1265714"/>
            <a:ext cx="1012485" cy="411346"/>
          </a:xfrm>
          <a:prstGeom prst="rect">
            <a:avLst/>
          </a:prstGeom>
          <a:noFill/>
          <a:ln w="15875">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7709120" y="1819930"/>
            <a:ext cx="1012242" cy="1896796"/>
          </a:xfrm>
          <a:prstGeom prst="rect">
            <a:avLst/>
          </a:prstGeom>
          <a:noFill/>
          <a:ln w="15875">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p:cNvSpPr/>
          <p:nvPr/>
        </p:nvSpPr>
        <p:spPr bwMode="auto">
          <a:xfrm>
            <a:off x="9336477" y="832718"/>
            <a:ext cx="1309623" cy="3197944"/>
          </a:xfrm>
          <a:prstGeom prst="rect">
            <a:avLst/>
          </a:prstGeom>
          <a:noFill/>
          <a:ln w="158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p:cNvSpPr/>
          <p:nvPr/>
        </p:nvSpPr>
        <p:spPr bwMode="auto">
          <a:xfrm>
            <a:off x="9505474" y="1265714"/>
            <a:ext cx="1012485" cy="411346"/>
          </a:xfrm>
          <a:prstGeom prst="rect">
            <a:avLst/>
          </a:prstGeom>
          <a:noFill/>
          <a:ln w="15875">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p:cNvSpPr/>
          <p:nvPr/>
        </p:nvSpPr>
        <p:spPr bwMode="auto">
          <a:xfrm>
            <a:off x="9506310" y="1819930"/>
            <a:ext cx="1003586" cy="1896796"/>
          </a:xfrm>
          <a:prstGeom prst="rect">
            <a:avLst/>
          </a:prstGeom>
          <a:noFill/>
          <a:ln w="15875">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3" name="TextBox 102"/>
          <p:cNvSpPr txBox="1"/>
          <p:nvPr/>
        </p:nvSpPr>
        <p:spPr>
          <a:xfrm>
            <a:off x="9286018" y="786758"/>
            <a:ext cx="1345048" cy="541687"/>
          </a:xfrm>
          <a:prstGeom prst="rect">
            <a:avLst/>
          </a:prstGeom>
          <a:noFill/>
        </p:spPr>
        <p:txBody>
          <a:bodyPr wrap="none" lIns="182880" tIns="146304" rIns="182880" bIns="146304" rtlCol="0">
            <a:spAutoFit/>
          </a:bodyPr>
          <a:lstStyle/>
          <a:p>
            <a:pPr>
              <a:spcAft>
                <a:spcPts val="600"/>
              </a:spcAft>
            </a:pPr>
            <a:r>
              <a:rPr lang="en-US" sz="1600" dirty="0">
                <a:gradFill>
                  <a:gsLst>
                    <a:gs pos="2917">
                      <a:schemeClr val="tx1"/>
                    </a:gs>
                    <a:gs pos="30000">
                      <a:schemeClr val="tx1"/>
                    </a:gs>
                  </a:gsLst>
                  <a:lin ang="5400000" scaled="0"/>
                </a:gradFill>
              </a:rPr>
              <a:t>Server role</a:t>
            </a:r>
          </a:p>
        </p:txBody>
      </p:sp>
      <p:sp>
        <p:nvSpPr>
          <p:cNvPr id="104" name="TextBox 103"/>
          <p:cNvSpPr txBox="1"/>
          <p:nvPr/>
        </p:nvSpPr>
        <p:spPr>
          <a:xfrm>
            <a:off x="9276284" y="3601843"/>
            <a:ext cx="1430007" cy="541687"/>
          </a:xfrm>
          <a:prstGeom prst="rect">
            <a:avLst/>
          </a:prstGeom>
          <a:noFill/>
        </p:spPr>
        <p:txBody>
          <a:bodyPr wrap="none" lIns="182880" tIns="146304" rIns="182880" bIns="146304" rtlCol="0">
            <a:spAutoFit/>
          </a:bodyPr>
          <a:lstStyle/>
          <a:p>
            <a:pPr>
              <a:spcAft>
                <a:spcPts val="600"/>
              </a:spcAft>
            </a:pPr>
            <a:r>
              <a:rPr lang="en-US" sz="1600" dirty="0">
                <a:gradFill>
                  <a:gsLst>
                    <a:gs pos="2917">
                      <a:schemeClr val="tx1"/>
                    </a:gs>
                    <a:gs pos="30000">
                      <a:schemeClr val="tx1"/>
                    </a:gs>
                  </a:gsLst>
                  <a:lin ang="5400000" scaled="0"/>
                </a:gradFill>
              </a:rPr>
              <a:t>Worker role</a:t>
            </a:r>
          </a:p>
        </p:txBody>
      </p:sp>
      <p:sp>
        <p:nvSpPr>
          <p:cNvPr id="118" name="TextBox 117"/>
          <p:cNvSpPr txBox="1"/>
          <p:nvPr/>
        </p:nvSpPr>
        <p:spPr>
          <a:xfrm>
            <a:off x="7514659" y="336675"/>
            <a:ext cx="1299971" cy="541687"/>
          </a:xfrm>
          <a:prstGeom prst="rect">
            <a:avLst/>
          </a:prstGeom>
          <a:noFill/>
        </p:spPr>
        <p:txBody>
          <a:bodyPr wrap="none" lIns="182880" tIns="146304" rIns="182880" bIns="146304" rtlCol="0">
            <a:spAutoFit/>
          </a:bodyPr>
          <a:lstStyle/>
          <a:p>
            <a:pPr>
              <a:spcAft>
                <a:spcPts val="600"/>
              </a:spcAft>
            </a:pPr>
            <a:r>
              <a:rPr lang="en-US" sz="1600" dirty="0">
                <a:gradFill>
                  <a:gsLst>
                    <a:gs pos="2917">
                      <a:schemeClr val="tx1"/>
                    </a:gs>
                    <a:gs pos="30000">
                      <a:schemeClr val="tx1"/>
                    </a:gs>
                  </a:gsLst>
                  <a:lin ang="5400000" scaled="0"/>
                </a:gradFill>
              </a:rPr>
              <a:t>Partition 0</a:t>
            </a:r>
          </a:p>
        </p:txBody>
      </p:sp>
      <p:sp>
        <p:nvSpPr>
          <p:cNvPr id="119" name="TextBox 118"/>
          <p:cNvSpPr txBox="1"/>
          <p:nvPr/>
        </p:nvSpPr>
        <p:spPr>
          <a:xfrm>
            <a:off x="9300240" y="332432"/>
            <a:ext cx="1304781" cy="541687"/>
          </a:xfrm>
          <a:prstGeom prst="rect">
            <a:avLst/>
          </a:prstGeom>
          <a:noFill/>
        </p:spPr>
        <p:txBody>
          <a:bodyPr wrap="none" lIns="182880" tIns="146304" rIns="182880" bIns="146304" rtlCol="0">
            <a:spAutoFit/>
          </a:bodyPr>
          <a:lstStyle/>
          <a:p>
            <a:pPr>
              <a:spcAft>
                <a:spcPts val="600"/>
              </a:spcAft>
            </a:pPr>
            <a:r>
              <a:rPr lang="en-US" sz="1600" dirty="0">
                <a:gradFill>
                  <a:gsLst>
                    <a:gs pos="2917">
                      <a:schemeClr val="tx1"/>
                    </a:gs>
                    <a:gs pos="30000">
                      <a:schemeClr val="tx1"/>
                    </a:gs>
                  </a:gsLst>
                  <a:lin ang="5400000" scaled="0"/>
                </a:gradFill>
              </a:rPr>
              <a:t>Partition </a:t>
            </a:r>
            <a:r>
              <a:rPr lang="en-US" altLang="zh-CN" sz="1600" dirty="0">
                <a:gradFill>
                  <a:gsLst>
                    <a:gs pos="2917">
                      <a:schemeClr val="tx1"/>
                    </a:gs>
                    <a:gs pos="30000">
                      <a:schemeClr val="tx1"/>
                    </a:gs>
                  </a:gsLst>
                  <a:lin ang="5400000" scaled="0"/>
                </a:gradFill>
              </a:rPr>
              <a:t>n</a:t>
            </a:r>
            <a:endParaRPr lang="en-US" sz="1600" dirty="0">
              <a:gradFill>
                <a:gsLst>
                  <a:gs pos="2917">
                    <a:schemeClr val="tx1"/>
                  </a:gs>
                  <a:gs pos="30000">
                    <a:schemeClr val="tx1"/>
                  </a:gs>
                </a:gsLst>
                <a:lin ang="5400000" scaled="0"/>
              </a:gradFill>
            </a:endParaRPr>
          </a:p>
        </p:txBody>
      </p:sp>
      <p:sp>
        <p:nvSpPr>
          <p:cNvPr id="124" name="Oval 123"/>
          <p:cNvSpPr/>
          <p:nvPr/>
        </p:nvSpPr>
        <p:spPr bwMode="auto">
          <a:xfrm>
            <a:off x="7803673" y="2408918"/>
            <a:ext cx="289326" cy="28932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5" name="Oval 124"/>
          <p:cNvSpPr/>
          <p:nvPr/>
        </p:nvSpPr>
        <p:spPr bwMode="auto">
          <a:xfrm>
            <a:off x="8331692" y="2152711"/>
            <a:ext cx="289326" cy="289326"/>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6" name="Oval 125"/>
          <p:cNvSpPr/>
          <p:nvPr/>
        </p:nvSpPr>
        <p:spPr bwMode="auto">
          <a:xfrm>
            <a:off x="7803673" y="1967211"/>
            <a:ext cx="289326" cy="28932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27" name="Straight Connector 126"/>
          <p:cNvCxnSpPr>
            <a:stCxn id="124" idx="6"/>
            <a:endCxn id="125" idx="2"/>
          </p:cNvCxnSpPr>
          <p:nvPr/>
        </p:nvCxnSpPr>
        <p:spPr>
          <a:xfrm flipV="1">
            <a:off x="8092999" y="2297374"/>
            <a:ext cx="238693" cy="25620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26" idx="6"/>
            <a:endCxn id="125" idx="2"/>
          </p:cNvCxnSpPr>
          <p:nvPr/>
        </p:nvCxnSpPr>
        <p:spPr>
          <a:xfrm>
            <a:off x="8092999" y="2111874"/>
            <a:ext cx="238693" cy="18550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8829654" y="1868144"/>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a:t>
            </a:r>
          </a:p>
        </p:txBody>
      </p:sp>
      <p:sp>
        <p:nvSpPr>
          <p:cNvPr id="149" name="Oval 148"/>
          <p:cNvSpPr/>
          <p:nvPr/>
        </p:nvSpPr>
        <p:spPr bwMode="auto">
          <a:xfrm>
            <a:off x="9648316" y="1323536"/>
            <a:ext cx="292608" cy="304800"/>
          </a:xfrm>
          <a:prstGeom prst="ellipse">
            <a:avLst/>
          </a:prstGeom>
          <a:noFill/>
          <a:ln w="15875">
            <a:solidFill>
              <a:schemeClr val="accent3">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100" dirty="0">
              <a:solidFill>
                <a:schemeClr val="tx1"/>
              </a:solidFill>
              <a:ea typeface="Segoe UI" pitchFamily="34" charset="0"/>
              <a:cs typeface="Segoe UI" pitchFamily="34" charset="0"/>
            </a:endParaRPr>
          </a:p>
        </p:txBody>
      </p:sp>
      <p:sp>
        <p:nvSpPr>
          <p:cNvPr id="154" name="Freeform 153"/>
          <p:cNvSpPr/>
          <p:nvPr/>
        </p:nvSpPr>
        <p:spPr bwMode="auto">
          <a:xfrm>
            <a:off x="8556162" y="1585554"/>
            <a:ext cx="1127321" cy="611578"/>
          </a:xfrm>
          <a:custGeom>
            <a:avLst/>
            <a:gdLst>
              <a:gd name="connsiteX0" fmla="*/ 0 w 2069431"/>
              <a:gd name="connsiteY0" fmla="*/ 673769 h 673769"/>
              <a:gd name="connsiteX1" fmla="*/ 789271 w 2069431"/>
              <a:gd name="connsiteY1" fmla="*/ 288758 h 673769"/>
              <a:gd name="connsiteX2" fmla="*/ 1722922 w 2069431"/>
              <a:gd name="connsiteY2" fmla="*/ 182880 h 673769"/>
              <a:gd name="connsiteX3" fmla="*/ 2069431 w 2069431"/>
              <a:gd name="connsiteY3" fmla="*/ 0 h 673769"/>
            </a:gdLst>
            <a:ahLst/>
            <a:cxnLst>
              <a:cxn ang="0">
                <a:pos x="connsiteX0" y="connsiteY0"/>
              </a:cxn>
              <a:cxn ang="0">
                <a:pos x="connsiteX1" y="connsiteY1"/>
              </a:cxn>
              <a:cxn ang="0">
                <a:pos x="connsiteX2" y="connsiteY2"/>
              </a:cxn>
              <a:cxn ang="0">
                <a:pos x="connsiteX3" y="connsiteY3"/>
              </a:cxn>
            </a:cxnLst>
            <a:rect l="l" t="t" r="r" b="b"/>
            <a:pathLst>
              <a:path w="2069431" h="673769">
                <a:moveTo>
                  <a:pt x="0" y="673769"/>
                </a:moveTo>
                <a:cubicBezTo>
                  <a:pt x="251058" y="522171"/>
                  <a:pt x="502117" y="370573"/>
                  <a:pt x="789271" y="288758"/>
                </a:cubicBezTo>
                <a:cubicBezTo>
                  <a:pt x="1076425" y="206943"/>
                  <a:pt x="1509562" y="231006"/>
                  <a:pt x="1722922" y="182880"/>
                </a:cubicBezTo>
                <a:cubicBezTo>
                  <a:pt x="1936282" y="134754"/>
                  <a:pt x="2002856" y="67377"/>
                  <a:pt x="2069431" y="0"/>
                </a:cubicBezTo>
              </a:path>
            </a:pathLst>
          </a:custGeom>
          <a:noFill/>
          <a:ln w="19050">
            <a:solidFill>
              <a:schemeClr val="tx1"/>
            </a:solidFill>
            <a:prstDash val="sysDash"/>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5" name="Rectangle 154"/>
          <p:cNvSpPr/>
          <p:nvPr/>
        </p:nvSpPr>
        <p:spPr bwMode="auto">
          <a:xfrm>
            <a:off x="7770505" y="1900684"/>
            <a:ext cx="886132" cy="820063"/>
          </a:xfrm>
          <a:prstGeom prst="rect">
            <a:avLst/>
          </a:prstGeom>
          <a:noFill/>
          <a:ln w="31750">
            <a:solidFill>
              <a:schemeClr val="tx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9" name="Rounded Rectangular Callout 158"/>
          <p:cNvSpPr/>
          <p:nvPr/>
        </p:nvSpPr>
        <p:spPr bwMode="auto">
          <a:xfrm>
            <a:off x="6025257" y="2308275"/>
            <a:ext cx="1316326" cy="462684"/>
          </a:xfrm>
          <a:prstGeom prst="wedgeRoundRectCallout">
            <a:avLst>
              <a:gd name="adj1" fmla="val 115853"/>
              <a:gd name="adj2" fmla="val -65834"/>
              <a:gd name="adj3" fmla="val 16667"/>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0" name="TextBox 159"/>
          <p:cNvSpPr txBox="1"/>
          <p:nvPr/>
        </p:nvSpPr>
        <p:spPr>
          <a:xfrm>
            <a:off x="6035220" y="2278062"/>
            <a:ext cx="1316326" cy="669327"/>
          </a:xfrm>
          <a:prstGeom prst="rect">
            <a:avLst/>
          </a:prstGeom>
          <a:noFill/>
        </p:spPr>
        <p:txBody>
          <a:bodyPr wrap="square" lIns="182880" tIns="146304" rIns="182880" bIns="146304" rtlCol="0">
            <a:spAutoFit/>
          </a:bodyPr>
          <a:lstStyle/>
          <a:p>
            <a:pPr algn="ctr">
              <a:lnSpc>
                <a:spcPct val="90000"/>
              </a:lnSpc>
              <a:spcAft>
                <a:spcPts val="600"/>
              </a:spcAft>
            </a:pPr>
            <a:r>
              <a:rPr lang="en-US" altLang="zh-CN" sz="1600" b="1" dirty="0">
                <a:gradFill>
                  <a:gsLst>
                    <a:gs pos="2917">
                      <a:schemeClr val="tx1"/>
                    </a:gs>
                    <a:gs pos="30000">
                      <a:schemeClr val="tx1"/>
                    </a:gs>
                  </a:gsLst>
                  <a:lin ang="5400000" scaled="0"/>
                </a:gradFill>
              </a:rPr>
              <a:t>Exchange</a:t>
            </a:r>
            <a:endParaRPr lang="en-US" sz="1600" b="1" dirty="0">
              <a:gradFill>
                <a:gsLst>
                  <a:gs pos="2917">
                    <a:schemeClr val="tx1"/>
                  </a:gs>
                  <a:gs pos="30000">
                    <a:schemeClr val="tx1"/>
                  </a:gs>
                </a:gsLst>
                <a:lin ang="5400000" scaled="0"/>
              </a:gradFill>
            </a:endParaRPr>
          </a:p>
        </p:txBody>
      </p:sp>
      <p:sp>
        <p:nvSpPr>
          <p:cNvPr id="162" name="Rounded Rectangular Callout 161"/>
          <p:cNvSpPr/>
          <p:nvPr/>
        </p:nvSpPr>
        <p:spPr bwMode="auto">
          <a:xfrm>
            <a:off x="10835548" y="2096010"/>
            <a:ext cx="1316326" cy="462684"/>
          </a:xfrm>
          <a:prstGeom prst="wedgeRoundRectCallout">
            <a:avLst>
              <a:gd name="adj1" fmla="val -163667"/>
              <a:gd name="adj2" fmla="val -115280"/>
              <a:gd name="adj3" fmla="val 16667"/>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3" name="TextBox 162"/>
          <p:cNvSpPr txBox="1"/>
          <p:nvPr/>
        </p:nvSpPr>
        <p:spPr>
          <a:xfrm>
            <a:off x="10845511" y="2065797"/>
            <a:ext cx="1316326" cy="517065"/>
          </a:xfrm>
          <a:prstGeom prst="rect">
            <a:avLst/>
          </a:prstGeom>
          <a:noFill/>
        </p:spPr>
        <p:txBody>
          <a:bodyPr wrap="square" lIns="182880" tIns="146304" rIns="182880" bIns="146304" rtlCol="0">
            <a:spAutoFit/>
          </a:bodyPr>
          <a:lstStyle/>
          <a:p>
            <a:pPr algn="ctr">
              <a:lnSpc>
                <a:spcPct val="90000"/>
              </a:lnSpc>
              <a:spcAft>
                <a:spcPts val="600"/>
              </a:spcAft>
            </a:pPr>
            <a:r>
              <a:rPr lang="en-US" altLang="zh-CN" sz="1600" b="1" dirty="0">
                <a:gradFill>
                  <a:gsLst>
                    <a:gs pos="2917">
                      <a:schemeClr val="tx1"/>
                    </a:gs>
                    <a:gs pos="30000">
                      <a:schemeClr val="tx1"/>
                    </a:gs>
                  </a:gsLst>
                  <a:lin ang="5400000" scaled="0"/>
                </a:gradFill>
              </a:rPr>
              <a:t>Apply</a:t>
            </a:r>
            <a:endParaRPr lang="en-US" sz="1600" b="1" dirty="0">
              <a:gradFill>
                <a:gsLst>
                  <a:gs pos="2917">
                    <a:schemeClr val="tx1"/>
                  </a:gs>
                  <a:gs pos="30000">
                    <a:schemeClr val="tx1"/>
                  </a:gs>
                </a:gsLst>
                <a:lin ang="5400000" scaled="0"/>
              </a:gradFill>
            </a:endParaRPr>
          </a:p>
        </p:txBody>
      </p:sp>
      <p:sp>
        <p:nvSpPr>
          <p:cNvPr id="44" name="Oval 43"/>
          <p:cNvSpPr/>
          <p:nvPr/>
        </p:nvSpPr>
        <p:spPr bwMode="auto">
          <a:xfrm>
            <a:off x="7804939" y="3318886"/>
            <a:ext cx="289326" cy="28932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48" name="Oval 47"/>
          <p:cNvSpPr/>
          <p:nvPr/>
        </p:nvSpPr>
        <p:spPr bwMode="auto">
          <a:xfrm>
            <a:off x="8332958" y="3062679"/>
            <a:ext cx="289326" cy="289326"/>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Oval 48"/>
          <p:cNvSpPr/>
          <p:nvPr/>
        </p:nvSpPr>
        <p:spPr bwMode="auto">
          <a:xfrm>
            <a:off x="7804939" y="2877179"/>
            <a:ext cx="289326" cy="28932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0" name="Straight Connector 49"/>
          <p:cNvCxnSpPr>
            <a:stCxn id="44" idx="6"/>
            <a:endCxn id="48" idx="2"/>
          </p:cNvCxnSpPr>
          <p:nvPr/>
        </p:nvCxnSpPr>
        <p:spPr>
          <a:xfrm flipV="1">
            <a:off x="8094265" y="3207342"/>
            <a:ext cx="238693" cy="25620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9" idx="6"/>
            <a:endCxn id="48" idx="2"/>
          </p:cNvCxnSpPr>
          <p:nvPr/>
        </p:nvCxnSpPr>
        <p:spPr>
          <a:xfrm>
            <a:off x="8094265" y="3021842"/>
            <a:ext cx="238693" cy="18550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bwMode="auto">
          <a:xfrm>
            <a:off x="7771771" y="2810652"/>
            <a:ext cx="886132" cy="820063"/>
          </a:xfrm>
          <a:prstGeom prst="rect">
            <a:avLst/>
          </a:prstGeom>
          <a:noFill/>
          <a:ln w="31750">
            <a:solidFill>
              <a:schemeClr val="tx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Oval 52"/>
          <p:cNvSpPr/>
          <p:nvPr/>
        </p:nvSpPr>
        <p:spPr bwMode="auto">
          <a:xfrm>
            <a:off x="10086564" y="1325023"/>
            <a:ext cx="292608" cy="304800"/>
          </a:xfrm>
          <a:prstGeom prst="ellipse">
            <a:avLst/>
          </a:prstGeom>
          <a:noFill/>
          <a:ln w="15875">
            <a:solidFill>
              <a:schemeClr val="accent3">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100" dirty="0">
              <a:solidFill>
                <a:schemeClr val="tx1"/>
              </a:solidFill>
              <a:ea typeface="Segoe UI" pitchFamily="34" charset="0"/>
              <a:cs typeface="Segoe UI" pitchFamily="34" charset="0"/>
            </a:endParaRPr>
          </a:p>
        </p:txBody>
      </p:sp>
      <p:sp>
        <p:nvSpPr>
          <p:cNvPr id="4" name="Freeform: Shape 3"/>
          <p:cNvSpPr/>
          <p:nvPr/>
        </p:nvSpPr>
        <p:spPr bwMode="auto">
          <a:xfrm>
            <a:off x="8579644" y="1600200"/>
            <a:ext cx="1621631" cy="1566305"/>
          </a:xfrm>
          <a:custGeom>
            <a:avLst/>
            <a:gdLst>
              <a:gd name="connsiteX0" fmla="*/ 0 w 1621631"/>
              <a:gd name="connsiteY0" fmla="*/ 1457325 h 1457325"/>
              <a:gd name="connsiteX1" fmla="*/ 1042987 w 1621631"/>
              <a:gd name="connsiteY1" fmla="*/ 900113 h 1457325"/>
              <a:gd name="connsiteX2" fmla="*/ 1621631 w 1621631"/>
              <a:gd name="connsiteY2" fmla="*/ 0 h 1457325"/>
            </a:gdLst>
            <a:ahLst/>
            <a:cxnLst>
              <a:cxn ang="0">
                <a:pos x="connsiteX0" y="connsiteY0"/>
              </a:cxn>
              <a:cxn ang="0">
                <a:pos x="connsiteX1" y="connsiteY1"/>
              </a:cxn>
              <a:cxn ang="0">
                <a:pos x="connsiteX2" y="connsiteY2"/>
              </a:cxn>
            </a:cxnLst>
            <a:rect l="l" t="t" r="r" b="b"/>
            <a:pathLst>
              <a:path w="1621631" h="1457325">
                <a:moveTo>
                  <a:pt x="0" y="1457325"/>
                </a:moveTo>
                <a:cubicBezTo>
                  <a:pt x="386357" y="1300162"/>
                  <a:pt x="772715" y="1143000"/>
                  <a:pt x="1042987" y="900113"/>
                </a:cubicBezTo>
                <a:cubicBezTo>
                  <a:pt x="1313259" y="657226"/>
                  <a:pt x="1467445" y="328613"/>
                  <a:pt x="1621631" y="0"/>
                </a:cubicBezTo>
              </a:path>
            </a:pathLst>
          </a:custGeom>
          <a:noFill/>
          <a:ln w="19050">
            <a:solidFill>
              <a:schemeClr val="tx1">
                <a:lumMod val="50000"/>
              </a:schemeClr>
            </a:solidFill>
            <a:prstDash val="sysDash"/>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5" name="Rounded Rectangular Callout 54"/>
          <p:cNvSpPr/>
          <p:nvPr/>
        </p:nvSpPr>
        <p:spPr bwMode="auto">
          <a:xfrm>
            <a:off x="6015294" y="3236355"/>
            <a:ext cx="1316326" cy="462684"/>
          </a:xfrm>
          <a:prstGeom prst="wedgeRoundRectCallout">
            <a:avLst>
              <a:gd name="adj1" fmla="val 115853"/>
              <a:gd name="adj2" fmla="val -65834"/>
              <a:gd name="adj3" fmla="val 16667"/>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TextBox 55"/>
          <p:cNvSpPr txBox="1"/>
          <p:nvPr/>
        </p:nvSpPr>
        <p:spPr>
          <a:xfrm>
            <a:off x="6025257" y="3206142"/>
            <a:ext cx="1316326" cy="669327"/>
          </a:xfrm>
          <a:prstGeom prst="rect">
            <a:avLst/>
          </a:prstGeom>
          <a:noFill/>
        </p:spPr>
        <p:txBody>
          <a:bodyPr wrap="square" lIns="182880" tIns="146304" rIns="182880" bIns="146304" rtlCol="0">
            <a:spAutoFit/>
          </a:bodyPr>
          <a:lstStyle/>
          <a:p>
            <a:pPr algn="ctr">
              <a:lnSpc>
                <a:spcPct val="90000"/>
              </a:lnSpc>
              <a:spcAft>
                <a:spcPts val="600"/>
              </a:spcAft>
            </a:pPr>
            <a:r>
              <a:rPr lang="en-US" altLang="zh-CN" sz="1600" b="1" dirty="0">
                <a:gradFill>
                  <a:gsLst>
                    <a:gs pos="2917">
                      <a:schemeClr val="tx1"/>
                    </a:gs>
                    <a:gs pos="30000">
                      <a:schemeClr val="tx1"/>
                    </a:gs>
                  </a:gsLst>
                  <a:lin ang="5400000" scaled="0"/>
                </a:gradFill>
              </a:rPr>
              <a:t>Exchange</a:t>
            </a:r>
            <a:endParaRPr lang="en-US" sz="1600" b="1" dirty="0">
              <a:gradFill>
                <a:gsLst>
                  <a:gs pos="2917">
                    <a:schemeClr val="tx1"/>
                  </a:gs>
                  <a:gs pos="30000">
                    <a:schemeClr val="tx1"/>
                  </a:gs>
                </a:gsLst>
                <a:lin ang="5400000" scaled="0"/>
              </a:gradFill>
            </a:endParaRPr>
          </a:p>
        </p:txBody>
      </p:sp>
      <p:sp>
        <p:nvSpPr>
          <p:cNvPr id="57" name="Rounded Rectangular Callout 56"/>
          <p:cNvSpPr/>
          <p:nvPr/>
        </p:nvSpPr>
        <p:spPr bwMode="auto">
          <a:xfrm>
            <a:off x="10835548" y="3144313"/>
            <a:ext cx="1316326" cy="462684"/>
          </a:xfrm>
          <a:prstGeom prst="wedgeRoundRectCallout">
            <a:avLst>
              <a:gd name="adj1" fmla="val -163667"/>
              <a:gd name="adj2" fmla="val -115280"/>
              <a:gd name="adj3" fmla="val 16667"/>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TextBox 61"/>
          <p:cNvSpPr txBox="1"/>
          <p:nvPr/>
        </p:nvSpPr>
        <p:spPr>
          <a:xfrm>
            <a:off x="10845511" y="3114100"/>
            <a:ext cx="1316326" cy="517065"/>
          </a:xfrm>
          <a:prstGeom prst="rect">
            <a:avLst/>
          </a:prstGeom>
          <a:noFill/>
        </p:spPr>
        <p:txBody>
          <a:bodyPr wrap="square" lIns="182880" tIns="146304" rIns="182880" bIns="146304" rtlCol="0">
            <a:spAutoFit/>
          </a:bodyPr>
          <a:lstStyle/>
          <a:p>
            <a:pPr algn="ctr">
              <a:lnSpc>
                <a:spcPct val="90000"/>
              </a:lnSpc>
              <a:spcAft>
                <a:spcPts val="600"/>
              </a:spcAft>
            </a:pPr>
            <a:r>
              <a:rPr lang="en-US" altLang="zh-CN" sz="1600" b="1" dirty="0">
                <a:gradFill>
                  <a:gsLst>
                    <a:gs pos="2917">
                      <a:schemeClr val="tx1"/>
                    </a:gs>
                    <a:gs pos="30000">
                      <a:schemeClr val="tx1"/>
                    </a:gs>
                  </a:gsLst>
                  <a:lin ang="5400000" scaled="0"/>
                </a:gradFill>
              </a:rPr>
              <a:t>Apply</a:t>
            </a:r>
            <a:endParaRPr lang="en-US" sz="16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964635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54" grpId="0" animBg="1"/>
      <p:bldP spid="42" grpId="0"/>
      <p:bldP spid="43" grpId="0" animBg="1"/>
      <p:bldP spid="45" grpId="0" animBg="1"/>
      <p:bldP spid="46" grpId="0" animBg="1"/>
      <p:bldP spid="47" grpId="0" animBg="1"/>
      <p:bldP spid="74" grpId="0" animBg="1"/>
      <p:bldP spid="75" grpId="0" animBg="1"/>
      <p:bldP spid="76" grpId="0" animBg="1"/>
      <p:bldP spid="103" grpId="0"/>
      <p:bldP spid="104" grpId="0"/>
      <p:bldP spid="118" grpId="0"/>
      <p:bldP spid="119" grpId="0"/>
      <p:bldP spid="124" grpId="0" animBg="1"/>
      <p:bldP spid="125" grpId="0" animBg="1"/>
      <p:bldP spid="126" grpId="0" animBg="1"/>
      <p:bldP spid="148" grpId="0"/>
      <p:bldP spid="149" grpId="0" animBg="1"/>
      <p:bldP spid="154" grpId="0" animBg="1"/>
      <p:bldP spid="155" grpId="0" animBg="1"/>
      <p:bldP spid="159" grpId="0" animBg="1"/>
      <p:bldP spid="160" grpId="0"/>
      <p:bldP spid="162" grpId="0" animBg="1"/>
      <p:bldP spid="163" grpId="0"/>
      <p:bldP spid="44" grpId="0" animBg="1"/>
      <p:bldP spid="48" grpId="0" animBg="1"/>
      <p:bldP spid="49" grpId="0" animBg="1"/>
      <p:bldP spid="52" grpId="0" animBg="1"/>
      <p:bldP spid="53" grpId="0" animBg="1"/>
      <p:bldP spid="4" grpId="0" animBg="1"/>
      <p:bldP spid="55" grpId="0" animBg="1"/>
      <p:bldP spid="56" grpId="0"/>
      <p:bldP spid="57" grpId="0" animBg="1"/>
      <p:bldP spid="6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setup</a:t>
            </a:r>
          </a:p>
        </p:txBody>
      </p:sp>
      <p:sp>
        <p:nvSpPr>
          <p:cNvPr id="3" name="Text Placeholder 2"/>
          <p:cNvSpPr>
            <a:spLocks noGrp="1"/>
          </p:cNvSpPr>
          <p:nvPr>
            <p:ph type="body" sz="quarter" idx="10"/>
          </p:nvPr>
        </p:nvSpPr>
        <p:spPr>
          <a:xfrm>
            <a:off x="274638" y="1212850"/>
            <a:ext cx="11887200" cy="4745915"/>
          </a:xfrm>
        </p:spPr>
        <p:txBody>
          <a:bodyPr/>
          <a:lstStyle/>
          <a:p>
            <a:r>
              <a:rPr lang="en-US" dirty="0"/>
              <a:t>Machine information</a:t>
            </a:r>
          </a:p>
          <a:p>
            <a:pPr marL="342900" lvl="1" indent="-342900">
              <a:buFont typeface="Segoe UI" panose="020B0502040204020203" pitchFamily="34" charset="0"/>
              <a:buChar char="⁻"/>
            </a:pPr>
            <a:r>
              <a:rPr lang="en-US" altLang="zh-CN" dirty="0"/>
              <a:t>16 CPU cores, 256GB memory, 54Gbps </a:t>
            </a:r>
            <a:r>
              <a:rPr lang="en-US" altLang="zh-CN" dirty="0" err="1"/>
              <a:t>InfiniBand</a:t>
            </a:r>
            <a:r>
              <a:rPr lang="en-US" altLang="zh-CN" dirty="0"/>
              <a:t> NIC</a:t>
            </a:r>
            <a:endParaRPr lang="en-US" dirty="0"/>
          </a:p>
          <a:p>
            <a:pPr marL="342900" lvl="1" indent="-342900">
              <a:buFont typeface="Segoe UI" panose="020B0502040204020203" pitchFamily="34" charset="0"/>
              <a:buChar char="⁻"/>
            </a:pPr>
            <a:endParaRPr lang="en-US" dirty="0"/>
          </a:p>
          <a:p>
            <a:r>
              <a:rPr lang="en-US" altLang="zh-CN" dirty="0"/>
              <a:t>Typical ML algorithms</a:t>
            </a:r>
            <a:endParaRPr lang="en-US" dirty="0"/>
          </a:p>
          <a:p>
            <a:pPr marL="342900" lvl="1" indent="-342900">
              <a:buFont typeface="Segoe UI" panose="020B0502040204020203" pitchFamily="34" charset="0"/>
              <a:buChar char="⁻"/>
            </a:pPr>
            <a:r>
              <a:rPr lang="en-US" dirty="0"/>
              <a:t>MF, LDA, </a:t>
            </a:r>
            <a:r>
              <a:rPr lang="en-US" dirty="0" err="1"/>
              <a:t>BlockPG</a:t>
            </a:r>
            <a:endParaRPr lang="en-US" dirty="0"/>
          </a:p>
          <a:p>
            <a:pPr marL="342900" lvl="1" indent="-342900">
              <a:buFont typeface="Segoe UI" panose="020B0502040204020203" pitchFamily="34" charset="0"/>
              <a:buChar char="⁻"/>
            </a:pPr>
            <a:endParaRPr lang="en-US" dirty="0"/>
          </a:p>
          <a:p>
            <a:r>
              <a:rPr lang="en-US" altLang="zh-CN" dirty="0"/>
              <a:t>Large-scale dataset</a:t>
            </a:r>
            <a:endParaRPr lang="en-US" dirty="0"/>
          </a:p>
          <a:p>
            <a:pPr marL="342900" lvl="1" indent="-342900">
              <a:buFont typeface="Segoe UI" panose="020B0502040204020203" pitchFamily="34" charset="0"/>
              <a:buChar char="⁻"/>
            </a:pPr>
            <a:r>
              <a:rPr lang="en-US" dirty="0"/>
              <a:t>Up to 64 billion edges graph</a:t>
            </a:r>
          </a:p>
          <a:p>
            <a:pPr marL="342900" lvl="1" indent="-342900">
              <a:buFont typeface="Segoe UI" panose="020B0502040204020203" pitchFamily="34" charset="0"/>
              <a:buChar char="⁻"/>
            </a:pPr>
            <a:endParaRPr lang="en-US" dirty="0"/>
          </a:p>
          <a:p>
            <a:pPr marL="342900" lvl="1" indent="-342900">
              <a:buFont typeface="Segoe UI" panose="020B0502040204020203" pitchFamily="34" charset="0"/>
              <a:buChar char="⁻"/>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47698993"/>
              </p:ext>
            </p:extLst>
          </p:nvPr>
        </p:nvGraphicFramePr>
        <p:xfrm>
          <a:off x="5151437" y="4259262"/>
          <a:ext cx="6858000" cy="2123440"/>
        </p:xfrm>
        <a:graphic>
          <a:graphicData uri="http://schemas.openxmlformats.org/drawingml/2006/table">
            <a:tbl>
              <a:tblPr firstRow="1" bandRow="1">
                <a:tableStyleId>{5C22544A-7EE6-4342-B048-85BDC9FD1C3A}</a:tableStyleId>
              </a:tblPr>
              <a:tblGrid>
                <a:gridCol w="2057399">
                  <a:extLst>
                    <a:ext uri="{9D8B030D-6E8A-4147-A177-3AD203B41FA5}">
                      <a16:colId xmlns:a16="http://schemas.microsoft.com/office/drawing/2014/main" val="2372329967"/>
                    </a:ext>
                  </a:extLst>
                </a:gridCol>
                <a:gridCol w="1676400">
                  <a:extLst>
                    <a:ext uri="{9D8B030D-6E8A-4147-A177-3AD203B41FA5}">
                      <a16:colId xmlns:a16="http://schemas.microsoft.com/office/drawing/2014/main" val="151304656"/>
                    </a:ext>
                  </a:extLst>
                </a:gridCol>
                <a:gridCol w="1824790">
                  <a:extLst>
                    <a:ext uri="{9D8B030D-6E8A-4147-A177-3AD203B41FA5}">
                      <a16:colId xmlns:a16="http://schemas.microsoft.com/office/drawing/2014/main" val="3240595875"/>
                    </a:ext>
                  </a:extLst>
                </a:gridCol>
                <a:gridCol w="1299411">
                  <a:extLst>
                    <a:ext uri="{9D8B030D-6E8A-4147-A177-3AD203B41FA5}">
                      <a16:colId xmlns:a16="http://schemas.microsoft.com/office/drawing/2014/main" val="100016794"/>
                    </a:ext>
                  </a:extLst>
                </a:gridCol>
              </a:tblGrid>
              <a:tr h="370840">
                <a:tc>
                  <a:txBody>
                    <a:bodyPr/>
                    <a:lstStyle/>
                    <a:p>
                      <a:pPr algn="l"/>
                      <a:r>
                        <a:rPr lang="en-US" dirty="0"/>
                        <a:t>Dataset name</a:t>
                      </a:r>
                    </a:p>
                  </a:txBody>
                  <a:tcPr anchor="b"/>
                </a:tc>
                <a:tc>
                  <a:txBody>
                    <a:bodyPr/>
                    <a:lstStyle/>
                    <a:p>
                      <a:pPr algn="r"/>
                      <a:r>
                        <a:rPr lang="en-US" dirty="0"/>
                        <a:t>#</a:t>
                      </a:r>
                      <a:r>
                        <a:rPr lang="en-US" baseline="0" dirty="0"/>
                        <a:t> of users/ docs/samples</a:t>
                      </a:r>
                      <a:endParaRPr lang="en-US" dirty="0"/>
                    </a:p>
                  </a:txBody>
                  <a:tcPr anchor="b"/>
                </a:tc>
                <a:tc>
                  <a:txBody>
                    <a:bodyPr/>
                    <a:lstStyle/>
                    <a:p>
                      <a:pPr algn="r"/>
                      <a:r>
                        <a:rPr lang="en-US" dirty="0"/>
                        <a:t>#</a:t>
                      </a:r>
                      <a:r>
                        <a:rPr lang="en-US" baseline="0" dirty="0"/>
                        <a:t> of items/ words/features</a:t>
                      </a:r>
                      <a:endParaRPr lang="en-US" dirty="0"/>
                    </a:p>
                  </a:txBody>
                  <a:tcPr anchor="b"/>
                </a:tc>
                <a:tc>
                  <a:txBody>
                    <a:bodyPr/>
                    <a:lstStyle/>
                    <a:p>
                      <a:pPr algn="r"/>
                      <a:r>
                        <a:rPr lang="en-US" dirty="0"/>
                        <a:t>#</a:t>
                      </a:r>
                      <a:r>
                        <a:rPr lang="en-US" baseline="0" dirty="0"/>
                        <a:t> of edges</a:t>
                      </a:r>
                      <a:endParaRPr lang="en-US" dirty="0"/>
                    </a:p>
                  </a:txBody>
                  <a:tcPr anchor="b"/>
                </a:tc>
                <a:extLst>
                  <a:ext uri="{0D108BD9-81ED-4DB2-BD59-A6C34878D82A}">
                    <a16:rowId xmlns:a16="http://schemas.microsoft.com/office/drawing/2014/main" val="588070153"/>
                  </a:ext>
                </a:extLst>
              </a:tr>
              <a:tr h="370840">
                <a:tc>
                  <a:txBody>
                    <a:bodyPr/>
                    <a:lstStyle/>
                    <a:p>
                      <a:r>
                        <a:rPr lang="en-US" dirty="0" err="1"/>
                        <a:t>NewsData</a:t>
                      </a:r>
                      <a:r>
                        <a:rPr lang="en-US" dirty="0"/>
                        <a:t>(LDA)</a:t>
                      </a:r>
                    </a:p>
                  </a:txBody>
                  <a:tcPr/>
                </a:tc>
                <a:tc>
                  <a:txBody>
                    <a:bodyPr/>
                    <a:lstStyle/>
                    <a:p>
                      <a:pPr algn="r"/>
                      <a:r>
                        <a:rPr lang="en-US" dirty="0"/>
                        <a:t>7.3M</a:t>
                      </a:r>
                    </a:p>
                  </a:txBody>
                  <a:tcPr/>
                </a:tc>
                <a:tc>
                  <a:txBody>
                    <a:bodyPr/>
                    <a:lstStyle/>
                    <a:p>
                      <a:pPr algn="r"/>
                      <a:r>
                        <a:rPr lang="en-US" dirty="0"/>
                        <a:t>418.4K</a:t>
                      </a:r>
                    </a:p>
                  </a:txBody>
                  <a:tcPr/>
                </a:tc>
                <a:tc>
                  <a:txBody>
                    <a:bodyPr/>
                    <a:lstStyle/>
                    <a:p>
                      <a:pPr algn="r"/>
                      <a:r>
                        <a:rPr lang="en-US" dirty="0"/>
                        <a:t>1.4B</a:t>
                      </a:r>
                    </a:p>
                  </a:txBody>
                  <a:tcPr/>
                </a:tc>
                <a:extLst>
                  <a:ext uri="{0D108BD9-81ED-4DB2-BD59-A6C34878D82A}">
                    <a16:rowId xmlns:a16="http://schemas.microsoft.com/office/drawing/2014/main" val="171033537"/>
                  </a:ext>
                </a:extLst>
              </a:tr>
              <a:tr h="370840">
                <a:tc>
                  <a:txBody>
                    <a:bodyPr/>
                    <a:lstStyle/>
                    <a:p>
                      <a:r>
                        <a:rPr lang="en-US" dirty="0" err="1"/>
                        <a:t>AdsData</a:t>
                      </a:r>
                      <a:r>
                        <a:rPr lang="en-US" dirty="0"/>
                        <a:t>(</a:t>
                      </a:r>
                      <a:r>
                        <a:rPr lang="en-US" dirty="0" err="1"/>
                        <a:t>BlockPG</a:t>
                      </a:r>
                      <a:r>
                        <a:rPr lang="en-US" dirty="0"/>
                        <a:t>)</a:t>
                      </a:r>
                    </a:p>
                  </a:txBody>
                  <a:tcPr/>
                </a:tc>
                <a:tc>
                  <a:txBody>
                    <a:bodyPr/>
                    <a:lstStyle/>
                    <a:p>
                      <a:pPr algn="r"/>
                      <a:r>
                        <a:rPr lang="en-US" dirty="0"/>
                        <a:t>924.8M</a:t>
                      </a:r>
                    </a:p>
                  </a:txBody>
                  <a:tcPr/>
                </a:tc>
                <a:tc>
                  <a:txBody>
                    <a:bodyPr/>
                    <a:lstStyle/>
                    <a:p>
                      <a:pPr algn="r"/>
                      <a:r>
                        <a:rPr lang="en-US" dirty="0"/>
                        <a:t>209.3M</a:t>
                      </a:r>
                    </a:p>
                  </a:txBody>
                  <a:tcPr/>
                </a:tc>
                <a:tc>
                  <a:txBody>
                    <a:bodyPr/>
                    <a:lstStyle/>
                    <a:p>
                      <a:pPr algn="r"/>
                      <a:r>
                        <a:rPr lang="en-US" dirty="0"/>
                        <a:t>64.9B</a:t>
                      </a:r>
                    </a:p>
                  </a:txBody>
                  <a:tcPr/>
                </a:tc>
                <a:extLst>
                  <a:ext uri="{0D108BD9-81ED-4DB2-BD59-A6C34878D82A}">
                    <a16:rowId xmlns:a16="http://schemas.microsoft.com/office/drawing/2014/main" val="3378720852"/>
                  </a:ext>
                </a:extLst>
              </a:tr>
              <a:tr h="370840">
                <a:tc>
                  <a:txBody>
                    <a:bodyPr/>
                    <a:lstStyle/>
                    <a:p>
                      <a:r>
                        <a:rPr lang="en-US" dirty="0"/>
                        <a:t>Netflix(MF)</a:t>
                      </a:r>
                    </a:p>
                  </a:txBody>
                  <a:tcPr/>
                </a:tc>
                <a:tc>
                  <a:txBody>
                    <a:bodyPr/>
                    <a:lstStyle/>
                    <a:p>
                      <a:pPr algn="r"/>
                      <a:r>
                        <a:rPr lang="en-US" dirty="0"/>
                        <a:t>480.2K</a:t>
                      </a:r>
                    </a:p>
                  </a:txBody>
                  <a:tcPr/>
                </a:tc>
                <a:tc>
                  <a:txBody>
                    <a:bodyPr/>
                    <a:lstStyle/>
                    <a:p>
                      <a:pPr algn="r"/>
                      <a:r>
                        <a:rPr lang="en-US" dirty="0"/>
                        <a:t>17.8K</a:t>
                      </a:r>
                    </a:p>
                  </a:txBody>
                  <a:tcPr/>
                </a:tc>
                <a:tc>
                  <a:txBody>
                    <a:bodyPr/>
                    <a:lstStyle/>
                    <a:p>
                      <a:pPr algn="r"/>
                      <a:r>
                        <a:rPr lang="en-US" dirty="0"/>
                        <a:t>100.</a:t>
                      </a:r>
                      <a:r>
                        <a:rPr lang="en-US" altLang="zh-CN" dirty="0"/>
                        <a:t>5M</a:t>
                      </a:r>
                      <a:endParaRPr lang="en-US" dirty="0"/>
                    </a:p>
                  </a:txBody>
                  <a:tcPr/>
                </a:tc>
                <a:extLst>
                  <a:ext uri="{0D108BD9-81ED-4DB2-BD59-A6C34878D82A}">
                    <a16:rowId xmlns:a16="http://schemas.microsoft.com/office/drawing/2014/main" val="3886075678"/>
                  </a:ext>
                </a:extLst>
              </a:tr>
              <a:tr h="370840">
                <a:tc>
                  <a:txBody>
                    <a:bodyPr/>
                    <a:lstStyle/>
                    <a:p>
                      <a:r>
                        <a:rPr lang="en-US" dirty="0"/>
                        <a:t>Synthesized(MF)</a:t>
                      </a:r>
                    </a:p>
                  </a:txBody>
                  <a:tcPr/>
                </a:tc>
                <a:tc>
                  <a:txBody>
                    <a:bodyPr/>
                    <a:lstStyle/>
                    <a:p>
                      <a:pPr algn="r"/>
                      <a:r>
                        <a:rPr lang="en-US" dirty="0"/>
                        <a:t>30M</a:t>
                      </a:r>
                    </a:p>
                  </a:txBody>
                  <a:tcPr/>
                </a:tc>
                <a:tc>
                  <a:txBody>
                    <a:bodyPr/>
                    <a:lstStyle/>
                    <a:p>
                      <a:pPr algn="r"/>
                      <a:r>
                        <a:rPr lang="en-US" dirty="0"/>
                        <a:t>1M</a:t>
                      </a:r>
                    </a:p>
                  </a:txBody>
                  <a:tcPr/>
                </a:tc>
                <a:tc>
                  <a:txBody>
                    <a:bodyPr/>
                    <a:lstStyle/>
                    <a:p>
                      <a:pPr algn="r"/>
                      <a:r>
                        <a:rPr lang="en-US" dirty="0"/>
                        <a:t>6.3M</a:t>
                      </a:r>
                    </a:p>
                  </a:txBody>
                  <a:tcPr/>
                </a:tc>
                <a:extLst>
                  <a:ext uri="{0D108BD9-81ED-4DB2-BD59-A6C34878D82A}">
                    <a16:rowId xmlns:a16="http://schemas.microsoft.com/office/drawing/2014/main" val="1751340525"/>
                  </a:ext>
                </a:extLst>
              </a:tr>
            </a:tbl>
          </a:graphicData>
        </a:graphic>
      </p:graphicFrame>
    </p:spTree>
    <p:extLst>
      <p:ext uri="{BB962C8B-B14F-4D97-AF65-F5344CB8AC3E}">
        <p14:creationId xmlns:p14="http://schemas.microsoft.com/office/powerpoint/2010/main" val="981716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a:t>
            </a:r>
            <a:endParaRPr lang="en-US" dirty="0"/>
          </a:p>
        </p:txBody>
      </p:sp>
      <p:sp>
        <p:nvSpPr>
          <p:cNvPr id="3" name="Text Placeholder 2"/>
          <p:cNvSpPr>
            <a:spLocks noGrp="1"/>
          </p:cNvSpPr>
          <p:nvPr>
            <p:ph type="body" sz="quarter" idx="10"/>
          </p:nvPr>
        </p:nvSpPr>
        <p:spPr>
          <a:xfrm>
            <a:off x="274638" y="1212850"/>
            <a:ext cx="11887200" cy="2308324"/>
          </a:xfrm>
        </p:spPr>
        <p:txBody>
          <a:bodyPr/>
          <a:lstStyle/>
          <a:p>
            <a:r>
              <a:rPr lang="en-US" altLang="zh-CN" dirty="0"/>
              <a:t>Compare to Parameter Server</a:t>
            </a:r>
          </a:p>
          <a:p>
            <a:pPr marL="342900" lvl="1" indent="-342900">
              <a:buFont typeface="Segoe UI" panose="020B0502040204020203" pitchFamily="34" charset="0"/>
              <a:buChar char="⁻"/>
            </a:pPr>
            <a:r>
              <a:rPr lang="en-US" altLang="zh-CN" b="1" dirty="0">
                <a:gradFill>
                  <a:gsLst>
                    <a:gs pos="1250">
                      <a:srgbClr val="505050"/>
                    </a:gs>
                    <a:gs pos="100000">
                      <a:srgbClr val="505050"/>
                    </a:gs>
                  </a:gsLst>
                  <a:lin ang="5400000" scaled="0"/>
                </a:gradFill>
              </a:rPr>
              <a:t>48%</a:t>
            </a:r>
            <a:r>
              <a:rPr lang="en-US" altLang="zh-CN" dirty="0">
                <a:gradFill>
                  <a:gsLst>
                    <a:gs pos="1250">
                      <a:srgbClr val="505050"/>
                    </a:gs>
                    <a:gs pos="100000">
                      <a:srgbClr val="505050"/>
                    </a:gs>
                  </a:gsLst>
                  <a:lin ang="5400000" scaled="0"/>
                </a:gradFill>
              </a:rPr>
              <a:t> improvement on 32 servers!</a:t>
            </a:r>
          </a:p>
          <a:p>
            <a:pPr marL="342900" lvl="1" indent="-342900">
              <a:buFont typeface="Segoe UI" panose="020B0502040204020203" pitchFamily="34" charset="0"/>
              <a:buChar char="⁻"/>
            </a:pPr>
            <a:r>
              <a:rPr lang="en-US" altLang="zh-CN" dirty="0">
                <a:gradFill>
                  <a:gsLst>
                    <a:gs pos="1250">
                      <a:srgbClr val="505050"/>
                    </a:gs>
                    <a:gs pos="100000">
                      <a:srgbClr val="505050"/>
                    </a:gs>
                  </a:gsLst>
                  <a:lin ang="5400000" scaled="0"/>
                </a:gradFill>
              </a:rPr>
              <a:t>Algorithm</a:t>
            </a:r>
            <a:r>
              <a:rPr lang="en-US" dirty="0">
                <a:gradFill>
                  <a:gsLst>
                    <a:gs pos="1250">
                      <a:srgbClr val="505050"/>
                    </a:gs>
                    <a:gs pos="100000">
                      <a:srgbClr val="505050"/>
                    </a:gs>
                  </a:gsLst>
                  <a:lin ang="5400000" scaled="0"/>
                </a:gradFill>
              </a:rPr>
              <a:t>: </a:t>
            </a:r>
            <a:r>
              <a:rPr lang="en-US" dirty="0" err="1">
                <a:gradFill>
                  <a:gsLst>
                    <a:gs pos="1250">
                      <a:srgbClr val="505050"/>
                    </a:gs>
                    <a:gs pos="100000">
                      <a:srgbClr val="505050"/>
                    </a:gs>
                  </a:gsLst>
                  <a:lin ang="5400000" scaled="0"/>
                </a:gradFill>
              </a:rPr>
              <a:t>BlockPG</a:t>
            </a:r>
            <a:endParaRPr lang="en-US" dirty="0">
              <a:gradFill>
                <a:gsLst>
                  <a:gs pos="1250">
                    <a:srgbClr val="505050"/>
                  </a:gs>
                  <a:gs pos="100000">
                    <a:srgbClr val="505050"/>
                  </a:gs>
                </a:gsLst>
                <a:lin ang="5400000" scaled="0"/>
              </a:gradFill>
            </a:endParaRPr>
          </a:p>
          <a:p>
            <a:pPr marL="342900" lvl="1" indent="-342900">
              <a:buFont typeface="Segoe UI" panose="020B0502040204020203" pitchFamily="34" charset="0"/>
              <a:buChar char="⁻"/>
            </a:pPr>
            <a:r>
              <a:rPr lang="en-US" altLang="zh-CN" dirty="0">
                <a:gradFill>
                  <a:gsLst>
                    <a:gs pos="1250">
                      <a:srgbClr val="505050"/>
                    </a:gs>
                    <a:gs pos="100000">
                      <a:srgbClr val="505050"/>
                    </a:gs>
                  </a:gsLst>
                  <a:lin ang="5400000" scaled="0"/>
                </a:gradFill>
              </a:rPr>
              <a:t>Dataset: </a:t>
            </a:r>
            <a:r>
              <a:rPr lang="en-US" dirty="0">
                <a:gradFill>
                  <a:gsLst>
                    <a:gs pos="1250">
                      <a:srgbClr val="505050"/>
                    </a:gs>
                    <a:gs pos="100000">
                      <a:srgbClr val="505050"/>
                    </a:gs>
                  </a:gsLst>
                  <a:lin ang="5400000" scaled="0"/>
                </a:gradFill>
              </a:rPr>
              <a:t>Microsoft private </a:t>
            </a:r>
            <a:r>
              <a:rPr lang="en-US" dirty="0" err="1">
                <a:gradFill>
                  <a:gsLst>
                    <a:gs pos="1250">
                      <a:srgbClr val="505050"/>
                    </a:gs>
                    <a:gs pos="100000">
                      <a:srgbClr val="505050"/>
                    </a:gs>
                  </a:gsLst>
                  <a:lin ang="5400000" scaled="0"/>
                </a:gradFill>
              </a:rPr>
              <a:t>AdsData</a:t>
            </a:r>
            <a:r>
              <a:rPr lang="en-US" dirty="0">
                <a:gradFill>
                  <a:gsLst>
                    <a:gs pos="1250">
                      <a:srgbClr val="505050"/>
                    </a:gs>
                    <a:gs pos="100000">
                      <a:srgbClr val="505050"/>
                    </a:gs>
                  </a:gsLst>
                  <a:lin ang="5400000" scaled="0"/>
                </a:gradFill>
              </a:rPr>
              <a:t> (64B edges)</a:t>
            </a:r>
          </a:p>
          <a:p>
            <a:pPr marL="342900" lvl="1" indent="-342900">
              <a:buFont typeface="Segoe UI" panose="020B0502040204020203" pitchFamily="34" charset="0"/>
              <a:buChar char="⁻"/>
            </a:pPr>
            <a:endParaRPr lang="en-US" dirty="0">
              <a:gradFill>
                <a:gsLst>
                  <a:gs pos="1250">
                    <a:srgbClr val="505050"/>
                  </a:gs>
                  <a:gs pos="100000">
                    <a:srgbClr val="505050"/>
                  </a:gs>
                </a:gsLst>
                <a:lin ang="5400000" scaled="0"/>
              </a:gradFill>
            </a:endParaRPr>
          </a:p>
        </p:txBody>
      </p:sp>
      <p:pic>
        <p:nvPicPr>
          <p:cNvPr id="6" name="Picture 5"/>
          <p:cNvPicPr>
            <a:picLocks noChangeAspect="1"/>
          </p:cNvPicPr>
          <p:nvPr/>
        </p:nvPicPr>
        <p:blipFill>
          <a:blip r:embed="rId3"/>
          <a:stretch>
            <a:fillRect/>
          </a:stretch>
        </p:blipFill>
        <p:spPr>
          <a:xfrm>
            <a:off x="1189037" y="3021723"/>
            <a:ext cx="4648200" cy="2375977"/>
          </a:xfrm>
          <a:prstGeom prst="rect">
            <a:avLst/>
          </a:prstGeom>
        </p:spPr>
      </p:pic>
      <p:pic>
        <p:nvPicPr>
          <p:cNvPr id="7" name="Picture 6"/>
          <p:cNvPicPr>
            <a:picLocks noChangeAspect="1"/>
          </p:cNvPicPr>
          <p:nvPr/>
        </p:nvPicPr>
        <p:blipFill>
          <a:blip r:embed="rId4"/>
          <a:stretch>
            <a:fillRect/>
          </a:stretch>
        </p:blipFill>
        <p:spPr>
          <a:xfrm>
            <a:off x="6523037" y="3097923"/>
            <a:ext cx="4648200" cy="2292974"/>
          </a:xfrm>
          <a:prstGeom prst="rect">
            <a:avLst/>
          </a:prstGeom>
        </p:spPr>
      </p:pic>
      <p:sp>
        <p:nvSpPr>
          <p:cNvPr id="9" name="TextBox 8"/>
          <p:cNvSpPr txBox="1"/>
          <p:nvPr/>
        </p:nvSpPr>
        <p:spPr>
          <a:xfrm>
            <a:off x="1968536" y="5390897"/>
            <a:ext cx="3458767" cy="544765"/>
          </a:xfrm>
          <a:prstGeom prst="rect">
            <a:avLst/>
          </a:prstGeom>
          <a:noFill/>
        </p:spPr>
        <p:txBody>
          <a:bodyPr wrap="none" lIns="182880" tIns="146304" rIns="182880" bIns="146304" rtlCol="0">
            <a:spAutoFit/>
          </a:bodyPr>
          <a:lstStyle/>
          <a:p>
            <a:pPr>
              <a:lnSpc>
                <a:spcPct val="90000"/>
              </a:lnSpc>
              <a:spcAft>
                <a:spcPts val="600"/>
              </a:spcAft>
            </a:pPr>
            <a:r>
              <a:rPr lang="en-US" altLang="zh-CN" dirty="0">
                <a:gradFill>
                  <a:gsLst>
                    <a:gs pos="2917">
                      <a:schemeClr val="tx1"/>
                    </a:gs>
                    <a:gs pos="30000">
                      <a:schemeClr val="tx1"/>
                    </a:gs>
                  </a:gsLst>
                  <a:lin ang="5400000" scaled="0"/>
                </a:gradFill>
              </a:rPr>
              <a:t>Imbalance in Parameter Server</a:t>
            </a:r>
            <a:endParaRPr lang="en-US" dirty="0">
              <a:gradFill>
                <a:gsLst>
                  <a:gs pos="2917">
                    <a:schemeClr val="tx1"/>
                  </a:gs>
                  <a:gs pos="30000">
                    <a:schemeClr val="tx1"/>
                  </a:gs>
                </a:gsLst>
                <a:lin ang="5400000" scaled="0"/>
              </a:gradFill>
            </a:endParaRPr>
          </a:p>
        </p:txBody>
      </p:sp>
      <p:sp>
        <p:nvSpPr>
          <p:cNvPr id="10" name="TextBox 9"/>
          <p:cNvSpPr txBox="1"/>
          <p:nvPr/>
        </p:nvSpPr>
        <p:spPr>
          <a:xfrm>
            <a:off x="8123237" y="5390897"/>
            <a:ext cx="1952266" cy="544765"/>
          </a:xfrm>
          <a:prstGeom prst="rect">
            <a:avLst/>
          </a:prstGeom>
          <a:noFill/>
        </p:spPr>
        <p:txBody>
          <a:bodyPr wrap="none" lIns="182880" tIns="146304" rIns="182880" bIns="146304" rtlCol="0">
            <a:spAutoFit/>
          </a:bodyPr>
          <a:lstStyle/>
          <a:p>
            <a:pPr>
              <a:lnSpc>
                <a:spcPct val="90000"/>
              </a:lnSpc>
              <a:spcAft>
                <a:spcPts val="600"/>
              </a:spcAft>
            </a:pPr>
            <a:r>
              <a:rPr lang="en-US" altLang="zh-CN" dirty="0">
                <a:gradFill>
                  <a:gsLst>
                    <a:gs pos="2917">
                      <a:schemeClr val="tx1"/>
                    </a:gs>
                    <a:gs pos="30000">
                      <a:schemeClr val="tx1"/>
                    </a:gs>
                  </a:gsLst>
                  <a:lin ang="5400000" scaled="0"/>
                </a:gradFill>
              </a:rPr>
              <a:t>Balance in TuX2</a:t>
            </a:r>
            <a:endParaRPr lang="en-US" dirty="0">
              <a:gradFill>
                <a:gsLst>
                  <a:gs pos="2917">
                    <a:schemeClr val="tx1"/>
                  </a:gs>
                  <a:gs pos="30000">
                    <a:schemeClr val="tx1"/>
                  </a:gs>
                </a:gsLst>
                <a:lin ang="5400000" scaled="0"/>
              </a:gradFill>
            </a:endParaRPr>
          </a:p>
        </p:txBody>
      </p:sp>
      <p:sp>
        <p:nvSpPr>
          <p:cNvPr id="4" name="Rounded Rectangular Callout 3"/>
          <p:cNvSpPr/>
          <p:nvPr/>
        </p:nvSpPr>
        <p:spPr bwMode="auto">
          <a:xfrm>
            <a:off x="9113837" y="2419477"/>
            <a:ext cx="2438400" cy="1001812"/>
          </a:xfrm>
          <a:prstGeom prst="wedgeRoundRectCallout">
            <a:avLst>
              <a:gd name="adj1" fmla="val -47582"/>
              <a:gd name="adj2" fmla="val 76535"/>
              <a:gd name="adj3" fmla="val 16667"/>
            </a:avLst>
          </a:prstGeom>
          <a:noFill/>
          <a:ln w="158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9190037" y="2430816"/>
            <a:ext cx="2776971" cy="849463"/>
          </a:xfrm>
          <a:prstGeom prst="rect">
            <a:avLst/>
          </a:prstGeom>
          <a:noFill/>
        </p:spPr>
        <p:txBody>
          <a:bodyPr wrap="square" lIns="182880" tIns="146304" rIns="182880" bIns="146304" rtlCol="0">
            <a:spAutoFit/>
          </a:bodyPr>
          <a:lstStyle/>
          <a:p>
            <a:pPr>
              <a:lnSpc>
                <a:spcPct val="90000"/>
              </a:lnSpc>
              <a:spcAft>
                <a:spcPts val="600"/>
              </a:spcAft>
            </a:pPr>
            <a:r>
              <a:rPr lang="en-US" altLang="zh-CN" sz="2000" dirty="0">
                <a:gradFill>
                  <a:gsLst>
                    <a:gs pos="2917">
                      <a:schemeClr val="tx1"/>
                    </a:gs>
                    <a:gs pos="30000">
                      <a:schemeClr val="tx1"/>
                    </a:gs>
                  </a:gsLst>
                  <a:lin ang="5400000" scaled="0"/>
                </a:gradFill>
              </a:rPr>
              <a:t>Balance workload with </a:t>
            </a:r>
            <a:r>
              <a:rPr lang="en-US" sz="2000" dirty="0">
                <a:gradFill>
                  <a:gsLst>
                    <a:gs pos="2917">
                      <a:schemeClr val="tx1"/>
                    </a:gs>
                    <a:gs pos="30000">
                      <a:schemeClr val="tx1"/>
                    </a:gs>
                  </a:gsLst>
                  <a:lin ang="5400000" scaled="0"/>
                </a:gradFill>
              </a:rPr>
              <a:t>vertex-cut!</a:t>
            </a:r>
          </a:p>
        </p:txBody>
      </p:sp>
    </p:spTree>
    <p:extLst>
      <p:ext uri="{BB962C8B-B14F-4D97-AF65-F5344CB8AC3E}">
        <p14:creationId xmlns:p14="http://schemas.microsoft.com/office/powerpoint/2010/main" val="1781523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a:t>
            </a:r>
            <a:endParaRPr lang="en-US" dirty="0"/>
          </a:p>
        </p:txBody>
      </p:sp>
      <p:sp>
        <p:nvSpPr>
          <p:cNvPr id="3" name="Text Placeholder 2"/>
          <p:cNvSpPr>
            <a:spLocks noGrp="1"/>
          </p:cNvSpPr>
          <p:nvPr>
            <p:ph type="body" sz="quarter" idx="10"/>
          </p:nvPr>
        </p:nvSpPr>
        <p:spPr>
          <a:xfrm>
            <a:off x="274638" y="1212850"/>
            <a:ext cx="11887200" cy="2092881"/>
          </a:xfrm>
        </p:spPr>
        <p:txBody>
          <a:bodyPr/>
          <a:lstStyle/>
          <a:p>
            <a:r>
              <a:rPr lang="en-US" altLang="zh-CN" dirty="0"/>
              <a:t>Compare to </a:t>
            </a:r>
            <a:r>
              <a:rPr lang="en-US" altLang="zh-CN" dirty="0" err="1"/>
              <a:t>PowerGraph</a:t>
            </a:r>
            <a:r>
              <a:rPr lang="en-US" altLang="zh-CN" dirty="0"/>
              <a:t>, </a:t>
            </a:r>
            <a:r>
              <a:rPr lang="en-US" altLang="zh-CN" dirty="0" err="1"/>
              <a:t>PowerLyra</a:t>
            </a:r>
            <a:endParaRPr lang="en-US" altLang="zh-CN" dirty="0"/>
          </a:p>
          <a:p>
            <a:pPr marL="342900" lvl="1" indent="-342900">
              <a:buFont typeface="Segoe UI" panose="020B0502040204020203" pitchFamily="34" charset="0"/>
              <a:buChar char="⁻"/>
            </a:pPr>
            <a:r>
              <a:rPr lang="en-US" altLang="zh-CN" dirty="0">
                <a:gradFill>
                  <a:gsLst>
                    <a:gs pos="1250">
                      <a:srgbClr val="505050"/>
                    </a:gs>
                    <a:gs pos="100000">
                      <a:srgbClr val="505050"/>
                    </a:gs>
                  </a:gsLst>
                  <a:lin ang="5400000" scaled="0"/>
                </a:gradFill>
              </a:rPr>
              <a:t>Algorithm</a:t>
            </a:r>
            <a:r>
              <a:rPr lang="en-US" dirty="0">
                <a:gradFill>
                  <a:gsLst>
                    <a:gs pos="1250">
                      <a:srgbClr val="505050"/>
                    </a:gs>
                    <a:gs pos="100000">
                      <a:srgbClr val="505050"/>
                    </a:gs>
                  </a:gsLst>
                  <a:lin ang="5400000" scaled="0"/>
                </a:gradFill>
              </a:rPr>
              <a:t>: Matrix Factorization</a:t>
            </a:r>
          </a:p>
          <a:p>
            <a:pPr marL="342900" lvl="1" indent="-342900">
              <a:buFont typeface="Segoe UI" panose="020B0502040204020203" pitchFamily="34" charset="0"/>
              <a:buChar char="⁻"/>
            </a:pPr>
            <a:r>
              <a:rPr lang="en-US" dirty="0">
                <a:gradFill>
                  <a:gsLst>
                    <a:gs pos="1250">
                      <a:srgbClr val="505050"/>
                    </a:gs>
                    <a:gs pos="100000">
                      <a:srgbClr val="505050"/>
                    </a:gs>
                  </a:gsLst>
                  <a:lin ang="5400000" scaled="0"/>
                </a:gradFill>
              </a:rPr>
              <a:t>Dataset: Netflix</a:t>
            </a:r>
          </a:p>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3417197783"/>
              </p:ext>
            </p:extLst>
          </p:nvPr>
        </p:nvGraphicFramePr>
        <p:xfrm>
          <a:off x="5067283" y="2735262"/>
          <a:ext cx="6350000" cy="3810000"/>
        </p:xfrm>
        <a:graphic>
          <a:graphicData uri="http://schemas.openxmlformats.org/drawingml/2006/chart">
            <c:chart xmlns:c="http://schemas.openxmlformats.org/drawingml/2006/chart" xmlns:r="http://schemas.openxmlformats.org/officeDocument/2006/relationships" r:id="rId3"/>
          </a:graphicData>
        </a:graphic>
      </p:graphicFrame>
      <p:sp>
        <p:nvSpPr>
          <p:cNvPr id="16" name="Rectangle 15"/>
          <p:cNvSpPr/>
          <p:nvPr/>
        </p:nvSpPr>
        <p:spPr bwMode="auto">
          <a:xfrm>
            <a:off x="6533997" y="4441363"/>
            <a:ext cx="4800600" cy="1143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98050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a:t>
            </a:r>
            <a:endParaRPr lang="en-US" dirty="0"/>
          </a:p>
        </p:txBody>
      </p:sp>
      <p:sp>
        <p:nvSpPr>
          <p:cNvPr id="3" name="Text Placeholder 2"/>
          <p:cNvSpPr>
            <a:spLocks noGrp="1"/>
          </p:cNvSpPr>
          <p:nvPr>
            <p:ph type="body" sz="quarter" idx="10"/>
          </p:nvPr>
        </p:nvSpPr>
        <p:spPr>
          <a:xfrm>
            <a:off x="274638" y="1212850"/>
            <a:ext cx="11887200" cy="2092881"/>
          </a:xfrm>
        </p:spPr>
        <p:txBody>
          <a:bodyPr/>
          <a:lstStyle/>
          <a:p>
            <a:r>
              <a:rPr lang="en-US" altLang="zh-CN" dirty="0"/>
              <a:t>Compare to </a:t>
            </a:r>
            <a:r>
              <a:rPr lang="en-US" altLang="zh-CN" dirty="0" err="1"/>
              <a:t>PowerGraph</a:t>
            </a:r>
            <a:r>
              <a:rPr lang="en-US" altLang="zh-CN" dirty="0"/>
              <a:t>, </a:t>
            </a:r>
            <a:r>
              <a:rPr lang="en-US" altLang="zh-CN" dirty="0" err="1"/>
              <a:t>PowerLyra</a:t>
            </a:r>
            <a:endParaRPr lang="en-US" altLang="zh-CN" dirty="0"/>
          </a:p>
          <a:p>
            <a:pPr marL="342900" lvl="1" indent="-342900">
              <a:buFont typeface="Segoe UI" panose="020B0502040204020203" pitchFamily="34" charset="0"/>
              <a:buChar char="⁻"/>
            </a:pPr>
            <a:r>
              <a:rPr lang="en-US" altLang="zh-CN" dirty="0">
                <a:gradFill>
                  <a:gsLst>
                    <a:gs pos="1250">
                      <a:srgbClr val="505050"/>
                    </a:gs>
                    <a:gs pos="100000">
                      <a:srgbClr val="505050"/>
                    </a:gs>
                  </a:gsLst>
                  <a:lin ang="5400000" scaled="0"/>
                </a:gradFill>
              </a:rPr>
              <a:t>Algorithm</a:t>
            </a:r>
            <a:r>
              <a:rPr lang="en-US" dirty="0">
                <a:gradFill>
                  <a:gsLst>
                    <a:gs pos="1250">
                      <a:srgbClr val="505050"/>
                    </a:gs>
                    <a:gs pos="100000">
                      <a:srgbClr val="505050"/>
                    </a:gs>
                  </a:gsLst>
                  <a:lin ang="5400000" scaled="0"/>
                </a:gradFill>
              </a:rPr>
              <a:t>: Matrix Factorization</a:t>
            </a:r>
          </a:p>
          <a:p>
            <a:pPr marL="342900" lvl="1" indent="-342900">
              <a:buFont typeface="Segoe UI" panose="020B0502040204020203" pitchFamily="34" charset="0"/>
              <a:buChar char="⁻"/>
            </a:pPr>
            <a:r>
              <a:rPr lang="en-US" dirty="0">
                <a:gradFill>
                  <a:gsLst>
                    <a:gs pos="1250">
                      <a:srgbClr val="505050"/>
                    </a:gs>
                    <a:gs pos="100000">
                      <a:srgbClr val="505050"/>
                    </a:gs>
                  </a:gsLst>
                  <a:lin ang="5400000" scaled="0"/>
                </a:gradFill>
              </a:rPr>
              <a:t>Dataset: Netflix</a:t>
            </a:r>
          </a:p>
          <a:p>
            <a:endParaRPr lang="en-US" dirty="0"/>
          </a:p>
        </p:txBody>
      </p:sp>
      <p:graphicFrame>
        <p:nvGraphicFramePr>
          <p:cNvPr id="7" name="Chart 6"/>
          <p:cNvGraphicFramePr>
            <a:graphicFrameLocks/>
          </p:cNvGraphicFramePr>
          <p:nvPr>
            <p:extLst/>
          </p:nvPr>
        </p:nvGraphicFramePr>
        <p:xfrm>
          <a:off x="5067283" y="2735262"/>
          <a:ext cx="6350000" cy="381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Connector 7"/>
          <p:cNvCxnSpPr/>
          <p:nvPr/>
        </p:nvCxnSpPr>
        <p:spPr>
          <a:xfrm>
            <a:off x="10606609" y="4335462"/>
            <a:ext cx="0" cy="785178"/>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523044" y="4335462"/>
            <a:ext cx="16713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523044" y="5120640"/>
            <a:ext cx="16713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10895012" y="4020105"/>
            <a:ext cx="885825" cy="543957"/>
            <a:chOff x="9799637" y="2506662"/>
            <a:chExt cx="1981200" cy="685798"/>
          </a:xfrm>
        </p:grpSpPr>
        <p:sp>
          <p:nvSpPr>
            <p:cNvPr id="14" name="Rounded Rectangular Callout 13"/>
            <p:cNvSpPr/>
            <p:nvPr/>
          </p:nvSpPr>
          <p:spPr bwMode="auto">
            <a:xfrm>
              <a:off x="9799637" y="2548699"/>
              <a:ext cx="1966318" cy="643761"/>
            </a:xfrm>
            <a:prstGeom prst="wedgeRoundRectCallout">
              <a:avLst>
                <a:gd name="adj1" fmla="val -55258"/>
                <a:gd name="adj2" fmla="val 76506"/>
                <a:gd name="adj3" fmla="val 16667"/>
              </a:avLst>
            </a:prstGeom>
            <a:noFill/>
            <a:ln w="158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a:off x="9814519" y="2506662"/>
              <a:ext cx="1966318" cy="651894"/>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a:gradFill>
                    <a:gsLst>
                      <a:gs pos="2917">
                        <a:schemeClr val="tx1"/>
                      </a:gs>
                      <a:gs pos="30000">
                        <a:schemeClr val="tx1"/>
                      </a:gs>
                    </a:gsLst>
                    <a:lin ang="5400000" scaled="0"/>
                  </a:gradFill>
                </a:rPr>
                <a:t>10x!</a:t>
              </a:r>
            </a:p>
          </p:txBody>
        </p:sp>
      </p:grpSp>
    </p:spTree>
    <p:extLst>
      <p:ext uri="{BB962C8B-B14F-4D97-AF65-F5344CB8AC3E}">
        <p14:creationId xmlns:p14="http://schemas.microsoft.com/office/powerpoint/2010/main" val="39225042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sz="quarter" idx="10"/>
          </p:nvPr>
        </p:nvSpPr>
        <p:spPr>
          <a:xfrm>
            <a:off x="274638" y="1212850"/>
            <a:ext cx="11887200" cy="4561249"/>
          </a:xfrm>
        </p:spPr>
        <p:txBody>
          <a:bodyPr/>
          <a:lstStyle/>
          <a:p>
            <a:r>
              <a:rPr lang="en-US" dirty="0"/>
              <a:t>TuX</a:t>
            </a:r>
            <a:r>
              <a:rPr lang="en-US" baseline="30000" dirty="0"/>
              <a:t>2</a:t>
            </a:r>
            <a:r>
              <a:rPr lang="en-US" dirty="0"/>
              <a:t>: advocates the convergence of graph computation and distributed machine learning</a:t>
            </a:r>
          </a:p>
          <a:p>
            <a:pPr marL="342900" lvl="1" indent="-342900">
              <a:buFont typeface="Segoe UI" panose="020B0502040204020203" pitchFamily="34" charset="0"/>
              <a:buChar char="⁻"/>
            </a:pPr>
            <a:endParaRPr lang="en-US" sz="2400" dirty="0"/>
          </a:p>
          <a:p>
            <a:pPr marL="342900" lvl="1" indent="-342900">
              <a:buFont typeface="Segoe UI" panose="020B0502040204020203" pitchFamily="34" charset="0"/>
              <a:buChar char="⁻"/>
            </a:pPr>
            <a:r>
              <a:rPr lang="en-US" sz="2400" dirty="0"/>
              <a:t>Introduce important machine learning concepts to graph computation</a:t>
            </a:r>
          </a:p>
          <a:p>
            <a:pPr marL="342900" lvl="1" indent="-342900">
              <a:buFont typeface="Segoe UI" panose="020B0502040204020203" pitchFamily="34" charset="0"/>
              <a:buChar char="⁻"/>
            </a:pPr>
            <a:endParaRPr lang="en-US" sz="2400" dirty="0"/>
          </a:p>
          <a:p>
            <a:pPr marL="342900" lvl="1" indent="-342900">
              <a:buFont typeface="Segoe UI" panose="020B0502040204020203" pitchFamily="34" charset="0"/>
              <a:buChar char="⁻"/>
            </a:pPr>
            <a:r>
              <a:rPr lang="en-US" sz="2400" dirty="0"/>
              <a:t>Define a new, flexible graph model to express ML algorithms efficiently</a:t>
            </a:r>
          </a:p>
          <a:p>
            <a:pPr marL="342900" lvl="1" indent="-342900">
              <a:buFont typeface="Segoe UI" panose="020B0502040204020203" pitchFamily="34" charset="0"/>
              <a:buChar char="⁻"/>
            </a:pPr>
            <a:endParaRPr lang="en-US" sz="2400" dirty="0"/>
          </a:p>
          <a:p>
            <a:pPr marL="342900" lvl="1" indent="-342900">
              <a:buFont typeface="Segoe UI" panose="020B0502040204020203" pitchFamily="34" charset="0"/>
              <a:buChar char="⁻"/>
            </a:pPr>
            <a:r>
              <a:rPr lang="en-US" sz="2400" dirty="0"/>
              <a:t>Demonstrate TuX</a:t>
            </a:r>
            <a:r>
              <a:rPr lang="en-US" sz="2400" baseline="30000" dirty="0"/>
              <a:t>2</a:t>
            </a:r>
            <a:r>
              <a:rPr lang="en-US" sz="2400" dirty="0"/>
              <a:t> outperform existing Graph and ML systems in </a:t>
            </a:r>
            <a:r>
              <a:rPr lang="en-US" dirty="0"/>
              <a:t>representative</a:t>
            </a:r>
            <a:r>
              <a:rPr lang="en-US" sz="2400" dirty="0"/>
              <a:t> ML </a:t>
            </a:r>
            <a:r>
              <a:rPr lang="en-US" dirty="0"/>
              <a:t>algorithms respectively</a:t>
            </a:r>
            <a:endParaRPr lang="en-US" sz="2400" dirty="0"/>
          </a:p>
          <a:p>
            <a:endParaRPr lang="en-US" dirty="0"/>
          </a:p>
        </p:txBody>
      </p:sp>
    </p:spTree>
    <p:extLst>
      <p:ext uri="{BB962C8B-B14F-4D97-AF65-F5344CB8AC3E}">
        <p14:creationId xmlns:p14="http://schemas.microsoft.com/office/powerpoint/2010/main" val="1795634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br>
              <a:rPr lang="en-US" dirty="0"/>
            </a:br>
            <a:r>
              <a:rPr lang="en-US" dirty="0"/>
              <a:t>Q&amp;A</a:t>
            </a:r>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7411" y="4767997"/>
            <a:ext cx="2042940" cy="1153273"/>
          </a:xfrm>
          <a:prstGeom prst="rect">
            <a:avLst/>
          </a:prstGeom>
        </p:spPr>
      </p:pic>
      <p:sp>
        <p:nvSpPr>
          <p:cNvPr id="17" name="Title 16"/>
          <p:cNvSpPr>
            <a:spLocks noGrp="1"/>
          </p:cNvSpPr>
          <p:nvPr>
            <p:ph type="title"/>
          </p:nvPr>
        </p:nvSpPr>
        <p:spPr/>
        <p:txBody>
          <a:bodyPr/>
          <a:lstStyle/>
          <a:p>
            <a:r>
              <a:rPr lang="en-US" dirty="0"/>
              <a:t>Graph Structures in Machine Learning</a:t>
            </a:r>
          </a:p>
        </p:txBody>
      </p:sp>
      <p:sp>
        <p:nvSpPr>
          <p:cNvPr id="6" name="Text Placeholder 5"/>
          <p:cNvSpPr>
            <a:spLocks noGrp="1"/>
          </p:cNvSpPr>
          <p:nvPr>
            <p:ph type="body" sz="quarter" idx="10"/>
          </p:nvPr>
        </p:nvSpPr>
        <p:spPr>
          <a:xfrm>
            <a:off x="274638" y="1212850"/>
            <a:ext cx="11887200" cy="738664"/>
          </a:xfrm>
        </p:spPr>
        <p:txBody>
          <a:bodyPr/>
          <a:lstStyle/>
          <a:p>
            <a:endParaRPr lang="en-US"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5555" y="1646390"/>
            <a:ext cx="4471989" cy="2353421"/>
          </a:xfrm>
          <a:prstGeom prst="rect">
            <a:avLst/>
          </a:prstGeom>
        </p:spPr>
      </p:pic>
      <p:pic>
        <p:nvPicPr>
          <p:cNvPr id="15" name="Picture 14"/>
          <p:cNvPicPr>
            <a:picLocks noChangeAspect="1"/>
          </p:cNvPicPr>
          <p:nvPr/>
        </p:nvPicPr>
        <p:blipFill>
          <a:blip r:embed="rId5"/>
          <a:stretch>
            <a:fillRect/>
          </a:stretch>
        </p:blipFill>
        <p:spPr>
          <a:xfrm>
            <a:off x="538955" y="1337277"/>
            <a:ext cx="2816432" cy="273873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9026" y="1619402"/>
            <a:ext cx="3278755" cy="2346624"/>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613" y="4764911"/>
            <a:ext cx="418078" cy="418078"/>
          </a:xfrm>
          <a:prstGeom prst="rect">
            <a:avLst/>
          </a:prstGeom>
        </p:spPr>
      </p:pic>
      <p:pic>
        <p:nvPicPr>
          <p:cNvPr id="30" name="Picture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12827" y="4885798"/>
            <a:ext cx="547107" cy="525450"/>
          </a:xfrm>
          <a:prstGeom prst="rect">
            <a:avLst/>
          </a:prstGeom>
        </p:spPr>
      </p:pic>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64735" y="5800327"/>
            <a:ext cx="501570" cy="503808"/>
          </a:xfrm>
          <a:prstGeom prst="rect">
            <a:avLst/>
          </a:prstGeom>
        </p:spPr>
      </p:pic>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85388" y="4594264"/>
            <a:ext cx="410226" cy="410226"/>
          </a:xfrm>
          <a:prstGeom prst="rect">
            <a:avLst/>
          </a:prstGeom>
        </p:spPr>
      </p:pic>
      <p:pic>
        <p:nvPicPr>
          <p:cNvPr id="34" name="Picture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64140" y="5921270"/>
            <a:ext cx="601777" cy="395392"/>
          </a:xfrm>
          <a:prstGeom prst="rect">
            <a:avLst/>
          </a:prstGeom>
        </p:spPr>
      </p:pic>
      <p:cxnSp>
        <p:nvCxnSpPr>
          <p:cNvPr id="36" name="Straight Connector 35"/>
          <p:cNvCxnSpPr>
            <a:stCxn id="27" idx="3"/>
            <a:endCxn id="33" idx="1"/>
          </p:cNvCxnSpPr>
          <p:nvPr/>
        </p:nvCxnSpPr>
        <p:spPr>
          <a:xfrm flipV="1">
            <a:off x="1063691" y="4799377"/>
            <a:ext cx="621697" cy="174573"/>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3" idx="3"/>
            <a:endCxn id="30" idx="1"/>
          </p:cNvCxnSpPr>
          <p:nvPr/>
        </p:nvCxnSpPr>
        <p:spPr>
          <a:xfrm>
            <a:off x="2095614" y="4799377"/>
            <a:ext cx="517213" cy="34914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30" idx="1"/>
          </p:cNvCxnSpPr>
          <p:nvPr/>
        </p:nvCxnSpPr>
        <p:spPr>
          <a:xfrm flipV="1">
            <a:off x="2029513" y="5148523"/>
            <a:ext cx="583314" cy="82064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3"/>
            <a:endCxn id="31" idx="1"/>
          </p:cNvCxnSpPr>
          <p:nvPr/>
        </p:nvCxnSpPr>
        <p:spPr>
          <a:xfrm flipV="1">
            <a:off x="2065917" y="6052231"/>
            <a:ext cx="398818" cy="6673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31047" y="5092241"/>
            <a:ext cx="682116" cy="638014"/>
          </a:xfrm>
          <a:prstGeom prst="rect">
            <a:avLst/>
          </a:prstGeom>
        </p:spPr>
      </p:pic>
      <p:cxnSp>
        <p:nvCxnSpPr>
          <p:cNvPr id="51" name="Straight Connector 50"/>
          <p:cNvCxnSpPr>
            <a:stCxn id="45" idx="3"/>
            <a:endCxn id="31" idx="1"/>
          </p:cNvCxnSpPr>
          <p:nvPr/>
        </p:nvCxnSpPr>
        <p:spPr>
          <a:xfrm>
            <a:off x="2013163" y="5411248"/>
            <a:ext cx="451572" cy="640983"/>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5" idx="1"/>
            <a:endCxn id="27" idx="3"/>
          </p:cNvCxnSpPr>
          <p:nvPr/>
        </p:nvCxnSpPr>
        <p:spPr>
          <a:xfrm flipH="1" flipV="1">
            <a:off x="1063691" y="4973950"/>
            <a:ext cx="267356" cy="437298"/>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618037" y="4901226"/>
            <a:ext cx="829029" cy="829029"/>
          </a:xfrm>
          <a:prstGeom prst="rect">
            <a:avLst/>
          </a:prstGeom>
        </p:spPr>
      </p:pic>
      <p:cxnSp>
        <p:nvCxnSpPr>
          <p:cNvPr id="58" name="Straight Connector 57"/>
          <p:cNvCxnSpPr/>
          <p:nvPr/>
        </p:nvCxnSpPr>
        <p:spPr>
          <a:xfrm>
            <a:off x="5322713" y="5344633"/>
            <a:ext cx="1007538" cy="459841"/>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Oval 58"/>
          <p:cNvSpPr/>
          <p:nvPr/>
        </p:nvSpPr>
        <p:spPr bwMode="auto">
          <a:xfrm>
            <a:off x="9158702" y="5034223"/>
            <a:ext cx="228600" cy="2286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TextBox 59"/>
          <p:cNvSpPr txBox="1"/>
          <p:nvPr/>
        </p:nvSpPr>
        <p:spPr>
          <a:xfrm>
            <a:off x="8505236" y="5166053"/>
            <a:ext cx="829394" cy="447815"/>
          </a:xfrm>
          <a:prstGeom prst="rect">
            <a:avLst/>
          </a:prstGeom>
          <a:noFill/>
        </p:spPr>
        <p:txBody>
          <a:bodyPr wrap="non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Sample</a:t>
            </a:r>
          </a:p>
        </p:txBody>
      </p:sp>
      <p:sp>
        <p:nvSpPr>
          <p:cNvPr id="61" name="Oval 60"/>
          <p:cNvSpPr/>
          <p:nvPr/>
        </p:nvSpPr>
        <p:spPr bwMode="auto">
          <a:xfrm>
            <a:off x="9865060" y="4745350"/>
            <a:ext cx="228600" cy="22860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Oval 61"/>
          <p:cNvSpPr/>
          <p:nvPr/>
        </p:nvSpPr>
        <p:spPr bwMode="auto">
          <a:xfrm>
            <a:off x="10363728" y="4745350"/>
            <a:ext cx="228600" cy="22860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Oval 62"/>
          <p:cNvSpPr/>
          <p:nvPr/>
        </p:nvSpPr>
        <p:spPr bwMode="auto">
          <a:xfrm>
            <a:off x="10906060" y="4745350"/>
            <a:ext cx="228600" cy="22860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Freeform 65"/>
          <p:cNvSpPr/>
          <p:nvPr/>
        </p:nvSpPr>
        <p:spPr bwMode="auto">
          <a:xfrm>
            <a:off x="9401175" y="4960250"/>
            <a:ext cx="552450" cy="209550"/>
          </a:xfrm>
          <a:custGeom>
            <a:avLst/>
            <a:gdLst>
              <a:gd name="connsiteX0" fmla="*/ 0 w 552450"/>
              <a:gd name="connsiteY0" fmla="*/ 209550 h 209550"/>
              <a:gd name="connsiteX1" fmla="*/ 409575 w 552450"/>
              <a:gd name="connsiteY1" fmla="*/ 161925 h 209550"/>
              <a:gd name="connsiteX2" fmla="*/ 552450 w 552450"/>
              <a:gd name="connsiteY2" fmla="*/ 0 h 209550"/>
            </a:gdLst>
            <a:ahLst/>
            <a:cxnLst>
              <a:cxn ang="0">
                <a:pos x="connsiteX0" y="connsiteY0"/>
              </a:cxn>
              <a:cxn ang="0">
                <a:pos x="connsiteX1" y="connsiteY1"/>
              </a:cxn>
              <a:cxn ang="0">
                <a:pos x="connsiteX2" y="connsiteY2"/>
              </a:cxn>
            </a:cxnLst>
            <a:rect l="l" t="t" r="r" b="b"/>
            <a:pathLst>
              <a:path w="552450" h="209550">
                <a:moveTo>
                  <a:pt x="0" y="209550"/>
                </a:moveTo>
                <a:cubicBezTo>
                  <a:pt x="158750" y="203200"/>
                  <a:pt x="317500" y="196850"/>
                  <a:pt x="409575" y="161925"/>
                </a:cubicBezTo>
                <a:cubicBezTo>
                  <a:pt x="501650" y="127000"/>
                  <a:pt x="527050" y="63500"/>
                  <a:pt x="552450" y="0"/>
                </a:cubicBezTo>
              </a:path>
            </a:pathLst>
          </a:cu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8" name="Freeform 67"/>
          <p:cNvSpPr/>
          <p:nvPr/>
        </p:nvSpPr>
        <p:spPr bwMode="auto">
          <a:xfrm>
            <a:off x="9401175" y="4950725"/>
            <a:ext cx="1623669" cy="221559"/>
          </a:xfrm>
          <a:custGeom>
            <a:avLst/>
            <a:gdLst>
              <a:gd name="connsiteX0" fmla="*/ 0 w 1623669"/>
              <a:gd name="connsiteY0" fmla="*/ 219075 h 221559"/>
              <a:gd name="connsiteX1" fmla="*/ 1371600 w 1623669"/>
              <a:gd name="connsiteY1" fmla="*/ 190500 h 221559"/>
              <a:gd name="connsiteX2" fmla="*/ 1619250 w 1623669"/>
              <a:gd name="connsiteY2" fmla="*/ 0 h 221559"/>
            </a:gdLst>
            <a:ahLst/>
            <a:cxnLst>
              <a:cxn ang="0">
                <a:pos x="connsiteX0" y="connsiteY0"/>
              </a:cxn>
              <a:cxn ang="0">
                <a:pos x="connsiteX1" y="connsiteY1"/>
              </a:cxn>
              <a:cxn ang="0">
                <a:pos x="connsiteX2" y="connsiteY2"/>
              </a:cxn>
            </a:cxnLst>
            <a:rect l="l" t="t" r="r" b="b"/>
            <a:pathLst>
              <a:path w="1623669" h="221559">
                <a:moveTo>
                  <a:pt x="0" y="219075"/>
                </a:moveTo>
                <a:cubicBezTo>
                  <a:pt x="550862" y="223043"/>
                  <a:pt x="1101725" y="227012"/>
                  <a:pt x="1371600" y="190500"/>
                </a:cubicBezTo>
                <a:cubicBezTo>
                  <a:pt x="1641475" y="153988"/>
                  <a:pt x="1630362" y="76994"/>
                  <a:pt x="1619250" y="0"/>
                </a:cubicBezTo>
              </a:path>
            </a:pathLst>
          </a:cu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TextBox 68"/>
          <p:cNvSpPr txBox="1"/>
          <p:nvPr/>
        </p:nvSpPr>
        <p:spPr>
          <a:xfrm>
            <a:off x="10363728" y="4401395"/>
            <a:ext cx="835806" cy="447815"/>
          </a:xfrm>
          <a:prstGeom prst="rect">
            <a:avLst/>
          </a:prstGeom>
          <a:noFill/>
        </p:spPr>
        <p:txBody>
          <a:bodyPr wrap="none" lIns="182880" tIns="146304" rIns="182880" bIns="146304" rtlCol="0">
            <a:spAutoFit/>
          </a:bodyPr>
          <a:lstStyle/>
          <a:p>
            <a:pPr>
              <a:lnSpc>
                <a:spcPct val="90000"/>
              </a:lnSpc>
              <a:spcAft>
                <a:spcPts val="600"/>
              </a:spcAft>
            </a:pPr>
            <a:r>
              <a:rPr lang="en-US" altLang="zh-CN" sz="1100" dirty="0">
                <a:gradFill>
                  <a:gsLst>
                    <a:gs pos="2917">
                      <a:schemeClr val="tx1"/>
                    </a:gs>
                    <a:gs pos="30000">
                      <a:schemeClr val="tx1"/>
                    </a:gs>
                  </a:gsLst>
                  <a:lin ang="5400000" scaled="0"/>
                </a:gradFill>
              </a:rPr>
              <a:t>Feature</a:t>
            </a:r>
            <a:endParaRPr lang="en-US" sz="1100" dirty="0">
              <a:gradFill>
                <a:gsLst>
                  <a:gs pos="2917">
                    <a:schemeClr val="tx1"/>
                  </a:gs>
                  <a:gs pos="30000">
                    <a:schemeClr val="tx1"/>
                  </a:gs>
                </a:gsLst>
                <a:lin ang="5400000" scaled="0"/>
              </a:gradFill>
            </a:endParaRPr>
          </a:p>
        </p:txBody>
      </p:sp>
      <p:sp>
        <p:nvSpPr>
          <p:cNvPr id="70" name="Oval 69"/>
          <p:cNvSpPr/>
          <p:nvPr/>
        </p:nvSpPr>
        <p:spPr bwMode="auto">
          <a:xfrm>
            <a:off x="9172575" y="5514245"/>
            <a:ext cx="228600" cy="2286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Freeform 70"/>
          <p:cNvSpPr/>
          <p:nvPr/>
        </p:nvSpPr>
        <p:spPr bwMode="auto">
          <a:xfrm>
            <a:off x="9401175" y="4960250"/>
            <a:ext cx="1066800" cy="676275"/>
          </a:xfrm>
          <a:custGeom>
            <a:avLst/>
            <a:gdLst>
              <a:gd name="connsiteX0" fmla="*/ 0 w 1066800"/>
              <a:gd name="connsiteY0" fmla="*/ 676275 h 676275"/>
              <a:gd name="connsiteX1" fmla="*/ 857250 w 1066800"/>
              <a:gd name="connsiteY1" fmla="*/ 495300 h 676275"/>
              <a:gd name="connsiteX2" fmla="*/ 1066800 w 1066800"/>
              <a:gd name="connsiteY2" fmla="*/ 0 h 676275"/>
            </a:gdLst>
            <a:ahLst/>
            <a:cxnLst>
              <a:cxn ang="0">
                <a:pos x="connsiteX0" y="connsiteY0"/>
              </a:cxn>
              <a:cxn ang="0">
                <a:pos x="connsiteX1" y="connsiteY1"/>
              </a:cxn>
              <a:cxn ang="0">
                <a:pos x="connsiteX2" y="connsiteY2"/>
              </a:cxn>
            </a:cxnLst>
            <a:rect l="l" t="t" r="r" b="b"/>
            <a:pathLst>
              <a:path w="1066800" h="676275">
                <a:moveTo>
                  <a:pt x="0" y="676275"/>
                </a:moveTo>
                <a:cubicBezTo>
                  <a:pt x="339725" y="642143"/>
                  <a:pt x="679450" y="608012"/>
                  <a:pt x="857250" y="495300"/>
                </a:cubicBezTo>
                <a:cubicBezTo>
                  <a:pt x="1035050" y="382588"/>
                  <a:pt x="1050925" y="191294"/>
                  <a:pt x="1066800" y="0"/>
                </a:cubicBezTo>
              </a:path>
            </a:pathLst>
          </a:cu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Freeform 72"/>
          <p:cNvSpPr/>
          <p:nvPr/>
        </p:nvSpPr>
        <p:spPr bwMode="auto">
          <a:xfrm>
            <a:off x="9420225" y="4979300"/>
            <a:ext cx="1609725" cy="666750"/>
          </a:xfrm>
          <a:custGeom>
            <a:avLst/>
            <a:gdLst>
              <a:gd name="connsiteX0" fmla="*/ 0 w 1609725"/>
              <a:gd name="connsiteY0" fmla="*/ 666750 h 666750"/>
              <a:gd name="connsiteX1" fmla="*/ 1209675 w 1609725"/>
              <a:gd name="connsiteY1" fmla="*/ 504825 h 666750"/>
              <a:gd name="connsiteX2" fmla="*/ 1609725 w 1609725"/>
              <a:gd name="connsiteY2" fmla="*/ 0 h 666750"/>
            </a:gdLst>
            <a:ahLst/>
            <a:cxnLst>
              <a:cxn ang="0">
                <a:pos x="connsiteX0" y="connsiteY0"/>
              </a:cxn>
              <a:cxn ang="0">
                <a:pos x="connsiteX1" y="connsiteY1"/>
              </a:cxn>
              <a:cxn ang="0">
                <a:pos x="connsiteX2" y="connsiteY2"/>
              </a:cxn>
            </a:cxnLst>
            <a:rect l="l" t="t" r="r" b="b"/>
            <a:pathLst>
              <a:path w="1609725" h="666750">
                <a:moveTo>
                  <a:pt x="0" y="666750"/>
                </a:moveTo>
                <a:cubicBezTo>
                  <a:pt x="470694" y="641350"/>
                  <a:pt x="941388" y="615950"/>
                  <a:pt x="1209675" y="504825"/>
                </a:cubicBezTo>
                <a:cubicBezTo>
                  <a:pt x="1477962" y="393700"/>
                  <a:pt x="1543843" y="196850"/>
                  <a:pt x="1609725" y="0"/>
                </a:cubicBezTo>
              </a:path>
            </a:pathLst>
          </a:cu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Freeform 73"/>
          <p:cNvSpPr/>
          <p:nvPr/>
        </p:nvSpPr>
        <p:spPr bwMode="auto">
          <a:xfrm>
            <a:off x="9420225" y="4941200"/>
            <a:ext cx="2171700" cy="707725"/>
          </a:xfrm>
          <a:custGeom>
            <a:avLst/>
            <a:gdLst>
              <a:gd name="connsiteX0" fmla="*/ 0 w 2171700"/>
              <a:gd name="connsiteY0" fmla="*/ 704850 h 707725"/>
              <a:gd name="connsiteX1" fmla="*/ 1809750 w 2171700"/>
              <a:gd name="connsiteY1" fmla="*/ 600075 h 707725"/>
              <a:gd name="connsiteX2" fmla="*/ 2171700 w 2171700"/>
              <a:gd name="connsiteY2" fmla="*/ 0 h 707725"/>
            </a:gdLst>
            <a:ahLst/>
            <a:cxnLst>
              <a:cxn ang="0">
                <a:pos x="connsiteX0" y="connsiteY0"/>
              </a:cxn>
              <a:cxn ang="0">
                <a:pos x="connsiteX1" y="connsiteY1"/>
              </a:cxn>
              <a:cxn ang="0">
                <a:pos x="connsiteX2" y="connsiteY2"/>
              </a:cxn>
            </a:cxnLst>
            <a:rect l="l" t="t" r="r" b="b"/>
            <a:pathLst>
              <a:path w="2171700" h="707725">
                <a:moveTo>
                  <a:pt x="0" y="704850"/>
                </a:moveTo>
                <a:cubicBezTo>
                  <a:pt x="723900" y="711200"/>
                  <a:pt x="1447800" y="717550"/>
                  <a:pt x="1809750" y="600075"/>
                </a:cubicBezTo>
                <a:cubicBezTo>
                  <a:pt x="2171700" y="482600"/>
                  <a:pt x="2171700" y="241300"/>
                  <a:pt x="2171700" y="0"/>
                </a:cubicBezTo>
              </a:path>
            </a:pathLst>
          </a:cu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77" name="Straight Connector 76"/>
          <p:cNvCxnSpPr/>
          <p:nvPr/>
        </p:nvCxnSpPr>
        <p:spPr>
          <a:xfrm>
            <a:off x="5322713" y="5323319"/>
            <a:ext cx="1472423" cy="8792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313851" y="4973951"/>
            <a:ext cx="1481285" cy="33872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4" name="Oval 63"/>
          <p:cNvSpPr/>
          <p:nvPr/>
        </p:nvSpPr>
        <p:spPr bwMode="auto">
          <a:xfrm>
            <a:off x="11463944" y="4745350"/>
            <a:ext cx="228600" cy="228600"/>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p:cNvCxnSpPr>
            <a:cxnSpLocks/>
          </p:cNvCxnSpPr>
          <p:nvPr/>
        </p:nvCxnSpPr>
        <p:spPr>
          <a:xfrm>
            <a:off x="3779837" y="1695526"/>
            <a:ext cx="0" cy="4898872"/>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cxnSpLocks/>
          </p:cNvCxnSpPr>
          <p:nvPr/>
        </p:nvCxnSpPr>
        <p:spPr>
          <a:xfrm>
            <a:off x="8504237" y="1695526"/>
            <a:ext cx="0" cy="4898872"/>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366658" y="3954462"/>
            <a:ext cx="1703159" cy="544765"/>
          </a:xfrm>
          <a:prstGeom prst="rect">
            <a:avLst/>
          </a:prstGeom>
          <a:noFill/>
        </p:spPr>
        <p:txBody>
          <a:bodyPr wrap="non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Topic Model</a:t>
            </a:r>
          </a:p>
        </p:txBody>
      </p:sp>
      <p:sp>
        <p:nvSpPr>
          <p:cNvPr id="48" name="TextBox 47"/>
          <p:cNvSpPr txBox="1"/>
          <p:nvPr/>
        </p:nvSpPr>
        <p:spPr>
          <a:xfrm>
            <a:off x="806792" y="3954462"/>
            <a:ext cx="2280753" cy="544765"/>
          </a:xfrm>
          <a:prstGeom prst="rect">
            <a:avLst/>
          </a:prstGeom>
          <a:noFill/>
        </p:spPr>
        <p:txBody>
          <a:bodyPr wrap="none" lIns="182880" tIns="146304" rIns="182880" bIns="146304" rtlCol="0">
            <a:spAutoFit/>
          </a:bodyPr>
          <a:lstStyle/>
          <a:p>
            <a:pPr>
              <a:lnSpc>
                <a:spcPct val="90000"/>
              </a:lnSpc>
              <a:spcAft>
                <a:spcPts val="600"/>
              </a:spcAft>
            </a:pPr>
            <a:r>
              <a:rPr lang="en-US" altLang="zh-CN" b="1" dirty="0">
                <a:gradFill>
                  <a:gsLst>
                    <a:gs pos="2917">
                      <a:schemeClr val="tx1"/>
                    </a:gs>
                    <a:gs pos="30000">
                      <a:schemeClr val="tx1"/>
                    </a:gs>
                  </a:gsLst>
                  <a:lin ang="5400000" scaled="0"/>
                </a:gradFill>
              </a:rPr>
              <a:t>Recommendation</a:t>
            </a:r>
            <a:endParaRPr lang="en-US" b="1" dirty="0">
              <a:gradFill>
                <a:gsLst>
                  <a:gs pos="2917">
                    <a:schemeClr val="tx1"/>
                  </a:gs>
                  <a:gs pos="30000">
                    <a:schemeClr val="tx1"/>
                  </a:gs>
                </a:gsLst>
                <a:lin ang="5400000" scaled="0"/>
              </a:gradFill>
            </a:endParaRPr>
          </a:p>
        </p:txBody>
      </p:sp>
      <p:sp>
        <p:nvSpPr>
          <p:cNvPr id="49" name="TextBox 48"/>
          <p:cNvSpPr txBox="1"/>
          <p:nvPr/>
        </p:nvSpPr>
        <p:spPr>
          <a:xfrm>
            <a:off x="9407427" y="3954462"/>
            <a:ext cx="2061205" cy="544765"/>
          </a:xfrm>
          <a:prstGeom prst="rect">
            <a:avLst/>
          </a:prstGeom>
          <a:noFill/>
        </p:spPr>
        <p:txBody>
          <a:bodyPr wrap="none" lIns="182880" tIns="146304" rIns="182880" bIns="146304" rtlCol="0">
            <a:spAutoFit/>
          </a:bodyPr>
          <a:lstStyle/>
          <a:p>
            <a:pPr>
              <a:lnSpc>
                <a:spcPct val="90000"/>
              </a:lnSpc>
              <a:spcAft>
                <a:spcPts val="600"/>
              </a:spcAft>
            </a:pPr>
            <a:r>
              <a:rPr lang="en-US" altLang="zh-CN" b="1" dirty="0">
                <a:gradFill>
                  <a:gsLst>
                    <a:gs pos="2917">
                      <a:schemeClr val="tx1"/>
                    </a:gs>
                    <a:gs pos="30000">
                      <a:schemeClr val="tx1"/>
                    </a:gs>
                  </a:gsLst>
                  <a:lin ang="5400000" scaled="0"/>
                </a:gradFill>
              </a:rPr>
              <a:t>Click Prediction</a:t>
            </a:r>
            <a:endParaRPr lang="en-US"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13226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p:bldP spid="61" grpId="0" animBg="1"/>
      <p:bldP spid="62" grpId="0" animBg="1"/>
      <p:bldP spid="63" grpId="0" animBg="1"/>
      <p:bldP spid="66" grpId="0" animBg="1"/>
      <p:bldP spid="68" grpId="0" animBg="1"/>
      <p:bldP spid="69" grpId="0"/>
      <p:bldP spid="70" grpId="0" animBg="1"/>
      <p:bldP spid="71" grpId="0" animBg="1"/>
      <p:bldP spid="73" grpId="0" animBg="1"/>
      <p:bldP spid="74" grpId="0" animBg="1"/>
      <p:bldP spid="6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6904037" y="3785476"/>
            <a:ext cx="5260166" cy="2671228"/>
          </a:xfrm>
          <a:prstGeom prst="rect">
            <a:avLst/>
          </a:prstGeom>
          <a:no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6"/>
          <p:cNvSpPr>
            <a:spLocks noGrp="1"/>
          </p:cNvSpPr>
          <p:nvPr>
            <p:ph type="title"/>
          </p:nvPr>
        </p:nvSpPr>
        <p:spPr/>
        <p:txBody>
          <a:bodyPr/>
          <a:lstStyle/>
          <a:p>
            <a:r>
              <a:rPr lang="en-US" dirty="0"/>
              <a:t>Advantages of Graph Engine</a:t>
            </a:r>
          </a:p>
        </p:txBody>
      </p:sp>
      <p:sp>
        <p:nvSpPr>
          <p:cNvPr id="6" name="Text Placeholder 5"/>
          <p:cNvSpPr>
            <a:spLocks noGrp="1"/>
          </p:cNvSpPr>
          <p:nvPr>
            <p:ph type="body" sz="quarter" idx="10"/>
          </p:nvPr>
        </p:nvSpPr>
        <p:spPr>
          <a:xfrm>
            <a:off x="274637" y="1212850"/>
            <a:ext cx="7847069" cy="5558445"/>
          </a:xfrm>
        </p:spPr>
        <p:txBody>
          <a:bodyPr/>
          <a:lstStyle/>
          <a:p>
            <a:pPr lvl="0"/>
            <a:r>
              <a:rPr lang="en-US" dirty="0">
                <a:gradFill>
                  <a:gsLst>
                    <a:gs pos="1250">
                      <a:srgbClr val="0078D7"/>
                    </a:gs>
                    <a:gs pos="99000">
                      <a:srgbClr val="0078D7"/>
                    </a:gs>
                  </a:gsLst>
                  <a:lin ang="5400000" scaled="0"/>
                </a:gradFill>
              </a:rPr>
              <a:t>Simple programming model (e.g. GAS)</a:t>
            </a:r>
          </a:p>
          <a:p>
            <a:pPr marL="342900" lvl="1" indent="-342900">
              <a:buFont typeface="Segoe UI" panose="020B0502040204020203" pitchFamily="34" charset="0"/>
              <a:buChar char="⁻"/>
            </a:pPr>
            <a:r>
              <a:rPr lang="en-US" dirty="0"/>
              <a:t>PageRank, Shortest path, etc.</a:t>
            </a:r>
          </a:p>
          <a:p>
            <a:pPr lvl="1"/>
            <a:endParaRPr lang="en-US" dirty="0"/>
          </a:p>
          <a:p>
            <a:pPr lvl="1"/>
            <a:r>
              <a:rPr lang="en-US" sz="4000" dirty="0">
                <a:gradFill>
                  <a:gsLst>
                    <a:gs pos="1250">
                      <a:srgbClr val="0078D7"/>
                    </a:gs>
                    <a:gs pos="99000">
                      <a:srgbClr val="0078D7"/>
                    </a:gs>
                  </a:gsLst>
                  <a:lin ang="5400000" scaled="0"/>
                </a:gradFill>
                <a:latin typeface="Segoe UI Light"/>
              </a:rPr>
              <a:t>Graph-aware optimization</a:t>
            </a:r>
            <a:endParaRPr lang="en-US" altLang="zh-CN" dirty="0"/>
          </a:p>
          <a:p>
            <a:pPr marL="342900" lvl="1" indent="-342900">
              <a:buFont typeface="Segoe UI" panose="020B0502040204020203" pitchFamily="34" charset="0"/>
              <a:buChar char="⁻"/>
            </a:pPr>
            <a:r>
              <a:rPr lang="en-US" altLang="zh-CN" dirty="0"/>
              <a:t>Data layout [Grace(ATC’12), Naiad(SOSP’13)]</a:t>
            </a:r>
          </a:p>
          <a:p>
            <a:pPr marL="342900" lvl="1" indent="-342900">
              <a:buFont typeface="Segoe UI" panose="020B0502040204020203" pitchFamily="34" charset="0"/>
              <a:buChar char="⁻"/>
            </a:pPr>
            <a:r>
              <a:rPr lang="en-US" altLang="zh-CN" dirty="0"/>
              <a:t>Partitioning [</a:t>
            </a:r>
            <a:r>
              <a:rPr lang="en-US" altLang="zh-CN" dirty="0" err="1"/>
              <a:t>PowerLyra</a:t>
            </a:r>
            <a:r>
              <a:rPr lang="en-US" altLang="zh-CN" dirty="0"/>
              <a:t>(EuroSys’15)]</a:t>
            </a:r>
          </a:p>
          <a:p>
            <a:pPr marL="342900" lvl="1" indent="-342900">
              <a:buFont typeface="Segoe UI" panose="020B0502040204020203" pitchFamily="34" charset="0"/>
              <a:buChar char="⁻"/>
            </a:pPr>
            <a:endParaRPr lang="en-US" dirty="0"/>
          </a:p>
          <a:p>
            <a:pPr lvl="1"/>
            <a:r>
              <a:rPr lang="en-US" sz="4000" dirty="0">
                <a:gradFill>
                  <a:gsLst>
                    <a:gs pos="1250">
                      <a:srgbClr val="0078D7"/>
                    </a:gs>
                    <a:gs pos="99000">
                      <a:srgbClr val="0078D7"/>
                    </a:gs>
                  </a:gsLst>
                  <a:lin ang="5400000" scaled="0"/>
                </a:gradFill>
                <a:latin typeface="Segoe UI Light"/>
              </a:rPr>
              <a:t>Scalability to trillion-edge</a:t>
            </a:r>
          </a:p>
          <a:p>
            <a:pPr marL="342900" lvl="1" indent="-342900">
              <a:buFont typeface="Segoe UI" panose="020B0502040204020203" pitchFamily="34" charset="0"/>
              <a:buChar char="⁻"/>
            </a:pPr>
            <a:r>
              <a:rPr lang="en-US" dirty="0" err="1"/>
              <a:t>GraM</a:t>
            </a:r>
            <a:r>
              <a:rPr lang="en-US" dirty="0"/>
              <a:t> (SoCC’15)</a:t>
            </a:r>
          </a:p>
          <a:p>
            <a:pPr marL="342900" lvl="1" indent="-342900">
              <a:buFont typeface="Segoe UI" panose="020B0502040204020203" pitchFamily="34" charset="0"/>
              <a:buChar char="⁻"/>
            </a:pPr>
            <a:r>
              <a:rPr lang="en-US" dirty="0"/>
              <a:t>Chaos (SOSP’15)</a:t>
            </a:r>
          </a:p>
          <a:p>
            <a:pPr marL="342900" lvl="1" indent="-342900">
              <a:buFont typeface="Segoe UI" panose="020B0502040204020203" pitchFamily="34" charset="0"/>
              <a:buChar char="⁻"/>
            </a:pPr>
            <a:r>
              <a:rPr lang="en-US" altLang="zh-CN" dirty="0"/>
              <a:t>One Trillion Edges (VLDB’15)</a:t>
            </a:r>
            <a:endParaRPr lang="en-US" dirty="0"/>
          </a:p>
          <a:p>
            <a:pPr marL="571500" lvl="2" indent="-342900">
              <a:buFont typeface="Arial" panose="020B0604020202020204" pitchFamily="34" charset="0"/>
              <a:buChar char="•"/>
            </a:pPr>
            <a:endParaRPr lang="en-US" sz="1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954" y="2385327"/>
            <a:ext cx="1903768" cy="1367251"/>
          </a:xfrm>
          <a:prstGeom prst="rect">
            <a:avLst/>
          </a:prstGeom>
        </p:spPr>
      </p:pic>
      <p:sp>
        <p:nvSpPr>
          <p:cNvPr id="4" name="TextBox 3"/>
          <p:cNvSpPr txBox="1"/>
          <p:nvPr/>
        </p:nvSpPr>
        <p:spPr>
          <a:xfrm>
            <a:off x="10823537" y="3395414"/>
            <a:ext cx="1484753"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Shortest path</a:t>
            </a:r>
          </a:p>
        </p:txBody>
      </p:sp>
      <p:sp>
        <p:nvSpPr>
          <p:cNvPr id="7" name="TextBox 6"/>
          <p:cNvSpPr txBox="1"/>
          <p:nvPr/>
        </p:nvSpPr>
        <p:spPr>
          <a:xfrm>
            <a:off x="8267613" y="6000497"/>
            <a:ext cx="2979824" cy="544765"/>
          </a:xfrm>
          <a:prstGeom prst="rect">
            <a:avLst/>
          </a:prstGeom>
          <a:noFill/>
        </p:spPr>
        <p:txBody>
          <a:bodyPr wrap="square" lIns="182880" tIns="146304" rIns="182880" bIns="146304" rtlCol="0">
            <a:spAutoFit/>
          </a:bodyPr>
          <a:lstStyle/>
          <a:p>
            <a:pPr>
              <a:lnSpc>
                <a:spcPct val="90000"/>
              </a:lnSpc>
              <a:spcAft>
                <a:spcPts val="600"/>
              </a:spcAft>
            </a:pPr>
            <a:r>
              <a:rPr lang="en-US" dirty="0" err="1">
                <a:gradFill>
                  <a:gsLst>
                    <a:gs pos="2917">
                      <a:schemeClr val="tx1"/>
                    </a:gs>
                    <a:gs pos="30000">
                      <a:schemeClr val="tx1"/>
                    </a:gs>
                  </a:gsLst>
                  <a:lin ang="5400000" scaled="0"/>
                </a:gradFill>
              </a:rPr>
              <a:t>PowerGraph</a:t>
            </a:r>
            <a:r>
              <a:rPr lang="en-US" dirty="0">
                <a:gradFill>
                  <a:gsLst>
                    <a:gs pos="2917">
                      <a:schemeClr val="tx1"/>
                    </a:gs>
                    <a:gs pos="30000">
                      <a:schemeClr val="tx1"/>
                    </a:gs>
                  </a:gsLst>
                  <a:lin ang="5400000" scaled="0"/>
                </a:gradFill>
              </a:rPr>
              <a:t>/</a:t>
            </a:r>
            <a:r>
              <a:rPr lang="en-US" dirty="0" err="1">
                <a:gradFill>
                  <a:gsLst>
                    <a:gs pos="2917">
                      <a:schemeClr val="tx1"/>
                    </a:gs>
                    <a:gs pos="30000">
                      <a:schemeClr val="tx1"/>
                    </a:gs>
                  </a:gsLst>
                  <a:lin ang="5400000" scaled="0"/>
                </a:gradFill>
              </a:rPr>
              <a:t>PowerLyra</a:t>
            </a:r>
            <a:endParaRPr lang="en-US" dirty="0">
              <a:gradFill>
                <a:gsLst>
                  <a:gs pos="2917">
                    <a:schemeClr val="tx1"/>
                  </a:gs>
                  <a:gs pos="30000">
                    <a:schemeClr val="tx1"/>
                  </a:gs>
                </a:gsLst>
                <a:lin ang="5400000" scaled="0"/>
              </a:gradFill>
            </a:endParaRPr>
          </a:p>
        </p:txBody>
      </p:sp>
      <p:sp>
        <p:nvSpPr>
          <p:cNvPr id="11" name="Rectangle 10"/>
          <p:cNvSpPr/>
          <p:nvPr/>
        </p:nvSpPr>
        <p:spPr bwMode="auto">
          <a:xfrm>
            <a:off x="6904037" y="1959184"/>
            <a:ext cx="5260166" cy="1826292"/>
          </a:xfrm>
          <a:prstGeom prst="rect">
            <a:avLst/>
          </a:prstGeom>
          <a:noFill/>
          <a:ln w="22225">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6826201" y="1917479"/>
            <a:ext cx="1268617" cy="489365"/>
          </a:xfrm>
          <a:prstGeom prst="rect">
            <a:avLst/>
          </a:prstGeom>
          <a:noFill/>
        </p:spPr>
        <p:txBody>
          <a:bodyPr wrap="none" lIns="182880" tIns="146304" rIns="182880" bIns="146304" rtlCol="0">
            <a:spAutoFit/>
          </a:bodyPr>
          <a:lstStyle/>
          <a:p>
            <a:pPr>
              <a:lnSpc>
                <a:spcPct val="90000"/>
              </a:lnSpc>
              <a:spcAft>
                <a:spcPts val="600"/>
              </a:spcAft>
            </a:pPr>
            <a:r>
              <a:rPr lang="en-US" sz="1400" dirty="0"/>
              <a:t>Application</a:t>
            </a:r>
          </a:p>
        </p:txBody>
      </p:sp>
      <p:sp>
        <p:nvSpPr>
          <p:cNvPr id="13" name="TextBox 12"/>
          <p:cNvSpPr txBox="1"/>
          <p:nvPr/>
        </p:nvSpPr>
        <p:spPr>
          <a:xfrm>
            <a:off x="6835243" y="6011862"/>
            <a:ext cx="1247265" cy="489365"/>
          </a:xfrm>
          <a:prstGeom prst="rect">
            <a:avLst/>
          </a:prstGeom>
          <a:noFill/>
        </p:spPr>
        <p:txBody>
          <a:bodyPr wrap="none" lIns="182880" tIns="146304" rIns="182880" bIns="146304" rtlCol="0">
            <a:spAutoFit/>
          </a:bodyPr>
          <a:lstStyle/>
          <a:p>
            <a:pPr>
              <a:lnSpc>
                <a:spcPct val="90000"/>
              </a:lnSpc>
              <a:spcAft>
                <a:spcPts val="600"/>
              </a:spcAft>
            </a:pPr>
            <a:r>
              <a:rPr lang="en-US" sz="1400" dirty="0"/>
              <a:t>Framework</a:t>
            </a:r>
          </a:p>
        </p:txBody>
      </p:sp>
      <p:sp>
        <p:nvSpPr>
          <p:cNvPr id="8" name="Rectangle 7"/>
          <p:cNvSpPr/>
          <p:nvPr/>
        </p:nvSpPr>
        <p:spPr>
          <a:xfrm>
            <a:off x="8385377" y="6521115"/>
            <a:ext cx="2479910" cy="276999"/>
          </a:xfrm>
          <a:prstGeom prst="rect">
            <a:avLst/>
          </a:prstGeom>
        </p:spPr>
        <p:txBody>
          <a:bodyPr wrap="none">
            <a:spAutoFit/>
          </a:bodyPr>
          <a:lstStyle/>
          <a:p>
            <a:r>
              <a:rPr lang="en-US" sz="1200" dirty="0"/>
              <a:t>*GAS figure from </a:t>
            </a:r>
            <a:r>
              <a:rPr lang="en-US" sz="1200" dirty="0" err="1"/>
              <a:t>PowerLyra</a:t>
            </a:r>
            <a:r>
              <a:rPr lang="en-US" sz="1200" dirty="0"/>
              <a:t> slides</a:t>
            </a:r>
          </a:p>
        </p:txBody>
      </p:sp>
      <p:sp>
        <p:nvSpPr>
          <p:cNvPr id="12" name="TextBox 11"/>
          <p:cNvSpPr txBox="1"/>
          <p:nvPr/>
        </p:nvSpPr>
        <p:spPr>
          <a:xfrm>
            <a:off x="7213763" y="4106862"/>
            <a:ext cx="128464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5"/>
                </a:solidFill>
              </a:rPr>
              <a:t>Gather</a:t>
            </a:r>
          </a:p>
        </p:txBody>
      </p:sp>
      <p:sp>
        <p:nvSpPr>
          <p:cNvPr id="29" name="TextBox 28"/>
          <p:cNvSpPr txBox="1"/>
          <p:nvPr/>
        </p:nvSpPr>
        <p:spPr>
          <a:xfrm>
            <a:off x="9047931" y="4106862"/>
            <a:ext cx="115480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FE0367"/>
                </a:solidFill>
              </a:rPr>
              <a:t>Apply</a:t>
            </a:r>
          </a:p>
        </p:txBody>
      </p:sp>
      <p:sp>
        <p:nvSpPr>
          <p:cNvPr id="30" name="TextBox 29"/>
          <p:cNvSpPr txBox="1"/>
          <p:nvPr/>
        </p:nvSpPr>
        <p:spPr>
          <a:xfrm>
            <a:off x="10663611" y="4106862"/>
            <a:ext cx="130625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3">
                    <a:lumMod val="60000"/>
                    <a:lumOff val="40000"/>
                  </a:schemeClr>
                </a:solidFill>
              </a:rPr>
              <a:t>Scatter</a:t>
            </a:r>
          </a:p>
        </p:txBody>
      </p:sp>
      <p:grpSp>
        <p:nvGrpSpPr>
          <p:cNvPr id="79" name="Group 78"/>
          <p:cNvGrpSpPr/>
          <p:nvPr/>
        </p:nvGrpSpPr>
        <p:grpSpPr>
          <a:xfrm>
            <a:off x="7082570" y="4599039"/>
            <a:ext cx="1551300" cy="1385117"/>
            <a:chOff x="467584" y="4638870"/>
            <a:chExt cx="2016184" cy="1800200"/>
          </a:xfrm>
        </p:grpSpPr>
        <p:sp>
          <p:nvSpPr>
            <p:cNvPr id="67" name="Oval 66"/>
            <p:cNvSpPr/>
            <p:nvPr/>
          </p:nvSpPr>
          <p:spPr>
            <a:xfrm>
              <a:off x="1290541" y="5445184"/>
              <a:ext cx="360000" cy="360000"/>
            </a:xfrm>
            <a:prstGeom prst="ellipse">
              <a:avLst/>
            </a:prstGeom>
            <a:no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200" b="1" dirty="0">
                <a:solidFill>
                  <a:schemeClr val="tx1"/>
                </a:solidFill>
                <a:effectLst>
                  <a:outerShdw blurRad="38100" dist="38100" dir="2700000" algn="tl">
                    <a:srgbClr val="000000">
                      <a:alpha val="43137"/>
                    </a:srgbClr>
                  </a:outerShdw>
                </a:effectLst>
                <a:latin typeface="Century Gothic" pitchFamily="34" charset="0"/>
              </a:endParaRPr>
            </a:p>
          </p:txBody>
        </p:sp>
        <p:cxnSp>
          <p:nvCxnSpPr>
            <p:cNvPr id="68" name="Straight Connector 67"/>
            <p:cNvCxnSpPr>
              <a:stCxn id="67" idx="6"/>
              <a:endCxn id="72" idx="2"/>
            </p:cNvCxnSpPr>
            <p:nvPr/>
          </p:nvCxnSpPr>
          <p:spPr>
            <a:xfrm>
              <a:off x="1650541" y="5625184"/>
              <a:ext cx="473227" cy="0"/>
            </a:xfrm>
            <a:prstGeom prst="line">
              <a:avLst/>
            </a:prstGeom>
            <a:noFill/>
            <a:ln w="28575">
              <a:solidFill>
                <a:schemeClr val="tx1"/>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Connector 68"/>
            <p:cNvCxnSpPr>
              <a:stCxn id="75" idx="7"/>
              <a:endCxn id="67" idx="3"/>
            </p:cNvCxnSpPr>
            <p:nvPr/>
          </p:nvCxnSpPr>
          <p:spPr>
            <a:xfrm flipV="1">
              <a:off x="1062895" y="5752463"/>
              <a:ext cx="280367" cy="379328"/>
            </a:xfrm>
            <a:prstGeom prst="line">
              <a:avLst/>
            </a:prstGeom>
            <a:noFill/>
            <a:ln w="28575">
              <a:solidFill>
                <a:schemeClr val="tx1"/>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Connector 69"/>
            <p:cNvCxnSpPr>
              <a:stCxn id="67" idx="0"/>
              <a:endCxn id="73" idx="4"/>
            </p:cNvCxnSpPr>
            <p:nvPr/>
          </p:nvCxnSpPr>
          <p:spPr>
            <a:xfrm flipV="1">
              <a:off x="1470541" y="4998870"/>
              <a:ext cx="0" cy="446314"/>
            </a:xfrm>
            <a:prstGeom prst="line">
              <a:avLst/>
            </a:prstGeom>
            <a:noFill/>
            <a:ln w="28575">
              <a:solidFill>
                <a:schemeClr val="tx1"/>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Connector 70"/>
            <p:cNvCxnSpPr>
              <a:stCxn id="74" idx="6"/>
              <a:endCxn id="67" idx="2"/>
            </p:cNvCxnSpPr>
            <p:nvPr/>
          </p:nvCxnSpPr>
          <p:spPr>
            <a:xfrm>
              <a:off x="827584" y="5625184"/>
              <a:ext cx="462957" cy="0"/>
            </a:xfrm>
            <a:prstGeom prst="line">
              <a:avLst/>
            </a:prstGeom>
            <a:noFill/>
            <a:ln w="28575">
              <a:solidFill>
                <a:schemeClr val="tx1"/>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72" name="Oval 71"/>
            <p:cNvSpPr/>
            <p:nvPr/>
          </p:nvSpPr>
          <p:spPr>
            <a:xfrm>
              <a:off x="2123768" y="5445184"/>
              <a:ext cx="360000" cy="360000"/>
            </a:xfrm>
            <a:prstGeom prst="ellipse">
              <a:avLst/>
            </a:prstGeom>
            <a:solidFill>
              <a:srgbClr val="CCFFFF"/>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200" b="1" dirty="0">
                <a:solidFill>
                  <a:schemeClr val="tx1"/>
                </a:solidFill>
                <a:effectLst>
                  <a:outerShdw blurRad="38100" dist="38100" dir="2700000" algn="tl">
                    <a:srgbClr val="000000">
                      <a:alpha val="43137"/>
                    </a:srgbClr>
                  </a:outerShdw>
                </a:effectLst>
                <a:latin typeface="Century Gothic" pitchFamily="34" charset="0"/>
              </a:endParaRPr>
            </a:p>
          </p:txBody>
        </p:sp>
        <p:sp>
          <p:nvSpPr>
            <p:cNvPr id="73" name="Oval 72"/>
            <p:cNvSpPr/>
            <p:nvPr/>
          </p:nvSpPr>
          <p:spPr>
            <a:xfrm>
              <a:off x="1290541" y="4638870"/>
              <a:ext cx="360000" cy="360000"/>
            </a:xfrm>
            <a:prstGeom prst="ellipse">
              <a:avLst/>
            </a:prstGeom>
            <a:solidFill>
              <a:srgbClr val="CCFFFF"/>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200" b="1" dirty="0">
                <a:solidFill>
                  <a:schemeClr val="tx1"/>
                </a:solidFill>
                <a:effectLst>
                  <a:outerShdw blurRad="38100" dist="38100" dir="2700000" algn="tl">
                    <a:srgbClr val="000000">
                      <a:alpha val="43137"/>
                    </a:srgbClr>
                  </a:outerShdw>
                </a:effectLst>
                <a:latin typeface="Century Gothic" pitchFamily="34" charset="0"/>
              </a:endParaRPr>
            </a:p>
          </p:txBody>
        </p:sp>
        <p:sp>
          <p:nvSpPr>
            <p:cNvPr id="74" name="Oval 73"/>
            <p:cNvSpPr/>
            <p:nvPr/>
          </p:nvSpPr>
          <p:spPr>
            <a:xfrm>
              <a:off x="467584" y="5445184"/>
              <a:ext cx="360000" cy="360000"/>
            </a:xfrm>
            <a:prstGeom prst="ellipse">
              <a:avLst/>
            </a:prstGeom>
            <a:no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200" b="1" dirty="0">
                <a:solidFill>
                  <a:schemeClr val="tx1"/>
                </a:solidFill>
                <a:effectLst>
                  <a:outerShdw blurRad="38100" dist="38100" dir="2700000" algn="tl">
                    <a:srgbClr val="000000">
                      <a:alpha val="43137"/>
                    </a:srgbClr>
                  </a:outerShdw>
                </a:effectLst>
                <a:latin typeface="Century Gothic" pitchFamily="34" charset="0"/>
              </a:endParaRPr>
            </a:p>
          </p:txBody>
        </p:sp>
        <p:sp>
          <p:nvSpPr>
            <p:cNvPr id="75" name="Oval 74"/>
            <p:cNvSpPr/>
            <p:nvPr/>
          </p:nvSpPr>
          <p:spPr>
            <a:xfrm>
              <a:off x="755616" y="6079070"/>
              <a:ext cx="360000" cy="360000"/>
            </a:xfrm>
            <a:prstGeom prst="ellipse">
              <a:avLst/>
            </a:prstGeom>
            <a:no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200" b="1" dirty="0">
                <a:solidFill>
                  <a:schemeClr val="tx1"/>
                </a:solidFill>
                <a:effectLst>
                  <a:outerShdw blurRad="38100" dist="38100" dir="2700000" algn="tl">
                    <a:srgbClr val="000000">
                      <a:alpha val="43137"/>
                    </a:srgbClr>
                  </a:outerShdw>
                </a:effectLst>
                <a:latin typeface="Century Gothic" pitchFamily="34" charset="0"/>
              </a:endParaRPr>
            </a:p>
          </p:txBody>
        </p:sp>
        <p:cxnSp>
          <p:nvCxnSpPr>
            <p:cNvPr id="76" name="Straight Connector 75"/>
            <p:cNvCxnSpPr/>
            <p:nvPr/>
          </p:nvCxnSpPr>
          <p:spPr>
            <a:xfrm flipV="1">
              <a:off x="1331640" y="5070918"/>
              <a:ext cx="0" cy="360000"/>
            </a:xfrm>
            <a:prstGeom prst="line">
              <a:avLst/>
            </a:prstGeom>
            <a:noFill/>
            <a:ln w="28575">
              <a:solidFill>
                <a:schemeClr val="accent5"/>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Connector 76"/>
            <p:cNvCxnSpPr/>
            <p:nvPr/>
          </p:nvCxnSpPr>
          <p:spPr>
            <a:xfrm>
              <a:off x="1691720" y="5502966"/>
              <a:ext cx="360000" cy="0"/>
            </a:xfrm>
            <a:prstGeom prst="line">
              <a:avLst/>
            </a:prstGeom>
            <a:noFill/>
            <a:ln w="28575">
              <a:solidFill>
                <a:schemeClr val="accent5"/>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78" name="Oval 77"/>
            <p:cNvSpPr/>
            <p:nvPr/>
          </p:nvSpPr>
          <p:spPr>
            <a:xfrm>
              <a:off x="1376022" y="5530697"/>
              <a:ext cx="216001" cy="216001"/>
            </a:xfrm>
            <a:prstGeom prst="ellipse">
              <a:avLst/>
            </a:prstGeom>
            <a:solidFill>
              <a:schemeClr val="tx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200" b="1" dirty="0">
                <a:solidFill>
                  <a:schemeClr val="tx1"/>
                </a:solidFill>
                <a:effectLst>
                  <a:outerShdw blurRad="38100" dist="38100" dir="2700000" algn="tl">
                    <a:srgbClr val="000000">
                      <a:alpha val="43137"/>
                    </a:srgbClr>
                  </a:outerShdw>
                </a:effectLst>
                <a:latin typeface="Century Gothic" pitchFamily="34" charset="0"/>
              </a:endParaRPr>
            </a:p>
          </p:txBody>
        </p:sp>
      </p:grpSp>
      <p:grpSp>
        <p:nvGrpSpPr>
          <p:cNvPr id="92" name="Group 91"/>
          <p:cNvGrpSpPr/>
          <p:nvPr/>
        </p:nvGrpSpPr>
        <p:grpSpPr>
          <a:xfrm>
            <a:off x="8815103" y="4599039"/>
            <a:ext cx="1551300" cy="1385117"/>
            <a:chOff x="467584" y="4638870"/>
            <a:chExt cx="2016184" cy="1800200"/>
          </a:xfrm>
        </p:grpSpPr>
        <p:cxnSp>
          <p:nvCxnSpPr>
            <p:cNvPr id="80" name="Straight Connector 79"/>
            <p:cNvCxnSpPr>
              <a:stCxn id="89" idx="6"/>
              <a:endCxn id="84" idx="2"/>
            </p:cNvCxnSpPr>
            <p:nvPr/>
          </p:nvCxnSpPr>
          <p:spPr>
            <a:xfrm>
              <a:off x="1650541" y="5625184"/>
              <a:ext cx="473227" cy="0"/>
            </a:xfrm>
            <a:prstGeom prst="line">
              <a:avLst/>
            </a:prstGeom>
            <a:noFill/>
            <a:ln w="28575">
              <a:solidFill>
                <a:schemeClr val="tx1"/>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81" name="Straight Connector 80"/>
            <p:cNvCxnSpPr>
              <a:stCxn id="87" idx="7"/>
              <a:endCxn id="89" idx="3"/>
            </p:cNvCxnSpPr>
            <p:nvPr/>
          </p:nvCxnSpPr>
          <p:spPr>
            <a:xfrm flipV="1">
              <a:off x="1062895" y="5752463"/>
              <a:ext cx="280367" cy="379328"/>
            </a:xfrm>
            <a:prstGeom prst="line">
              <a:avLst/>
            </a:prstGeom>
            <a:noFill/>
            <a:ln w="28575">
              <a:solidFill>
                <a:schemeClr val="tx1"/>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82" name="Straight Connector 81"/>
            <p:cNvCxnSpPr>
              <a:stCxn id="89" idx="0"/>
              <a:endCxn id="85" idx="4"/>
            </p:cNvCxnSpPr>
            <p:nvPr/>
          </p:nvCxnSpPr>
          <p:spPr>
            <a:xfrm flipV="1">
              <a:off x="1470541" y="4998870"/>
              <a:ext cx="0" cy="446314"/>
            </a:xfrm>
            <a:prstGeom prst="line">
              <a:avLst/>
            </a:prstGeom>
            <a:noFill/>
            <a:ln w="28575">
              <a:solidFill>
                <a:schemeClr val="tx1"/>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83" name="Straight Connector 82"/>
            <p:cNvCxnSpPr>
              <a:stCxn id="86" idx="6"/>
              <a:endCxn id="89" idx="2"/>
            </p:cNvCxnSpPr>
            <p:nvPr/>
          </p:nvCxnSpPr>
          <p:spPr>
            <a:xfrm>
              <a:off x="827584" y="5625184"/>
              <a:ext cx="462957" cy="0"/>
            </a:xfrm>
            <a:prstGeom prst="line">
              <a:avLst/>
            </a:prstGeom>
            <a:noFill/>
            <a:ln w="28575">
              <a:solidFill>
                <a:schemeClr val="tx1"/>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84" name="Oval 83"/>
            <p:cNvSpPr/>
            <p:nvPr/>
          </p:nvSpPr>
          <p:spPr>
            <a:xfrm>
              <a:off x="2123768" y="5445184"/>
              <a:ext cx="360000" cy="360000"/>
            </a:xfrm>
            <a:prstGeom prst="ellipse">
              <a:avLst/>
            </a:prstGeom>
            <a:solidFill>
              <a:srgbClr val="CCFFFF"/>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200" b="1" dirty="0">
                <a:solidFill>
                  <a:schemeClr val="tx1"/>
                </a:solidFill>
                <a:effectLst>
                  <a:outerShdw blurRad="38100" dist="38100" dir="2700000" algn="tl">
                    <a:srgbClr val="000000">
                      <a:alpha val="43137"/>
                    </a:srgbClr>
                  </a:outerShdw>
                </a:effectLst>
                <a:latin typeface="Century Gothic" pitchFamily="34" charset="0"/>
              </a:endParaRPr>
            </a:p>
          </p:txBody>
        </p:sp>
        <p:sp>
          <p:nvSpPr>
            <p:cNvPr id="85" name="Oval 84"/>
            <p:cNvSpPr/>
            <p:nvPr/>
          </p:nvSpPr>
          <p:spPr>
            <a:xfrm>
              <a:off x="1290541" y="4638870"/>
              <a:ext cx="360000" cy="360000"/>
            </a:xfrm>
            <a:prstGeom prst="ellipse">
              <a:avLst/>
            </a:prstGeom>
            <a:solidFill>
              <a:srgbClr val="CCFFFF"/>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200" b="1" dirty="0">
                <a:solidFill>
                  <a:schemeClr val="tx1"/>
                </a:solidFill>
                <a:effectLst>
                  <a:outerShdw blurRad="38100" dist="38100" dir="2700000" algn="tl">
                    <a:srgbClr val="000000">
                      <a:alpha val="43137"/>
                    </a:srgbClr>
                  </a:outerShdw>
                </a:effectLst>
                <a:latin typeface="Century Gothic" pitchFamily="34" charset="0"/>
              </a:endParaRPr>
            </a:p>
          </p:txBody>
        </p:sp>
        <p:sp>
          <p:nvSpPr>
            <p:cNvPr id="86" name="Oval 85"/>
            <p:cNvSpPr/>
            <p:nvPr/>
          </p:nvSpPr>
          <p:spPr>
            <a:xfrm>
              <a:off x="467584" y="5445184"/>
              <a:ext cx="360000" cy="360000"/>
            </a:xfrm>
            <a:prstGeom prst="ellipse">
              <a:avLst/>
            </a:prstGeom>
            <a:no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200" b="1" dirty="0">
                <a:solidFill>
                  <a:schemeClr val="tx1"/>
                </a:solidFill>
                <a:effectLst>
                  <a:outerShdw blurRad="38100" dist="38100" dir="2700000" algn="tl">
                    <a:srgbClr val="000000">
                      <a:alpha val="43137"/>
                    </a:srgbClr>
                  </a:outerShdw>
                </a:effectLst>
                <a:latin typeface="Century Gothic" pitchFamily="34" charset="0"/>
              </a:endParaRPr>
            </a:p>
          </p:txBody>
        </p:sp>
        <p:sp>
          <p:nvSpPr>
            <p:cNvPr id="87" name="Oval 86"/>
            <p:cNvSpPr/>
            <p:nvPr/>
          </p:nvSpPr>
          <p:spPr>
            <a:xfrm>
              <a:off x="755616" y="6079070"/>
              <a:ext cx="360000" cy="360000"/>
            </a:xfrm>
            <a:prstGeom prst="ellipse">
              <a:avLst/>
            </a:prstGeom>
            <a:no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200" b="1" dirty="0">
                <a:solidFill>
                  <a:schemeClr val="tx1"/>
                </a:solidFill>
                <a:effectLst>
                  <a:outerShdw blurRad="38100" dist="38100" dir="2700000" algn="tl">
                    <a:srgbClr val="000000">
                      <a:alpha val="43137"/>
                    </a:srgbClr>
                  </a:outerShdw>
                </a:effectLst>
                <a:latin typeface="Century Gothic" pitchFamily="34" charset="0"/>
              </a:endParaRPr>
            </a:p>
          </p:txBody>
        </p:sp>
        <p:sp>
          <p:nvSpPr>
            <p:cNvPr id="88" name="Oval 87"/>
            <p:cNvSpPr/>
            <p:nvPr/>
          </p:nvSpPr>
          <p:spPr>
            <a:xfrm>
              <a:off x="1362541" y="5517184"/>
              <a:ext cx="216000" cy="216000"/>
            </a:xfrm>
            <a:prstGeom prst="ellipse">
              <a:avLst/>
            </a:prstGeom>
            <a:solidFill>
              <a:schemeClr val="tx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200" b="1" dirty="0">
                <a:solidFill>
                  <a:schemeClr val="tx1"/>
                </a:solidFill>
                <a:effectLst>
                  <a:outerShdw blurRad="38100" dist="38100" dir="2700000" algn="tl">
                    <a:srgbClr val="000000">
                      <a:alpha val="43137"/>
                    </a:srgbClr>
                  </a:outerShdw>
                </a:effectLst>
                <a:latin typeface="Century Gothic" pitchFamily="34" charset="0"/>
              </a:endParaRPr>
            </a:p>
          </p:txBody>
        </p:sp>
        <p:sp>
          <p:nvSpPr>
            <p:cNvPr id="89" name="Oval 88"/>
            <p:cNvSpPr/>
            <p:nvPr/>
          </p:nvSpPr>
          <p:spPr>
            <a:xfrm>
              <a:off x="1290541" y="5445184"/>
              <a:ext cx="360000" cy="360000"/>
            </a:xfrm>
            <a:prstGeom prst="ellipse">
              <a:avLst/>
            </a:prstGeom>
            <a:no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200" b="1" dirty="0">
                <a:solidFill>
                  <a:schemeClr val="tx1"/>
                </a:solidFill>
                <a:effectLst>
                  <a:outerShdw blurRad="38100" dist="38100" dir="2700000" algn="tl">
                    <a:srgbClr val="000000">
                      <a:alpha val="43137"/>
                    </a:srgbClr>
                  </a:outerShdw>
                </a:effectLst>
                <a:latin typeface="Century Gothic" pitchFamily="34" charset="0"/>
              </a:endParaRPr>
            </a:p>
          </p:txBody>
        </p:sp>
        <p:sp>
          <p:nvSpPr>
            <p:cNvPr id="90" name="Oval 89"/>
            <p:cNvSpPr/>
            <p:nvPr/>
          </p:nvSpPr>
          <p:spPr>
            <a:xfrm>
              <a:off x="1290541" y="5445184"/>
              <a:ext cx="360000" cy="360000"/>
            </a:xfrm>
            <a:prstGeom prst="ellipse">
              <a:avLst/>
            </a:prstGeom>
            <a:solidFill>
              <a:srgbClr val="FFFFCC"/>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200" b="1" dirty="0">
                <a:solidFill>
                  <a:schemeClr val="tx1"/>
                </a:solidFill>
                <a:effectLst>
                  <a:outerShdw blurRad="38100" dist="38100" dir="2700000" algn="tl">
                    <a:srgbClr val="000000">
                      <a:alpha val="43137"/>
                    </a:srgbClr>
                  </a:outerShdw>
                </a:effectLst>
                <a:latin typeface="Century Gothic" pitchFamily="34" charset="0"/>
              </a:endParaRPr>
            </a:p>
          </p:txBody>
        </p:sp>
        <p:sp>
          <p:nvSpPr>
            <p:cNvPr id="91" name="Circular Arrow 90"/>
            <p:cNvSpPr/>
            <p:nvPr/>
          </p:nvSpPr>
          <p:spPr>
            <a:xfrm rot="5400000">
              <a:off x="1200541" y="5355184"/>
              <a:ext cx="540000" cy="540000"/>
            </a:xfrm>
            <a:prstGeom prst="circularArrow">
              <a:avLst>
                <a:gd name="adj1" fmla="val 12500"/>
                <a:gd name="adj2" fmla="val 1142319"/>
                <a:gd name="adj3" fmla="val 20457681"/>
                <a:gd name="adj4" fmla="val 1284852"/>
                <a:gd name="adj5" fmla="val 3879"/>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07" name="Group 106"/>
          <p:cNvGrpSpPr/>
          <p:nvPr/>
        </p:nvGrpSpPr>
        <p:grpSpPr>
          <a:xfrm>
            <a:off x="10546544" y="4600767"/>
            <a:ext cx="1551300" cy="1385117"/>
            <a:chOff x="467584" y="4638870"/>
            <a:chExt cx="2016184" cy="1800200"/>
          </a:xfrm>
        </p:grpSpPr>
        <p:cxnSp>
          <p:nvCxnSpPr>
            <p:cNvPr id="93" name="Straight Connector 92"/>
            <p:cNvCxnSpPr>
              <a:stCxn id="101" idx="6"/>
              <a:endCxn id="97" idx="2"/>
            </p:cNvCxnSpPr>
            <p:nvPr/>
          </p:nvCxnSpPr>
          <p:spPr>
            <a:xfrm>
              <a:off x="1650541" y="5625184"/>
              <a:ext cx="473227" cy="0"/>
            </a:xfrm>
            <a:prstGeom prst="line">
              <a:avLst/>
            </a:prstGeom>
            <a:noFill/>
            <a:ln w="28575">
              <a:solidFill>
                <a:schemeClr val="tx1"/>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94" name="Straight Connector 93"/>
            <p:cNvCxnSpPr>
              <a:stCxn id="100" idx="7"/>
              <a:endCxn id="101" idx="3"/>
            </p:cNvCxnSpPr>
            <p:nvPr/>
          </p:nvCxnSpPr>
          <p:spPr>
            <a:xfrm flipV="1">
              <a:off x="1062895" y="5752463"/>
              <a:ext cx="280367" cy="379328"/>
            </a:xfrm>
            <a:prstGeom prst="line">
              <a:avLst/>
            </a:prstGeom>
            <a:noFill/>
            <a:ln w="28575">
              <a:solidFill>
                <a:schemeClr val="tx1"/>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95" name="Straight Connector 94"/>
            <p:cNvCxnSpPr>
              <a:stCxn id="101" idx="0"/>
              <a:endCxn id="98" idx="4"/>
            </p:cNvCxnSpPr>
            <p:nvPr/>
          </p:nvCxnSpPr>
          <p:spPr>
            <a:xfrm flipV="1">
              <a:off x="1470541" y="4998870"/>
              <a:ext cx="0" cy="446314"/>
            </a:xfrm>
            <a:prstGeom prst="line">
              <a:avLst/>
            </a:prstGeom>
            <a:noFill/>
            <a:ln w="28575">
              <a:solidFill>
                <a:schemeClr val="tx1"/>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96" name="Straight Connector 95"/>
            <p:cNvCxnSpPr>
              <a:stCxn id="99" idx="6"/>
              <a:endCxn id="101" idx="2"/>
            </p:cNvCxnSpPr>
            <p:nvPr/>
          </p:nvCxnSpPr>
          <p:spPr>
            <a:xfrm>
              <a:off x="827584" y="5625184"/>
              <a:ext cx="462957" cy="0"/>
            </a:xfrm>
            <a:prstGeom prst="line">
              <a:avLst/>
            </a:prstGeom>
            <a:noFill/>
            <a:ln w="28575">
              <a:solidFill>
                <a:schemeClr val="tx1"/>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97" name="Oval 96"/>
            <p:cNvSpPr/>
            <p:nvPr/>
          </p:nvSpPr>
          <p:spPr>
            <a:xfrm>
              <a:off x="2123768" y="5445184"/>
              <a:ext cx="360000" cy="360000"/>
            </a:xfrm>
            <a:prstGeom prst="ellipse">
              <a:avLst/>
            </a:prstGeom>
            <a:solidFill>
              <a:srgbClr val="CCFFFF"/>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200" b="1" dirty="0">
                <a:solidFill>
                  <a:schemeClr val="tx1"/>
                </a:solidFill>
                <a:effectLst>
                  <a:outerShdw blurRad="38100" dist="38100" dir="2700000" algn="tl">
                    <a:srgbClr val="000000">
                      <a:alpha val="43137"/>
                    </a:srgbClr>
                  </a:outerShdw>
                </a:effectLst>
                <a:latin typeface="Century Gothic" pitchFamily="34" charset="0"/>
              </a:endParaRPr>
            </a:p>
          </p:txBody>
        </p:sp>
        <p:sp>
          <p:nvSpPr>
            <p:cNvPr id="98" name="Oval 97"/>
            <p:cNvSpPr/>
            <p:nvPr/>
          </p:nvSpPr>
          <p:spPr>
            <a:xfrm>
              <a:off x="1290541" y="4638870"/>
              <a:ext cx="360000" cy="360000"/>
            </a:xfrm>
            <a:prstGeom prst="ellipse">
              <a:avLst/>
            </a:prstGeom>
            <a:solidFill>
              <a:srgbClr val="CCFFFF"/>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200" b="1" dirty="0">
                <a:solidFill>
                  <a:schemeClr val="tx1"/>
                </a:solidFill>
                <a:effectLst>
                  <a:outerShdw blurRad="38100" dist="38100" dir="2700000" algn="tl">
                    <a:srgbClr val="000000">
                      <a:alpha val="43137"/>
                    </a:srgbClr>
                  </a:outerShdw>
                </a:effectLst>
                <a:latin typeface="Century Gothic" pitchFamily="34" charset="0"/>
              </a:endParaRPr>
            </a:p>
          </p:txBody>
        </p:sp>
        <p:sp>
          <p:nvSpPr>
            <p:cNvPr id="99" name="Oval 98"/>
            <p:cNvSpPr/>
            <p:nvPr/>
          </p:nvSpPr>
          <p:spPr>
            <a:xfrm>
              <a:off x="467584" y="5445184"/>
              <a:ext cx="360000" cy="360000"/>
            </a:xfrm>
            <a:prstGeom prst="ellipse">
              <a:avLst/>
            </a:prstGeom>
            <a:no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200" b="1" dirty="0">
                <a:solidFill>
                  <a:schemeClr val="tx1"/>
                </a:solidFill>
                <a:effectLst>
                  <a:outerShdw blurRad="38100" dist="38100" dir="2700000" algn="tl">
                    <a:srgbClr val="000000">
                      <a:alpha val="43137"/>
                    </a:srgbClr>
                  </a:outerShdw>
                </a:effectLst>
                <a:latin typeface="Century Gothic" pitchFamily="34" charset="0"/>
              </a:endParaRPr>
            </a:p>
          </p:txBody>
        </p:sp>
        <p:sp>
          <p:nvSpPr>
            <p:cNvPr id="100" name="Oval 99"/>
            <p:cNvSpPr/>
            <p:nvPr/>
          </p:nvSpPr>
          <p:spPr>
            <a:xfrm>
              <a:off x="755616" y="6079070"/>
              <a:ext cx="360000" cy="360000"/>
            </a:xfrm>
            <a:prstGeom prst="ellipse">
              <a:avLst/>
            </a:prstGeom>
            <a:no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200" b="1" dirty="0">
                <a:solidFill>
                  <a:schemeClr val="tx1"/>
                </a:solidFill>
                <a:effectLst>
                  <a:outerShdw blurRad="38100" dist="38100" dir="2700000" algn="tl">
                    <a:srgbClr val="000000">
                      <a:alpha val="43137"/>
                    </a:srgbClr>
                  </a:outerShdw>
                </a:effectLst>
                <a:latin typeface="Century Gothic" pitchFamily="34" charset="0"/>
              </a:endParaRPr>
            </a:p>
          </p:txBody>
        </p:sp>
        <p:sp>
          <p:nvSpPr>
            <p:cNvPr id="101" name="Oval 100"/>
            <p:cNvSpPr/>
            <p:nvPr/>
          </p:nvSpPr>
          <p:spPr>
            <a:xfrm>
              <a:off x="1290541" y="5445184"/>
              <a:ext cx="360000" cy="360000"/>
            </a:xfrm>
            <a:prstGeom prst="ellipse">
              <a:avLst/>
            </a:prstGeom>
            <a:solidFill>
              <a:srgbClr val="FFFFCC"/>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200" b="1" dirty="0">
                <a:solidFill>
                  <a:schemeClr val="tx1"/>
                </a:solidFill>
                <a:effectLst>
                  <a:outerShdw blurRad="38100" dist="38100" dir="2700000" algn="tl">
                    <a:srgbClr val="000000">
                      <a:alpha val="43137"/>
                    </a:srgbClr>
                  </a:outerShdw>
                </a:effectLst>
                <a:latin typeface="Century Gothic" pitchFamily="34" charset="0"/>
              </a:endParaRPr>
            </a:p>
          </p:txBody>
        </p:sp>
        <p:sp>
          <p:nvSpPr>
            <p:cNvPr id="102" name="Oval 101"/>
            <p:cNvSpPr/>
            <p:nvPr/>
          </p:nvSpPr>
          <p:spPr>
            <a:xfrm>
              <a:off x="467584" y="5445027"/>
              <a:ext cx="360000" cy="360000"/>
            </a:xfrm>
            <a:prstGeom prst="ellipse">
              <a:avLst/>
            </a:prstGeom>
            <a:solidFill>
              <a:schemeClr val="bg1"/>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200" b="1" dirty="0">
                <a:solidFill>
                  <a:schemeClr val="tx1"/>
                </a:solidFill>
                <a:effectLst>
                  <a:outerShdw blurRad="38100" dist="38100" dir="2700000" algn="tl">
                    <a:srgbClr val="000000">
                      <a:alpha val="43137"/>
                    </a:srgbClr>
                  </a:outerShdw>
                </a:effectLst>
                <a:latin typeface="Century Gothic" pitchFamily="34" charset="0"/>
              </a:endParaRPr>
            </a:p>
          </p:txBody>
        </p:sp>
        <p:cxnSp>
          <p:nvCxnSpPr>
            <p:cNvPr id="103" name="Straight Connector 102"/>
            <p:cNvCxnSpPr/>
            <p:nvPr/>
          </p:nvCxnSpPr>
          <p:spPr>
            <a:xfrm>
              <a:off x="899592" y="5502966"/>
              <a:ext cx="360000" cy="0"/>
            </a:xfrm>
            <a:prstGeom prst="line">
              <a:avLst/>
            </a:prstGeom>
            <a:noFill/>
            <a:ln w="28575">
              <a:solidFill>
                <a:schemeClr val="accent3">
                  <a:lumMod val="60000"/>
                  <a:lumOff val="40000"/>
                </a:schemeClr>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104" name="Straight Connector 103"/>
            <p:cNvCxnSpPr/>
            <p:nvPr/>
          </p:nvCxnSpPr>
          <p:spPr>
            <a:xfrm flipV="1">
              <a:off x="1007616" y="5697049"/>
              <a:ext cx="216000" cy="288000"/>
            </a:xfrm>
            <a:prstGeom prst="line">
              <a:avLst/>
            </a:prstGeom>
            <a:noFill/>
            <a:ln w="28575">
              <a:solidFill>
                <a:schemeClr val="accent3">
                  <a:lumMod val="60000"/>
                  <a:lumOff val="40000"/>
                </a:schemeClr>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105" name="Oval 104"/>
            <p:cNvSpPr/>
            <p:nvPr/>
          </p:nvSpPr>
          <p:spPr>
            <a:xfrm>
              <a:off x="755616" y="6079070"/>
              <a:ext cx="360000" cy="360000"/>
            </a:xfrm>
            <a:prstGeom prst="ellipse">
              <a:avLst/>
            </a:prstGeom>
            <a:solidFill>
              <a:srgbClr val="FF6BE2"/>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200" b="1" dirty="0">
                <a:solidFill>
                  <a:schemeClr val="tx1"/>
                </a:solidFill>
                <a:effectLst>
                  <a:outerShdw blurRad="38100" dist="38100" dir="2700000" algn="tl">
                    <a:srgbClr val="000000">
                      <a:alpha val="43137"/>
                    </a:srgbClr>
                  </a:outerShdw>
                </a:effectLst>
                <a:latin typeface="Century Gothic" pitchFamily="34" charset="0"/>
              </a:endParaRPr>
            </a:p>
          </p:txBody>
        </p:sp>
        <p:sp>
          <p:nvSpPr>
            <p:cNvPr id="106" name="Oval 105"/>
            <p:cNvSpPr/>
            <p:nvPr/>
          </p:nvSpPr>
          <p:spPr>
            <a:xfrm>
              <a:off x="467584" y="5445027"/>
              <a:ext cx="360000" cy="360000"/>
            </a:xfrm>
            <a:prstGeom prst="ellipse">
              <a:avLst/>
            </a:prstGeom>
            <a:solidFill>
              <a:srgbClr val="FF6BE2"/>
            </a:solidFill>
            <a:ln w="571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200" b="1" dirty="0">
                <a:solidFill>
                  <a:schemeClr val="tx1"/>
                </a:solidFill>
                <a:effectLst>
                  <a:outerShdw blurRad="38100" dist="38100" dir="2700000" algn="tl">
                    <a:srgbClr val="000000">
                      <a:alpha val="43137"/>
                    </a:srgbClr>
                  </a:outerShdw>
                </a:effectLst>
                <a:latin typeface="Century Gothic" pitchFamily="34" charset="0"/>
              </a:endParaRPr>
            </a:p>
          </p:txBody>
        </p:sp>
      </p:grpSp>
      <p:sp>
        <p:nvSpPr>
          <p:cNvPr id="108" name="Rounded Rectangle 107"/>
          <p:cNvSpPr/>
          <p:nvPr/>
        </p:nvSpPr>
        <p:spPr bwMode="auto">
          <a:xfrm>
            <a:off x="7056437" y="4246847"/>
            <a:ext cx="1629963" cy="1870970"/>
          </a:xfrm>
          <a:prstGeom prst="roundRect">
            <a:avLst/>
          </a:prstGeom>
          <a:noFill/>
          <a:ln w="1905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9" name="Rounded Rectangle 108"/>
          <p:cNvSpPr/>
          <p:nvPr/>
        </p:nvSpPr>
        <p:spPr bwMode="auto">
          <a:xfrm>
            <a:off x="8779274" y="4246847"/>
            <a:ext cx="1629963" cy="1870970"/>
          </a:xfrm>
          <a:prstGeom prst="roundRect">
            <a:avLst/>
          </a:prstGeom>
          <a:noFill/>
          <a:ln w="1905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Rounded Rectangle 109"/>
          <p:cNvSpPr/>
          <p:nvPr/>
        </p:nvSpPr>
        <p:spPr bwMode="auto">
          <a:xfrm>
            <a:off x="10501756" y="4246847"/>
            <a:ext cx="1629963" cy="1870970"/>
          </a:xfrm>
          <a:prstGeom prst="roundRect">
            <a:avLst/>
          </a:prstGeom>
          <a:noFill/>
          <a:ln w="1905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Right Arrow 110"/>
          <p:cNvSpPr/>
          <p:nvPr/>
        </p:nvSpPr>
        <p:spPr bwMode="auto">
          <a:xfrm>
            <a:off x="8487472" y="4726742"/>
            <a:ext cx="585993" cy="4633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2" name="Right Arrow 111"/>
          <p:cNvSpPr/>
          <p:nvPr/>
        </p:nvSpPr>
        <p:spPr bwMode="auto">
          <a:xfrm>
            <a:off x="10202734" y="4726742"/>
            <a:ext cx="585993" cy="4633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5838" y="2356835"/>
            <a:ext cx="2209426" cy="1210766"/>
          </a:xfrm>
          <a:prstGeom prst="rect">
            <a:avLst/>
          </a:prstGeom>
        </p:spPr>
      </p:pic>
    </p:spTree>
    <p:extLst>
      <p:ext uri="{BB962C8B-B14F-4D97-AF65-F5344CB8AC3E}">
        <p14:creationId xmlns:p14="http://schemas.microsoft.com/office/powerpoint/2010/main" val="4036713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46"/>
          <p:cNvSpPr/>
          <p:nvPr/>
        </p:nvSpPr>
        <p:spPr bwMode="auto">
          <a:xfrm>
            <a:off x="8173712" y="3049539"/>
            <a:ext cx="1477310" cy="2007565"/>
          </a:xfrm>
          <a:custGeom>
            <a:avLst/>
            <a:gdLst>
              <a:gd name="connsiteX0" fmla="*/ 55888 w 1477310"/>
              <a:gd name="connsiteY0" fmla="*/ 85966 h 2007565"/>
              <a:gd name="connsiteX1" fmla="*/ 523248 w 1477310"/>
              <a:gd name="connsiteY1" fmla="*/ 14846 h 2007565"/>
              <a:gd name="connsiteX2" fmla="*/ 929648 w 1477310"/>
              <a:gd name="connsiteY2" fmla="*/ 329806 h 2007565"/>
              <a:gd name="connsiteX3" fmla="*/ 1356368 w 1477310"/>
              <a:gd name="connsiteY3" fmla="*/ 705726 h 2007565"/>
              <a:gd name="connsiteX4" fmla="*/ 1346208 w 1477310"/>
              <a:gd name="connsiteY4" fmla="*/ 1203566 h 2007565"/>
              <a:gd name="connsiteX5" fmla="*/ 1468128 w 1477310"/>
              <a:gd name="connsiteY5" fmla="*/ 1772526 h 2007565"/>
              <a:gd name="connsiteX6" fmla="*/ 1061728 w 1477310"/>
              <a:gd name="connsiteY6" fmla="*/ 2006206 h 2007565"/>
              <a:gd name="connsiteX7" fmla="*/ 645168 w 1477310"/>
              <a:gd name="connsiteY7" fmla="*/ 1681086 h 2007565"/>
              <a:gd name="connsiteX8" fmla="*/ 563888 w 1477310"/>
              <a:gd name="connsiteY8" fmla="*/ 1020686 h 2007565"/>
              <a:gd name="connsiteX9" fmla="*/ 411488 w 1477310"/>
              <a:gd name="connsiteY9" fmla="*/ 756526 h 2007565"/>
              <a:gd name="connsiteX10" fmla="*/ 45728 w 1477310"/>
              <a:gd name="connsiteY10" fmla="*/ 390766 h 2007565"/>
              <a:gd name="connsiteX11" fmla="*/ 55888 w 1477310"/>
              <a:gd name="connsiteY11" fmla="*/ 85966 h 200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7310" h="2007565">
                <a:moveTo>
                  <a:pt x="55888" y="85966"/>
                </a:moveTo>
                <a:cubicBezTo>
                  <a:pt x="135475" y="23313"/>
                  <a:pt x="377621" y="-25794"/>
                  <a:pt x="523248" y="14846"/>
                </a:cubicBezTo>
                <a:cubicBezTo>
                  <a:pt x="668875" y="55486"/>
                  <a:pt x="790795" y="214659"/>
                  <a:pt x="929648" y="329806"/>
                </a:cubicBezTo>
                <a:cubicBezTo>
                  <a:pt x="1068501" y="444953"/>
                  <a:pt x="1286941" y="560099"/>
                  <a:pt x="1356368" y="705726"/>
                </a:cubicBezTo>
                <a:cubicBezTo>
                  <a:pt x="1425795" y="851353"/>
                  <a:pt x="1327581" y="1025766"/>
                  <a:pt x="1346208" y="1203566"/>
                </a:cubicBezTo>
                <a:cubicBezTo>
                  <a:pt x="1364835" y="1381366"/>
                  <a:pt x="1515541" y="1638753"/>
                  <a:pt x="1468128" y="1772526"/>
                </a:cubicBezTo>
                <a:cubicBezTo>
                  <a:pt x="1420715" y="1906299"/>
                  <a:pt x="1198888" y="2021446"/>
                  <a:pt x="1061728" y="2006206"/>
                </a:cubicBezTo>
                <a:cubicBezTo>
                  <a:pt x="924568" y="1990966"/>
                  <a:pt x="728141" y="1845339"/>
                  <a:pt x="645168" y="1681086"/>
                </a:cubicBezTo>
                <a:cubicBezTo>
                  <a:pt x="562195" y="1516833"/>
                  <a:pt x="602835" y="1174779"/>
                  <a:pt x="563888" y="1020686"/>
                </a:cubicBezTo>
                <a:cubicBezTo>
                  <a:pt x="524941" y="866593"/>
                  <a:pt x="497848" y="861513"/>
                  <a:pt x="411488" y="756526"/>
                </a:cubicBezTo>
                <a:cubicBezTo>
                  <a:pt x="325128" y="651539"/>
                  <a:pt x="101608" y="500833"/>
                  <a:pt x="45728" y="390766"/>
                </a:cubicBezTo>
                <a:cubicBezTo>
                  <a:pt x="-10152" y="280699"/>
                  <a:pt x="-23699" y="148619"/>
                  <a:pt x="55888" y="85966"/>
                </a:cubicBezTo>
                <a:close/>
              </a:path>
            </a:pathLst>
          </a:custGeom>
          <a:solidFill>
            <a:srgbClr val="FFC000">
              <a:alpha val="55000"/>
            </a:srgb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Freeform 45"/>
          <p:cNvSpPr/>
          <p:nvPr/>
        </p:nvSpPr>
        <p:spPr bwMode="auto">
          <a:xfrm>
            <a:off x="8625523" y="1883096"/>
            <a:ext cx="2285971" cy="2976226"/>
          </a:xfrm>
          <a:custGeom>
            <a:avLst/>
            <a:gdLst>
              <a:gd name="connsiteX0" fmla="*/ 173037 w 2285971"/>
              <a:gd name="connsiteY0" fmla="*/ 23049 h 2976226"/>
              <a:gd name="connsiteX1" fmla="*/ 731837 w 2285971"/>
              <a:gd name="connsiteY1" fmla="*/ 84009 h 2976226"/>
              <a:gd name="connsiteX2" fmla="*/ 1615757 w 2285971"/>
              <a:gd name="connsiteY2" fmla="*/ 561529 h 2976226"/>
              <a:gd name="connsiteX3" fmla="*/ 2265997 w 2285971"/>
              <a:gd name="connsiteY3" fmla="*/ 1689289 h 2976226"/>
              <a:gd name="connsiteX4" fmla="*/ 2052637 w 2285971"/>
              <a:gd name="connsiteY4" fmla="*/ 2898329 h 2976226"/>
              <a:gd name="connsiteX5" fmla="*/ 1382077 w 2285971"/>
              <a:gd name="connsiteY5" fmla="*/ 2766249 h 2976226"/>
              <a:gd name="connsiteX6" fmla="*/ 1463357 w 2285971"/>
              <a:gd name="connsiteY6" fmla="*/ 2034729 h 2976226"/>
              <a:gd name="connsiteX7" fmla="*/ 1229677 w 2285971"/>
              <a:gd name="connsiteY7" fmla="*/ 1232089 h 2976226"/>
              <a:gd name="connsiteX8" fmla="*/ 203517 w 2285971"/>
              <a:gd name="connsiteY8" fmla="*/ 978089 h 2976226"/>
              <a:gd name="connsiteX9" fmla="*/ 317 w 2285971"/>
              <a:gd name="connsiteY9" fmla="*/ 338009 h 2976226"/>
              <a:gd name="connsiteX10" fmla="*/ 173037 w 2285971"/>
              <a:gd name="connsiteY10" fmla="*/ 23049 h 2976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5971" h="2976226">
                <a:moveTo>
                  <a:pt x="173037" y="23049"/>
                </a:moveTo>
                <a:cubicBezTo>
                  <a:pt x="294957" y="-19284"/>
                  <a:pt x="491384" y="-5738"/>
                  <a:pt x="731837" y="84009"/>
                </a:cubicBezTo>
                <a:cubicBezTo>
                  <a:pt x="972290" y="173756"/>
                  <a:pt x="1360064" y="293982"/>
                  <a:pt x="1615757" y="561529"/>
                </a:cubicBezTo>
                <a:cubicBezTo>
                  <a:pt x="1871450" y="829076"/>
                  <a:pt x="2193184" y="1299822"/>
                  <a:pt x="2265997" y="1689289"/>
                </a:cubicBezTo>
                <a:cubicBezTo>
                  <a:pt x="2338810" y="2078756"/>
                  <a:pt x="2199957" y="2718836"/>
                  <a:pt x="2052637" y="2898329"/>
                </a:cubicBezTo>
                <a:cubicBezTo>
                  <a:pt x="1905317" y="3077822"/>
                  <a:pt x="1480290" y="2910182"/>
                  <a:pt x="1382077" y="2766249"/>
                </a:cubicBezTo>
                <a:cubicBezTo>
                  <a:pt x="1283864" y="2622316"/>
                  <a:pt x="1488757" y="2290422"/>
                  <a:pt x="1463357" y="2034729"/>
                </a:cubicBezTo>
                <a:cubicBezTo>
                  <a:pt x="1437957" y="1779036"/>
                  <a:pt x="1439650" y="1408196"/>
                  <a:pt x="1229677" y="1232089"/>
                </a:cubicBezTo>
                <a:cubicBezTo>
                  <a:pt x="1019704" y="1055982"/>
                  <a:pt x="408410" y="1127102"/>
                  <a:pt x="203517" y="978089"/>
                </a:cubicBezTo>
                <a:cubicBezTo>
                  <a:pt x="-1376" y="829076"/>
                  <a:pt x="5397" y="495489"/>
                  <a:pt x="317" y="338009"/>
                </a:cubicBezTo>
                <a:cubicBezTo>
                  <a:pt x="-4763" y="180529"/>
                  <a:pt x="51117" y="65382"/>
                  <a:pt x="173037" y="23049"/>
                </a:cubicBezTo>
                <a:close/>
              </a:path>
            </a:pathLst>
          </a:custGeom>
          <a:solidFill>
            <a:srgbClr val="92D050">
              <a:alpha val="55000"/>
            </a:srgb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Gaps for ML on Graph Engine </a:t>
            </a:r>
          </a:p>
        </p:txBody>
      </p:sp>
      <p:sp>
        <p:nvSpPr>
          <p:cNvPr id="3" name="Text Placeholder 2"/>
          <p:cNvSpPr>
            <a:spLocks noGrp="1"/>
          </p:cNvSpPr>
          <p:nvPr>
            <p:ph type="body" sz="quarter" idx="10"/>
          </p:nvPr>
        </p:nvSpPr>
        <p:spPr>
          <a:xfrm>
            <a:off x="274638" y="1212850"/>
            <a:ext cx="11887200" cy="683264"/>
          </a:xfrm>
        </p:spPr>
        <p:txBody>
          <a:bodyPr/>
          <a:lstStyle/>
          <a:p>
            <a:r>
              <a:rPr lang="en-US" dirty="0"/>
              <a:t>1. Heterogeneous vertices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5329" y="2529558"/>
            <a:ext cx="545413" cy="5334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5078" y="2493687"/>
            <a:ext cx="418078" cy="41807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3640" y="3239191"/>
            <a:ext cx="547107" cy="52545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426" y="3149417"/>
            <a:ext cx="410226" cy="410226"/>
          </a:xfrm>
          <a:prstGeom prst="rect">
            <a:avLst/>
          </a:prstGeom>
        </p:spPr>
      </p:pic>
      <p:cxnSp>
        <p:nvCxnSpPr>
          <p:cNvPr id="14" name="Straight Connector 13"/>
          <p:cNvCxnSpPr>
            <a:stCxn id="68" idx="0"/>
            <a:endCxn id="67" idx="2"/>
          </p:cNvCxnSpPr>
          <p:nvPr/>
        </p:nvCxnSpPr>
        <p:spPr>
          <a:xfrm flipH="1" flipV="1">
            <a:off x="3162395" y="4043324"/>
            <a:ext cx="896535" cy="401122"/>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2" idx="3"/>
            <a:endCxn id="10" idx="1"/>
          </p:cNvCxnSpPr>
          <p:nvPr/>
        </p:nvCxnSpPr>
        <p:spPr>
          <a:xfrm>
            <a:off x="8792652" y="3354530"/>
            <a:ext cx="1440988" cy="14738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5" idx="3"/>
            <a:endCxn id="10" idx="1"/>
          </p:cNvCxnSpPr>
          <p:nvPr/>
        </p:nvCxnSpPr>
        <p:spPr>
          <a:xfrm flipV="1">
            <a:off x="9495473" y="3501916"/>
            <a:ext cx="738167" cy="113722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5" idx="3"/>
            <a:endCxn id="56" idx="1"/>
          </p:cNvCxnSpPr>
          <p:nvPr/>
        </p:nvCxnSpPr>
        <p:spPr>
          <a:xfrm flipV="1">
            <a:off x="9495473" y="4345030"/>
            <a:ext cx="623834" cy="294112"/>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4" idx="3"/>
            <a:endCxn id="56" idx="1"/>
          </p:cNvCxnSpPr>
          <p:nvPr/>
        </p:nvCxnSpPr>
        <p:spPr>
          <a:xfrm>
            <a:off x="9441543" y="3947590"/>
            <a:ext cx="677764" cy="39744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4" idx="3"/>
            <a:endCxn id="9" idx="1"/>
          </p:cNvCxnSpPr>
          <p:nvPr/>
        </p:nvCxnSpPr>
        <p:spPr>
          <a:xfrm flipV="1">
            <a:off x="9441543" y="2702726"/>
            <a:ext cx="383535" cy="124486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81095" y="2007906"/>
            <a:ext cx="453149" cy="752115"/>
          </a:xfrm>
          <a:prstGeom prst="rect">
            <a:avLst/>
          </a:prstGeom>
        </p:spPr>
      </p:pic>
      <p:cxnSp>
        <p:nvCxnSpPr>
          <p:cNvPr id="39" name="Straight Connector 38"/>
          <p:cNvCxnSpPr>
            <a:stCxn id="32" idx="2"/>
            <a:endCxn id="54" idx="3"/>
          </p:cNvCxnSpPr>
          <p:nvPr/>
        </p:nvCxnSpPr>
        <p:spPr>
          <a:xfrm>
            <a:off x="9107670" y="2760021"/>
            <a:ext cx="333873" cy="118756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58847" y="3627576"/>
            <a:ext cx="682696" cy="640027"/>
          </a:xfrm>
          <a:prstGeom prst="rect">
            <a:avLst/>
          </a:prstGeom>
        </p:spPr>
      </p:pic>
      <p:pic>
        <p:nvPicPr>
          <p:cNvPr id="55" name="Picture 5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92019" y="4441038"/>
            <a:ext cx="603454" cy="396207"/>
          </a:xfrm>
          <a:prstGeom prst="rect">
            <a:avLst/>
          </a:prstGeom>
        </p:spPr>
      </p:pic>
      <p:pic>
        <p:nvPicPr>
          <p:cNvPr id="56" name="Picture 5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9307" y="4092067"/>
            <a:ext cx="499831" cy="505926"/>
          </a:xfrm>
          <a:prstGeom prst="rect">
            <a:avLst/>
          </a:prstGeom>
        </p:spPr>
      </p:pic>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623" y="3221422"/>
            <a:ext cx="545413" cy="533400"/>
          </a:xfrm>
          <a:prstGeom prst="rect">
            <a:avLst/>
          </a:prstGeom>
        </p:spPr>
      </p:pic>
      <p:pic>
        <p:nvPicPr>
          <p:cNvPr id="66" name="Picture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7037" y="3275439"/>
            <a:ext cx="545413" cy="533400"/>
          </a:xfrm>
          <a:prstGeom prst="rect">
            <a:avLst/>
          </a:prstGeom>
        </p:spPr>
      </p:pic>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9688" y="3509924"/>
            <a:ext cx="545413" cy="533400"/>
          </a:xfrm>
          <a:prstGeom prst="rect">
            <a:avLst/>
          </a:prstGeom>
        </p:spPr>
      </p:pic>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223" y="4444446"/>
            <a:ext cx="545413" cy="533400"/>
          </a:xfrm>
          <a:prstGeom prst="rect">
            <a:avLst/>
          </a:prstGeom>
        </p:spPr>
      </p:pic>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522" y="4375850"/>
            <a:ext cx="545413" cy="533400"/>
          </a:xfrm>
          <a:prstGeom prst="rect">
            <a:avLst/>
          </a:prstGeom>
        </p:spPr>
      </p:pic>
      <p:cxnSp>
        <p:nvCxnSpPr>
          <p:cNvPr id="70" name="Straight Connector 69"/>
          <p:cNvCxnSpPr>
            <a:stCxn id="4" idx="2"/>
            <a:endCxn id="67" idx="0"/>
          </p:cNvCxnSpPr>
          <p:nvPr/>
        </p:nvCxnSpPr>
        <p:spPr>
          <a:xfrm flipH="1">
            <a:off x="3162395" y="3062958"/>
            <a:ext cx="245641" cy="44696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1"/>
            <a:endCxn id="67" idx="3"/>
          </p:cNvCxnSpPr>
          <p:nvPr/>
        </p:nvCxnSpPr>
        <p:spPr>
          <a:xfrm flipH="1">
            <a:off x="3435101" y="3542139"/>
            <a:ext cx="801936" cy="23448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9" idx="1"/>
            <a:endCxn id="12" idx="3"/>
          </p:cNvCxnSpPr>
          <p:nvPr/>
        </p:nvCxnSpPr>
        <p:spPr>
          <a:xfrm flipH="1">
            <a:off x="8792652" y="2702726"/>
            <a:ext cx="1032426" cy="65180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7" idx="2"/>
            <a:endCxn id="69" idx="0"/>
          </p:cNvCxnSpPr>
          <p:nvPr/>
        </p:nvCxnSpPr>
        <p:spPr>
          <a:xfrm flipH="1">
            <a:off x="2798229" y="4043324"/>
            <a:ext cx="364166" cy="33252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7" idx="1"/>
            <a:endCxn id="65" idx="3"/>
          </p:cNvCxnSpPr>
          <p:nvPr/>
        </p:nvCxnSpPr>
        <p:spPr>
          <a:xfrm flipH="1" flipV="1">
            <a:off x="2579036" y="3488122"/>
            <a:ext cx="310652" cy="288502"/>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66" idx="2"/>
            <a:endCxn id="68" idx="0"/>
          </p:cNvCxnSpPr>
          <p:nvPr/>
        </p:nvCxnSpPr>
        <p:spPr>
          <a:xfrm flipH="1">
            <a:off x="4058930" y="3808839"/>
            <a:ext cx="450814" cy="63560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4" idx="2"/>
            <a:endCxn id="65" idx="3"/>
          </p:cNvCxnSpPr>
          <p:nvPr/>
        </p:nvCxnSpPr>
        <p:spPr>
          <a:xfrm flipH="1">
            <a:off x="2579036" y="3062958"/>
            <a:ext cx="829000" cy="42516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68" idx="1"/>
            <a:endCxn id="69" idx="3"/>
          </p:cNvCxnSpPr>
          <p:nvPr/>
        </p:nvCxnSpPr>
        <p:spPr>
          <a:xfrm flipH="1" flipV="1">
            <a:off x="3070935" y="4642550"/>
            <a:ext cx="715288" cy="6859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1632038" y="5073294"/>
            <a:ext cx="3306354"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PageRank </a:t>
            </a:r>
          </a:p>
          <a:p>
            <a:pPr algn="ctr">
              <a:lnSpc>
                <a:spcPct val="90000"/>
              </a:lnSpc>
              <a:spcAft>
                <a:spcPts val="600"/>
              </a:spcAft>
            </a:pPr>
            <a:r>
              <a:rPr lang="en-US" sz="2400" dirty="0">
                <a:gradFill>
                  <a:gsLst>
                    <a:gs pos="2917">
                      <a:schemeClr val="tx1"/>
                    </a:gs>
                    <a:gs pos="30000">
                      <a:schemeClr val="tx1"/>
                    </a:gs>
                  </a:gsLst>
                  <a:lin ang="5400000" scaled="0"/>
                </a:gradFill>
              </a:rPr>
              <a:t>for </a:t>
            </a:r>
            <a:r>
              <a:rPr lang="en-US" sz="2400" dirty="0" err="1">
                <a:gradFill>
                  <a:gsLst>
                    <a:gs pos="2917">
                      <a:schemeClr val="tx1"/>
                    </a:gs>
                    <a:gs pos="30000">
                      <a:schemeClr val="tx1"/>
                    </a:gs>
                  </a:gsLst>
                  <a:lin ang="5400000" scaled="0"/>
                </a:gradFill>
              </a:rPr>
              <a:t>WebPage</a:t>
            </a:r>
            <a:r>
              <a:rPr lang="en-US" sz="2400" dirty="0">
                <a:gradFill>
                  <a:gsLst>
                    <a:gs pos="2917">
                      <a:schemeClr val="tx1"/>
                    </a:gs>
                    <a:gs pos="30000">
                      <a:schemeClr val="tx1"/>
                    </a:gs>
                  </a:gsLst>
                  <a:lin ang="5400000" scaled="0"/>
                </a:gradFill>
              </a:rPr>
              <a:t> Ranking</a:t>
            </a:r>
          </a:p>
        </p:txBody>
      </p:sp>
      <p:sp>
        <p:nvSpPr>
          <p:cNvPr id="108" name="TextBox 107"/>
          <p:cNvSpPr txBox="1"/>
          <p:nvPr/>
        </p:nvSpPr>
        <p:spPr>
          <a:xfrm>
            <a:off x="7638626" y="5073294"/>
            <a:ext cx="3749040" cy="1037207"/>
          </a:xfrm>
          <a:prstGeom prst="rect">
            <a:avLst/>
          </a:prstGeom>
          <a:noFill/>
        </p:spPr>
        <p:txBody>
          <a:bodyPr wrap="none" lIns="182880" tIns="146304" rIns="182880" bIns="146304" rtlCol="0">
            <a:spAutoFit/>
          </a:bodyPr>
          <a:lstStyle/>
          <a:p>
            <a:pPr algn="ctr">
              <a:lnSpc>
                <a:spcPct val="90000"/>
              </a:lnSpc>
              <a:spcAft>
                <a:spcPts val="600"/>
              </a:spcAft>
            </a:pPr>
            <a:r>
              <a:rPr lang="en-US" altLang="zh-CN" sz="2400" dirty="0">
                <a:gradFill>
                  <a:gsLst>
                    <a:gs pos="2917">
                      <a:schemeClr val="tx1"/>
                    </a:gs>
                    <a:gs pos="30000">
                      <a:schemeClr val="tx1"/>
                    </a:gs>
                  </a:gsLst>
                  <a:lin ang="5400000" scaled="0"/>
                </a:gradFill>
              </a:rPr>
              <a:t>Matrix Factorization(MF) </a:t>
            </a:r>
          </a:p>
          <a:p>
            <a:pPr algn="ctr">
              <a:lnSpc>
                <a:spcPct val="90000"/>
              </a:lnSpc>
              <a:spcAft>
                <a:spcPts val="600"/>
              </a:spcAft>
            </a:pPr>
            <a:r>
              <a:rPr lang="en-US" altLang="zh-CN" sz="2400" dirty="0">
                <a:gradFill>
                  <a:gsLst>
                    <a:gs pos="2917">
                      <a:schemeClr val="tx1"/>
                    </a:gs>
                    <a:gs pos="30000">
                      <a:schemeClr val="tx1"/>
                    </a:gs>
                  </a:gsLst>
                  <a:lin ang="5400000" scaled="0"/>
                </a:gradFill>
              </a:rPr>
              <a:t>for Recommendation</a:t>
            </a:r>
            <a:endParaRPr lang="en-US" sz="2400" dirty="0">
              <a:gradFill>
                <a:gsLst>
                  <a:gs pos="2917">
                    <a:schemeClr val="tx1"/>
                  </a:gs>
                  <a:gs pos="30000">
                    <a:schemeClr val="tx1"/>
                  </a:gs>
                </a:gsLst>
                <a:lin ang="5400000" scaled="0"/>
              </a:gradFill>
            </a:endParaRPr>
          </a:p>
        </p:txBody>
      </p:sp>
      <p:cxnSp>
        <p:nvCxnSpPr>
          <p:cNvPr id="36" name="Straight Connector 35"/>
          <p:cNvCxnSpPr>
            <a:stCxn id="32" idx="2"/>
            <a:endCxn id="12" idx="3"/>
          </p:cNvCxnSpPr>
          <p:nvPr/>
        </p:nvCxnSpPr>
        <p:spPr>
          <a:xfrm flipH="1">
            <a:off x="8792652" y="2760021"/>
            <a:ext cx="315018" cy="59450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591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10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bwMode="auto">
          <a:xfrm>
            <a:off x="1859534" y="2346938"/>
            <a:ext cx="3277967" cy="2785031"/>
          </a:xfrm>
          <a:custGeom>
            <a:avLst/>
            <a:gdLst>
              <a:gd name="connsiteX0" fmla="*/ 540766 w 3277967"/>
              <a:gd name="connsiteY0" fmla="*/ 520953 h 2785031"/>
              <a:gd name="connsiteX1" fmla="*/ 1423993 w 3277967"/>
              <a:gd name="connsiteY1" fmla="*/ 1407 h 2785031"/>
              <a:gd name="connsiteX2" fmla="*/ 2359175 w 3277967"/>
              <a:gd name="connsiteY2" fmla="*/ 396262 h 2785031"/>
              <a:gd name="connsiteX3" fmla="*/ 3252793 w 3277967"/>
              <a:gd name="connsiteY3" fmla="*/ 1217144 h 2785031"/>
              <a:gd name="connsiteX4" fmla="*/ 2972239 w 3277967"/>
              <a:gd name="connsiteY4" fmla="*/ 2100371 h 2785031"/>
              <a:gd name="connsiteX5" fmla="*/ 2348784 w 3277967"/>
              <a:gd name="connsiteY5" fmla="*/ 2692653 h 2785031"/>
              <a:gd name="connsiteX6" fmla="*/ 613502 w 3277967"/>
              <a:gd name="connsiteY6" fmla="*/ 2619917 h 2785031"/>
              <a:gd name="connsiteX7" fmla="*/ 439 w 3277967"/>
              <a:gd name="connsiteY7" fmla="*/ 1154798 h 2785031"/>
              <a:gd name="connsiteX8" fmla="*/ 540766 w 3277967"/>
              <a:gd name="connsiteY8" fmla="*/ 520953 h 278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7967" h="2785031">
                <a:moveTo>
                  <a:pt x="540766" y="520953"/>
                </a:moveTo>
                <a:cubicBezTo>
                  <a:pt x="778025" y="328721"/>
                  <a:pt x="1120925" y="22189"/>
                  <a:pt x="1423993" y="1407"/>
                </a:cubicBezTo>
                <a:cubicBezTo>
                  <a:pt x="1727061" y="-19375"/>
                  <a:pt x="2054375" y="193639"/>
                  <a:pt x="2359175" y="396262"/>
                </a:cubicBezTo>
                <a:cubicBezTo>
                  <a:pt x="2663975" y="598885"/>
                  <a:pt x="3150616" y="933126"/>
                  <a:pt x="3252793" y="1217144"/>
                </a:cubicBezTo>
                <a:cubicBezTo>
                  <a:pt x="3354970" y="1501162"/>
                  <a:pt x="3122907" y="1854453"/>
                  <a:pt x="2972239" y="2100371"/>
                </a:cubicBezTo>
                <a:cubicBezTo>
                  <a:pt x="2821571" y="2346289"/>
                  <a:pt x="2741907" y="2606062"/>
                  <a:pt x="2348784" y="2692653"/>
                </a:cubicBezTo>
                <a:cubicBezTo>
                  <a:pt x="1955661" y="2779244"/>
                  <a:pt x="1004893" y="2876226"/>
                  <a:pt x="613502" y="2619917"/>
                </a:cubicBezTo>
                <a:cubicBezTo>
                  <a:pt x="222111" y="2363608"/>
                  <a:pt x="14293" y="1508089"/>
                  <a:pt x="439" y="1154798"/>
                </a:cubicBezTo>
                <a:cubicBezTo>
                  <a:pt x="-13415" y="801507"/>
                  <a:pt x="303507" y="713185"/>
                  <a:pt x="540766" y="520953"/>
                </a:cubicBezTo>
                <a:close/>
              </a:path>
            </a:pathLst>
          </a:custGeom>
          <a:no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Freeform 46"/>
          <p:cNvSpPr/>
          <p:nvPr/>
        </p:nvSpPr>
        <p:spPr bwMode="auto">
          <a:xfrm>
            <a:off x="8173712" y="3049539"/>
            <a:ext cx="1477310" cy="2007565"/>
          </a:xfrm>
          <a:custGeom>
            <a:avLst/>
            <a:gdLst>
              <a:gd name="connsiteX0" fmla="*/ 55888 w 1477310"/>
              <a:gd name="connsiteY0" fmla="*/ 85966 h 2007565"/>
              <a:gd name="connsiteX1" fmla="*/ 523248 w 1477310"/>
              <a:gd name="connsiteY1" fmla="*/ 14846 h 2007565"/>
              <a:gd name="connsiteX2" fmla="*/ 929648 w 1477310"/>
              <a:gd name="connsiteY2" fmla="*/ 329806 h 2007565"/>
              <a:gd name="connsiteX3" fmla="*/ 1356368 w 1477310"/>
              <a:gd name="connsiteY3" fmla="*/ 705726 h 2007565"/>
              <a:gd name="connsiteX4" fmla="*/ 1346208 w 1477310"/>
              <a:gd name="connsiteY4" fmla="*/ 1203566 h 2007565"/>
              <a:gd name="connsiteX5" fmla="*/ 1468128 w 1477310"/>
              <a:gd name="connsiteY5" fmla="*/ 1772526 h 2007565"/>
              <a:gd name="connsiteX6" fmla="*/ 1061728 w 1477310"/>
              <a:gd name="connsiteY6" fmla="*/ 2006206 h 2007565"/>
              <a:gd name="connsiteX7" fmla="*/ 645168 w 1477310"/>
              <a:gd name="connsiteY7" fmla="*/ 1681086 h 2007565"/>
              <a:gd name="connsiteX8" fmla="*/ 563888 w 1477310"/>
              <a:gd name="connsiteY8" fmla="*/ 1020686 h 2007565"/>
              <a:gd name="connsiteX9" fmla="*/ 411488 w 1477310"/>
              <a:gd name="connsiteY9" fmla="*/ 756526 h 2007565"/>
              <a:gd name="connsiteX10" fmla="*/ 45728 w 1477310"/>
              <a:gd name="connsiteY10" fmla="*/ 390766 h 2007565"/>
              <a:gd name="connsiteX11" fmla="*/ 55888 w 1477310"/>
              <a:gd name="connsiteY11" fmla="*/ 85966 h 200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7310" h="2007565">
                <a:moveTo>
                  <a:pt x="55888" y="85966"/>
                </a:moveTo>
                <a:cubicBezTo>
                  <a:pt x="135475" y="23313"/>
                  <a:pt x="377621" y="-25794"/>
                  <a:pt x="523248" y="14846"/>
                </a:cubicBezTo>
                <a:cubicBezTo>
                  <a:pt x="668875" y="55486"/>
                  <a:pt x="790795" y="214659"/>
                  <a:pt x="929648" y="329806"/>
                </a:cubicBezTo>
                <a:cubicBezTo>
                  <a:pt x="1068501" y="444953"/>
                  <a:pt x="1286941" y="560099"/>
                  <a:pt x="1356368" y="705726"/>
                </a:cubicBezTo>
                <a:cubicBezTo>
                  <a:pt x="1425795" y="851353"/>
                  <a:pt x="1327581" y="1025766"/>
                  <a:pt x="1346208" y="1203566"/>
                </a:cubicBezTo>
                <a:cubicBezTo>
                  <a:pt x="1364835" y="1381366"/>
                  <a:pt x="1515541" y="1638753"/>
                  <a:pt x="1468128" y="1772526"/>
                </a:cubicBezTo>
                <a:cubicBezTo>
                  <a:pt x="1420715" y="1906299"/>
                  <a:pt x="1198888" y="2021446"/>
                  <a:pt x="1061728" y="2006206"/>
                </a:cubicBezTo>
                <a:cubicBezTo>
                  <a:pt x="924568" y="1990966"/>
                  <a:pt x="728141" y="1845339"/>
                  <a:pt x="645168" y="1681086"/>
                </a:cubicBezTo>
                <a:cubicBezTo>
                  <a:pt x="562195" y="1516833"/>
                  <a:pt x="602835" y="1174779"/>
                  <a:pt x="563888" y="1020686"/>
                </a:cubicBezTo>
                <a:cubicBezTo>
                  <a:pt x="524941" y="866593"/>
                  <a:pt x="497848" y="861513"/>
                  <a:pt x="411488" y="756526"/>
                </a:cubicBezTo>
                <a:cubicBezTo>
                  <a:pt x="325128" y="651539"/>
                  <a:pt x="101608" y="500833"/>
                  <a:pt x="45728" y="390766"/>
                </a:cubicBezTo>
                <a:cubicBezTo>
                  <a:pt x="-10152" y="280699"/>
                  <a:pt x="-23699" y="148619"/>
                  <a:pt x="55888" y="85966"/>
                </a:cubicBezTo>
                <a:close/>
              </a:path>
            </a:pathLst>
          </a:custGeom>
          <a:solidFill>
            <a:srgbClr val="FFC000">
              <a:alpha val="55000"/>
            </a:srgbClr>
          </a:solidFill>
          <a:ln w="19050">
            <a:solidFill>
              <a:schemeClr val="tx1">
                <a:alpha val="5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Freeform 45"/>
          <p:cNvSpPr/>
          <p:nvPr/>
        </p:nvSpPr>
        <p:spPr bwMode="auto">
          <a:xfrm>
            <a:off x="8625523" y="1883096"/>
            <a:ext cx="2285971" cy="2976226"/>
          </a:xfrm>
          <a:custGeom>
            <a:avLst/>
            <a:gdLst>
              <a:gd name="connsiteX0" fmla="*/ 173037 w 2285971"/>
              <a:gd name="connsiteY0" fmla="*/ 23049 h 2976226"/>
              <a:gd name="connsiteX1" fmla="*/ 731837 w 2285971"/>
              <a:gd name="connsiteY1" fmla="*/ 84009 h 2976226"/>
              <a:gd name="connsiteX2" fmla="*/ 1615757 w 2285971"/>
              <a:gd name="connsiteY2" fmla="*/ 561529 h 2976226"/>
              <a:gd name="connsiteX3" fmla="*/ 2265997 w 2285971"/>
              <a:gd name="connsiteY3" fmla="*/ 1689289 h 2976226"/>
              <a:gd name="connsiteX4" fmla="*/ 2052637 w 2285971"/>
              <a:gd name="connsiteY4" fmla="*/ 2898329 h 2976226"/>
              <a:gd name="connsiteX5" fmla="*/ 1382077 w 2285971"/>
              <a:gd name="connsiteY5" fmla="*/ 2766249 h 2976226"/>
              <a:gd name="connsiteX6" fmla="*/ 1463357 w 2285971"/>
              <a:gd name="connsiteY6" fmla="*/ 2034729 h 2976226"/>
              <a:gd name="connsiteX7" fmla="*/ 1229677 w 2285971"/>
              <a:gd name="connsiteY7" fmla="*/ 1232089 h 2976226"/>
              <a:gd name="connsiteX8" fmla="*/ 203517 w 2285971"/>
              <a:gd name="connsiteY8" fmla="*/ 978089 h 2976226"/>
              <a:gd name="connsiteX9" fmla="*/ 317 w 2285971"/>
              <a:gd name="connsiteY9" fmla="*/ 338009 h 2976226"/>
              <a:gd name="connsiteX10" fmla="*/ 173037 w 2285971"/>
              <a:gd name="connsiteY10" fmla="*/ 23049 h 2976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5971" h="2976226">
                <a:moveTo>
                  <a:pt x="173037" y="23049"/>
                </a:moveTo>
                <a:cubicBezTo>
                  <a:pt x="294957" y="-19284"/>
                  <a:pt x="491384" y="-5738"/>
                  <a:pt x="731837" y="84009"/>
                </a:cubicBezTo>
                <a:cubicBezTo>
                  <a:pt x="972290" y="173756"/>
                  <a:pt x="1360064" y="293982"/>
                  <a:pt x="1615757" y="561529"/>
                </a:cubicBezTo>
                <a:cubicBezTo>
                  <a:pt x="1871450" y="829076"/>
                  <a:pt x="2193184" y="1299822"/>
                  <a:pt x="2265997" y="1689289"/>
                </a:cubicBezTo>
                <a:cubicBezTo>
                  <a:pt x="2338810" y="2078756"/>
                  <a:pt x="2199957" y="2718836"/>
                  <a:pt x="2052637" y="2898329"/>
                </a:cubicBezTo>
                <a:cubicBezTo>
                  <a:pt x="1905317" y="3077822"/>
                  <a:pt x="1480290" y="2910182"/>
                  <a:pt x="1382077" y="2766249"/>
                </a:cubicBezTo>
                <a:cubicBezTo>
                  <a:pt x="1283864" y="2622316"/>
                  <a:pt x="1488757" y="2290422"/>
                  <a:pt x="1463357" y="2034729"/>
                </a:cubicBezTo>
                <a:cubicBezTo>
                  <a:pt x="1437957" y="1779036"/>
                  <a:pt x="1439650" y="1408196"/>
                  <a:pt x="1229677" y="1232089"/>
                </a:cubicBezTo>
                <a:cubicBezTo>
                  <a:pt x="1019704" y="1055982"/>
                  <a:pt x="408410" y="1127102"/>
                  <a:pt x="203517" y="978089"/>
                </a:cubicBezTo>
                <a:cubicBezTo>
                  <a:pt x="-1376" y="829076"/>
                  <a:pt x="5397" y="495489"/>
                  <a:pt x="317" y="338009"/>
                </a:cubicBezTo>
                <a:cubicBezTo>
                  <a:pt x="-4763" y="180529"/>
                  <a:pt x="51117" y="65382"/>
                  <a:pt x="173037" y="23049"/>
                </a:cubicBezTo>
                <a:close/>
              </a:path>
            </a:pathLst>
          </a:custGeom>
          <a:solidFill>
            <a:srgbClr val="92D050">
              <a:alpha val="55000"/>
            </a:srgbClr>
          </a:solidFill>
          <a:ln w="19050">
            <a:solidFill>
              <a:schemeClr val="tx1">
                <a:alpha val="5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Gaps for ML on Graph Engine </a:t>
            </a:r>
          </a:p>
        </p:txBody>
      </p:sp>
      <p:sp>
        <p:nvSpPr>
          <p:cNvPr id="3" name="Text Placeholder 2"/>
          <p:cNvSpPr>
            <a:spLocks noGrp="1"/>
          </p:cNvSpPr>
          <p:nvPr>
            <p:ph type="body" sz="quarter" idx="10"/>
          </p:nvPr>
        </p:nvSpPr>
        <p:spPr>
          <a:xfrm>
            <a:off x="274638" y="1212850"/>
            <a:ext cx="11887200" cy="683264"/>
          </a:xfrm>
        </p:spPr>
        <p:txBody>
          <a:bodyPr/>
          <a:lstStyle/>
          <a:p>
            <a:r>
              <a:rPr lang="en-US" altLang="zh-CN" dirty="0"/>
              <a:t>2. Mini-Batch</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5329" y="2529558"/>
            <a:ext cx="545413" cy="5334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5078" y="2493687"/>
            <a:ext cx="418078" cy="41807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3640" y="3239191"/>
            <a:ext cx="547107" cy="52545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426" y="3149417"/>
            <a:ext cx="410226" cy="410226"/>
          </a:xfrm>
          <a:prstGeom prst="rect">
            <a:avLst/>
          </a:prstGeom>
        </p:spPr>
      </p:pic>
      <p:cxnSp>
        <p:nvCxnSpPr>
          <p:cNvPr id="14" name="Straight Connector 13"/>
          <p:cNvCxnSpPr>
            <a:stCxn id="68" idx="0"/>
            <a:endCxn id="67" idx="2"/>
          </p:cNvCxnSpPr>
          <p:nvPr/>
        </p:nvCxnSpPr>
        <p:spPr>
          <a:xfrm flipH="1" flipV="1">
            <a:off x="3162395" y="4043324"/>
            <a:ext cx="896535" cy="401122"/>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2" idx="3"/>
            <a:endCxn id="10" idx="1"/>
          </p:cNvCxnSpPr>
          <p:nvPr/>
        </p:nvCxnSpPr>
        <p:spPr>
          <a:xfrm>
            <a:off x="8792652" y="3354530"/>
            <a:ext cx="1440988" cy="14738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5" idx="3"/>
            <a:endCxn id="10" idx="1"/>
          </p:cNvCxnSpPr>
          <p:nvPr/>
        </p:nvCxnSpPr>
        <p:spPr>
          <a:xfrm flipV="1">
            <a:off x="9495473" y="3501916"/>
            <a:ext cx="738167" cy="113722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5" idx="3"/>
            <a:endCxn id="56" idx="1"/>
          </p:cNvCxnSpPr>
          <p:nvPr/>
        </p:nvCxnSpPr>
        <p:spPr>
          <a:xfrm flipV="1">
            <a:off x="9495473" y="4345030"/>
            <a:ext cx="623834" cy="294112"/>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4" idx="3"/>
            <a:endCxn id="56" idx="1"/>
          </p:cNvCxnSpPr>
          <p:nvPr/>
        </p:nvCxnSpPr>
        <p:spPr>
          <a:xfrm>
            <a:off x="9441543" y="3947590"/>
            <a:ext cx="677764" cy="39744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4" idx="3"/>
            <a:endCxn id="9" idx="1"/>
          </p:cNvCxnSpPr>
          <p:nvPr/>
        </p:nvCxnSpPr>
        <p:spPr>
          <a:xfrm flipV="1">
            <a:off x="9441543" y="2702726"/>
            <a:ext cx="383535" cy="124486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81095" y="2007906"/>
            <a:ext cx="453149" cy="752115"/>
          </a:xfrm>
          <a:prstGeom prst="rect">
            <a:avLst/>
          </a:prstGeom>
        </p:spPr>
      </p:pic>
      <p:cxnSp>
        <p:nvCxnSpPr>
          <p:cNvPr id="39" name="Straight Connector 38"/>
          <p:cNvCxnSpPr>
            <a:stCxn id="32" idx="2"/>
            <a:endCxn id="54" idx="3"/>
          </p:cNvCxnSpPr>
          <p:nvPr/>
        </p:nvCxnSpPr>
        <p:spPr>
          <a:xfrm>
            <a:off x="9107670" y="2760021"/>
            <a:ext cx="333873" cy="118756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58847" y="3627576"/>
            <a:ext cx="682696" cy="640027"/>
          </a:xfrm>
          <a:prstGeom prst="rect">
            <a:avLst/>
          </a:prstGeom>
        </p:spPr>
      </p:pic>
      <p:pic>
        <p:nvPicPr>
          <p:cNvPr id="55" name="Picture 5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92019" y="4441038"/>
            <a:ext cx="603454" cy="396207"/>
          </a:xfrm>
          <a:prstGeom prst="rect">
            <a:avLst/>
          </a:prstGeom>
        </p:spPr>
      </p:pic>
      <p:pic>
        <p:nvPicPr>
          <p:cNvPr id="56" name="Picture 5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9307" y="4092067"/>
            <a:ext cx="499831" cy="505926"/>
          </a:xfrm>
          <a:prstGeom prst="rect">
            <a:avLst/>
          </a:prstGeom>
        </p:spPr>
      </p:pic>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623" y="3221422"/>
            <a:ext cx="545413" cy="533400"/>
          </a:xfrm>
          <a:prstGeom prst="rect">
            <a:avLst/>
          </a:prstGeom>
        </p:spPr>
      </p:pic>
      <p:pic>
        <p:nvPicPr>
          <p:cNvPr id="66" name="Picture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7037" y="3275439"/>
            <a:ext cx="545413" cy="533400"/>
          </a:xfrm>
          <a:prstGeom prst="rect">
            <a:avLst/>
          </a:prstGeom>
        </p:spPr>
      </p:pic>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9688" y="3509924"/>
            <a:ext cx="545413" cy="533400"/>
          </a:xfrm>
          <a:prstGeom prst="rect">
            <a:avLst/>
          </a:prstGeom>
        </p:spPr>
      </p:pic>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223" y="4444446"/>
            <a:ext cx="545413" cy="533400"/>
          </a:xfrm>
          <a:prstGeom prst="rect">
            <a:avLst/>
          </a:prstGeom>
        </p:spPr>
      </p:pic>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522" y="4375850"/>
            <a:ext cx="545413" cy="533400"/>
          </a:xfrm>
          <a:prstGeom prst="rect">
            <a:avLst/>
          </a:prstGeom>
        </p:spPr>
      </p:pic>
      <p:cxnSp>
        <p:nvCxnSpPr>
          <p:cNvPr id="70" name="Straight Connector 69"/>
          <p:cNvCxnSpPr>
            <a:stCxn id="4" idx="2"/>
            <a:endCxn id="67" idx="0"/>
          </p:cNvCxnSpPr>
          <p:nvPr/>
        </p:nvCxnSpPr>
        <p:spPr>
          <a:xfrm flipH="1">
            <a:off x="3162395" y="3062958"/>
            <a:ext cx="245641" cy="44696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1"/>
            <a:endCxn id="67" idx="3"/>
          </p:cNvCxnSpPr>
          <p:nvPr/>
        </p:nvCxnSpPr>
        <p:spPr>
          <a:xfrm flipH="1">
            <a:off x="3435101" y="3542139"/>
            <a:ext cx="801936" cy="23448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9" idx="1"/>
            <a:endCxn id="12" idx="3"/>
          </p:cNvCxnSpPr>
          <p:nvPr/>
        </p:nvCxnSpPr>
        <p:spPr>
          <a:xfrm flipH="1">
            <a:off x="8792652" y="2702726"/>
            <a:ext cx="1032426" cy="65180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7" idx="2"/>
            <a:endCxn id="69" idx="0"/>
          </p:cNvCxnSpPr>
          <p:nvPr/>
        </p:nvCxnSpPr>
        <p:spPr>
          <a:xfrm flipH="1">
            <a:off x="2798229" y="4043324"/>
            <a:ext cx="364166" cy="33252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7" idx="1"/>
            <a:endCxn id="65" idx="3"/>
          </p:cNvCxnSpPr>
          <p:nvPr/>
        </p:nvCxnSpPr>
        <p:spPr>
          <a:xfrm flipH="1" flipV="1">
            <a:off x="2579036" y="3488122"/>
            <a:ext cx="310652" cy="288502"/>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66" idx="2"/>
            <a:endCxn id="68" idx="0"/>
          </p:cNvCxnSpPr>
          <p:nvPr/>
        </p:nvCxnSpPr>
        <p:spPr>
          <a:xfrm flipH="1">
            <a:off x="4058930" y="3808839"/>
            <a:ext cx="450814" cy="63560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4" idx="2"/>
            <a:endCxn id="65" idx="3"/>
          </p:cNvCxnSpPr>
          <p:nvPr/>
        </p:nvCxnSpPr>
        <p:spPr>
          <a:xfrm flipH="1">
            <a:off x="2579036" y="3062958"/>
            <a:ext cx="829000" cy="42516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68" idx="1"/>
            <a:endCxn id="69" idx="3"/>
          </p:cNvCxnSpPr>
          <p:nvPr/>
        </p:nvCxnSpPr>
        <p:spPr>
          <a:xfrm flipH="1" flipV="1">
            <a:off x="3070935" y="4642550"/>
            <a:ext cx="715288" cy="6859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1632038" y="5073294"/>
            <a:ext cx="3306354"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PageRank </a:t>
            </a:r>
          </a:p>
          <a:p>
            <a:pPr algn="ctr">
              <a:lnSpc>
                <a:spcPct val="90000"/>
              </a:lnSpc>
              <a:spcAft>
                <a:spcPts val="600"/>
              </a:spcAft>
            </a:pPr>
            <a:r>
              <a:rPr lang="en-US" sz="2400" dirty="0">
                <a:gradFill>
                  <a:gsLst>
                    <a:gs pos="2917">
                      <a:schemeClr val="tx1"/>
                    </a:gs>
                    <a:gs pos="30000">
                      <a:schemeClr val="tx1"/>
                    </a:gs>
                  </a:gsLst>
                  <a:lin ang="5400000" scaled="0"/>
                </a:gradFill>
              </a:rPr>
              <a:t>for </a:t>
            </a:r>
            <a:r>
              <a:rPr lang="en-US" sz="2400" dirty="0" err="1">
                <a:gradFill>
                  <a:gsLst>
                    <a:gs pos="2917">
                      <a:schemeClr val="tx1"/>
                    </a:gs>
                    <a:gs pos="30000">
                      <a:schemeClr val="tx1"/>
                    </a:gs>
                  </a:gsLst>
                  <a:lin ang="5400000" scaled="0"/>
                </a:gradFill>
              </a:rPr>
              <a:t>WebPage</a:t>
            </a:r>
            <a:r>
              <a:rPr lang="en-US" sz="2400" dirty="0">
                <a:gradFill>
                  <a:gsLst>
                    <a:gs pos="2917">
                      <a:schemeClr val="tx1"/>
                    </a:gs>
                    <a:gs pos="30000">
                      <a:schemeClr val="tx1"/>
                    </a:gs>
                  </a:gsLst>
                  <a:lin ang="5400000" scaled="0"/>
                </a:gradFill>
              </a:rPr>
              <a:t> Ranking</a:t>
            </a:r>
          </a:p>
        </p:txBody>
      </p:sp>
      <p:sp>
        <p:nvSpPr>
          <p:cNvPr id="108" name="TextBox 107"/>
          <p:cNvSpPr txBox="1"/>
          <p:nvPr/>
        </p:nvSpPr>
        <p:spPr>
          <a:xfrm>
            <a:off x="7638626" y="5073294"/>
            <a:ext cx="3749040" cy="1037207"/>
          </a:xfrm>
          <a:prstGeom prst="rect">
            <a:avLst/>
          </a:prstGeom>
          <a:noFill/>
        </p:spPr>
        <p:txBody>
          <a:bodyPr wrap="none" lIns="182880" tIns="146304" rIns="182880" bIns="146304" rtlCol="0">
            <a:spAutoFit/>
          </a:bodyPr>
          <a:lstStyle/>
          <a:p>
            <a:pPr algn="ctr">
              <a:lnSpc>
                <a:spcPct val="90000"/>
              </a:lnSpc>
              <a:spcAft>
                <a:spcPts val="600"/>
              </a:spcAft>
            </a:pPr>
            <a:r>
              <a:rPr lang="en-US" altLang="zh-CN" sz="2400" dirty="0">
                <a:gradFill>
                  <a:gsLst>
                    <a:gs pos="2917">
                      <a:schemeClr val="tx1"/>
                    </a:gs>
                    <a:gs pos="30000">
                      <a:schemeClr val="tx1"/>
                    </a:gs>
                  </a:gsLst>
                  <a:lin ang="5400000" scaled="0"/>
                </a:gradFill>
              </a:rPr>
              <a:t>Matrix Factorization(MF) </a:t>
            </a:r>
          </a:p>
          <a:p>
            <a:pPr algn="ctr">
              <a:lnSpc>
                <a:spcPct val="90000"/>
              </a:lnSpc>
              <a:spcAft>
                <a:spcPts val="600"/>
              </a:spcAft>
            </a:pPr>
            <a:r>
              <a:rPr lang="en-US" altLang="zh-CN" sz="2400" dirty="0">
                <a:gradFill>
                  <a:gsLst>
                    <a:gs pos="2917">
                      <a:schemeClr val="tx1"/>
                    </a:gs>
                    <a:gs pos="30000">
                      <a:schemeClr val="tx1"/>
                    </a:gs>
                  </a:gsLst>
                  <a:lin ang="5400000" scaled="0"/>
                </a:gradFill>
              </a:rPr>
              <a:t>for Recommendation</a:t>
            </a:r>
            <a:endParaRPr lang="en-US" sz="2400" dirty="0">
              <a:gradFill>
                <a:gsLst>
                  <a:gs pos="2917">
                    <a:schemeClr val="tx1"/>
                  </a:gs>
                  <a:gs pos="30000">
                    <a:schemeClr val="tx1"/>
                  </a:gs>
                </a:gsLst>
                <a:lin ang="5400000" scaled="0"/>
              </a:gradFill>
            </a:endParaRPr>
          </a:p>
        </p:txBody>
      </p:sp>
      <p:cxnSp>
        <p:nvCxnSpPr>
          <p:cNvPr id="42" name="Straight Connector 41"/>
          <p:cNvCxnSpPr>
            <a:stCxn id="32" idx="2"/>
            <a:endCxn id="12" idx="3"/>
          </p:cNvCxnSpPr>
          <p:nvPr/>
        </p:nvCxnSpPr>
        <p:spPr>
          <a:xfrm flipH="1">
            <a:off x="8792652" y="2760021"/>
            <a:ext cx="315018" cy="59450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Freeform 7"/>
          <p:cNvSpPr/>
          <p:nvPr/>
        </p:nvSpPr>
        <p:spPr bwMode="auto">
          <a:xfrm>
            <a:off x="8078733" y="1834319"/>
            <a:ext cx="1551007" cy="1902431"/>
          </a:xfrm>
          <a:custGeom>
            <a:avLst/>
            <a:gdLst>
              <a:gd name="connsiteX0" fmla="*/ 215413 w 1551007"/>
              <a:gd name="connsiteY0" fmla="*/ 876608 h 1902431"/>
              <a:gd name="connsiteX1" fmla="*/ 871629 w 1551007"/>
              <a:gd name="connsiteY1" fmla="*/ 48269 h 1902431"/>
              <a:gd name="connsiteX2" fmla="*/ 1549361 w 1551007"/>
              <a:gd name="connsiteY2" fmla="*/ 231149 h 1902431"/>
              <a:gd name="connsiteX3" fmla="*/ 1043752 w 1551007"/>
              <a:gd name="connsiteY3" fmla="*/ 1328429 h 1902431"/>
              <a:gd name="connsiteX4" fmla="*/ 462839 w 1551007"/>
              <a:gd name="connsiteY4" fmla="*/ 1898585 h 1902431"/>
              <a:gd name="connsiteX5" fmla="*/ 11018 w 1551007"/>
              <a:gd name="connsiteY5" fmla="*/ 1543582 h 1902431"/>
              <a:gd name="connsiteX6" fmla="*/ 215413 w 1551007"/>
              <a:gd name="connsiteY6" fmla="*/ 876608 h 190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1007" h="1902431">
                <a:moveTo>
                  <a:pt x="215413" y="876608"/>
                </a:moveTo>
                <a:cubicBezTo>
                  <a:pt x="358848" y="627389"/>
                  <a:pt x="649304" y="155845"/>
                  <a:pt x="871629" y="48269"/>
                </a:cubicBezTo>
                <a:cubicBezTo>
                  <a:pt x="1093954" y="-59307"/>
                  <a:pt x="1520674" y="17789"/>
                  <a:pt x="1549361" y="231149"/>
                </a:cubicBezTo>
                <a:cubicBezTo>
                  <a:pt x="1578048" y="444509"/>
                  <a:pt x="1224839" y="1050523"/>
                  <a:pt x="1043752" y="1328429"/>
                </a:cubicBezTo>
                <a:cubicBezTo>
                  <a:pt x="862665" y="1606335"/>
                  <a:pt x="634961" y="1862726"/>
                  <a:pt x="462839" y="1898585"/>
                </a:cubicBezTo>
                <a:cubicBezTo>
                  <a:pt x="290717" y="1934444"/>
                  <a:pt x="57634" y="1712118"/>
                  <a:pt x="11018" y="1543582"/>
                </a:cubicBezTo>
                <a:cubicBezTo>
                  <a:pt x="-35598" y="1375046"/>
                  <a:pt x="71978" y="1125827"/>
                  <a:pt x="215413" y="876608"/>
                </a:cubicBezTo>
                <a:close/>
              </a:path>
            </a:pathLst>
          </a:custGeom>
          <a:no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Freeform 20"/>
          <p:cNvSpPr/>
          <p:nvPr/>
        </p:nvSpPr>
        <p:spPr bwMode="auto">
          <a:xfrm>
            <a:off x="8591770" y="2362105"/>
            <a:ext cx="2393492" cy="2037316"/>
          </a:xfrm>
          <a:custGeom>
            <a:avLst/>
            <a:gdLst>
              <a:gd name="connsiteX0" fmla="*/ 121924 w 2393492"/>
              <a:gd name="connsiteY0" fmla="*/ 1360041 h 2037316"/>
              <a:gd name="connsiteX1" fmla="*/ 1326781 w 2393492"/>
              <a:gd name="connsiteY1" fmla="*/ 101396 h 2037316"/>
              <a:gd name="connsiteX2" fmla="*/ 1939966 w 2393492"/>
              <a:gd name="connsiteY2" fmla="*/ 219730 h 2037316"/>
              <a:gd name="connsiteX3" fmla="*/ 2370272 w 2393492"/>
              <a:gd name="connsiteY3" fmla="*/ 1360041 h 2037316"/>
              <a:gd name="connsiteX4" fmla="*/ 1219204 w 2393492"/>
              <a:gd name="connsiteY4" fmla="*/ 1639740 h 2037316"/>
              <a:gd name="connsiteX5" fmla="*/ 509199 w 2393492"/>
              <a:gd name="connsiteY5" fmla="*/ 2027015 h 2037316"/>
              <a:gd name="connsiteX6" fmla="*/ 89651 w 2393492"/>
              <a:gd name="connsiteY6" fmla="*/ 1876408 h 2037316"/>
              <a:gd name="connsiteX7" fmla="*/ 121924 w 2393492"/>
              <a:gd name="connsiteY7" fmla="*/ 1360041 h 2037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3492" h="2037316">
                <a:moveTo>
                  <a:pt x="121924" y="1360041"/>
                </a:moveTo>
                <a:cubicBezTo>
                  <a:pt x="328112" y="1064206"/>
                  <a:pt x="1023774" y="291448"/>
                  <a:pt x="1326781" y="101396"/>
                </a:cubicBezTo>
                <a:cubicBezTo>
                  <a:pt x="1629788" y="-88656"/>
                  <a:pt x="1766051" y="9956"/>
                  <a:pt x="1939966" y="219730"/>
                </a:cubicBezTo>
                <a:cubicBezTo>
                  <a:pt x="2113881" y="429504"/>
                  <a:pt x="2490399" y="1123373"/>
                  <a:pt x="2370272" y="1360041"/>
                </a:cubicBezTo>
                <a:cubicBezTo>
                  <a:pt x="2250145" y="1596709"/>
                  <a:pt x="1529383" y="1528578"/>
                  <a:pt x="1219204" y="1639740"/>
                </a:cubicBezTo>
                <a:cubicBezTo>
                  <a:pt x="909025" y="1750902"/>
                  <a:pt x="697458" y="1987570"/>
                  <a:pt x="509199" y="2027015"/>
                </a:cubicBezTo>
                <a:cubicBezTo>
                  <a:pt x="320940" y="2066460"/>
                  <a:pt x="161369" y="1987570"/>
                  <a:pt x="89651" y="1876408"/>
                </a:cubicBezTo>
                <a:cubicBezTo>
                  <a:pt x="17933" y="1765246"/>
                  <a:pt x="-84264" y="1655876"/>
                  <a:pt x="121924" y="1360041"/>
                </a:cubicBezTo>
                <a:close/>
              </a:path>
            </a:pathLst>
          </a:custGeom>
          <a:no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Freeform 21"/>
          <p:cNvSpPr/>
          <p:nvPr/>
        </p:nvSpPr>
        <p:spPr bwMode="auto">
          <a:xfrm>
            <a:off x="8706449" y="4030662"/>
            <a:ext cx="2218909" cy="1012278"/>
          </a:xfrm>
          <a:custGeom>
            <a:avLst/>
            <a:gdLst>
              <a:gd name="connsiteX0" fmla="*/ 835584 w 2218909"/>
              <a:gd name="connsiteY0" fmla="*/ 235659 h 1012278"/>
              <a:gd name="connsiteX1" fmla="*/ 1825287 w 2218909"/>
              <a:gd name="connsiteY1" fmla="*/ 9748 h 1012278"/>
              <a:gd name="connsiteX2" fmla="*/ 2137259 w 2218909"/>
              <a:gd name="connsiteY2" fmla="*/ 579904 h 1012278"/>
              <a:gd name="connsiteX3" fmla="*/ 405278 w 2218909"/>
              <a:gd name="connsiteY3" fmla="*/ 1010210 h 1012278"/>
              <a:gd name="connsiteX4" fmla="*/ 7245 w 2218909"/>
              <a:gd name="connsiteY4" fmla="*/ 730511 h 1012278"/>
              <a:gd name="connsiteX5" fmla="*/ 200883 w 2218909"/>
              <a:gd name="connsiteY5" fmla="*/ 440054 h 1012278"/>
              <a:gd name="connsiteX6" fmla="*/ 835584 w 2218909"/>
              <a:gd name="connsiteY6" fmla="*/ 235659 h 101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8909" h="1012278">
                <a:moveTo>
                  <a:pt x="835584" y="235659"/>
                </a:moveTo>
                <a:cubicBezTo>
                  <a:pt x="1106318" y="163941"/>
                  <a:pt x="1608341" y="-47626"/>
                  <a:pt x="1825287" y="9748"/>
                </a:cubicBezTo>
                <a:cubicBezTo>
                  <a:pt x="2042233" y="67122"/>
                  <a:pt x="2373927" y="413160"/>
                  <a:pt x="2137259" y="579904"/>
                </a:cubicBezTo>
                <a:cubicBezTo>
                  <a:pt x="1900591" y="746648"/>
                  <a:pt x="760280" y="985109"/>
                  <a:pt x="405278" y="1010210"/>
                </a:cubicBezTo>
                <a:cubicBezTo>
                  <a:pt x="50276" y="1035311"/>
                  <a:pt x="41311" y="825537"/>
                  <a:pt x="7245" y="730511"/>
                </a:cubicBezTo>
                <a:cubicBezTo>
                  <a:pt x="-26821" y="635485"/>
                  <a:pt x="62827" y="522529"/>
                  <a:pt x="200883" y="440054"/>
                </a:cubicBezTo>
                <a:cubicBezTo>
                  <a:pt x="338939" y="357579"/>
                  <a:pt x="564850" y="307377"/>
                  <a:pt x="835584" y="235659"/>
                </a:cubicBezTo>
                <a:close/>
              </a:path>
            </a:pathLst>
          </a:custGeom>
          <a:no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4839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Gaps for ML on Graph Engine </a:t>
            </a:r>
          </a:p>
        </p:txBody>
      </p:sp>
      <p:sp>
        <p:nvSpPr>
          <p:cNvPr id="3" name="Text Placeholder 2"/>
          <p:cNvSpPr>
            <a:spLocks noGrp="1"/>
          </p:cNvSpPr>
          <p:nvPr>
            <p:ph type="body" sz="quarter" idx="10"/>
          </p:nvPr>
        </p:nvSpPr>
        <p:spPr>
          <a:xfrm>
            <a:off x="274638" y="1212850"/>
            <a:ext cx="11887200" cy="683264"/>
          </a:xfrm>
        </p:spPr>
        <p:txBody>
          <a:bodyPr/>
          <a:lstStyle/>
          <a:p>
            <a:r>
              <a:rPr lang="en-US" dirty="0"/>
              <a:t>3. Flexible consistency</a:t>
            </a:r>
          </a:p>
        </p:txBody>
      </p:sp>
      <p:sp>
        <p:nvSpPr>
          <p:cNvPr id="4" name="Freeform 3"/>
          <p:cNvSpPr/>
          <p:nvPr/>
        </p:nvSpPr>
        <p:spPr bwMode="auto">
          <a:xfrm>
            <a:off x="1859534" y="2346938"/>
            <a:ext cx="3277967" cy="2785031"/>
          </a:xfrm>
          <a:custGeom>
            <a:avLst/>
            <a:gdLst>
              <a:gd name="connsiteX0" fmla="*/ 540766 w 3277967"/>
              <a:gd name="connsiteY0" fmla="*/ 520953 h 2785031"/>
              <a:gd name="connsiteX1" fmla="*/ 1423993 w 3277967"/>
              <a:gd name="connsiteY1" fmla="*/ 1407 h 2785031"/>
              <a:gd name="connsiteX2" fmla="*/ 2359175 w 3277967"/>
              <a:gd name="connsiteY2" fmla="*/ 396262 h 2785031"/>
              <a:gd name="connsiteX3" fmla="*/ 3252793 w 3277967"/>
              <a:gd name="connsiteY3" fmla="*/ 1217144 h 2785031"/>
              <a:gd name="connsiteX4" fmla="*/ 2972239 w 3277967"/>
              <a:gd name="connsiteY4" fmla="*/ 2100371 h 2785031"/>
              <a:gd name="connsiteX5" fmla="*/ 2348784 w 3277967"/>
              <a:gd name="connsiteY5" fmla="*/ 2692653 h 2785031"/>
              <a:gd name="connsiteX6" fmla="*/ 613502 w 3277967"/>
              <a:gd name="connsiteY6" fmla="*/ 2619917 h 2785031"/>
              <a:gd name="connsiteX7" fmla="*/ 439 w 3277967"/>
              <a:gd name="connsiteY7" fmla="*/ 1154798 h 2785031"/>
              <a:gd name="connsiteX8" fmla="*/ 540766 w 3277967"/>
              <a:gd name="connsiteY8" fmla="*/ 520953 h 278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7967" h="2785031">
                <a:moveTo>
                  <a:pt x="540766" y="520953"/>
                </a:moveTo>
                <a:cubicBezTo>
                  <a:pt x="778025" y="328721"/>
                  <a:pt x="1120925" y="22189"/>
                  <a:pt x="1423993" y="1407"/>
                </a:cubicBezTo>
                <a:cubicBezTo>
                  <a:pt x="1727061" y="-19375"/>
                  <a:pt x="2054375" y="193639"/>
                  <a:pt x="2359175" y="396262"/>
                </a:cubicBezTo>
                <a:cubicBezTo>
                  <a:pt x="2663975" y="598885"/>
                  <a:pt x="3150616" y="933126"/>
                  <a:pt x="3252793" y="1217144"/>
                </a:cubicBezTo>
                <a:cubicBezTo>
                  <a:pt x="3354970" y="1501162"/>
                  <a:pt x="3122907" y="1854453"/>
                  <a:pt x="2972239" y="2100371"/>
                </a:cubicBezTo>
                <a:cubicBezTo>
                  <a:pt x="2821571" y="2346289"/>
                  <a:pt x="2741907" y="2606062"/>
                  <a:pt x="2348784" y="2692653"/>
                </a:cubicBezTo>
                <a:cubicBezTo>
                  <a:pt x="1955661" y="2779244"/>
                  <a:pt x="1004893" y="2876226"/>
                  <a:pt x="613502" y="2619917"/>
                </a:cubicBezTo>
                <a:cubicBezTo>
                  <a:pt x="222111" y="2363608"/>
                  <a:pt x="14293" y="1508089"/>
                  <a:pt x="439" y="1154798"/>
                </a:cubicBezTo>
                <a:cubicBezTo>
                  <a:pt x="-13415" y="801507"/>
                  <a:pt x="303507" y="713185"/>
                  <a:pt x="540766" y="520953"/>
                </a:cubicBezTo>
                <a:close/>
              </a:path>
            </a:pathLst>
          </a:custGeom>
          <a:noFill/>
          <a:ln w="38100">
            <a:solidFill>
              <a:schemeClr val="accent1">
                <a:alpha val="3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Freeform 4"/>
          <p:cNvSpPr/>
          <p:nvPr/>
        </p:nvSpPr>
        <p:spPr bwMode="auto">
          <a:xfrm>
            <a:off x="8173712" y="3049539"/>
            <a:ext cx="1477310" cy="2007565"/>
          </a:xfrm>
          <a:custGeom>
            <a:avLst/>
            <a:gdLst>
              <a:gd name="connsiteX0" fmla="*/ 55888 w 1477310"/>
              <a:gd name="connsiteY0" fmla="*/ 85966 h 2007565"/>
              <a:gd name="connsiteX1" fmla="*/ 523248 w 1477310"/>
              <a:gd name="connsiteY1" fmla="*/ 14846 h 2007565"/>
              <a:gd name="connsiteX2" fmla="*/ 929648 w 1477310"/>
              <a:gd name="connsiteY2" fmla="*/ 329806 h 2007565"/>
              <a:gd name="connsiteX3" fmla="*/ 1356368 w 1477310"/>
              <a:gd name="connsiteY3" fmla="*/ 705726 h 2007565"/>
              <a:gd name="connsiteX4" fmla="*/ 1346208 w 1477310"/>
              <a:gd name="connsiteY4" fmla="*/ 1203566 h 2007565"/>
              <a:gd name="connsiteX5" fmla="*/ 1468128 w 1477310"/>
              <a:gd name="connsiteY5" fmla="*/ 1772526 h 2007565"/>
              <a:gd name="connsiteX6" fmla="*/ 1061728 w 1477310"/>
              <a:gd name="connsiteY6" fmla="*/ 2006206 h 2007565"/>
              <a:gd name="connsiteX7" fmla="*/ 645168 w 1477310"/>
              <a:gd name="connsiteY7" fmla="*/ 1681086 h 2007565"/>
              <a:gd name="connsiteX8" fmla="*/ 563888 w 1477310"/>
              <a:gd name="connsiteY8" fmla="*/ 1020686 h 2007565"/>
              <a:gd name="connsiteX9" fmla="*/ 411488 w 1477310"/>
              <a:gd name="connsiteY9" fmla="*/ 756526 h 2007565"/>
              <a:gd name="connsiteX10" fmla="*/ 45728 w 1477310"/>
              <a:gd name="connsiteY10" fmla="*/ 390766 h 2007565"/>
              <a:gd name="connsiteX11" fmla="*/ 55888 w 1477310"/>
              <a:gd name="connsiteY11" fmla="*/ 85966 h 200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7310" h="2007565">
                <a:moveTo>
                  <a:pt x="55888" y="85966"/>
                </a:moveTo>
                <a:cubicBezTo>
                  <a:pt x="135475" y="23313"/>
                  <a:pt x="377621" y="-25794"/>
                  <a:pt x="523248" y="14846"/>
                </a:cubicBezTo>
                <a:cubicBezTo>
                  <a:pt x="668875" y="55486"/>
                  <a:pt x="790795" y="214659"/>
                  <a:pt x="929648" y="329806"/>
                </a:cubicBezTo>
                <a:cubicBezTo>
                  <a:pt x="1068501" y="444953"/>
                  <a:pt x="1286941" y="560099"/>
                  <a:pt x="1356368" y="705726"/>
                </a:cubicBezTo>
                <a:cubicBezTo>
                  <a:pt x="1425795" y="851353"/>
                  <a:pt x="1327581" y="1025766"/>
                  <a:pt x="1346208" y="1203566"/>
                </a:cubicBezTo>
                <a:cubicBezTo>
                  <a:pt x="1364835" y="1381366"/>
                  <a:pt x="1515541" y="1638753"/>
                  <a:pt x="1468128" y="1772526"/>
                </a:cubicBezTo>
                <a:cubicBezTo>
                  <a:pt x="1420715" y="1906299"/>
                  <a:pt x="1198888" y="2021446"/>
                  <a:pt x="1061728" y="2006206"/>
                </a:cubicBezTo>
                <a:cubicBezTo>
                  <a:pt x="924568" y="1990966"/>
                  <a:pt x="728141" y="1845339"/>
                  <a:pt x="645168" y="1681086"/>
                </a:cubicBezTo>
                <a:cubicBezTo>
                  <a:pt x="562195" y="1516833"/>
                  <a:pt x="602835" y="1174779"/>
                  <a:pt x="563888" y="1020686"/>
                </a:cubicBezTo>
                <a:cubicBezTo>
                  <a:pt x="524941" y="866593"/>
                  <a:pt x="497848" y="861513"/>
                  <a:pt x="411488" y="756526"/>
                </a:cubicBezTo>
                <a:cubicBezTo>
                  <a:pt x="325128" y="651539"/>
                  <a:pt x="101608" y="500833"/>
                  <a:pt x="45728" y="390766"/>
                </a:cubicBezTo>
                <a:cubicBezTo>
                  <a:pt x="-10152" y="280699"/>
                  <a:pt x="-23699" y="148619"/>
                  <a:pt x="55888" y="85966"/>
                </a:cubicBezTo>
                <a:close/>
              </a:path>
            </a:pathLst>
          </a:custGeom>
          <a:solidFill>
            <a:srgbClr val="FFC000">
              <a:alpha val="55000"/>
            </a:srgbClr>
          </a:solidFill>
          <a:ln w="19050">
            <a:solidFill>
              <a:schemeClr val="tx1">
                <a:alpha val="5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Freeform 5"/>
          <p:cNvSpPr/>
          <p:nvPr/>
        </p:nvSpPr>
        <p:spPr bwMode="auto">
          <a:xfrm>
            <a:off x="8625523" y="1883096"/>
            <a:ext cx="2285971" cy="2976226"/>
          </a:xfrm>
          <a:custGeom>
            <a:avLst/>
            <a:gdLst>
              <a:gd name="connsiteX0" fmla="*/ 173037 w 2285971"/>
              <a:gd name="connsiteY0" fmla="*/ 23049 h 2976226"/>
              <a:gd name="connsiteX1" fmla="*/ 731837 w 2285971"/>
              <a:gd name="connsiteY1" fmla="*/ 84009 h 2976226"/>
              <a:gd name="connsiteX2" fmla="*/ 1615757 w 2285971"/>
              <a:gd name="connsiteY2" fmla="*/ 561529 h 2976226"/>
              <a:gd name="connsiteX3" fmla="*/ 2265997 w 2285971"/>
              <a:gd name="connsiteY3" fmla="*/ 1689289 h 2976226"/>
              <a:gd name="connsiteX4" fmla="*/ 2052637 w 2285971"/>
              <a:gd name="connsiteY4" fmla="*/ 2898329 h 2976226"/>
              <a:gd name="connsiteX5" fmla="*/ 1382077 w 2285971"/>
              <a:gd name="connsiteY5" fmla="*/ 2766249 h 2976226"/>
              <a:gd name="connsiteX6" fmla="*/ 1463357 w 2285971"/>
              <a:gd name="connsiteY6" fmla="*/ 2034729 h 2976226"/>
              <a:gd name="connsiteX7" fmla="*/ 1229677 w 2285971"/>
              <a:gd name="connsiteY7" fmla="*/ 1232089 h 2976226"/>
              <a:gd name="connsiteX8" fmla="*/ 203517 w 2285971"/>
              <a:gd name="connsiteY8" fmla="*/ 978089 h 2976226"/>
              <a:gd name="connsiteX9" fmla="*/ 317 w 2285971"/>
              <a:gd name="connsiteY9" fmla="*/ 338009 h 2976226"/>
              <a:gd name="connsiteX10" fmla="*/ 173037 w 2285971"/>
              <a:gd name="connsiteY10" fmla="*/ 23049 h 2976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5971" h="2976226">
                <a:moveTo>
                  <a:pt x="173037" y="23049"/>
                </a:moveTo>
                <a:cubicBezTo>
                  <a:pt x="294957" y="-19284"/>
                  <a:pt x="491384" y="-5738"/>
                  <a:pt x="731837" y="84009"/>
                </a:cubicBezTo>
                <a:cubicBezTo>
                  <a:pt x="972290" y="173756"/>
                  <a:pt x="1360064" y="293982"/>
                  <a:pt x="1615757" y="561529"/>
                </a:cubicBezTo>
                <a:cubicBezTo>
                  <a:pt x="1871450" y="829076"/>
                  <a:pt x="2193184" y="1299822"/>
                  <a:pt x="2265997" y="1689289"/>
                </a:cubicBezTo>
                <a:cubicBezTo>
                  <a:pt x="2338810" y="2078756"/>
                  <a:pt x="2199957" y="2718836"/>
                  <a:pt x="2052637" y="2898329"/>
                </a:cubicBezTo>
                <a:cubicBezTo>
                  <a:pt x="1905317" y="3077822"/>
                  <a:pt x="1480290" y="2910182"/>
                  <a:pt x="1382077" y="2766249"/>
                </a:cubicBezTo>
                <a:cubicBezTo>
                  <a:pt x="1283864" y="2622316"/>
                  <a:pt x="1488757" y="2290422"/>
                  <a:pt x="1463357" y="2034729"/>
                </a:cubicBezTo>
                <a:cubicBezTo>
                  <a:pt x="1437957" y="1779036"/>
                  <a:pt x="1439650" y="1408196"/>
                  <a:pt x="1229677" y="1232089"/>
                </a:cubicBezTo>
                <a:cubicBezTo>
                  <a:pt x="1019704" y="1055982"/>
                  <a:pt x="408410" y="1127102"/>
                  <a:pt x="203517" y="978089"/>
                </a:cubicBezTo>
                <a:cubicBezTo>
                  <a:pt x="-1376" y="829076"/>
                  <a:pt x="5397" y="495489"/>
                  <a:pt x="317" y="338009"/>
                </a:cubicBezTo>
                <a:cubicBezTo>
                  <a:pt x="-4763" y="180529"/>
                  <a:pt x="51117" y="65382"/>
                  <a:pt x="173037" y="23049"/>
                </a:cubicBezTo>
                <a:close/>
              </a:path>
            </a:pathLst>
          </a:custGeom>
          <a:solidFill>
            <a:srgbClr val="92D050">
              <a:alpha val="55000"/>
            </a:srgbClr>
          </a:solidFill>
          <a:ln w="19050">
            <a:solidFill>
              <a:schemeClr val="tx1">
                <a:alpha val="5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5329" y="2529558"/>
            <a:ext cx="545413" cy="533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5078" y="2493687"/>
            <a:ext cx="418078" cy="41807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3640" y="3239191"/>
            <a:ext cx="547107" cy="52545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426" y="3149417"/>
            <a:ext cx="410226" cy="410226"/>
          </a:xfrm>
          <a:prstGeom prst="rect">
            <a:avLst/>
          </a:prstGeom>
        </p:spPr>
      </p:pic>
      <p:cxnSp>
        <p:nvCxnSpPr>
          <p:cNvPr id="11" name="Straight Connector 10"/>
          <p:cNvCxnSpPr>
            <a:stCxn id="25" idx="0"/>
            <a:endCxn id="24" idx="2"/>
          </p:cNvCxnSpPr>
          <p:nvPr/>
        </p:nvCxnSpPr>
        <p:spPr>
          <a:xfrm flipH="1" flipV="1">
            <a:off x="3162395" y="4043324"/>
            <a:ext cx="896535" cy="401122"/>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3"/>
            <a:endCxn id="9" idx="1"/>
          </p:cNvCxnSpPr>
          <p:nvPr/>
        </p:nvCxnSpPr>
        <p:spPr>
          <a:xfrm>
            <a:off x="8792652" y="3354530"/>
            <a:ext cx="1440988" cy="14738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0" idx="3"/>
            <a:endCxn id="9" idx="1"/>
          </p:cNvCxnSpPr>
          <p:nvPr/>
        </p:nvCxnSpPr>
        <p:spPr>
          <a:xfrm flipV="1">
            <a:off x="9495473" y="3501916"/>
            <a:ext cx="738167" cy="113722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0" idx="3"/>
            <a:endCxn id="21" idx="1"/>
          </p:cNvCxnSpPr>
          <p:nvPr/>
        </p:nvCxnSpPr>
        <p:spPr>
          <a:xfrm flipV="1">
            <a:off x="9495473" y="4345030"/>
            <a:ext cx="623834" cy="294112"/>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9" idx="3"/>
            <a:endCxn id="21" idx="1"/>
          </p:cNvCxnSpPr>
          <p:nvPr/>
        </p:nvCxnSpPr>
        <p:spPr>
          <a:xfrm>
            <a:off x="9441543" y="3947590"/>
            <a:ext cx="677764" cy="39744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9" idx="3"/>
            <a:endCxn id="8" idx="1"/>
          </p:cNvCxnSpPr>
          <p:nvPr/>
        </p:nvCxnSpPr>
        <p:spPr>
          <a:xfrm flipV="1">
            <a:off x="9441543" y="2702726"/>
            <a:ext cx="383535" cy="124486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81095" y="2007906"/>
            <a:ext cx="453149" cy="752115"/>
          </a:xfrm>
          <a:prstGeom prst="rect">
            <a:avLst/>
          </a:prstGeom>
        </p:spPr>
      </p:pic>
      <p:cxnSp>
        <p:nvCxnSpPr>
          <p:cNvPr id="18" name="Straight Connector 17"/>
          <p:cNvCxnSpPr>
            <a:stCxn id="17" idx="2"/>
            <a:endCxn id="19" idx="3"/>
          </p:cNvCxnSpPr>
          <p:nvPr/>
        </p:nvCxnSpPr>
        <p:spPr>
          <a:xfrm>
            <a:off x="9107670" y="2760021"/>
            <a:ext cx="333873" cy="118756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58847" y="3627576"/>
            <a:ext cx="682696" cy="640027"/>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92019" y="4441038"/>
            <a:ext cx="603454" cy="396207"/>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9307" y="4092067"/>
            <a:ext cx="499831" cy="505926"/>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623" y="3221422"/>
            <a:ext cx="545413" cy="533400"/>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7037" y="3275439"/>
            <a:ext cx="545413" cy="533400"/>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9688" y="3509924"/>
            <a:ext cx="545413" cy="53340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223" y="4444446"/>
            <a:ext cx="545413" cy="533400"/>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522" y="4375850"/>
            <a:ext cx="545413" cy="533400"/>
          </a:xfrm>
          <a:prstGeom prst="rect">
            <a:avLst/>
          </a:prstGeom>
        </p:spPr>
      </p:pic>
      <p:cxnSp>
        <p:nvCxnSpPr>
          <p:cNvPr id="27" name="Straight Connector 26"/>
          <p:cNvCxnSpPr>
            <a:stCxn id="7" idx="2"/>
            <a:endCxn id="24" idx="0"/>
          </p:cNvCxnSpPr>
          <p:nvPr/>
        </p:nvCxnSpPr>
        <p:spPr>
          <a:xfrm flipH="1">
            <a:off x="3162395" y="3062958"/>
            <a:ext cx="245641" cy="44696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3" idx="1"/>
            <a:endCxn id="24" idx="3"/>
          </p:cNvCxnSpPr>
          <p:nvPr/>
        </p:nvCxnSpPr>
        <p:spPr>
          <a:xfrm flipH="1">
            <a:off x="3435101" y="3542139"/>
            <a:ext cx="801936" cy="23448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1"/>
            <a:endCxn id="10" idx="3"/>
          </p:cNvCxnSpPr>
          <p:nvPr/>
        </p:nvCxnSpPr>
        <p:spPr>
          <a:xfrm flipH="1">
            <a:off x="8792652" y="2702726"/>
            <a:ext cx="1032426" cy="65180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4" idx="2"/>
            <a:endCxn id="26" idx="0"/>
          </p:cNvCxnSpPr>
          <p:nvPr/>
        </p:nvCxnSpPr>
        <p:spPr>
          <a:xfrm flipH="1">
            <a:off x="2798229" y="4043324"/>
            <a:ext cx="364166" cy="33252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4" idx="1"/>
            <a:endCxn id="22" idx="3"/>
          </p:cNvCxnSpPr>
          <p:nvPr/>
        </p:nvCxnSpPr>
        <p:spPr>
          <a:xfrm flipH="1" flipV="1">
            <a:off x="2579036" y="3488122"/>
            <a:ext cx="310652" cy="288502"/>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3" idx="2"/>
            <a:endCxn id="25" idx="0"/>
          </p:cNvCxnSpPr>
          <p:nvPr/>
        </p:nvCxnSpPr>
        <p:spPr>
          <a:xfrm flipH="1">
            <a:off x="4058930" y="3808839"/>
            <a:ext cx="450814" cy="63560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2"/>
            <a:endCxn id="22" idx="3"/>
          </p:cNvCxnSpPr>
          <p:nvPr/>
        </p:nvCxnSpPr>
        <p:spPr>
          <a:xfrm flipH="1">
            <a:off x="2579036" y="3062958"/>
            <a:ext cx="829000" cy="42516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5" idx="1"/>
            <a:endCxn id="26" idx="3"/>
          </p:cNvCxnSpPr>
          <p:nvPr/>
        </p:nvCxnSpPr>
        <p:spPr>
          <a:xfrm flipH="1" flipV="1">
            <a:off x="3070935" y="4642550"/>
            <a:ext cx="715288" cy="6859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632038" y="5073294"/>
            <a:ext cx="3306354"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PageRank </a:t>
            </a:r>
          </a:p>
          <a:p>
            <a:pPr algn="ctr">
              <a:lnSpc>
                <a:spcPct val="90000"/>
              </a:lnSpc>
              <a:spcAft>
                <a:spcPts val="600"/>
              </a:spcAft>
            </a:pPr>
            <a:r>
              <a:rPr lang="en-US" sz="2400" dirty="0">
                <a:gradFill>
                  <a:gsLst>
                    <a:gs pos="2917">
                      <a:schemeClr val="tx1"/>
                    </a:gs>
                    <a:gs pos="30000">
                      <a:schemeClr val="tx1"/>
                    </a:gs>
                  </a:gsLst>
                  <a:lin ang="5400000" scaled="0"/>
                </a:gradFill>
              </a:rPr>
              <a:t>for </a:t>
            </a:r>
            <a:r>
              <a:rPr lang="en-US" sz="2400" dirty="0" err="1">
                <a:gradFill>
                  <a:gsLst>
                    <a:gs pos="2917">
                      <a:schemeClr val="tx1"/>
                    </a:gs>
                    <a:gs pos="30000">
                      <a:schemeClr val="tx1"/>
                    </a:gs>
                  </a:gsLst>
                  <a:lin ang="5400000" scaled="0"/>
                </a:gradFill>
              </a:rPr>
              <a:t>WebPage</a:t>
            </a:r>
            <a:r>
              <a:rPr lang="en-US" sz="2400" dirty="0">
                <a:gradFill>
                  <a:gsLst>
                    <a:gs pos="2917">
                      <a:schemeClr val="tx1"/>
                    </a:gs>
                    <a:gs pos="30000">
                      <a:schemeClr val="tx1"/>
                    </a:gs>
                  </a:gsLst>
                  <a:lin ang="5400000" scaled="0"/>
                </a:gradFill>
              </a:rPr>
              <a:t> Ranking</a:t>
            </a:r>
          </a:p>
        </p:txBody>
      </p:sp>
      <p:sp>
        <p:nvSpPr>
          <p:cNvPr id="36" name="TextBox 35"/>
          <p:cNvSpPr txBox="1"/>
          <p:nvPr/>
        </p:nvSpPr>
        <p:spPr>
          <a:xfrm>
            <a:off x="7638626" y="5073294"/>
            <a:ext cx="3749040" cy="1037207"/>
          </a:xfrm>
          <a:prstGeom prst="rect">
            <a:avLst/>
          </a:prstGeom>
          <a:noFill/>
        </p:spPr>
        <p:txBody>
          <a:bodyPr wrap="none" lIns="182880" tIns="146304" rIns="182880" bIns="146304" rtlCol="0">
            <a:spAutoFit/>
          </a:bodyPr>
          <a:lstStyle/>
          <a:p>
            <a:pPr algn="ctr">
              <a:lnSpc>
                <a:spcPct val="90000"/>
              </a:lnSpc>
              <a:spcAft>
                <a:spcPts val="600"/>
              </a:spcAft>
            </a:pPr>
            <a:r>
              <a:rPr lang="en-US" altLang="zh-CN" sz="2400" dirty="0">
                <a:gradFill>
                  <a:gsLst>
                    <a:gs pos="2917">
                      <a:schemeClr val="tx1"/>
                    </a:gs>
                    <a:gs pos="30000">
                      <a:schemeClr val="tx1"/>
                    </a:gs>
                  </a:gsLst>
                  <a:lin ang="5400000" scaled="0"/>
                </a:gradFill>
              </a:rPr>
              <a:t>Matrix Factorization(MF) </a:t>
            </a:r>
          </a:p>
          <a:p>
            <a:pPr algn="ctr">
              <a:lnSpc>
                <a:spcPct val="90000"/>
              </a:lnSpc>
              <a:spcAft>
                <a:spcPts val="600"/>
              </a:spcAft>
            </a:pPr>
            <a:r>
              <a:rPr lang="en-US" altLang="zh-CN" sz="2400" dirty="0">
                <a:gradFill>
                  <a:gsLst>
                    <a:gs pos="2917">
                      <a:schemeClr val="tx1"/>
                    </a:gs>
                    <a:gs pos="30000">
                      <a:schemeClr val="tx1"/>
                    </a:gs>
                  </a:gsLst>
                  <a:lin ang="5400000" scaled="0"/>
                </a:gradFill>
              </a:rPr>
              <a:t>for Recommendation</a:t>
            </a:r>
            <a:endParaRPr lang="en-US" sz="2400" dirty="0">
              <a:gradFill>
                <a:gsLst>
                  <a:gs pos="2917">
                    <a:schemeClr val="tx1"/>
                  </a:gs>
                  <a:gs pos="30000">
                    <a:schemeClr val="tx1"/>
                  </a:gs>
                </a:gsLst>
                <a:lin ang="5400000" scaled="0"/>
              </a:gradFill>
            </a:endParaRPr>
          </a:p>
        </p:txBody>
      </p:sp>
      <p:cxnSp>
        <p:nvCxnSpPr>
          <p:cNvPr id="37" name="Straight Arrow Connector 36"/>
          <p:cNvCxnSpPr/>
          <p:nvPr/>
        </p:nvCxnSpPr>
        <p:spPr>
          <a:xfrm>
            <a:off x="1632038" y="2659062"/>
            <a:ext cx="0" cy="2178183"/>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Freeform 37"/>
          <p:cNvSpPr/>
          <p:nvPr/>
        </p:nvSpPr>
        <p:spPr bwMode="auto">
          <a:xfrm>
            <a:off x="7670800" y="3190240"/>
            <a:ext cx="802283" cy="1808480"/>
          </a:xfrm>
          <a:custGeom>
            <a:avLst/>
            <a:gdLst>
              <a:gd name="connsiteX0" fmla="*/ 0 w 802283"/>
              <a:gd name="connsiteY0" fmla="*/ 0 h 1808480"/>
              <a:gd name="connsiteX1" fmla="*/ 690880 w 802283"/>
              <a:gd name="connsiteY1" fmla="*/ 914400 h 1808480"/>
              <a:gd name="connsiteX2" fmla="*/ 792480 w 802283"/>
              <a:gd name="connsiteY2" fmla="*/ 1808480 h 1808480"/>
            </a:gdLst>
            <a:ahLst/>
            <a:cxnLst>
              <a:cxn ang="0">
                <a:pos x="connsiteX0" y="connsiteY0"/>
              </a:cxn>
              <a:cxn ang="0">
                <a:pos x="connsiteX1" y="connsiteY1"/>
              </a:cxn>
              <a:cxn ang="0">
                <a:pos x="connsiteX2" y="connsiteY2"/>
              </a:cxn>
            </a:cxnLst>
            <a:rect l="l" t="t" r="r" b="b"/>
            <a:pathLst>
              <a:path w="802283" h="1808480">
                <a:moveTo>
                  <a:pt x="0" y="0"/>
                </a:moveTo>
                <a:cubicBezTo>
                  <a:pt x="279400" y="306493"/>
                  <a:pt x="558800" y="612987"/>
                  <a:pt x="690880" y="914400"/>
                </a:cubicBezTo>
                <a:cubicBezTo>
                  <a:pt x="822960" y="1215813"/>
                  <a:pt x="807720" y="1512146"/>
                  <a:pt x="792480" y="1808480"/>
                </a:cubicBezTo>
              </a:path>
            </a:pathLst>
          </a:custGeom>
          <a:noFill/>
          <a:ln w="254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39" name="Straight Connector 38"/>
          <p:cNvCxnSpPr>
            <a:stCxn id="17" idx="2"/>
            <a:endCxn id="10" idx="3"/>
          </p:cNvCxnSpPr>
          <p:nvPr/>
        </p:nvCxnSpPr>
        <p:spPr>
          <a:xfrm flipH="1">
            <a:off x="8792652" y="2760021"/>
            <a:ext cx="315018" cy="59450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Freeform 39"/>
          <p:cNvSpPr/>
          <p:nvPr/>
        </p:nvSpPr>
        <p:spPr bwMode="auto">
          <a:xfrm>
            <a:off x="8078733" y="1834319"/>
            <a:ext cx="1551007" cy="1902431"/>
          </a:xfrm>
          <a:custGeom>
            <a:avLst/>
            <a:gdLst>
              <a:gd name="connsiteX0" fmla="*/ 215413 w 1551007"/>
              <a:gd name="connsiteY0" fmla="*/ 876608 h 1902431"/>
              <a:gd name="connsiteX1" fmla="*/ 871629 w 1551007"/>
              <a:gd name="connsiteY1" fmla="*/ 48269 h 1902431"/>
              <a:gd name="connsiteX2" fmla="*/ 1549361 w 1551007"/>
              <a:gd name="connsiteY2" fmla="*/ 231149 h 1902431"/>
              <a:gd name="connsiteX3" fmla="*/ 1043752 w 1551007"/>
              <a:gd name="connsiteY3" fmla="*/ 1328429 h 1902431"/>
              <a:gd name="connsiteX4" fmla="*/ 462839 w 1551007"/>
              <a:gd name="connsiteY4" fmla="*/ 1898585 h 1902431"/>
              <a:gd name="connsiteX5" fmla="*/ 11018 w 1551007"/>
              <a:gd name="connsiteY5" fmla="*/ 1543582 h 1902431"/>
              <a:gd name="connsiteX6" fmla="*/ 215413 w 1551007"/>
              <a:gd name="connsiteY6" fmla="*/ 876608 h 190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1007" h="1902431">
                <a:moveTo>
                  <a:pt x="215413" y="876608"/>
                </a:moveTo>
                <a:cubicBezTo>
                  <a:pt x="358848" y="627389"/>
                  <a:pt x="649304" y="155845"/>
                  <a:pt x="871629" y="48269"/>
                </a:cubicBezTo>
                <a:cubicBezTo>
                  <a:pt x="1093954" y="-59307"/>
                  <a:pt x="1520674" y="17789"/>
                  <a:pt x="1549361" y="231149"/>
                </a:cubicBezTo>
                <a:cubicBezTo>
                  <a:pt x="1578048" y="444509"/>
                  <a:pt x="1224839" y="1050523"/>
                  <a:pt x="1043752" y="1328429"/>
                </a:cubicBezTo>
                <a:cubicBezTo>
                  <a:pt x="862665" y="1606335"/>
                  <a:pt x="634961" y="1862726"/>
                  <a:pt x="462839" y="1898585"/>
                </a:cubicBezTo>
                <a:cubicBezTo>
                  <a:pt x="290717" y="1934444"/>
                  <a:pt x="57634" y="1712118"/>
                  <a:pt x="11018" y="1543582"/>
                </a:cubicBezTo>
                <a:cubicBezTo>
                  <a:pt x="-35598" y="1375046"/>
                  <a:pt x="71978" y="1125827"/>
                  <a:pt x="215413" y="876608"/>
                </a:cubicBezTo>
                <a:close/>
              </a:path>
            </a:pathLst>
          </a:custGeom>
          <a:noFill/>
          <a:ln w="38100">
            <a:solidFill>
              <a:schemeClr val="accent1">
                <a:alpha val="3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Freeform 40"/>
          <p:cNvSpPr/>
          <p:nvPr/>
        </p:nvSpPr>
        <p:spPr bwMode="auto">
          <a:xfrm>
            <a:off x="8591770" y="2362105"/>
            <a:ext cx="2393492" cy="2037316"/>
          </a:xfrm>
          <a:custGeom>
            <a:avLst/>
            <a:gdLst>
              <a:gd name="connsiteX0" fmla="*/ 121924 w 2393492"/>
              <a:gd name="connsiteY0" fmla="*/ 1360041 h 2037316"/>
              <a:gd name="connsiteX1" fmla="*/ 1326781 w 2393492"/>
              <a:gd name="connsiteY1" fmla="*/ 101396 h 2037316"/>
              <a:gd name="connsiteX2" fmla="*/ 1939966 w 2393492"/>
              <a:gd name="connsiteY2" fmla="*/ 219730 h 2037316"/>
              <a:gd name="connsiteX3" fmla="*/ 2370272 w 2393492"/>
              <a:gd name="connsiteY3" fmla="*/ 1360041 h 2037316"/>
              <a:gd name="connsiteX4" fmla="*/ 1219204 w 2393492"/>
              <a:gd name="connsiteY4" fmla="*/ 1639740 h 2037316"/>
              <a:gd name="connsiteX5" fmla="*/ 509199 w 2393492"/>
              <a:gd name="connsiteY5" fmla="*/ 2027015 h 2037316"/>
              <a:gd name="connsiteX6" fmla="*/ 89651 w 2393492"/>
              <a:gd name="connsiteY6" fmla="*/ 1876408 h 2037316"/>
              <a:gd name="connsiteX7" fmla="*/ 121924 w 2393492"/>
              <a:gd name="connsiteY7" fmla="*/ 1360041 h 2037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3492" h="2037316">
                <a:moveTo>
                  <a:pt x="121924" y="1360041"/>
                </a:moveTo>
                <a:cubicBezTo>
                  <a:pt x="328112" y="1064206"/>
                  <a:pt x="1023774" y="291448"/>
                  <a:pt x="1326781" y="101396"/>
                </a:cubicBezTo>
                <a:cubicBezTo>
                  <a:pt x="1629788" y="-88656"/>
                  <a:pt x="1766051" y="9956"/>
                  <a:pt x="1939966" y="219730"/>
                </a:cubicBezTo>
                <a:cubicBezTo>
                  <a:pt x="2113881" y="429504"/>
                  <a:pt x="2490399" y="1123373"/>
                  <a:pt x="2370272" y="1360041"/>
                </a:cubicBezTo>
                <a:cubicBezTo>
                  <a:pt x="2250145" y="1596709"/>
                  <a:pt x="1529383" y="1528578"/>
                  <a:pt x="1219204" y="1639740"/>
                </a:cubicBezTo>
                <a:cubicBezTo>
                  <a:pt x="909025" y="1750902"/>
                  <a:pt x="697458" y="1987570"/>
                  <a:pt x="509199" y="2027015"/>
                </a:cubicBezTo>
                <a:cubicBezTo>
                  <a:pt x="320940" y="2066460"/>
                  <a:pt x="161369" y="1987570"/>
                  <a:pt x="89651" y="1876408"/>
                </a:cubicBezTo>
                <a:cubicBezTo>
                  <a:pt x="17933" y="1765246"/>
                  <a:pt x="-84264" y="1655876"/>
                  <a:pt x="121924" y="1360041"/>
                </a:cubicBezTo>
                <a:close/>
              </a:path>
            </a:pathLst>
          </a:custGeom>
          <a:noFill/>
          <a:ln w="38100">
            <a:solidFill>
              <a:schemeClr val="accent1">
                <a:alpha val="3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41"/>
          <p:cNvSpPr/>
          <p:nvPr/>
        </p:nvSpPr>
        <p:spPr bwMode="auto">
          <a:xfrm>
            <a:off x="8706449" y="4030662"/>
            <a:ext cx="2218909" cy="1012278"/>
          </a:xfrm>
          <a:custGeom>
            <a:avLst/>
            <a:gdLst>
              <a:gd name="connsiteX0" fmla="*/ 835584 w 2218909"/>
              <a:gd name="connsiteY0" fmla="*/ 235659 h 1012278"/>
              <a:gd name="connsiteX1" fmla="*/ 1825287 w 2218909"/>
              <a:gd name="connsiteY1" fmla="*/ 9748 h 1012278"/>
              <a:gd name="connsiteX2" fmla="*/ 2137259 w 2218909"/>
              <a:gd name="connsiteY2" fmla="*/ 579904 h 1012278"/>
              <a:gd name="connsiteX3" fmla="*/ 405278 w 2218909"/>
              <a:gd name="connsiteY3" fmla="*/ 1010210 h 1012278"/>
              <a:gd name="connsiteX4" fmla="*/ 7245 w 2218909"/>
              <a:gd name="connsiteY4" fmla="*/ 730511 h 1012278"/>
              <a:gd name="connsiteX5" fmla="*/ 200883 w 2218909"/>
              <a:gd name="connsiteY5" fmla="*/ 440054 h 1012278"/>
              <a:gd name="connsiteX6" fmla="*/ 835584 w 2218909"/>
              <a:gd name="connsiteY6" fmla="*/ 235659 h 101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8909" h="1012278">
                <a:moveTo>
                  <a:pt x="835584" y="235659"/>
                </a:moveTo>
                <a:cubicBezTo>
                  <a:pt x="1106318" y="163941"/>
                  <a:pt x="1608341" y="-47626"/>
                  <a:pt x="1825287" y="9748"/>
                </a:cubicBezTo>
                <a:cubicBezTo>
                  <a:pt x="2042233" y="67122"/>
                  <a:pt x="2373927" y="413160"/>
                  <a:pt x="2137259" y="579904"/>
                </a:cubicBezTo>
                <a:cubicBezTo>
                  <a:pt x="1900591" y="746648"/>
                  <a:pt x="760280" y="985109"/>
                  <a:pt x="405278" y="1010210"/>
                </a:cubicBezTo>
                <a:cubicBezTo>
                  <a:pt x="50276" y="1035311"/>
                  <a:pt x="41311" y="825537"/>
                  <a:pt x="7245" y="730511"/>
                </a:cubicBezTo>
                <a:cubicBezTo>
                  <a:pt x="-26821" y="635485"/>
                  <a:pt x="62827" y="522529"/>
                  <a:pt x="200883" y="440054"/>
                </a:cubicBezTo>
                <a:cubicBezTo>
                  <a:pt x="338939" y="357579"/>
                  <a:pt x="564850" y="307377"/>
                  <a:pt x="835584" y="235659"/>
                </a:cubicBezTo>
                <a:close/>
              </a:path>
            </a:pathLst>
          </a:custGeom>
          <a:noFill/>
          <a:ln w="38100">
            <a:solidFill>
              <a:schemeClr val="accent1">
                <a:alpha val="3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1570037" y="5127310"/>
            <a:ext cx="3657600" cy="12255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rot="18481929">
            <a:off x="7962570" y="2967428"/>
            <a:ext cx="2567911" cy="133912"/>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rot="20595860">
            <a:off x="8496470" y="4083325"/>
            <a:ext cx="2567911" cy="133912"/>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rot="21020691">
            <a:off x="8523434" y="4850770"/>
            <a:ext cx="2567911" cy="133912"/>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ounded Rectangular Callout 46"/>
          <p:cNvSpPr/>
          <p:nvPr/>
        </p:nvSpPr>
        <p:spPr bwMode="auto">
          <a:xfrm>
            <a:off x="5446275" y="5508675"/>
            <a:ext cx="1541508" cy="462684"/>
          </a:xfrm>
          <a:prstGeom prst="wedgeRoundRectCallout">
            <a:avLst>
              <a:gd name="adj1" fmla="val -65886"/>
              <a:gd name="adj2" fmla="val -114599"/>
              <a:gd name="adj3" fmla="val 16667"/>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p:cNvSpPr txBox="1"/>
          <p:nvPr/>
        </p:nvSpPr>
        <p:spPr>
          <a:xfrm>
            <a:off x="5456237" y="5478462"/>
            <a:ext cx="1607745" cy="517065"/>
          </a:xfrm>
          <a:prstGeom prst="rect">
            <a:avLst/>
          </a:prstGeom>
          <a:noFill/>
        </p:spPr>
        <p:txBody>
          <a:bodyPr wrap="square" lIns="182880" tIns="146304" rIns="182880" bIns="146304" rtlCol="0">
            <a:spAutoFit/>
          </a:bodyPr>
          <a:lstStyle/>
          <a:p>
            <a:pPr algn="ctr">
              <a:lnSpc>
                <a:spcPct val="90000"/>
              </a:lnSpc>
              <a:spcAft>
                <a:spcPts val="600"/>
              </a:spcAft>
            </a:pPr>
            <a:r>
              <a:rPr lang="en-US" altLang="zh-CN" sz="1600" b="1" dirty="0">
                <a:gradFill>
                  <a:gsLst>
                    <a:gs pos="2917">
                      <a:schemeClr val="tx1"/>
                    </a:gs>
                    <a:gs pos="30000">
                      <a:schemeClr val="tx1"/>
                    </a:gs>
                  </a:gsLst>
                  <a:lin ang="5400000" scaled="0"/>
                </a:gradFill>
              </a:rPr>
              <a:t>Hard Barrier</a:t>
            </a:r>
            <a:endParaRPr lang="en-US" sz="16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28577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4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up)">
                                      <p:cBhvr>
                                        <p:cTn id="21" dur="500"/>
                                        <p:tgtEl>
                                          <p:spTgt spid="38"/>
                                        </p:tgtEl>
                                      </p:cBhvr>
                                    </p:animEffect>
                                  </p:childTnLst>
                                </p:cTn>
                              </p:par>
                            </p:childTnLst>
                          </p:cTn>
                        </p:par>
                        <p:par>
                          <p:cTn id="22" fill="hold">
                            <p:stCondLst>
                              <p:cond delay="500"/>
                            </p:stCondLst>
                            <p:childTnLst>
                              <p:par>
                                <p:cTn id="23" presetID="1" presetClass="entr" presetSubtype="0" fill="hold" grpId="0" nodeType="afterEffect">
                                  <p:stCondLst>
                                    <p:cond delay="500"/>
                                  </p:stCondLst>
                                  <p:childTnLst>
                                    <p:set>
                                      <p:cBhvr>
                                        <p:cTn id="24" dur="1" fill="hold">
                                          <p:stCondLst>
                                            <p:cond delay="0"/>
                                          </p:stCondLst>
                                        </p:cTn>
                                        <p:tgtEl>
                                          <p:spTgt spid="44"/>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500"/>
                                  </p:stCondLst>
                                  <p:childTnLst>
                                    <p:set>
                                      <p:cBhvr>
                                        <p:cTn id="27" dur="1" fill="hold">
                                          <p:stCondLst>
                                            <p:cond delay="0"/>
                                          </p:stCondLst>
                                        </p:cTn>
                                        <p:tgtEl>
                                          <p:spTgt spid="45"/>
                                        </p:tgtEl>
                                        <p:attrNameLst>
                                          <p:attrName>style.visibility</p:attrName>
                                        </p:attrNameLst>
                                      </p:cBhvr>
                                      <p:to>
                                        <p:strVal val="visible"/>
                                      </p:to>
                                    </p:set>
                                  </p:childTnLst>
                                </p:cTn>
                              </p:par>
                            </p:childTnLst>
                          </p:cTn>
                        </p:par>
                        <p:par>
                          <p:cTn id="28" fill="hold">
                            <p:stCondLst>
                              <p:cond delay="1500"/>
                            </p:stCondLst>
                            <p:childTnLst>
                              <p:par>
                                <p:cTn id="29" presetID="1" presetClass="entr" presetSubtype="0" fill="hold" grpId="0" nodeType="afterEffect">
                                  <p:stCondLst>
                                    <p:cond delay="50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3" grpId="0" animBg="1"/>
      <p:bldP spid="44" grpId="0" animBg="1"/>
      <p:bldP spid="45" grpId="0" animBg="1"/>
      <p:bldP spid="46" grpId="0" animBg="1"/>
      <p:bldP spid="47" grpId="0" animBg="1"/>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Gaps for ML on Graph Engine </a:t>
            </a:r>
          </a:p>
        </p:txBody>
      </p:sp>
      <p:sp>
        <p:nvSpPr>
          <p:cNvPr id="3" name="Text Placeholder 2"/>
          <p:cNvSpPr>
            <a:spLocks noGrp="1"/>
          </p:cNvSpPr>
          <p:nvPr>
            <p:ph type="body" sz="quarter" idx="10"/>
          </p:nvPr>
        </p:nvSpPr>
        <p:spPr>
          <a:xfrm>
            <a:off x="274638" y="1212850"/>
            <a:ext cx="11887200" cy="683264"/>
          </a:xfrm>
        </p:spPr>
        <p:txBody>
          <a:bodyPr/>
          <a:lstStyle/>
          <a:p>
            <a:r>
              <a:rPr lang="en-US" dirty="0"/>
              <a:t>3. Flexible consistency</a:t>
            </a:r>
          </a:p>
        </p:txBody>
      </p:sp>
      <p:sp>
        <p:nvSpPr>
          <p:cNvPr id="4" name="Freeform 3"/>
          <p:cNvSpPr/>
          <p:nvPr/>
        </p:nvSpPr>
        <p:spPr bwMode="auto">
          <a:xfrm>
            <a:off x="1859534" y="2346938"/>
            <a:ext cx="3277967" cy="2785031"/>
          </a:xfrm>
          <a:custGeom>
            <a:avLst/>
            <a:gdLst>
              <a:gd name="connsiteX0" fmla="*/ 540766 w 3277967"/>
              <a:gd name="connsiteY0" fmla="*/ 520953 h 2785031"/>
              <a:gd name="connsiteX1" fmla="*/ 1423993 w 3277967"/>
              <a:gd name="connsiteY1" fmla="*/ 1407 h 2785031"/>
              <a:gd name="connsiteX2" fmla="*/ 2359175 w 3277967"/>
              <a:gd name="connsiteY2" fmla="*/ 396262 h 2785031"/>
              <a:gd name="connsiteX3" fmla="*/ 3252793 w 3277967"/>
              <a:gd name="connsiteY3" fmla="*/ 1217144 h 2785031"/>
              <a:gd name="connsiteX4" fmla="*/ 2972239 w 3277967"/>
              <a:gd name="connsiteY4" fmla="*/ 2100371 h 2785031"/>
              <a:gd name="connsiteX5" fmla="*/ 2348784 w 3277967"/>
              <a:gd name="connsiteY5" fmla="*/ 2692653 h 2785031"/>
              <a:gd name="connsiteX6" fmla="*/ 613502 w 3277967"/>
              <a:gd name="connsiteY6" fmla="*/ 2619917 h 2785031"/>
              <a:gd name="connsiteX7" fmla="*/ 439 w 3277967"/>
              <a:gd name="connsiteY7" fmla="*/ 1154798 h 2785031"/>
              <a:gd name="connsiteX8" fmla="*/ 540766 w 3277967"/>
              <a:gd name="connsiteY8" fmla="*/ 520953 h 278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7967" h="2785031">
                <a:moveTo>
                  <a:pt x="540766" y="520953"/>
                </a:moveTo>
                <a:cubicBezTo>
                  <a:pt x="778025" y="328721"/>
                  <a:pt x="1120925" y="22189"/>
                  <a:pt x="1423993" y="1407"/>
                </a:cubicBezTo>
                <a:cubicBezTo>
                  <a:pt x="1727061" y="-19375"/>
                  <a:pt x="2054375" y="193639"/>
                  <a:pt x="2359175" y="396262"/>
                </a:cubicBezTo>
                <a:cubicBezTo>
                  <a:pt x="2663975" y="598885"/>
                  <a:pt x="3150616" y="933126"/>
                  <a:pt x="3252793" y="1217144"/>
                </a:cubicBezTo>
                <a:cubicBezTo>
                  <a:pt x="3354970" y="1501162"/>
                  <a:pt x="3122907" y="1854453"/>
                  <a:pt x="2972239" y="2100371"/>
                </a:cubicBezTo>
                <a:cubicBezTo>
                  <a:pt x="2821571" y="2346289"/>
                  <a:pt x="2741907" y="2606062"/>
                  <a:pt x="2348784" y="2692653"/>
                </a:cubicBezTo>
                <a:cubicBezTo>
                  <a:pt x="1955661" y="2779244"/>
                  <a:pt x="1004893" y="2876226"/>
                  <a:pt x="613502" y="2619917"/>
                </a:cubicBezTo>
                <a:cubicBezTo>
                  <a:pt x="222111" y="2363608"/>
                  <a:pt x="14293" y="1508089"/>
                  <a:pt x="439" y="1154798"/>
                </a:cubicBezTo>
                <a:cubicBezTo>
                  <a:pt x="-13415" y="801507"/>
                  <a:pt x="303507" y="713185"/>
                  <a:pt x="540766" y="520953"/>
                </a:cubicBezTo>
                <a:close/>
              </a:path>
            </a:pathLst>
          </a:custGeom>
          <a:noFill/>
          <a:ln w="38100">
            <a:solidFill>
              <a:schemeClr val="accent1">
                <a:alpha val="3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Freeform 4"/>
          <p:cNvSpPr/>
          <p:nvPr/>
        </p:nvSpPr>
        <p:spPr bwMode="auto">
          <a:xfrm>
            <a:off x="8173712" y="3049539"/>
            <a:ext cx="1477310" cy="2007565"/>
          </a:xfrm>
          <a:custGeom>
            <a:avLst/>
            <a:gdLst>
              <a:gd name="connsiteX0" fmla="*/ 55888 w 1477310"/>
              <a:gd name="connsiteY0" fmla="*/ 85966 h 2007565"/>
              <a:gd name="connsiteX1" fmla="*/ 523248 w 1477310"/>
              <a:gd name="connsiteY1" fmla="*/ 14846 h 2007565"/>
              <a:gd name="connsiteX2" fmla="*/ 929648 w 1477310"/>
              <a:gd name="connsiteY2" fmla="*/ 329806 h 2007565"/>
              <a:gd name="connsiteX3" fmla="*/ 1356368 w 1477310"/>
              <a:gd name="connsiteY3" fmla="*/ 705726 h 2007565"/>
              <a:gd name="connsiteX4" fmla="*/ 1346208 w 1477310"/>
              <a:gd name="connsiteY4" fmla="*/ 1203566 h 2007565"/>
              <a:gd name="connsiteX5" fmla="*/ 1468128 w 1477310"/>
              <a:gd name="connsiteY5" fmla="*/ 1772526 h 2007565"/>
              <a:gd name="connsiteX6" fmla="*/ 1061728 w 1477310"/>
              <a:gd name="connsiteY6" fmla="*/ 2006206 h 2007565"/>
              <a:gd name="connsiteX7" fmla="*/ 645168 w 1477310"/>
              <a:gd name="connsiteY7" fmla="*/ 1681086 h 2007565"/>
              <a:gd name="connsiteX8" fmla="*/ 563888 w 1477310"/>
              <a:gd name="connsiteY8" fmla="*/ 1020686 h 2007565"/>
              <a:gd name="connsiteX9" fmla="*/ 411488 w 1477310"/>
              <a:gd name="connsiteY9" fmla="*/ 756526 h 2007565"/>
              <a:gd name="connsiteX10" fmla="*/ 45728 w 1477310"/>
              <a:gd name="connsiteY10" fmla="*/ 390766 h 2007565"/>
              <a:gd name="connsiteX11" fmla="*/ 55888 w 1477310"/>
              <a:gd name="connsiteY11" fmla="*/ 85966 h 200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77310" h="2007565">
                <a:moveTo>
                  <a:pt x="55888" y="85966"/>
                </a:moveTo>
                <a:cubicBezTo>
                  <a:pt x="135475" y="23313"/>
                  <a:pt x="377621" y="-25794"/>
                  <a:pt x="523248" y="14846"/>
                </a:cubicBezTo>
                <a:cubicBezTo>
                  <a:pt x="668875" y="55486"/>
                  <a:pt x="790795" y="214659"/>
                  <a:pt x="929648" y="329806"/>
                </a:cubicBezTo>
                <a:cubicBezTo>
                  <a:pt x="1068501" y="444953"/>
                  <a:pt x="1286941" y="560099"/>
                  <a:pt x="1356368" y="705726"/>
                </a:cubicBezTo>
                <a:cubicBezTo>
                  <a:pt x="1425795" y="851353"/>
                  <a:pt x="1327581" y="1025766"/>
                  <a:pt x="1346208" y="1203566"/>
                </a:cubicBezTo>
                <a:cubicBezTo>
                  <a:pt x="1364835" y="1381366"/>
                  <a:pt x="1515541" y="1638753"/>
                  <a:pt x="1468128" y="1772526"/>
                </a:cubicBezTo>
                <a:cubicBezTo>
                  <a:pt x="1420715" y="1906299"/>
                  <a:pt x="1198888" y="2021446"/>
                  <a:pt x="1061728" y="2006206"/>
                </a:cubicBezTo>
                <a:cubicBezTo>
                  <a:pt x="924568" y="1990966"/>
                  <a:pt x="728141" y="1845339"/>
                  <a:pt x="645168" y="1681086"/>
                </a:cubicBezTo>
                <a:cubicBezTo>
                  <a:pt x="562195" y="1516833"/>
                  <a:pt x="602835" y="1174779"/>
                  <a:pt x="563888" y="1020686"/>
                </a:cubicBezTo>
                <a:cubicBezTo>
                  <a:pt x="524941" y="866593"/>
                  <a:pt x="497848" y="861513"/>
                  <a:pt x="411488" y="756526"/>
                </a:cubicBezTo>
                <a:cubicBezTo>
                  <a:pt x="325128" y="651539"/>
                  <a:pt x="101608" y="500833"/>
                  <a:pt x="45728" y="390766"/>
                </a:cubicBezTo>
                <a:cubicBezTo>
                  <a:pt x="-10152" y="280699"/>
                  <a:pt x="-23699" y="148619"/>
                  <a:pt x="55888" y="85966"/>
                </a:cubicBezTo>
                <a:close/>
              </a:path>
            </a:pathLst>
          </a:custGeom>
          <a:solidFill>
            <a:srgbClr val="FFC000">
              <a:alpha val="55000"/>
            </a:srgbClr>
          </a:solidFill>
          <a:ln w="19050">
            <a:solidFill>
              <a:schemeClr val="tx1">
                <a:alpha val="5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Freeform 5"/>
          <p:cNvSpPr/>
          <p:nvPr/>
        </p:nvSpPr>
        <p:spPr bwMode="auto">
          <a:xfrm>
            <a:off x="8625523" y="1883096"/>
            <a:ext cx="2285971" cy="2976226"/>
          </a:xfrm>
          <a:custGeom>
            <a:avLst/>
            <a:gdLst>
              <a:gd name="connsiteX0" fmla="*/ 173037 w 2285971"/>
              <a:gd name="connsiteY0" fmla="*/ 23049 h 2976226"/>
              <a:gd name="connsiteX1" fmla="*/ 731837 w 2285971"/>
              <a:gd name="connsiteY1" fmla="*/ 84009 h 2976226"/>
              <a:gd name="connsiteX2" fmla="*/ 1615757 w 2285971"/>
              <a:gd name="connsiteY2" fmla="*/ 561529 h 2976226"/>
              <a:gd name="connsiteX3" fmla="*/ 2265997 w 2285971"/>
              <a:gd name="connsiteY3" fmla="*/ 1689289 h 2976226"/>
              <a:gd name="connsiteX4" fmla="*/ 2052637 w 2285971"/>
              <a:gd name="connsiteY4" fmla="*/ 2898329 h 2976226"/>
              <a:gd name="connsiteX5" fmla="*/ 1382077 w 2285971"/>
              <a:gd name="connsiteY5" fmla="*/ 2766249 h 2976226"/>
              <a:gd name="connsiteX6" fmla="*/ 1463357 w 2285971"/>
              <a:gd name="connsiteY6" fmla="*/ 2034729 h 2976226"/>
              <a:gd name="connsiteX7" fmla="*/ 1229677 w 2285971"/>
              <a:gd name="connsiteY7" fmla="*/ 1232089 h 2976226"/>
              <a:gd name="connsiteX8" fmla="*/ 203517 w 2285971"/>
              <a:gd name="connsiteY8" fmla="*/ 978089 h 2976226"/>
              <a:gd name="connsiteX9" fmla="*/ 317 w 2285971"/>
              <a:gd name="connsiteY9" fmla="*/ 338009 h 2976226"/>
              <a:gd name="connsiteX10" fmla="*/ 173037 w 2285971"/>
              <a:gd name="connsiteY10" fmla="*/ 23049 h 2976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5971" h="2976226">
                <a:moveTo>
                  <a:pt x="173037" y="23049"/>
                </a:moveTo>
                <a:cubicBezTo>
                  <a:pt x="294957" y="-19284"/>
                  <a:pt x="491384" y="-5738"/>
                  <a:pt x="731837" y="84009"/>
                </a:cubicBezTo>
                <a:cubicBezTo>
                  <a:pt x="972290" y="173756"/>
                  <a:pt x="1360064" y="293982"/>
                  <a:pt x="1615757" y="561529"/>
                </a:cubicBezTo>
                <a:cubicBezTo>
                  <a:pt x="1871450" y="829076"/>
                  <a:pt x="2193184" y="1299822"/>
                  <a:pt x="2265997" y="1689289"/>
                </a:cubicBezTo>
                <a:cubicBezTo>
                  <a:pt x="2338810" y="2078756"/>
                  <a:pt x="2199957" y="2718836"/>
                  <a:pt x="2052637" y="2898329"/>
                </a:cubicBezTo>
                <a:cubicBezTo>
                  <a:pt x="1905317" y="3077822"/>
                  <a:pt x="1480290" y="2910182"/>
                  <a:pt x="1382077" y="2766249"/>
                </a:cubicBezTo>
                <a:cubicBezTo>
                  <a:pt x="1283864" y="2622316"/>
                  <a:pt x="1488757" y="2290422"/>
                  <a:pt x="1463357" y="2034729"/>
                </a:cubicBezTo>
                <a:cubicBezTo>
                  <a:pt x="1437957" y="1779036"/>
                  <a:pt x="1439650" y="1408196"/>
                  <a:pt x="1229677" y="1232089"/>
                </a:cubicBezTo>
                <a:cubicBezTo>
                  <a:pt x="1019704" y="1055982"/>
                  <a:pt x="408410" y="1127102"/>
                  <a:pt x="203517" y="978089"/>
                </a:cubicBezTo>
                <a:cubicBezTo>
                  <a:pt x="-1376" y="829076"/>
                  <a:pt x="5397" y="495489"/>
                  <a:pt x="317" y="338009"/>
                </a:cubicBezTo>
                <a:cubicBezTo>
                  <a:pt x="-4763" y="180529"/>
                  <a:pt x="51117" y="65382"/>
                  <a:pt x="173037" y="23049"/>
                </a:cubicBezTo>
                <a:close/>
              </a:path>
            </a:pathLst>
          </a:custGeom>
          <a:solidFill>
            <a:srgbClr val="92D050">
              <a:alpha val="55000"/>
            </a:srgbClr>
          </a:solidFill>
          <a:ln w="19050">
            <a:solidFill>
              <a:schemeClr val="tx1">
                <a:alpha val="5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5329" y="2529558"/>
            <a:ext cx="545413" cy="533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5078" y="2493687"/>
            <a:ext cx="418078" cy="41807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3640" y="3239191"/>
            <a:ext cx="547107" cy="52545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426" y="3149417"/>
            <a:ext cx="410226" cy="410226"/>
          </a:xfrm>
          <a:prstGeom prst="rect">
            <a:avLst/>
          </a:prstGeom>
        </p:spPr>
      </p:pic>
      <p:cxnSp>
        <p:nvCxnSpPr>
          <p:cNvPr id="11" name="Straight Connector 10"/>
          <p:cNvCxnSpPr>
            <a:stCxn id="25" idx="0"/>
            <a:endCxn id="24" idx="2"/>
          </p:cNvCxnSpPr>
          <p:nvPr/>
        </p:nvCxnSpPr>
        <p:spPr>
          <a:xfrm flipH="1" flipV="1">
            <a:off x="3162395" y="4043324"/>
            <a:ext cx="896535" cy="401122"/>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3"/>
            <a:endCxn id="9" idx="1"/>
          </p:cNvCxnSpPr>
          <p:nvPr/>
        </p:nvCxnSpPr>
        <p:spPr>
          <a:xfrm>
            <a:off x="8792652" y="3354530"/>
            <a:ext cx="1440988" cy="14738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0" idx="3"/>
            <a:endCxn id="9" idx="1"/>
          </p:cNvCxnSpPr>
          <p:nvPr/>
        </p:nvCxnSpPr>
        <p:spPr>
          <a:xfrm flipV="1">
            <a:off x="9495473" y="3501916"/>
            <a:ext cx="738167" cy="113722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0" idx="3"/>
            <a:endCxn id="21" idx="1"/>
          </p:cNvCxnSpPr>
          <p:nvPr/>
        </p:nvCxnSpPr>
        <p:spPr>
          <a:xfrm flipV="1">
            <a:off x="9495473" y="4345030"/>
            <a:ext cx="623834" cy="294112"/>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9" idx="3"/>
            <a:endCxn id="21" idx="1"/>
          </p:cNvCxnSpPr>
          <p:nvPr/>
        </p:nvCxnSpPr>
        <p:spPr>
          <a:xfrm>
            <a:off x="9441543" y="3947590"/>
            <a:ext cx="677764" cy="39744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9" idx="3"/>
            <a:endCxn id="8" idx="1"/>
          </p:cNvCxnSpPr>
          <p:nvPr/>
        </p:nvCxnSpPr>
        <p:spPr>
          <a:xfrm flipV="1">
            <a:off x="9441543" y="2702726"/>
            <a:ext cx="383535" cy="124486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81095" y="2007906"/>
            <a:ext cx="453149" cy="752115"/>
          </a:xfrm>
          <a:prstGeom prst="rect">
            <a:avLst/>
          </a:prstGeom>
        </p:spPr>
      </p:pic>
      <p:cxnSp>
        <p:nvCxnSpPr>
          <p:cNvPr id="18" name="Straight Connector 17"/>
          <p:cNvCxnSpPr>
            <a:stCxn id="17" idx="2"/>
            <a:endCxn id="19" idx="3"/>
          </p:cNvCxnSpPr>
          <p:nvPr/>
        </p:nvCxnSpPr>
        <p:spPr>
          <a:xfrm>
            <a:off x="9107670" y="2760021"/>
            <a:ext cx="333873" cy="118756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58847" y="3627576"/>
            <a:ext cx="682696" cy="640027"/>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92019" y="4441038"/>
            <a:ext cx="603454" cy="396207"/>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9307" y="4092067"/>
            <a:ext cx="499831" cy="505926"/>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623" y="3221422"/>
            <a:ext cx="545413" cy="533400"/>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7037" y="3275439"/>
            <a:ext cx="545413" cy="533400"/>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9688" y="3509924"/>
            <a:ext cx="545413" cy="53340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223" y="4444446"/>
            <a:ext cx="545413" cy="533400"/>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522" y="4375850"/>
            <a:ext cx="545413" cy="533400"/>
          </a:xfrm>
          <a:prstGeom prst="rect">
            <a:avLst/>
          </a:prstGeom>
        </p:spPr>
      </p:pic>
      <p:cxnSp>
        <p:nvCxnSpPr>
          <p:cNvPr id="27" name="Straight Connector 26"/>
          <p:cNvCxnSpPr>
            <a:stCxn id="7" idx="2"/>
            <a:endCxn id="24" idx="0"/>
          </p:cNvCxnSpPr>
          <p:nvPr/>
        </p:nvCxnSpPr>
        <p:spPr>
          <a:xfrm flipH="1">
            <a:off x="3162395" y="3062958"/>
            <a:ext cx="245641" cy="44696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3" idx="1"/>
            <a:endCxn id="24" idx="3"/>
          </p:cNvCxnSpPr>
          <p:nvPr/>
        </p:nvCxnSpPr>
        <p:spPr>
          <a:xfrm flipH="1">
            <a:off x="3435101" y="3542139"/>
            <a:ext cx="801936" cy="23448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1"/>
            <a:endCxn id="10" idx="3"/>
          </p:cNvCxnSpPr>
          <p:nvPr/>
        </p:nvCxnSpPr>
        <p:spPr>
          <a:xfrm flipH="1">
            <a:off x="8792652" y="2702726"/>
            <a:ext cx="1032426" cy="65180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4" idx="2"/>
            <a:endCxn id="26" idx="0"/>
          </p:cNvCxnSpPr>
          <p:nvPr/>
        </p:nvCxnSpPr>
        <p:spPr>
          <a:xfrm flipH="1">
            <a:off x="2798229" y="4043324"/>
            <a:ext cx="364166" cy="33252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4" idx="1"/>
            <a:endCxn id="22" idx="3"/>
          </p:cNvCxnSpPr>
          <p:nvPr/>
        </p:nvCxnSpPr>
        <p:spPr>
          <a:xfrm flipH="1" flipV="1">
            <a:off x="2579036" y="3488122"/>
            <a:ext cx="310652" cy="288502"/>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3" idx="2"/>
            <a:endCxn id="25" idx="0"/>
          </p:cNvCxnSpPr>
          <p:nvPr/>
        </p:nvCxnSpPr>
        <p:spPr>
          <a:xfrm flipH="1">
            <a:off x="4058930" y="3808839"/>
            <a:ext cx="450814" cy="63560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2"/>
            <a:endCxn id="22" idx="3"/>
          </p:cNvCxnSpPr>
          <p:nvPr/>
        </p:nvCxnSpPr>
        <p:spPr>
          <a:xfrm flipH="1">
            <a:off x="2579036" y="3062958"/>
            <a:ext cx="829000" cy="42516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5" idx="1"/>
            <a:endCxn id="26" idx="3"/>
          </p:cNvCxnSpPr>
          <p:nvPr/>
        </p:nvCxnSpPr>
        <p:spPr>
          <a:xfrm flipH="1" flipV="1">
            <a:off x="3070935" y="4642550"/>
            <a:ext cx="715288" cy="6859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632038" y="5073294"/>
            <a:ext cx="3306354"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PageRank </a:t>
            </a:r>
          </a:p>
          <a:p>
            <a:pPr algn="ctr">
              <a:lnSpc>
                <a:spcPct val="90000"/>
              </a:lnSpc>
              <a:spcAft>
                <a:spcPts val="600"/>
              </a:spcAft>
            </a:pPr>
            <a:r>
              <a:rPr lang="en-US" sz="2400" dirty="0">
                <a:gradFill>
                  <a:gsLst>
                    <a:gs pos="2917">
                      <a:schemeClr val="tx1"/>
                    </a:gs>
                    <a:gs pos="30000">
                      <a:schemeClr val="tx1"/>
                    </a:gs>
                  </a:gsLst>
                  <a:lin ang="5400000" scaled="0"/>
                </a:gradFill>
              </a:rPr>
              <a:t>for </a:t>
            </a:r>
            <a:r>
              <a:rPr lang="en-US" sz="2400" dirty="0" err="1">
                <a:gradFill>
                  <a:gsLst>
                    <a:gs pos="2917">
                      <a:schemeClr val="tx1"/>
                    </a:gs>
                    <a:gs pos="30000">
                      <a:schemeClr val="tx1"/>
                    </a:gs>
                  </a:gsLst>
                  <a:lin ang="5400000" scaled="0"/>
                </a:gradFill>
              </a:rPr>
              <a:t>WebPage</a:t>
            </a:r>
            <a:r>
              <a:rPr lang="en-US" sz="2400" dirty="0">
                <a:gradFill>
                  <a:gsLst>
                    <a:gs pos="2917">
                      <a:schemeClr val="tx1"/>
                    </a:gs>
                    <a:gs pos="30000">
                      <a:schemeClr val="tx1"/>
                    </a:gs>
                  </a:gsLst>
                  <a:lin ang="5400000" scaled="0"/>
                </a:gradFill>
              </a:rPr>
              <a:t> Ranking</a:t>
            </a:r>
          </a:p>
        </p:txBody>
      </p:sp>
      <p:sp>
        <p:nvSpPr>
          <p:cNvPr id="36" name="TextBox 35"/>
          <p:cNvSpPr txBox="1"/>
          <p:nvPr/>
        </p:nvSpPr>
        <p:spPr>
          <a:xfrm>
            <a:off x="7638626" y="5073294"/>
            <a:ext cx="3749040" cy="1037207"/>
          </a:xfrm>
          <a:prstGeom prst="rect">
            <a:avLst/>
          </a:prstGeom>
          <a:noFill/>
        </p:spPr>
        <p:txBody>
          <a:bodyPr wrap="none" lIns="182880" tIns="146304" rIns="182880" bIns="146304" rtlCol="0">
            <a:spAutoFit/>
          </a:bodyPr>
          <a:lstStyle/>
          <a:p>
            <a:pPr algn="ctr">
              <a:lnSpc>
                <a:spcPct val="90000"/>
              </a:lnSpc>
              <a:spcAft>
                <a:spcPts val="600"/>
              </a:spcAft>
            </a:pPr>
            <a:r>
              <a:rPr lang="en-US" altLang="zh-CN" sz="2400" dirty="0">
                <a:gradFill>
                  <a:gsLst>
                    <a:gs pos="2917">
                      <a:schemeClr val="tx1"/>
                    </a:gs>
                    <a:gs pos="30000">
                      <a:schemeClr val="tx1"/>
                    </a:gs>
                  </a:gsLst>
                  <a:lin ang="5400000" scaled="0"/>
                </a:gradFill>
              </a:rPr>
              <a:t>Matrix Factorization(MF) </a:t>
            </a:r>
          </a:p>
          <a:p>
            <a:pPr algn="ctr">
              <a:lnSpc>
                <a:spcPct val="90000"/>
              </a:lnSpc>
              <a:spcAft>
                <a:spcPts val="600"/>
              </a:spcAft>
            </a:pPr>
            <a:r>
              <a:rPr lang="en-US" altLang="zh-CN" sz="2400" dirty="0">
                <a:gradFill>
                  <a:gsLst>
                    <a:gs pos="2917">
                      <a:schemeClr val="tx1"/>
                    </a:gs>
                    <a:gs pos="30000">
                      <a:schemeClr val="tx1"/>
                    </a:gs>
                  </a:gsLst>
                  <a:lin ang="5400000" scaled="0"/>
                </a:gradFill>
              </a:rPr>
              <a:t>for Recommendation</a:t>
            </a:r>
            <a:endParaRPr lang="en-US" sz="2400" dirty="0">
              <a:gradFill>
                <a:gsLst>
                  <a:gs pos="2917">
                    <a:schemeClr val="tx1"/>
                  </a:gs>
                  <a:gs pos="30000">
                    <a:schemeClr val="tx1"/>
                  </a:gs>
                </a:gsLst>
                <a:lin ang="5400000" scaled="0"/>
              </a:gradFill>
            </a:endParaRPr>
          </a:p>
        </p:txBody>
      </p:sp>
      <p:cxnSp>
        <p:nvCxnSpPr>
          <p:cNvPr id="37" name="Straight Arrow Connector 36"/>
          <p:cNvCxnSpPr/>
          <p:nvPr/>
        </p:nvCxnSpPr>
        <p:spPr>
          <a:xfrm>
            <a:off x="1632038" y="2659062"/>
            <a:ext cx="0" cy="2178183"/>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Freeform 37"/>
          <p:cNvSpPr/>
          <p:nvPr/>
        </p:nvSpPr>
        <p:spPr bwMode="auto">
          <a:xfrm>
            <a:off x="7670800" y="3190240"/>
            <a:ext cx="802283" cy="1808480"/>
          </a:xfrm>
          <a:custGeom>
            <a:avLst/>
            <a:gdLst>
              <a:gd name="connsiteX0" fmla="*/ 0 w 802283"/>
              <a:gd name="connsiteY0" fmla="*/ 0 h 1808480"/>
              <a:gd name="connsiteX1" fmla="*/ 690880 w 802283"/>
              <a:gd name="connsiteY1" fmla="*/ 914400 h 1808480"/>
              <a:gd name="connsiteX2" fmla="*/ 792480 w 802283"/>
              <a:gd name="connsiteY2" fmla="*/ 1808480 h 1808480"/>
            </a:gdLst>
            <a:ahLst/>
            <a:cxnLst>
              <a:cxn ang="0">
                <a:pos x="connsiteX0" y="connsiteY0"/>
              </a:cxn>
              <a:cxn ang="0">
                <a:pos x="connsiteX1" y="connsiteY1"/>
              </a:cxn>
              <a:cxn ang="0">
                <a:pos x="connsiteX2" y="connsiteY2"/>
              </a:cxn>
            </a:cxnLst>
            <a:rect l="l" t="t" r="r" b="b"/>
            <a:pathLst>
              <a:path w="802283" h="1808480">
                <a:moveTo>
                  <a:pt x="0" y="0"/>
                </a:moveTo>
                <a:cubicBezTo>
                  <a:pt x="279400" y="306493"/>
                  <a:pt x="558800" y="612987"/>
                  <a:pt x="690880" y="914400"/>
                </a:cubicBezTo>
                <a:cubicBezTo>
                  <a:pt x="822960" y="1215813"/>
                  <a:pt x="807720" y="1512146"/>
                  <a:pt x="792480" y="1808480"/>
                </a:cubicBezTo>
              </a:path>
            </a:pathLst>
          </a:custGeom>
          <a:noFill/>
          <a:ln w="254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39" name="Straight Connector 38"/>
          <p:cNvCxnSpPr>
            <a:stCxn id="17" idx="2"/>
            <a:endCxn id="10" idx="3"/>
          </p:cNvCxnSpPr>
          <p:nvPr/>
        </p:nvCxnSpPr>
        <p:spPr>
          <a:xfrm flipH="1">
            <a:off x="8792652" y="2760021"/>
            <a:ext cx="315018" cy="594509"/>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Freeform 39"/>
          <p:cNvSpPr/>
          <p:nvPr/>
        </p:nvSpPr>
        <p:spPr bwMode="auto">
          <a:xfrm>
            <a:off x="8078733" y="1834319"/>
            <a:ext cx="1551007" cy="1902431"/>
          </a:xfrm>
          <a:custGeom>
            <a:avLst/>
            <a:gdLst>
              <a:gd name="connsiteX0" fmla="*/ 215413 w 1551007"/>
              <a:gd name="connsiteY0" fmla="*/ 876608 h 1902431"/>
              <a:gd name="connsiteX1" fmla="*/ 871629 w 1551007"/>
              <a:gd name="connsiteY1" fmla="*/ 48269 h 1902431"/>
              <a:gd name="connsiteX2" fmla="*/ 1549361 w 1551007"/>
              <a:gd name="connsiteY2" fmla="*/ 231149 h 1902431"/>
              <a:gd name="connsiteX3" fmla="*/ 1043752 w 1551007"/>
              <a:gd name="connsiteY3" fmla="*/ 1328429 h 1902431"/>
              <a:gd name="connsiteX4" fmla="*/ 462839 w 1551007"/>
              <a:gd name="connsiteY4" fmla="*/ 1898585 h 1902431"/>
              <a:gd name="connsiteX5" fmla="*/ 11018 w 1551007"/>
              <a:gd name="connsiteY5" fmla="*/ 1543582 h 1902431"/>
              <a:gd name="connsiteX6" fmla="*/ 215413 w 1551007"/>
              <a:gd name="connsiteY6" fmla="*/ 876608 h 190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1007" h="1902431">
                <a:moveTo>
                  <a:pt x="215413" y="876608"/>
                </a:moveTo>
                <a:cubicBezTo>
                  <a:pt x="358848" y="627389"/>
                  <a:pt x="649304" y="155845"/>
                  <a:pt x="871629" y="48269"/>
                </a:cubicBezTo>
                <a:cubicBezTo>
                  <a:pt x="1093954" y="-59307"/>
                  <a:pt x="1520674" y="17789"/>
                  <a:pt x="1549361" y="231149"/>
                </a:cubicBezTo>
                <a:cubicBezTo>
                  <a:pt x="1578048" y="444509"/>
                  <a:pt x="1224839" y="1050523"/>
                  <a:pt x="1043752" y="1328429"/>
                </a:cubicBezTo>
                <a:cubicBezTo>
                  <a:pt x="862665" y="1606335"/>
                  <a:pt x="634961" y="1862726"/>
                  <a:pt x="462839" y="1898585"/>
                </a:cubicBezTo>
                <a:cubicBezTo>
                  <a:pt x="290717" y="1934444"/>
                  <a:pt x="57634" y="1712118"/>
                  <a:pt x="11018" y="1543582"/>
                </a:cubicBezTo>
                <a:cubicBezTo>
                  <a:pt x="-35598" y="1375046"/>
                  <a:pt x="71978" y="1125827"/>
                  <a:pt x="215413" y="876608"/>
                </a:cubicBezTo>
                <a:close/>
              </a:path>
            </a:pathLst>
          </a:custGeom>
          <a:noFill/>
          <a:ln w="38100">
            <a:solidFill>
              <a:schemeClr val="accent1">
                <a:alpha val="3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Freeform 40"/>
          <p:cNvSpPr/>
          <p:nvPr/>
        </p:nvSpPr>
        <p:spPr bwMode="auto">
          <a:xfrm>
            <a:off x="8591770" y="2362105"/>
            <a:ext cx="2393492" cy="2037316"/>
          </a:xfrm>
          <a:custGeom>
            <a:avLst/>
            <a:gdLst>
              <a:gd name="connsiteX0" fmla="*/ 121924 w 2393492"/>
              <a:gd name="connsiteY0" fmla="*/ 1360041 h 2037316"/>
              <a:gd name="connsiteX1" fmla="*/ 1326781 w 2393492"/>
              <a:gd name="connsiteY1" fmla="*/ 101396 h 2037316"/>
              <a:gd name="connsiteX2" fmla="*/ 1939966 w 2393492"/>
              <a:gd name="connsiteY2" fmla="*/ 219730 h 2037316"/>
              <a:gd name="connsiteX3" fmla="*/ 2370272 w 2393492"/>
              <a:gd name="connsiteY3" fmla="*/ 1360041 h 2037316"/>
              <a:gd name="connsiteX4" fmla="*/ 1219204 w 2393492"/>
              <a:gd name="connsiteY4" fmla="*/ 1639740 h 2037316"/>
              <a:gd name="connsiteX5" fmla="*/ 509199 w 2393492"/>
              <a:gd name="connsiteY5" fmla="*/ 2027015 h 2037316"/>
              <a:gd name="connsiteX6" fmla="*/ 89651 w 2393492"/>
              <a:gd name="connsiteY6" fmla="*/ 1876408 h 2037316"/>
              <a:gd name="connsiteX7" fmla="*/ 121924 w 2393492"/>
              <a:gd name="connsiteY7" fmla="*/ 1360041 h 2037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3492" h="2037316">
                <a:moveTo>
                  <a:pt x="121924" y="1360041"/>
                </a:moveTo>
                <a:cubicBezTo>
                  <a:pt x="328112" y="1064206"/>
                  <a:pt x="1023774" y="291448"/>
                  <a:pt x="1326781" y="101396"/>
                </a:cubicBezTo>
                <a:cubicBezTo>
                  <a:pt x="1629788" y="-88656"/>
                  <a:pt x="1766051" y="9956"/>
                  <a:pt x="1939966" y="219730"/>
                </a:cubicBezTo>
                <a:cubicBezTo>
                  <a:pt x="2113881" y="429504"/>
                  <a:pt x="2490399" y="1123373"/>
                  <a:pt x="2370272" y="1360041"/>
                </a:cubicBezTo>
                <a:cubicBezTo>
                  <a:pt x="2250145" y="1596709"/>
                  <a:pt x="1529383" y="1528578"/>
                  <a:pt x="1219204" y="1639740"/>
                </a:cubicBezTo>
                <a:cubicBezTo>
                  <a:pt x="909025" y="1750902"/>
                  <a:pt x="697458" y="1987570"/>
                  <a:pt x="509199" y="2027015"/>
                </a:cubicBezTo>
                <a:cubicBezTo>
                  <a:pt x="320940" y="2066460"/>
                  <a:pt x="161369" y="1987570"/>
                  <a:pt x="89651" y="1876408"/>
                </a:cubicBezTo>
                <a:cubicBezTo>
                  <a:pt x="17933" y="1765246"/>
                  <a:pt x="-84264" y="1655876"/>
                  <a:pt x="121924" y="1360041"/>
                </a:cubicBezTo>
                <a:close/>
              </a:path>
            </a:pathLst>
          </a:custGeom>
          <a:noFill/>
          <a:ln w="38100">
            <a:solidFill>
              <a:schemeClr val="accent1">
                <a:alpha val="3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41"/>
          <p:cNvSpPr/>
          <p:nvPr/>
        </p:nvSpPr>
        <p:spPr bwMode="auto">
          <a:xfrm>
            <a:off x="8706449" y="4030662"/>
            <a:ext cx="2218909" cy="1012278"/>
          </a:xfrm>
          <a:custGeom>
            <a:avLst/>
            <a:gdLst>
              <a:gd name="connsiteX0" fmla="*/ 835584 w 2218909"/>
              <a:gd name="connsiteY0" fmla="*/ 235659 h 1012278"/>
              <a:gd name="connsiteX1" fmla="*/ 1825287 w 2218909"/>
              <a:gd name="connsiteY1" fmla="*/ 9748 h 1012278"/>
              <a:gd name="connsiteX2" fmla="*/ 2137259 w 2218909"/>
              <a:gd name="connsiteY2" fmla="*/ 579904 h 1012278"/>
              <a:gd name="connsiteX3" fmla="*/ 405278 w 2218909"/>
              <a:gd name="connsiteY3" fmla="*/ 1010210 h 1012278"/>
              <a:gd name="connsiteX4" fmla="*/ 7245 w 2218909"/>
              <a:gd name="connsiteY4" fmla="*/ 730511 h 1012278"/>
              <a:gd name="connsiteX5" fmla="*/ 200883 w 2218909"/>
              <a:gd name="connsiteY5" fmla="*/ 440054 h 1012278"/>
              <a:gd name="connsiteX6" fmla="*/ 835584 w 2218909"/>
              <a:gd name="connsiteY6" fmla="*/ 235659 h 101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8909" h="1012278">
                <a:moveTo>
                  <a:pt x="835584" y="235659"/>
                </a:moveTo>
                <a:cubicBezTo>
                  <a:pt x="1106318" y="163941"/>
                  <a:pt x="1608341" y="-47626"/>
                  <a:pt x="1825287" y="9748"/>
                </a:cubicBezTo>
                <a:cubicBezTo>
                  <a:pt x="2042233" y="67122"/>
                  <a:pt x="2373927" y="413160"/>
                  <a:pt x="2137259" y="579904"/>
                </a:cubicBezTo>
                <a:cubicBezTo>
                  <a:pt x="1900591" y="746648"/>
                  <a:pt x="760280" y="985109"/>
                  <a:pt x="405278" y="1010210"/>
                </a:cubicBezTo>
                <a:cubicBezTo>
                  <a:pt x="50276" y="1035311"/>
                  <a:pt x="41311" y="825537"/>
                  <a:pt x="7245" y="730511"/>
                </a:cubicBezTo>
                <a:cubicBezTo>
                  <a:pt x="-26821" y="635485"/>
                  <a:pt x="62827" y="522529"/>
                  <a:pt x="200883" y="440054"/>
                </a:cubicBezTo>
                <a:cubicBezTo>
                  <a:pt x="338939" y="357579"/>
                  <a:pt x="564850" y="307377"/>
                  <a:pt x="835584" y="235659"/>
                </a:cubicBezTo>
                <a:close/>
              </a:path>
            </a:pathLst>
          </a:custGeom>
          <a:noFill/>
          <a:ln w="38100">
            <a:solidFill>
              <a:schemeClr val="accent1">
                <a:alpha val="3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1570037" y="5127310"/>
            <a:ext cx="3657600" cy="12255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ounded Rectangular Callout 46"/>
          <p:cNvSpPr/>
          <p:nvPr/>
        </p:nvSpPr>
        <p:spPr bwMode="auto">
          <a:xfrm>
            <a:off x="5446275" y="5508675"/>
            <a:ext cx="1541508" cy="462684"/>
          </a:xfrm>
          <a:prstGeom prst="wedgeRoundRectCallout">
            <a:avLst>
              <a:gd name="adj1" fmla="val -65886"/>
              <a:gd name="adj2" fmla="val -114599"/>
              <a:gd name="adj3" fmla="val 16667"/>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p:cNvSpPr txBox="1"/>
          <p:nvPr/>
        </p:nvSpPr>
        <p:spPr>
          <a:xfrm>
            <a:off x="5456237" y="5478462"/>
            <a:ext cx="1607745" cy="517065"/>
          </a:xfrm>
          <a:prstGeom prst="rect">
            <a:avLst/>
          </a:prstGeom>
          <a:noFill/>
        </p:spPr>
        <p:txBody>
          <a:bodyPr wrap="square" lIns="182880" tIns="146304" rIns="182880" bIns="146304" rtlCol="0">
            <a:spAutoFit/>
          </a:bodyPr>
          <a:lstStyle/>
          <a:p>
            <a:pPr algn="ctr">
              <a:lnSpc>
                <a:spcPct val="90000"/>
              </a:lnSpc>
              <a:spcAft>
                <a:spcPts val="600"/>
              </a:spcAft>
            </a:pPr>
            <a:r>
              <a:rPr lang="en-US" altLang="zh-CN" sz="1600" b="1" dirty="0">
                <a:gradFill>
                  <a:gsLst>
                    <a:gs pos="2917">
                      <a:schemeClr val="tx1"/>
                    </a:gs>
                    <a:gs pos="30000">
                      <a:schemeClr val="tx1"/>
                    </a:gs>
                  </a:gsLst>
                  <a:lin ang="5400000" scaled="0"/>
                </a:gradFill>
              </a:rPr>
              <a:t>Hard Barrier</a:t>
            </a:r>
            <a:endParaRPr lang="en-US" sz="1600" b="1" dirty="0">
              <a:gradFill>
                <a:gsLst>
                  <a:gs pos="2917">
                    <a:schemeClr val="tx1"/>
                  </a:gs>
                  <a:gs pos="30000">
                    <a:schemeClr val="tx1"/>
                  </a:gs>
                </a:gsLst>
                <a:lin ang="5400000" scaled="0"/>
              </a:gradFill>
            </a:endParaRPr>
          </a:p>
        </p:txBody>
      </p:sp>
      <p:cxnSp>
        <p:nvCxnSpPr>
          <p:cNvPr id="60" name="Straight Connector 59"/>
          <p:cNvCxnSpPr/>
          <p:nvPr/>
        </p:nvCxnSpPr>
        <p:spPr>
          <a:xfrm flipV="1">
            <a:off x="8541621" y="4702384"/>
            <a:ext cx="2531537" cy="430684"/>
          </a:xfrm>
          <a:prstGeom prst="line">
            <a:avLst/>
          </a:prstGeom>
          <a:ln w="127000">
            <a:solidFill>
              <a:srgbClr val="C0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5" idx="1"/>
            <a:endCxn id="45" idx="3"/>
          </p:cNvCxnSpPr>
          <p:nvPr/>
        </p:nvCxnSpPr>
        <p:spPr>
          <a:xfrm flipV="1">
            <a:off x="8550854" y="3780557"/>
            <a:ext cx="2459143" cy="739448"/>
          </a:xfrm>
          <a:prstGeom prst="line">
            <a:avLst/>
          </a:prstGeom>
          <a:ln w="127000">
            <a:solidFill>
              <a:srgbClr val="C0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4" idx="1"/>
            <a:endCxn id="44" idx="3"/>
          </p:cNvCxnSpPr>
          <p:nvPr/>
        </p:nvCxnSpPr>
        <p:spPr>
          <a:xfrm flipV="1">
            <a:off x="8455476" y="2023057"/>
            <a:ext cx="1582099" cy="2022654"/>
          </a:xfrm>
          <a:prstGeom prst="line">
            <a:avLst/>
          </a:prstGeom>
          <a:ln w="127000">
            <a:solidFill>
              <a:srgbClr val="C0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5" name="Rounded Rectangular Callout 64"/>
          <p:cNvSpPr/>
          <p:nvPr/>
        </p:nvSpPr>
        <p:spPr bwMode="auto">
          <a:xfrm>
            <a:off x="6248128" y="3978245"/>
            <a:ext cx="1705102" cy="462684"/>
          </a:xfrm>
          <a:prstGeom prst="wedgeRoundRectCallout">
            <a:avLst>
              <a:gd name="adj1" fmla="val 84716"/>
              <a:gd name="adj2" fmla="val -70966"/>
              <a:gd name="adj3" fmla="val 16667"/>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TextBox 65"/>
          <p:cNvSpPr txBox="1"/>
          <p:nvPr/>
        </p:nvSpPr>
        <p:spPr>
          <a:xfrm>
            <a:off x="6258090" y="3954462"/>
            <a:ext cx="1712747" cy="517065"/>
          </a:xfrm>
          <a:prstGeom prst="rect">
            <a:avLst/>
          </a:prstGeom>
          <a:noFill/>
        </p:spPr>
        <p:txBody>
          <a:bodyPr wrap="square" lIns="182880" tIns="146304" rIns="182880" bIns="146304" rtlCol="0">
            <a:spAutoFit/>
          </a:bodyPr>
          <a:lstStyle/>
          <a:p>
            <a:pPr algn="ctr">
              <a:lnSpc>
                <a:spcPct val="90000"/>
              </a:lnSpc>
              <a:spcAft>
                <a:spcPts val="600"/>
              </a:spcAft>
            </a:pPr>
            <a:r>
              <a:rPr lang="en-US" altLang="zh-CN" sz="1600" b="1" dirty="0">
                <a:gradFill>
                  <a:gsLst>
                    <a:gs pos="2917">
                      <a:schemeClr val="tx1"/>
                    </a:gs>
                    <a:gs pos="30000">
                      <a:schemeClr val="tx1"/>
                    </a:gs>
                  </a:gsLst>
                  <a:lin ang="5400000" scaled="0"/>
                </a:gradFill>
              </a:rPr>
              <a:t>“Soft” Barrier</a:t>
            </a:r>
            <a:endParaRPr lang="en-US" sz="16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18921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propose: TuX</a:t>
            </a:r>
            <a:r>
              <a:rPr lang="en-US" baseline="30000" dirty="0"/>
              <a:t>2</a:t>
            </a:r>
          </a:p>
        </p:txBody>
      </p:sp>
      <p:sp>
        <p:nvSpPr>
          <p:cNvPr id="3" name="Text Placeholder 2"/>
          <p:cNvSpPr>
            <a:spLocks noGrp="1"/>
          </p:cNvSpPr>
          <p:nvPr>
            <p:ph type="body" sz="quarter" idx="10"/>
          </p:nvPr>
        </p:nvSpPr>
        <p:spPr>
          <a:xfrm>
            <a:off x="274637" y="1212851"/>
            <a:ext cx="11889565" cy="5410712"/>
          </a:xfrm>
        </p:spPr>
        <p:txBody>
          <a:bodyPr/>
          <a:lstStyle/>
          <a:p>
            <a:r>
              <a:rPr lang="en-US" altLang="zh-CN" sz="4000" dirty="0"/>
              <a:t>Bridge </a:t>
            </a:r>
            <a:r>
              <a:rPr lang="en-US" sz="4000" dirty="0"/>
              <a:t>Graph and ML research in one system</a:t>
            </a:r>
          </a:p>
          <a:p>
            <a:pPr lvl="2"/>
            <a:endParaRPr lang="en-US" dirty="0"/>
          </a:p>
          <a:p>
            <a:pPr lvl="1"/>
            <a:r>
              <a:rPr lang="en-US" sz="4000" dirty="0">
                <a:gradFill>
                  <a:gsLst>
                    <a:gs pos="1250">
                      <a:schemeClr val="tx2"/>
                    </a:gs>
                    <a:gs pos="99000">
                      <a:schemeClr val="tx2"/>
                    </a:gs>
                  </a:gsLst>
                  <a:lin ang="5400000" scaled="0"/>
                </a:gradFill>
                <a:latin typeface="+mj-lt"/>
              </a:rPr>
              <a:t>Extend for distributed machine learning</a:t>
            </a:r>
          </a:p>
          <a:p>
            <a:pPr marL="342900" lvl="1" indent="-342900">
              <a:buFont typeface="Segoe UI" panose="020B0502040204020203" pitchFamily="34" charset="0"/>
              <a:buChar char="⁻"/>
            </a:pPr>
            <a:r>
              <a:rPr lang="en-US" dirty="0"/>
              <a:t>Scheduling: Stale Synchronous Parallel (SSP) based scheduling</a:t>
            </a:r>
          </a:p>
          <a:p>
            <a:pPr marL="342900" lvl="1" indent="-342900">
              <a:buFont typeface="Segoe UI" panose="020B0502040204020203" pitchFamily="34" charset="0"/>
              <a:buChar char="⁻"/>
            </a:pPr>
            <a:r>
              <a:rPr lang="en-US" dirty="0" err="1"/>
              <a:t>DataModel</a:t>
            </a:r>
            <a:r>
              <a:rPr lang="en-US" dirty="0"/>
              <a:t>: Heterogeneous data model</a:t>
            </a:r>
          </a:p>
          <a:p>
            <a:pPr marL="342900" lvl="1" indent="-342900">
              <a:buFont typeface="Segoe UI" panose="020B0502040204020203" pitchFamily="34" charset="0"/>
              <a:buChar char="⁻"/>
            </a:pPr>
            <a:r>
              <a:rPr lang="en-US" dirty="0"/>
              <a:t>Programming: MEGA (Mini-batch, Exchange, </a:t>
            </a:r>
            <a:r>
              <a:rPr lang="en-US" dirty="0" err="1"/>
              <a:t>GlobalSync</a:t>
            </a:r>
            <a:r>
              <a:rPr lang="en-US" dirty="0"/>
              <a:t>, and Apply) graph model</a:t>
            </a:r>
          </a:p>
          <a:p>
            <a:pPr marL="342900" lvl="1" indent="-342900">
              <a:buFont typeface="Segoe UI" panose="020B0502040204020203" pitchFamily="34" charset="0"/>
              <a:buChar char="⁻"/>
            </a:pPr>
            <a:endParaRPr lang="en-US" dirty="0"/>
          </a:p>
          <a:p>
            <a:r>
              <a:rPr lang="en-US" dirty="0"/>
              <a:t>Outperform both Graph and ML systems on ML algorithms</a:t>
            </a:r>
          </a:p>
          <a:p>
            <a:pPr marL="342900" lvl="1" indent="-342900">
              <a:buFont typeface="Segoe UI" panose="020B0502040204020203" pitchFamily="34" charset="0"/>
              <a:buChar char="⁻"/>
            </a:pPr>
            <a:r>
              <a:rPr lang="en-US" sz="2400" b="1" dirty="0"/>
              <a:t>10x       </a:t>
            </a:r>
            <a:r>
              <a:rPr lang="en-US" sz="2400" dirty="0"/>
              <a:t>vs. </a:t>
            </a:r>
            <a:r>
              <a:rPr lang="en-US" sz="2400" dirty="0" err="1"/>
              <a:t>PowerGraph</a:t>
            </a:r>
            <a:r>
              <a:rPr lang="en-US" sz="2400" dirty="0"/>
              <a:t>/</a:t>
            </a:r>
            <a:r>
              <a:rPr lang="en-US" sz="2400" dirty="0" err="1"/>
              <a:t>PowerLyra</a:t>
            </a:r>
            <a:endParaRPr lang="en-US" sz="2400" dirty="0"/>
          </a:p>
          <a:p>
            <a:pPr marL="571500" lvl="2" indent="-342900">
              <a:buFont typeface="Segoe UI" panose="020B0502040204020203" pitchFamily="34" charset="0"/>
              <a:buChar char="⁻"/>
            </a:pPr>
            <a:r>
              <a:rPr lang="en-US" sz="1800" dirty="0"/>
              <a:t>Mainly due to MEGA model and heterogene</a:t>
            </a:r>
            <a:r>
              <a:rPr lang="en-US" altLang="zh-CN" sz="1800" dirty="0"/>
              <a:t>ity</a:t>
            </a:r>
            <a:r>
              <a:rPr lang="en-US" sz="1800" dirty="0"/>
              <a:t> optimization</a:t>
            </a:r>
          </a:p>
          <a:p>
            <a:pPr marL="342900" lvl="1" indent="-342900">
              <a:buFont typeface="Segoe UI" panose="020B0502040204020203" pitchFamily="34" charset="0"/>
              <a:buChar char="⁻"/>
            </a:pPr>
            <a:r>
              <a:rPr lang="en-US" sz="2400" b="1" dirty="0"/>
              <a:t>48%</a:t>
            </a:r>
            <a:r>
              <a:rPr lang="en-US" sz="2400" dirty="0"/>
              <a:t>      vs. </a:t>
            </a:r>
            <a:r>
              <a:rPr lang="en-US" sz="2400" dirty="0" err="1"/>
              <a:t>Petuum</a:t>
            </a:r>
            <a:r>
              <a:rPr lang="en-US" sz="2400" dirty="0"/>
              <a:t>/Parameter-Server(P-S)</a:t>
            </a:r>
            <a:r>
              <a:rPr lang="en-US" dirty="0"/>
              <a:t> </a:t>
            </a:r>
          </a:p>
          <a:p>
            <a:pPr marL="571500" lvl="2" indent="-342900">
              <a:buFont typeface="Segoe UI" panose="020B0502040204020203" pitchFamily="34" charset="0"/>
              <a:buChar char="⁻"/>
            </a:pPr>
            <a:r>
              <a:rPr lang="en-US" sz="1800" dirty="0"/>
              <a:t>Mainly due to graph-based optimization</a:t>
            </a:r>
          </a:p>
        </p:txBody>
      </p:sp>
      <p:pic>
        <p:nvPicPr>
          <p:cNvPr id="69" name="Picture 68"/>
          <p:cNvPicPr>
            <a:picLocks noChangeAspect="1"/>
          </p:cNvPicPr>
          <p:nvPr/>
        </p:nvPicPr>
        <p:blipFill rotWithShape="1">
          <a:blip r:embed="rId3">
            <a:extLst>
              <a:ext uri="{28A0092B-C50C-407E-A947-70E740481C1C}">
                <a14:useLocalDpi xmlns:a14="http://schemas.microsoft.com/office/drawing/2010/main" val="0"/>
              </a:ext>
            </a:extLst>
          </a:blip>
          <a:srcRect l="7768" t="10541" r="10541" b="7768"/>
          <a:stretch/>
        </p:blipFill>
        <p:spPr>
          <a:xfrm>
            <a:off x="1417637" y="5123060"/>
            <a:ext cx="304800" cy="279202"/>
          </a:xfrm>
          <a:prstGeom prst="rect">
            <a:avLst/>
          </a:prstGeom>
        </p:spPr>
      </p:pic>
      <p:pic>
        <p:nvPicPr>
          <p:cNvPr id="73" name="Picture 72"/>
          <p:cNvPicPr>
            <a:picLocks noChangeAspect="1"/>
          </p:cNvPicPr>
          <p:nvPr/>
        </p:nvPicPr>
        <p:blipFill rotWithShape="1">
          <a:blip r:embed="rId3">
            <a:extLst>
              <a:ext uri="{28A0092B-C50C-407E-A947-70E740481C1C}">
                <a14:useLocalDpi xmlns:a14="http://schemas.microsoft.com/office/drawing/2010/main" val="0"/>
              </a:ext>
            </a:extLst>
          </a:blip>
          <a:srcRect l="7768" t="10541" r="10541" b="7768"/>
          <a:stretch/>
        </p:blipFill>
        <p:spPr>
          <a:xfrm>
            <a:off x="1417637" y="5829474"/>
            <a:ext cx="304800" cy="279202"/>
          </a:xfrm>
          <a:prstGeom prst="rect">
            <a:avLst/>
          </a:prstGeom>
        </p:spPr>
      </p:pic>
    </p:spTree>
    <p:extLst>
      <p:ext uri="{BB962C8B-B14F-4D97-AF65-F5344CB8AC3E}">
        <p14:creationId xmlns:p14="http://schemas.microsoft.com/office/powerpoint/2010/main" val="37732356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TEMPLATE">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BLUE_2016_3.potx" id="{D3AAE373-886F-4601-ADB2-7D8EB88F20B7}" vid="{4389CC2B-A8F1-4500-B30F-126789B9808C}"/>
    </a:ext>
  </a:extLst>
</a:theme>
</file>

<file path=ppt/theme/theme2.xml><?xml version="1.0" encoding="utf-8"?>
<a:theme xmlns:a="http://schemas.openxmlformats.org/drawingml/2006/main" name="COLOR TEMPLATE">
  <a:themeElements>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BLUE_2016_3.potx" id="{D3AAE373-886F-4601-ADB2-7D8EB88F20B7}" vid="{AE7D7100-71C4-4F27-BDD7-244A2FB59FE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56C01790-DA4D-4818-AE1B-3BB0877892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tux2</Template>
  <TotalTime>28949</TotalTime>
  <Words>4113</Words>
  <Application>Microsoft Office PowerPoint</Application>
  <PresentationFormat>Custom</PresentationFormat>
  <Paragraphs>541</Paragraphs>
  <Slides>28</Slides>
  <Notes>28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宋体</vt:lpstr>
      <vt:lpstr>Arial</vt:lpstr>
      <vt:lpstr>Calibri</vt:lpstr>
      <vt:lpstr>Cambria Math</vt:lpstr>
      <vt:lpstr>Century Gothic</vt:lpstr>
      <vt:lpstr>Consolas</vt:lpstr>
      <vt:lpstr>Segoe UI</vt:lpstr>
      <vt:lpstr>Segoe UI Light</vt:lpstr>
      <vt:lpstr>Wingdings</vt:lpstr>
      <vt:lpstr>WHITE TEMPLATE</vt:lpstr>
      <vt:lpstr>COLOR TEMPLATE</vt:lpstr>
      <vt:lpstr>TuX2: Distributed Graph Computation for Machine Learning</vt:lpstr>
      <vt:lpstr>Machine Learning(ML) in real world</vt:lpstr>
      <vt:lpstr>Graph Structures in Machine Learning</vt:lpstr>
      <vt:lpstr>Advantages of Graph Engine</vt:lpstr>
      <vt:lpstr>Gaps for ML on Graph Engine </vt:lpstr>
      <vt:lpstr>Gaps for ML on Graph Engine </vt:lpstr>
      <vt:lpstr>Gaps for ML on Graph Engine </vt:lpstr>
      <vt:lpstr>Gaps for ML on Graph Engine </vt:lpstr>
      <vt:lpstr>We propose: TuX2</vt:lpstr>
      <vt:lpstr>System Architecture</vt:lpstr>
      <vt:lpstr>Key designs</vt:lpstr>
      <vt:lpstr>Stale Synchronous Parallel in TuX2</vt:lpstr>
      <vt:lpstr>Stale Synchronous Parallel in TuX2</vt:lpstr>
      <vt:lpstr>Stale Synchronous Parallel in TuX2</vt:lpstr>
      <vt:lpstr>Stale Synchronous Parallel in TuX2</vt:lpstr>
      <vt:lpstr>Key designs</vt:lpstr>
      <vt:lpstr>Heterogeneity in ML</vt:lpstr>
      <vt:lpstr>Heterogeneity for compact data structure</vt:lpstr>
      <vt:lpstr>Heterogeneity for efficient execution</vt:lpstr>
      <vt:lpstr>Key designs</vt:lpstr>
      <vt:lpstr>MEGA: e.g. Mini-batch MF for recommendation</vt:lpstr>
      <vt:lpstr>Example: Mini-batch MF</vt:lpstr>
      <vt:lpstr>Experiment setup</vt:lpstr>
      <vt:lpstr>Evaluation</vt:lpstr>
      <vt:lpstr>Evaluation</vt:lpstr>
      <vt:lpstr>Evaluation</vt:lpstr>
      <vt:lpstr>Conclusion</vt:lpstr>
      <vt:lpstr>Thanks! Q&amp;A</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Wencong Xiao (MSR Student-Person Consulting)</dc:creator>
  <cp:keywords/>
  <dc:description>Template: Maryfj_x000d_
Formatting:_x000d_
Audience Type:</dc:description>
  <cp:lastModifiedBy>Wencong Xiao (MSR Student-Person Consulting)</cp:lastModifiedBy>
  <cp:revision>896</cp:revision>
  <dcterms:created xsi:type="dcterms:W3CDTF">2017-02-13T08:50:38Z</dcterms:created>
  <dcterms:modified xsi:type="dcterms:W3CDTF">2017-04-05T05:33:58Z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