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56032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18" userDrawn="1">
          <p15:clr>
            <a:srgbClr val="A4A3A4"/>
          </p15:clr>
        </p15:guide>
        <p15:guide id="2" pos="80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mil Bhardwaj" initials="RB" lastIdx="8" clrIdx="0">
    <p:extLst>
      <p:ext uri="{19B8F6BF-5375-455C-9EA6-DF929625EA0E}">
        <p15:presenceInfo xmlns:p15="http://schemas.microsoft.com/office/powerpoint/2012/main" userId="Romil Bhardwa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E69F00"/>
    <a:srgbClr val="0374B3"/>
    <a:srgbClr val="3CB494"/>
    <a:srgbClr val="FF8B8B"/>
    <a:srgbClr val="F60000"/>
    <a:srgbClr val="A9D18E"/>
    <a:srgbClr val="DA0000"/>
    <a:srgbClr val="9DC3E6"/>
    <a:srgbClr val="FFDA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1" autoAdjust="0"/>
    <p:restoredTop sz="96758" autoAdjust="0"/>
  </p:normalViewPr>
  <p:slideViewPr>
    <p:cSldViewPr snapToGrid="0" showGuides="1">
      <p:cViewPr>
        <p:scale>
          <a:sx n="33" d="100"/>
          <a:sy n="33" d="100"/>
        </p:scale>
        <p:origin x="2838" y="24"/>
      </p:cViewPr>
      <p:guideLst>
        <p:guide orient="horz" pos="12118"/>
        <p:guide pos="80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389E1-898D-489F-8403-28F9C0C2439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234F-0A8B-4E19-80C7-CEDDBA9F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6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0767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1pPr>
    <a:lvl2pPr marL="400383" algn="l" defTabSz="800767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2pPr>
    <a:lvl3pPr marL="800767" algn="l" defTabSz="800767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3pPr>
    <a:lvl4pPr marL="1201150" algn="l" defTabSz="800767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4pPr>
    <a:lvl5pPr marL="1601533" algn="l" defTabSz="800767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5pPr>
    <a:lvl6pPr marL="2001916" algn="l" defTabSz="800767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6pPr>
    <a:lvl7pPr marL="2402299" algn="l" defTabSz="800767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7pPr>
    <a:lvl8pPr marL="2802683" algn="l" defTabSz="800767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8pPr>
    <a:lvl9pPr marL="3203066" algn="l" defTabSz="800767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234F-0A8B-4E19-80C7-CEDDBA9F8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5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6285233"/>
            <a:ext cx="21762720" cy="1337056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0171413"/>
            <a:ext cx="19202400" cy="9272267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9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044700"/>
            <a:ext cx="5520690" cy="3254629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044700"/>
            <a:ext cx="16242030" cy="3254629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9574541"/>
            <a:ext cx="22082760" cy="15975327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25701001"/>
            <a:ext cx="22082760" cy="8401047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0223500"/>
            <a:ext cx="10881360" cy="243674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0223500"/>
            <a:ext cx="10881360" cy="243674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044708"/>
            <a:ext cx="22082760" cy="742315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9414513"/>
            <a:ext cx="10831352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4028420"/>
            <a:ext cx="10831352" cy="206336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9414513"/>
            <a:ext cx="10884695" cy="4613907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4028420"/>
            <a:ext cx="10884695" cy="2063369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5529588"/>
            <a:ext cx="12961620" cy="2729230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560320"/>
            <a:ext cx="8257698" cy="896112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5529588"/>
            <a:ext cx="12961620" cy="2729230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1521440"/>
            <a:ext cx="8257698" cy="21344893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4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044708"/>
            <a:ext cx="2208276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0223500"/>
            <a:ext cx="2208276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1D51-CAF4-4DDA-AC2C-28B91376D88D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35595568"/>
            <a:ext cx="5760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BB8F-1595-424B-B946-E1F65346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1269" y="2257"/>
            <a:ext cx="25603200" cy="4576696"/>
            <a:chOff x="1" y="1103217"/>
            <a:chExt cx="25603200" cy="4576696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" y="1103217"/>
              <a:ext cx="25603200" cy="45766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vert="horz" wrap="square" lIns="77329" tIns="38665" rIns="77329" bIns="38665" numCol="1" anchor="t" anchorCtr="0" compatLnSpc="1">
              <a:prstTxWarp prst="textNoShape">
                <a:avLst/>
              </a:prstTxWarp>
            </a:bodyPr>
            <a:lstStyle/>
            <a:p>
              <a:endParaRPr lang="en-US" sz="1618" dirty="0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19535571" y="4038819"/>
              <a:ext cx="5318535" cy="1168416"/>
              <a:chOff x="19535571" y="4038819"/>
              <a:chExt cx="5318535" cy="1168416"/>
            </a:xfrm>
          </p:grpSpPr>
          <p:pic>
            <p:nvPicPr>
              <p:cNvPr id="7" name="Picture 2" descr="https://upload.wikimedia.org/wikipedia/commons/thumb/4/44/Microsoft_logo.svg/2000px-Microsoft_logo.svg.png">
                <a:extLst>
                  <a:ext uri="{FF2B5EF4-FFF2-40B4-BE49-F238E27FC236}">
                    <a16:creationId xmlns:a16="http://schemas.microsoft.com/office/drawing/2014/main" id="{1594BBAB-C80D-44A4-84FD-CB4A21F0F4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35571" y="4038819"/>
                <a:ext cx="1168416" cy="11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http://cseweb.ucsd.edu/conferences/isca2007/Logos/MS.png">
                <a:extLst>
                  <a:ext uri="{FF2B5EF4-FFF2-40B4-BE49-F238E27FC236}">
                    <a16:creationId xmlns:a16="http://schemas.microsoft.com/office/drawing/2014/main" id="{B45E39ED-56DB-4410-8E1C-188952A9F9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55849" y="4070697"/>
                <a:ext cx="3898257" cy="10875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75758"/>
            <a:ext cx="25603200" cy="1754197"/>
          </a:xfrm>
          <a:noFill/>
        </p:spPr>
        <p:txBody>
          <a:bodyPr anchor="t">
            <a:noAutofit/>
          </a:bodyPr>
          <a:lstStyle/>
          <a:p>
            <a:pPr>
              <a:spcBef>
                <a:spcPts val="846"/>
              </a:spcBef>
            </a:pPr>
            <a:r>
              <a:rPr lang="en-US" sz="72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Balanced Sparsity for Efficient DNN Inference on GPU</a:t>
            </a:r>
            <a:endParaRPr lang="en-US" sz="7200" i="1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3840" y="1834344"/>
            <a:ext cx="20122633" cy="244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/>
              <a:t>Zhuliang Yao</a:t>
            </a:r>
            <a:r>
              <a:rPr lang="en-US" sz="4400" baseline="30000" dirty="0">
                <a:latin typeface="Segoe UI Light" panose="020B0502040204020203" pitchFamily="34" charset="0"/>
                <a:cs typeface="Segoe UI Light" panose="020B0502040204020203" pitchFamily="34" charset="0"/>
              </a:rPr>
              <a:t>♠</a:t>
            </a:r>
            <a:r>
              <a:rPr lang="en-US" sz="4400" baseline="30000" dirty="0"/>
              <a:t>†</a:t>
            </a:r>
            <a:r>
              <a:rPr lang="zh-CN" altLang="en-US" sz="4400" baseline="30000" dirty="0"/>
              <a:t>*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Shijie</a:t>
            </a:r>
            <a:r>
              <a:rPr lang="en-US" altLang="zh-CN" sz="4400" dirty="0"/>
              <a:t> Cao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44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♣</a:t>
            </a:r>
            <a:r>
              <a:rPr lang="en-US" altLang="zh-CN" sz="4400" baseline="30000" dirty="0" smtClean="0"/>
              <a:t>†</a:t>
            </a:r>
            <a:r>
              <a:rPr lang="zh-CN" altLang="en-US" sz="4400" baseline="30000" dirty="0" smtClean="0"/>
              <a:t>*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Wencong</a:t>
            </a:r>
            <a:r>
              <a:rPr lang="en-US" altLang="zh-CN" sz="4400" dirty="0"/>
              <a:t> Xiao</a:t>
            </a: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4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♦</a:t>
            </a:r>
            <a:r>
              <a:rPr lang="en-US" sz="4400" baseline="30000" dirty="0"/>
              <a:t>†</a:t>
            </a:r>
            <a:r>
              <a:rPr lang="en-US" altLang="zh-CN" sz="4400" dirty="0"/>
              <a:t>, Chen Zhang</a:t>
            </a:r>
            <a:r>
              <a:rPr lang="en-US" sz="4400" baseline="30000" dirty="0"/>
              <a:t>†</a:t>
            </a:r>
            <a:r>
              <a:rPr lang="en-US" altLang="zh-CN" sz="4400" dirty="0"/>
              <a:t>, </a:t>
            </a:r>
            <a:r>
              <a:rPr lang="en-US" altLang="zh-CN" sz="4400" dirty="0" err="1"/>
              <a:t>Lanshun</a:t>
            </a:r>
            <a:r>
              <a:rPr lang="en-US" altLang="zh-CN" sz="4400" dirty="0"/>
              <a:t> </a:t>
            </a:r>
            <a:r>
              <a:rPr lang="en-US" altLang="zh-CN" sz="4400" dirty="0" err="1"/>
              <a:t>Nie</a:t>
            </a:r>
            <a:r>
              <a:rPr lang="en-US" altLang="zh-CN" sz="44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♣</a:t>
            </a:r>
            <a:endParaRPr lang="en-US" sz="4400" baseline="30000" dirty="0"/>
          </a:p>
          <a:p>
            <a:pPr>
              <a:lnSpc>
                <a:spcPts val="2500"/>
              </a:lnSpc>
            </a:pP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♠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Tsinghua University, † Microsoft Research, * Equal Contribution</a:t>
            </a:r>
          </a:p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♣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Harbin Institute of Technology,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♦ </a:t>
            </a:r>
            <a:r>
              <a:rPr lang="en-US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Beihang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University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343098" y="21082554"/>
            <a:ext cx="24908601" cy="8882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5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Experimental Results</a:t>
            </a:r>
            <a:endParaRPr lang="en-US" sz="5400" b="1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92" name="TextBox 591"/>
          <p:cNvSpPr txBox="1"/>
          <p:nvPr/>
        </p:nvSpPr>
        <p:spPr>
          <a:xfrm>
            <a:off x="315693" y="22108690"/>
            <a:ext cx="7446474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Benchmark</a:t>
            </a:r>
            <a:endParaRPr lang="en-US" sz="4400" b="1" spc="-300" dirty="0"/>
          </a:p>
        </p:txBody>
      </p:sp>
      <p:cxnSp>
        <p:nvCxnSpPr>
          <p:cNvPr id="616" name="Straight Connector 615"/>
          <p:cNvCxnSpPr>
            <a:cxnSpLocks/>
          </p:cNvCxnSpPr>
          <p:nvPr/>
        </p:nvCxnSpPr>
        <p:spPr>
          <a:xfrm>
            <a:off x="7991495" y="22108690"/>
            <a:ext cx="0" cy="9340140"/>
          </a:xfrm>
          <a:prstGeom prst="line">
            <a:avLst/>
          </a:prstGeom>
          <a:ln w="63500">
            <a:solidFill>
              <a:srgbClr val="A7CF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52" y="26882004"/>
            <a:ext cx="7332647" cy="3444417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3289515B-C4C6-4A1A-B3DD-5C77472B3592}"/>
              </a:ext>
            </a:extLst>
          </p:cNvPr>
          <p:cNvSpPr txBox="1"/>
          <p:nvPr/>
        </p:nvSpPr>
        <p:spPr>
          <a:xfrm>
            <a:off x="571616" y="30494723"/>
            <a:ext cx="725591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Always faster than RS and BS</a:t>
            </a:r>
            <a:endParaRPr lang="en-US" altLang="zh-CN" sz="2800" b="1" dirty="0"/>
          </a:p>
          <a:p>
            <a:pPr algn="ctr"/>
            <a:r>
              <a:rPr lang="en-US" sz="2800" b="1" dirty="0" smtClean="0"/>
              <a:t>Almost reach ideal bound when </a:t>
            </a:r>
            <a:r>
              <a:rPr lang="en-US" sz="2800" b="1" dirty="0" err="1" smtClean="0"/>
              <a:t>batchsize</a:t>
            </a:r>
            <a:r>
              <a:rPr lang="en-US" sz="2800" b="1" dirty="0" smtClean="0"/>
              <a:t> = 8</a:t>
            </a:r>
            <a:endParaRPr lang="en-US" sz="2800" b="1" dirty="0"/>
          </a:p>
        </p:txBody>
      </p:sp>
      <p:pic>
        <p:nvPicPr>
          <p:cNvPr id="193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900" y="23463035"/>
            <a:ext cx="7299799" cy="3450012"/>
          </a:xfrm>
          <a:prstGeom prst="rect">
            <a:avLst/>
          </a:prstGeom>
        </p:spPr>
      </p:pic>
      <p:sp>
        <p:nvSpPr>
          <p:cNvPr id="200" name="TextBox 591"/>
          <p:cNvSpPr txBox="1"/>
          <p:nvPr/>
        </p:nvSpPr>
        <p:spPr>
          <a:xfrm>
            <a:off x="8220824" y="22098845"/>
            <a:ext cx="17003472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Real </a:t>
            </a:r>
            <a:r>
              <a:rPr lang="en-US" sz="4400" b="1" dirty="0" smtClean="0"/>
              <a:t>Workloads</a:t>
            </a:r>
            <a:endParaRPr lang="en-US" sz="4400" b="1" dirty="0"/>
          </a:p>
        </p:txBody>
      </p:sp>
      <p:cxnSp>
        <p:nvCxnSpPr>
          <p:cNvPr id="202" name="Straight Connector 615"/>
          <p:cNvCxnSpPr>
            <a:cxnSpLocks/>
          </p:cNvCxnSpPr>
          <p:nvPr/>
        </p:nvCxnSpPr>
        <p:spPr>
          <a:xfrm>
            <a:off x="17520712" y="22983442"/>
            <a:ext cx="12647" cy="8433638"/>
          </a:xfrm>
          <a:prstGeom prst="line">
            <a:avLst/>
          </a:prstGeom>
          <a:ln w="63500">
            <a:solidFill>
              <a:srgbClr val="A7CF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90">
            <a:extLst>
              <a:ext uri="{FF2B5EF4-FFF2-40B4-BE49-F238E27FC236}">
                <a16:creationId xmlns:a16="http://schemas.microsoft.com/office/drawing/2014/main" id="{3289515B-C4C6-4A1A-B3DD-5C77472B3592}"/>
              </a:ext>
            </a:extLst>
          </p:cNvPr>
          <p:cNvSpPr txBox="1"/>
          <p:nvPr/>
        </p:nvSpPr>
        <p:spPr>
          <a:xfrm>
            <a:off x="9356246" y="30462973"/>
            <a:ext cx="681119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12x model compression rate</a:t>
            </a:r>
            <a:endParaRPr lang="en-US" altLang="zh-CN" sz="2800" b="1" dirty="0"/>
          </a:p>
          <a:p>
            <a:pPr algn="ctr"/>
            <a:r>
              <a:rPr lang="en-US" sz="2800" b="1" dirty="0" smtClean="0"/>
              <a:t>6x faster inference time</a:t>
            </a:r>
            <a:endParaRPr lang="en-US" sz="2800" b="1" dirty="0"/>
          </a:p>
        </p:txBody>
      </p:sp>
      <p:pic>
        <p:nvPicPr>
          <p:cNvPr id="207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9926" y="23483687"/>
            <a:ext cx="9105385" cy="4935425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7599057" y="23745689"/>
            <a:ext cx="7861550" cy="3397108"/>
            <a:chOff x="17599057" y="23047189"/>
            <a:chExt cx="7861550" cy="3397108"/>
          </a:xfrm>
        </p:grpSpPr>
        <p:grpSp>
          <p:nvGrpSpPr>
            <p:cNvPr id="21" name="组合 20"/>
            <p:cNvGrpSpPr/>
            <p:nvPr/>
          </p:nvGrpSpPr>
          <p:grpSpPr>
            <a:xfrm>
              <a:off x="17599057" y="23047189"/>
              <a:ext cx="7861550" cy="3397108"/>
              <a:chOff x="17603316" y="28705952"/>
              <a:chExt cx="7861550" cy="3397108"/>
            </a:xfrm>
          </p:grpSpPr>
          <p:pic>
            <p:nvPicPr>
              <p:cNvPr id="210" name="Picture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603316" y="28705952"/>
                <a:ext cx="7861550" cy="3397108"/>
              </a:xfrm>
              <a:prstGeom prst="rect">
                <a:avLst/>
              </a:prstGeom>
            </p:spPr>
          </p:pic>
          <p:sp>
            <p:nvSpPr>
              <p:cNvPr id="20" name="椭圆 19"/>
              <p:cNvSpPr/>
              <p:nvPr/>
            </p:nvSpPr>
            <p:spPr>
              <a:xfrm>
                <a:off x="22021800" y="30822900"/>
                <a:ext cx="396240" cy="396240"/>
              </a:xfrm>
              <a:prstGeom prst="ellipse">
                <a:avLst/>
              </a:prstGeom>
              <a:noFill/>
              <a:ln w="19050">
                <a:solidFill>
                  <a:srgbClr val="3CB494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24107281" y="30859081"/>
                <a:ext cx="396240" cy="396240"/>
              </a:xfrm>
              <a:prstGeom prst="ellipse">
                <a:avLst/>
              </a:prstGeom>
              <a:noFill/>
              <a:ln w="19050">
                <a:solidFill>
                  <a:srgbClr val="0374B3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24107281" y="30906884"/>
                <a:ext cx="396240" cy="396240"/>
              </a:xfrm>
              <a:prstGeom prst="ellipse">
                <a:avLst/>
              </a:prstGeom>
              <a:noFill/>
              <a:ln w="19050">
                <a:solidFill>
                  <a:srgbClr val="E69F00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21784281" y="24830986"/>
              <a:ext cx="9220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>
                    <a:solidFill>
                      <a:srgbClr val="3CB494"/>
                    </a:solidFill>
                  </a:ln>
                  <a:solidFill>
                    <a:srgbClr val="3CB494"/>
                  </a:solidFill>
                </a:rPr>
                <a:t>326.3us</a:t>
              </a:r>
              <a:endParaRPr lang="zh-CN" altLang="en-US" dirty="0">
                <a:ln>
                  <a:solidFill>
                    <a:srgbClr val="3CB494"/>
                  </a:solidFill>
                </a:ln>
                <a:solidFill>
                  <a:srgbClr val="3CB494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3840118" y="24830986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>
                    <a:solidFill>
                      <a:srgbClr val="0374B3"/>
                    </a:solidFill>
                  </a:ln>
                  <a:solidFill>
                    <a:srgbClr val="0374B3"/>
                  </a:solidFill>
                </a:rPr>
                <a:t>120.2us</a:t>
              </a:r>
              <a:endParaRPr lang="zh-CN" altLang="en-US" dirty="0">
                <a:ln>
                  <a:solidFill>
                    <a:srgbClr val="0374B3"/>
                  </a:solidFill>
                </a:ln>
                <a:solidFill>
                  <a:srgbClr val="0374B3"/>
                </a:solidFill>
              </a:endParaRPr>
            </a:p>
          </p:txBody>
        </p:sp>
        <p:sp>
          <p:nvSpPr>
            <p:cNvPr id="214" name="文本框 213"/>
            <p:cNvSpPr txBox="1"/>
            <p:nvPr/>
          </p:nvSpPr>
          <p:spPr>
            <a:xfrm>
              <a:off x="23197552" y="25140440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>
                    <a:solidFill>
                      <a:srgbClr val="E69F00"/>
                    </a:solidFill>
                  </a:ln>
                  <a:solidFill>
                    <a:srgbClr val="E69F00"/>
                  </a:solidFill>
                </a:rPr>
                <a:t>370.9us</a:t>
              </a:r>
              <a:endParaRPr lang="zh-CN" altLang="en-US" dirty="0">
                <a:ln>
                  <a:solidFill>
                    <a:srgbClr val="E69F00"/>
                  </a:solidFill>
                </a:ln>
                <a:solidFill>
                  <a:srgbClr val="E69F00"/>
                </a:solidFill>
              </a:endParaRP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19002267" y="25014172"/>
              <a:ext cx="922047" cy="369332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</a:rPr>
                <a:t>294.1us</a:t>
              </a:r>
              <a:endParaRPr lang="zh-CN" alt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218" name="Straight Connector 615"/>
          <p:cNvCxnSpPr>
            <a:cxnSpLocks/>
          </p:cNvCxnSpPr>
          <p:nvPr/>
        </p:nvCxnSpPr>
        <p:spPr>
          <a:xfrm flipV="1">
            <a:off x="17520712" y="27280336"/>
            <a:ext cx="7814069" cy="16407"/>
          </a:xfrm>
          <a:prstGeom prst="line">
            <a:avLst/>
          </a:prstGeom>
          <a:ln w="63500">
            <a:solidFill>
              <a:srgbClr val="A7CF8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7641945" y="27990772"/>
            <a:ext cx="7898365" cy="3532260"/>
            <a:chOff x="17641945" y="27990772"/>
            <a:chExt cx="7898365" cy="3532260"/>
          </a:xfrm>
        </p:grpSpPr>
        <p:pic>
          <p:nvPicPr>
            <p:cNvPr id="217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41945" y="27990772"/>
              <a:ext cx="7898365" cy="3532260"/>
            </a:xfrm>
            <a:prstGeom prst="rect">
              <a:avLst/>
            </a:prstGeom>
          </p:spPr>
        </p:pic>
        <p:sp>
          <p:nvSpPr>
            <p:cNvPr id="219" name="椭圆 218"/>
            <p:cNvSpPr/>
            <p:nvPr/>
          </p:nvSpPr>
          <p:spPr>
            <a:xfrm>
              <a:off x="23513795" y="30379301"/>
              <a:ext cx="396240" cy="396240"/>
            </a:xfrm>
            <a:prstGeom prst="ellipse">
              <a:avLst/>
            </a:prstGeom>
            <a:noFill/>
            <a:ln w="19050">
              <a:solidFill>
                <a:srgbClr val="3CB49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23142875" y="30078240"/>
              <a:ext cx="9220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>
                    <a:solidFill>
                      <a:srgbClr val="3CB494"/>
                    </a:solidFill>
                  </a:ln>
                  <a:solidFill>
                    <a:srgbClr val="3CB494"/>
                  </a:solidFill>
                </a:rPr>
                <a:t>212.8us</a:t>
              </a:r>
              <a:endParaRPr lang="zh-CN" altLang="en-US" dirty="0">
                <a:ln>
                  <a:solidFill>
                    <a:srgbClr val="3CB494"/>
                  </a:solidFill>
                </a:ln>
                <a:solidFill>
                  <a:srgbClr val="3CB494"/>
                </a:solidFill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24917361" y="30304736"/>
              <a:ext cx="396240" cy="396240"/>
            </a:xfrm>
            <a:prstGeom prst="ellipse">
              <a:avLst/>
            </a:prstGeom>
            <a:noFill/>
            <a:ln w="19050">
              <a:solidFill>
                <a:srgbClr val="E69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24103022" y="30131558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>
                    <a:solidFill>
                      <a:srgbClr val="E69F00"/>
                    </a:solidFill>
                  </a:ln>
                  <a:solidFill>
                    <a:srgbClr val="E69F00"/>
                  </a:solidFill>
                </a:rPr>
                <a:t>190.5us</a:t>
              </a:r>
              <a:endParaRPr lang="zh-CN" altLang="en-US" dirty="0">
                <a:ln>
                  <a:solidFill>
                    <a:srgbClr val="E69F00"/>
                  </a:solidFill>
                </a:ln>
                <a:solidFill>
                  <a:srgbClr val="E69F00"/>
                </a:solidFill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24918163" y="30262906"/>
              <a:ext cx="396240" cy="396240"/>
            </a:xfrm>
            <a:prstGeom prst="ellipse">
              <a:avLst/>
            </a:prstGeom>
            <a:noFill/>
            <a:ln w="19050">
              <a:solidFill>
                <a:srgbClr val="0374B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24626695" y="29864473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>
                    <a:solidFill>
                      <a:srgbClr val="0374B3"/>
                    </a:solidFill>
                  </a:ln>
                  <a:solidFill>
                    <a:srgbClr val="0374B3"/>
                  </a:solidFill>
                </a:rPr>
                <a:t>83.9us</a:t>
              </a:r>
              <a:endParaRPr lang="zh-CN" altLang="en-US" dirty="0">
                <a:ln>
                  <a:solidFill>
                    <a:srgbClr val="0374B3"/>
                  </a:solidFill>
                </a:ln>
                <a:solidFill>
                  <a:srgbClr val="0374B3"/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19002266" y="30084656"/>
              <a:ext cx="922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n>
                    <a:solidFill>
                      <a:schemeClr val="tx1"/>
                    </a:solidFill>
                  </a:ln>
                </a:rPr>
                <a:t>117.9us</a:t>
              </a:r>
              <a:endParaRPr lang="zh-CN" alt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662312" y="28412502"/>
            <a:ext cx="8158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3200" dirty="0" smtClean="0"/>
              <a:t>All methods achieve top-5 </a:t>
            </a:r>
            <a:r>
              <a:rPr lang="en-US" altLang="zh-CN" sz="3200" dirty="0"/>
              <a:t>accuracy of </a:t>
            </a:r>
            <a:r>
              <a:rPr lang="en-US" altLang="zh-CN" sz="3200" dirty="0" smtClean="0"/>
              <a:t>90.3%, but under different sparsity ratio.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 smtClean="0"/>
              <a:t>Time cost of other layers (such as Pooling, Batch Normalization) is less than 230us.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15694" y="31615568"/>
            <a:ext cx="25144913" cy="6621592"/>
            <a:chOff x="315694" y="30411608"/>
            <a:chExt cx="25144913" cy="6621592"/>
          </a:xfrm>
        </p:grpSpPr>
        <p:sp>
          <p:nvSpPr>
            <p:cNvPr id="228" name="Rounded Rectangle 149"/>
            <p:cNvSpPr/>
            <p:nvPr/>
          </p:nvSpPr>
          <p:spPr>
            <a:xfrm>
              <a:off x="315694" y="30411608"/>
              <a:ext cx="24908601" cy="8882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400" b="1" dirty="0" smtClean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5400" b="1" dirty="0" smtClean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Further Explorations</a:t>
              </a:r>
              <a:endParaRPr lang="en-US" sz="5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TextBox 591"/>
            <p:cNvSpPr txBox="1"/>
            <p:nvPr/>
          </p:nvSpPr>
          <p:spPr>
            <a:xfrm>
              <a:off x="343099" y="31529649"/>
              <a:ext cx="14876232" cy="7694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Visualization of Sparse </a:t>
              </a:r>
              <a:r>
                <a:rPr lang="en-US" sz="4400" b="1" dirty="0"/>
                <a:t>W</a:t>
              </a:r>
              <a:r>
                <a:rPr lang="en-US" sz="4400" b="1" dirty="0" smtClean="0"/>
                <a:t>eight </a:t>
              </a:r>
              <a:r>
                <a:rPr lang="en-US" sz="4400" b="1" dirty="0" smtClean="0"/>
                <a:t>Maps</a:t>
              </a:r>
              <a:endParaRPr lang="en-US" sz="4400" b="1" dirty="0"/>
            </a:p>
          </p:txBody>
        </p:sp>
        <p:pic>
          <p:nvPicPr>
            <p:cNvPr id="230" name="Picture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5172" y="32348194"/>
              <a:ext cx="14286513" cy="4685006"/>
            </a:xfrm>
            <a:prstGeom prst="rect">
              <a:avLst/>
            </a:prstGeom>
          </p:spPr>
        </p:pic>
        <p:cxnSp>
          <p:nvCxnSpPr>
            <p:cNvPr id="231" name="Straight Connector 615"/>
            <p:cNvCxnSpPr>
              <a:cxnSpLocks/>
            </p:cNvCxnSpPr>
            <p:nvPr/>
          </p:nvCxnSpPr>
          <p:spPr>
            <a:xfrm>
              <a:off x="15446601" y="31529649"/>
              <a:ext cx="21999" cy="5503551"/>
            </a:xfrm>
            <a:prstGeom prst="line">
              <a:avLst/>
            </a:prstGeom>
            <a:ln w="63500">
              <a:solidFill>
                <a:srgbClr val="A7CF8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591"/>
            <p:cNvSpPr txBox="1"/>
            <p:nvPr/>
          </p:nvSpPr>
          <p:spPr>
            <a:xfrm>
              <a:off x="15695871" y="31516035"/>
              <a:ext cx="9555828" cy="7694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Hyper Parameter Sensitivity</a:t>
              </a:r>
              <a:endParaRPr lang="en-US" sz="4400" b="1" dirty="0"/>
            </a:p>
          </p:txBody>
        </p:sp>
        <p:pic>
          <p:nvPicPr>
            <p:cNvPr id="234" name="Picture 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600418" y="32631796"/>
              <a:ext cx="9860189" cy="3940174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280612" y="12720201"/>
            <a:ext cx="24983837" cy="8415296"/>
            <a:chOff x="240457" y="12898859"/>
            <a:chExt cx="24983837" cy="8415296"/>
          </a:xfrm>
        </p:grpSpPr>
        <p:sp>
          <p:nvSpPr>
            <p:cNvPr id="238" name="Rounded Rectangle 149"/>
            <p:cNvSpPr/>
            <p:nvPr/>
          </p:nvSpPr>
          <p:spPr>
            <a:xfrm>
              <a:off x="315693" y="12898859"/>
              <a:ext cx="24908601" cy="8882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400" b="1" dirty="0" smtClean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Methodology</a:t>
              </a:r>
              <a:endParaRPr lang="en-US" sz="5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TextBox 591"/>
            <p:cNvSpPr txBox="1"/>
            <p:nvPr/>
          </p:nvSpPr>
          <p:spPr>
            <a:xfrm>
              <a:off x="343097" y="13915347"/>
              <a:ext cx="7551975" cy="7694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Balanced Sparsity</a:t>
              </a:r>
              <a:endParaRPr lang="en-US" sz="4400" b="1" dirty="0"/>
            </a:p>
          </p:txBody>
        </p:sp>
        <p:pic>
          <p:nvPicPr>
            <p:cNvPr id="240" name="Picture 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457" y="19006046"/>
              <a:ext cx="7654615" cy="1434255"/>
            </a:xfrm>
            <a:prstGeom prst="rect">
              <a:avLst/>
            </a:prstGeom>
          </p:spPr>
        </p:pic>
        <p:grpSp>
          <p:nvGrpSpPr>
            <p:cNvPr id="241" name="组合 240"/>
            <p:cNvGrpSpPr/>
            <p:nvPr/>
          </p:nvGrpSpPr>
          <p:grpSpPr>
            <a:xfrm>
              <a:off x="5216774" y="14980131"/>
              <a:ext cx="2505238" cy="3118304"/>
              <a:chOff x="1166400" y="1007391"/>
              <a:chExt cx="2505238" cy="3118304"/>
            </a:xfrm>
          </p:grpSpPr>
          <p:pic>
            <p:nvPicPr>
              <p:cNvPr id="244" name="图片 243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6400" y="2082704"/>
                <a:ext cx="2477309" cy="2042991"/>
              </a:xfrm>
              <a:prstGeom prst="rect">
                <a:avLst/>
              </a:prstGeom>
            </p:spPr>
          </p:pic>
          <p:sp>
            <p:nvSpPr>
              <p:cNvPr id="243" name="文本框 242"/>
              <p:cNvSpPr txBox="1"/>
              <p:nvPr/>
            </p:nvSpPr>
            <p:spPr>
              <a:xfrm>
                <a:off x="1166400" y="1007391"/>
                <a:ext cx="250523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/>
                  <a:t>Dense Matrix </a:t>
                </a:r>
              </a:p>
              <a:p>
                <a:r>
                  <a:rPr lang="en-US" altLang="zh-CN" sz="3200" dirty="0" smtClean="0"/>
                  <a:t>  (Bank Split)</a:t>
                </a:r>
                <a:endParaRPr lang="zh-CN" altLang="en-US" sz="3200" dirty="0"/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523355" y="15212921"/>
              <a:ext cx="2470681" cy="2861250"/>
              <a:chOff x="1953264" y="1902332"/>
              <a:chExt cx="2470681" cy="2861250"/>
            </a:xfrm>
          </p:grpSpPr>
          <p:sp>
            <p:nvSpPr>
              <p:cNvPr id="248" name="文本框 247"/>
              <p:cNvSpPr txBox="1"/>
              <p:nvPr/>
            </p:nvSpPr>
            <p:spPr>
              <a:xfrm>
                <a:off x="1954882" y="1902332"/>
                <a:ext cx="24122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 smtClean="0"/>
                  <a:t>Dense Matrix</a:t>
                </a:r>
                <a:endParaRPr lang="zh-CN" altLang="en-US" sz="3200" dirty="0"/>
              </a:p>
            </p:txBody>
          </p:sp>
          <p:pic>
            <p:nvPicPr>
              <p:cNvPr id="249" name="图片 248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3264" y="2713598"/>
                <a:ext cx="2470681" cy="2049984"/>
              </a:xfrm>
              <a:prstGeom prst="rect">
                <a:avLst/>
              </a:prstGeom>
            </p:spPr>
          </p:pic>
        </p:grpSp>
        <p:pic>
          <p:nvPicPr>
            <p:cNvPr id="257" name="图片 25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499017" y="14812866"/>
              <a:ext cx="6848772" cy="6501289"/>
            </a:xfrm>
            <a:prstGeom prst="rect">
              <a:avLst/>
            </a:prstGeom>
          </p:spPr>
        </p:pic>
        <p:sp>
          <p:nvSpPr>
            <p:cNvPr id="39" name="右箭头 38"/>
            <p:cNvSpPr/>
            <p:nvPr/>
          </p:nvSpPr>
          <p:spPr>
            <a:xfrm>
              <a:off x="3283840" y="16570960"/>
              <a:ext cx="1603120" cy="324504"/>
            </a:xfrm>
            <a:prstGeom prst="rightArrow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195163" y="16062358"/>
              <a:ext cx="18325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Bank Split</a:t>
              </a:r>
              <a:endParaRPr lang="zh-CN" altLang="en-US" sz="3200" dirty="0"/>
            </a:p>
          </p:txBody>
        </p:sp>
        <p:sp>
          <p:nvSpPr>
            <p:cNvPr id="260" name="右箭头 259"/>
            <p:cNvSpPr/>
            <p:nvPr/>
          </p:nvSpPr>
          <p:spPr>
            <a:xfrm rot="9901518">
              <a:off x="3946135" y="18366284"/>
              <a:ext cx="2541278" cy="389646"/>
            </a:xfrm>
            <a:prstGeom prst="rightArrow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128275" y="20580503"/>
              <a:ext cx="5914248" cy="584775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Traverse each row in Dense Matrix</a:t>
              </a:r>
              <a:endParaRPr lang="zh-CN" altLang="en-US" sz="3200" dirty="0"/>
            </a:p>
          </p:txBody>
        </p:sp>
        <p:sp>
          <p:nvSpPr>
            <p:cNvPr id="263" name="TextBox 591"/>
            <p:cNvSpPr txBox="1"/>
            <p:nvPr/>
          </p:nvSpPr>
          <p:spPr>
            <a:xfrm>
              <a:off x="8422112" y="13915347"/>
              <a:ext cx="7002582" cy="7694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Iterative Pruning</a:t>
              </a:r>
              <a:endParaRPr lang="en-US" sz="4400" b="1" dirty="0"/>
            </a:p>
          </p:txBody>
        </p:sp>
        <p:cxnSp>
          <p:nvCxnSpPr>
            <p:cNvPr id="264" name="Straight Connector 615"/>
            <p:cNvCxnSpPr>
              <a:cxnSpLocks/>
            </p:cNvCxnSpPr>
            <p:nvPr/>
          </p:nvCxnSpPr>
          <p:spPr>
            <a:xfrm>
              <a:off x="8119027" y="13915347"/>
              <a:ext cx="8988" cy="7320737"/>
            </a:xfrm>
            <a:prstGeom prst="line">
              <a:avLst/>
            </a:prstGeom>
            <a:ln w="63500">
              <a:solidFill>
                <a:srgbClr val="A7CF8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591"/>
            <p:cNvSpPr txBox="1"/>
            <p:nvPr/>
          </p:nvSpPr>
          <p:spPr>
            <a:xfrm>
              <a:off x="15980612" y="13927905"/>
              <a:ext cx="9243682" cy="7694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Efficient GPU Implementation</a:t>
              </a:r>
              <a:endParaRPr lang="en-US" sz="4400" b="1" dirty="0"/>
            </a:p>
          </p:txBody>
        </p:sp>
        <p:cxnSp>
          <p:nvCxnSpPr>
            <p:cNvPr id="268" name="Straight Connector 615"/>
            <p:cNvCxnSpPr>
              <a:cxnSpLocks/>
            </p:cNvCxnSpPr>
            <p:nvPr/>
          </p:nvCxnSpPr>
          <p:spPr>
            <a:xfrm>
              <a:off x="15698159" y="13902220"/>
              <a:ext cx="8988" cy="7320737"/>
            </a:xfrm>
            <a:prstGeom prst="line">
              <a:avLst/>
            </a:prstGeom>
            <a:ln w="63500">
              <a:solidFill>
                <a:srgbClr val="A7CF8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文本框 271"/>
          <p:cNvSpPr txBox="1"/>
          <p:nvPr/>
        </p:nvSpPr>
        <p:spPr>
          <a:xfrm>
            <a:off x="16977065" y="19263040"/>
            <a:ext cx="71555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zh-CN" sz="3200" dirty="0" smtClean="0"/>
              <a:t>Load balancing </a:t>
            </a:r>
            <a:r>
              <a:rPr lang="en-US" altLang="zh-CN" sz="3200" dirty="0"/>
              <a:t>b</a:t>
            </a:r>
            <a:r>
              <a:rPr lang="en-US" altLang="zh-CN" sz="3200" dirty="0" smtClean="0"/>
              <a:t>etween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hreads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/>
              <a:t>Single Instruction Multiple </a:t>
            </a:r>
            <a:r>
              <a:rPr lang="en-US" altLang="zh-CN" sz="3200" dirty="0" smtClean="0"/>
              <a:t>Data (SIMD)</a:t>
            </a:r>
          </a:p>
          <a:p>
            <a:pPr marL="457200" indent="-457200">
              <a:buFontTx/>
              <a:buChar char="-"/>
            </a:pPr>
            <a:r>
              <a:rPr lang="en-US" altLang="zh-CN" sz="3200" dirty="0" smtClean="0"/>
              <a:t>Conflict-free shared memory access</a:t>
            </a:r>
          </a:p>
          <a:p>
            <a:pPr marL="457200" indent="-457200">
              <a:buFontTx/>
              <a:buChar char="-"/>
            </a:pPr>
            <a:endParaRPr lang="zh-CN" altLang="en-US" sz="3200" dirty="0"/>
          </a:p>
        </p:txBody>
      </p:sp>
      <p:grpSp>
        <p:nvGrpSpPr>
          <p:cNvPr id="449" name="组合 448"/>
          <p:cNvGrpSpPr/>
          <p:nvPr/>
        </p:nvGrpSpPr>
        <p:grpSpPr>
          <a:xfrm>
            <a:off x="349567" y="4718043"/>
            <a:ext cx="24922526" cy="7938727"/>
            <a:chOff x="349567" y="4794243"/>
            <a:chExt cx="24922526" cy="7938727"/>
          </a:xfrm>
        </p:grpSpPr>
        <p:sp>
          <p:nvSpPr>
            <p:cNvPr id="273" name="Rounded Rectangle 149"/>
            <p:cNvSpPr/>
            <p:nvPr/>
          </p:nvSpPr>
          <p:spPr>
            <a:xfrm>
              <a:off x="355848" y="4794243"/>
              <a:ext cx="24908601" cy="88821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5400" b="1" dirty="0" smtClean="0">
                  <a:solidFill>
                    <a:schemeClr val="tx1"/>
                  </a:solidFill>
                  <a:latin typeface="Century Gothic" panose="020B0502020202020204" pitchFamily="34" charset="0"/>
                  <a:cs typeface="Arial" panose="020B0604020202020204" pitchFamily="34" charset="0"/>
                </a:rPr>
                <a:t> Sparsity in Deep Learning</a:t>
              </a:r>
              <a:endParaRPr lang="en-US" sz="5400" b="1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TextBox 591"/>
            <p:cNvSpPr txBox="1"/>
            <p:nvPr/>
          </p:nvSpPr>
          <p:spPr>
            <a:xfrm>
              <a:off x="349567" y="5834000"/>
              <a:ext cx="7551975" cy="7694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Redundancy in DNNs</a:t>
              </a:r>
              <a:endParaRPr lang="en-US" sz="4400" b="1" dirty="0"/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258195" y="6729962"/>
              <a:ext cx="8905553" cy="5994677"/>
            </a:xfrm>
            <a:prstGeom prst="rect">
              <a:avLst/>
            </a:prstGeom>
          </p:spPr>
        </p:pic>
        <p:cxnSp>
          <p:nvCxnSpPr>
            <p:cNvPr id="279" name="Straight Connector 615"/>
            <p:cNvCxnSpPr>
              <a:cxnSpLocks/>
            </p:cNvCxnSpPr>
            <p:nvPr/>
          </p:nvCxnSpPr>
          <p:spPr>
            <a:xfrm>
              <a:off x="8168170" y="5814567"/>
              <a:ext cx="0" cy="6898970"/>
            </a:xfrm>
            <a:prstGeom prst="line">
              <a:avLst/>
            </a:prstGeom>
            <a:ln w="63500">
              <a:solidFill>
                <a:srgbClr val="A7CF8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591"/>
            <p:cNvSpPr txBox="1"/>
            <p:nvPr/>
          </p:nvSpPr>
          <p:spPr>
            <a:xfrm>
              <a:off x="8434799" y="5835978"/>
              <a:ext cx="8952807" cy="7694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 smtClean="0"/>
                <a:t>Speedup and Accuracy Tradeoff</a:t>
              </a:r>
              <a:endParaRPr lang="en-US" sz="4400" b="1" dirty="0"/>
            </a:p>
          </p:txBody>
        </p:sp>
        <p:cxnSp>
          <p:nvCxnSpPr>
            <p:cNvPr id="284" name="Straight Connector 615"/>
            <p:cNvCxnSpPr>
              <a:cxnSpLocks/>
            </p:cNvCxnSpPr>
            <p:nvPr/>
          </p:nvCxnSpPr>
          <p:spPr>
            <a:xfrm>
              <a:off x="17641945" y="5834000"/>
              <a:ext cx="0" cy="6898970"/>
            </a:xfrm>
            <a:prstGeom prst="line">
              <a:avLst/>
            </a:prstGeom>
            <a:ln w="63500">
              <a:solidFill>
                <a:srgbClr val="A7CF8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5" name="图片 28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7910161" y="7156315"/>
              <a:ext cx="7361932" cy="3243557"/>
            </a:xfrm>
            <a:prstGeom prst="rect">
              <a:avLst/>
            </a:prstGeom>
          </p:spPr>
        </p:pic>
        <p:sp>
          <p:nvSpPr>
            <p:cNvPr id="286" name="TextBox 591"/>
            <p:cNvSpPr txBox="1"/>
            <p:nvPr/>
          </p:nvSpPr>
          <p:spPr>
            <a:xfrm>
              <a:off x="17877248" y="5860865"/>
              <a:ext cx="7387201" cy="76944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dirty="0" smtClean="0"/>
                <a:t>Our Method</a:t>
              </a:r>
              <a:endParaRPr lang="en-US" sz="4400" b="1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8337022" y="10855694"/>
              <a:ext cx="677845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en-US" altLang="zh-CN" sz="3200" dirty="0" smtClean="0"/>
                <a:t>Maintain </a:t>
              </a:r>
              <a:r>
                <a:rPr lang="en-US" altLang="zh-CN" sz="3200" dirty="0"/>
                <a:t>model </a:t>
              </a:r>
              <a:r>
                <a:rPr lang="en-US" altLang="zh-CN" sz="3200" dirty="0" smtClean="0"/>
                <a:t>accuracy</a:t>
              </a:r>
            </a:p>
            <a:p>
              <a:pPr marL="457200" indent="-457200">
                <a:buFontTx/>
                <a:buChar char="-"/>
              </a:pPr>
              <a:r>
                <a:rPr lang="en-US" altLang="zh-CN" sz="3200" dirty="0" smtClean="0"/>
                <a:t>Achieve </a:t>
              </a:r>
              <a:r>
                <a:rPr lang="en-US" altLang="zh-CN" sz="3200" dirty="0"/>
                <a:t>significant practical </a:t>
              </a:r>
              <a:r>
                <a:rPr lang="en-US" altLang="zh-CN" sz="3200" dirty="0" smtClean="0"/>
                <a:t>speedup</a:t>
              </a:r>
            </a:p>
            <a:p>
              <a:pPr marL="457200" indent="-457200">
                <a:buFontTx/>
                <a:buChar char="-"/>
              </a:pPr>
              <a:r>
                <a:rPr lang="en-US" altLang="zh-CN" sz="3200" dirty="0" smtClean="0"/>
                <a:t>Flexible </a:t>
              </a:r>
              <a:r>
                <a:rPr lang="en-US" altLang="zh-CN" sz="3200" dirty="0"/>
                <a:t>for any </a:t>
              </a:r>
              <a:r>
                <a:rPr lang="en-US" altLang="zh-CN" sz="3200" dirty="0" smtClean="0"/>
                <a:t>kinds </a:t>
              </a:r>
              <a:r>
                <a:rPr lang="en-US" altLang="zh-CN" sz="3200" dirty="0"/>
                <a:t>of </a:t>
              </a:r>
              <a:r>
                <a:rPr lang="en-US" altLang="zh-CN" sz="3200" dirty="0" smtClean="0"/>
                <a:t>networks</a:t>
              </a:r>
              <a:endParaRPr lang="en-US" altLang="zh-CN" sz="3200" dirty="0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61020" y="7008329"/>
              <a:ext cx="6712074" cy="3158094"/>
            </a:xfrm>
            <a:prstGeom prst="rect">
              <a:avLst/>
            </a:prstGeom>
          </p:spPr>
        </p:pic>
        <p:sp>
          <p:nvSpPr>
            <p:cNvPr id="448" name="文本框 447"/>
            <p:cNvSpPr txBox="1"/>
            <p:nvPr/>
          </p:nvSpPr>
          <p:spPr>
            <a:xfrm>
              <a:off x="872096" y="10741068"/>
              <a:ext cx="571085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en-US" altLang="zh-CN" sz="3200" dirty="0" smtClean="0"/>
                <a:t>“</a:t>
              </a:r>
              <a:r>
                <a:rPr lang="en-US" altLang="zh-CN" sz="3200" dirty="0"/>
                <a:t>Dead” / little </a:t>
              </a:r>
              <a:r>
                <a:rPr lang="en-US" altLang="zh-CN" sz="3200" dirty="0" smtClean="0"/>
                <a:t>activation</a:t>
              </a:r>
            </a:p>
            <a:p>
              <a:pPr marL="457200" indent="-457200">
                <a:buFontTx/>
                <a:buChar char="-"/>
              </a:pPr>
              <a:r>
                <a:rPr lang="en-US" altLang="zh-CN" sz="3200" dirty="0" smtClean="0"/>
                <a:t>Uncorrelated </a:t>
              </a:r>
              <a:r>
                <a:rPr lang="en-US" altLang="zh-CN" sz="3200" dirty="0"/>
                <a:t>with </a:t>
              </a:r>
              <a:r>
                <a:rPr lang="en-US" altLang="zh-CN" sz="3200" dirty="0" smtClean="0"/>
                <a:t>output</a:t>
              </a:r>
            </a:p>
            <a:p>
              <a:pPr marL="457200" indent="-457200">
                <a:buFontTx/>
                <a:buChar char="-"/>
              </a:pPr>
              <a:r>
                <a:rPr lang="en-US" altLang="zh-CN" sz="3200" dirty="0" smtClean="0"/>
                <a:t>Correlated </a:t>
              </a:r>
              <a:r>
                <a:rPr lang="en-US" altLang="zh-CN" sz="3200" dirty="0"/>
                <a:t>with other </a:t>
              </a:r>
              <a:r>
                <a:rPr lang="en-US" altLang="zh-CN" sz="3200" dirty="0" smtClean="0"/>
                <a:t>neurons</a:t>
              </a:r>
              <a:endParaRPr lang="en-US" altLang="zh-CN" sz="32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17047" y="15067926"/>
            <a:ext cx="8755124" cy="37213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4966" y="22987470"/>
            <a:ext cx="3945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Matrix Vector Product</a:t>
            </a:r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8798044" y="22935483"/>
            <a:ext cx="3227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VGG on ImageNet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7930102" y="23086464"/>
            <a:ext cx="2388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LSTM on </a:t>
            </a:r>
            <a:r>
              <a:rPr lang="en-US" altLang="zh-CN" sz="3200" b="1" dirty="0" smtClean="0"/>
              <a:t>PTB</a:t>
            </a:r>
            <a:endParaRPr lang="en-US" altLang="zh-CN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910161" y="27393900"/>
            <a:ext cx="2428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CTC on TIMIT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7743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11303</TotalTime>
  <Words>223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Century Gothic</vt:lpstr>
      <vt:lpstr>Segoe UI Light</vt:lpstr>
      <vt:lpstr>Office Theme</vt:lpstr>
      <vt:lpstr>Balanced Sparsity for Efficient DNN Inference on GPU</vt:lpstr>
    </vt:vector>
  </TitlesOfParts>
  <Company>MSRA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Wencong Xiao (MSR Student-Person Consulting)</dc:creator>
  <cp:lastModifiedBy>Zhuliang Yao (FA Talent)</cp:lastModifiedBy>
  <cp:revision>220</cp:revision>
  <dcterms:created xsi:type="dcterms:W3CDTF">2017-09-22T06:18:54Z</dcterms:created>
  <dcterms:modified xsi:type="dcterms:W3CDTF">2019-01-23T04:39:05Z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v-wencxi@microsoft.com</vt:lpwstr>
  </property>
  <property fmtid="{D5CDD505-2E9C-101B-9397-08002B2CF9AE}" pid="5" name="MSIP_Label_f42aa342-8706-4288-bd11-ebb85995028c_SetDate">
    <vt:lpwstr>2018-09-25T05:34:18.4841167Z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