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60" r:id="rId3"/>
    <p:sldId id="265" r:id="rId4"/>
    <p:sldId id="261" r:id="rId5"/>
    <p:sldId id="309" r:id="rId6"/>
    <p:sldId id="310" r:id="rId7"/>
    <p:sldId id="311" r:id="rId8"/>
    <p:sldId id="280" r:id="rId9"/>
    <p:sldId id="314" r:id="rId10"/>
    <p:sldId id="315" r:id="rId11"/>
    <p:sldId id="316" r:id="rId12"/>
    <p:sldId id="263" r:id="rId13"/>
    <p:sldId id="264" r:id="rId14"/>
    <p:sldId id="266" r:id="rId15"/>
    <p:sldId id="318" r:id="rId16"/>
    <p:sldId id="269" r:id="rId17"/>
    <p:sldId id="312" r:id="rId18"/>
    <p:sldId id="290" r:id="rId19"/>
    <p:sldId id="319" r:id="rId20"/>
    <p:sldId id="320" r:id="rId21"/>
    <p:sldId id="267" r:id="rId22"/>
    <p:sldId id="297" r:id="rId23"/>
    <p:sldId id="326" r:id="rId24"/>
    <p:sldId id="327" r:id="rId25"/>
    <p:sldId id="328" r:id="rId26"/>
    <p:sldId id="331" r:id="rId27"/>
    <p:sldId id="333" r:id="rId28"/>
    <p:sldId id="347" r:id="rId29"/>
    <p:sldId id="271" r:id="rId30"/>
    <p:sldId id="337" r:id="rId31"/>
    <p:sldId id="338" r:id="rId32"/>
    <p:sldId id="339" r:id="rId33"/>
    <p:sldId id="348" r:id="rId34"/>
    <p:sldId id="306" r:id="rId35"/>
    <p:sldId id="268" r:id="rId36"/>
    <p:sldId id="272" r:id="rId37"/>
    <p:sldId id="341" r:id="rId38"/>
    <p:sldId id="340" r:id="rId39"/>
    <p:sldId id="301" r:id="rId40"/>
    <p:sldId id="274" r:id="rId41"/>
    <p:sldId id="292" r:id="rId42"/>
    <p:sldId id="350" r:id="rId43"/>
    <p:sldId id="349" r:id="rId44"/>
    <p:sldId id="293" r:id="rId45"/>
    <p:sldId id="343" r:id="rId46"/>
    <p:sldId id="295" r:id="rId47"/>
    <p:sldId id="342" r:id="rId48"/>
    <p:sldId id="344" r:id="rId49"/>
    <p:sldId id="345" r:id="rId50"/>
    <p:sldId id="294" r:id="rId51"/>
    <p:sldId id="302" r:id="rId52"/>
    <p:sldId id="351" r:id="rId53"/>
  </p:sldIdLst>
  <p:sldSz cx="9144000" cy="6858000" type="screen4x3"/>
  <p:notesSz cx="6858000" cy="1819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79A"/>
    <a:srgbClr val="DBEEF3"/>
    <a:srgbClr val="EEEAF2"/>
    <a:srgbClr val="EBF1DF"/>
    <a:srgbClr val="F2DC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725" autoAdjust="0"/>
  </p:normalViewPr>
  <p:slideViewPr>
    <p:cSldViewPr snapToGrid="0">
      <p:cViewPr varScale="1">
        <p:scale>
          <a:sx n="100" d="100"/>
          <a:sy n="100" d="100"/>
        </p:scale>
        <p:origin x="96" y="1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88762-E2F2-4121-A702-769EA56026AE}" type="datetimeFigureOut">
              <a:rPr lang="en-US" smtClean="0"/>
              <a:t>2/25/2019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A1291-B31F-4803-BC6D-B71E28808792}" type="slidenum">
              <a:rPr lang="en-US" smtClean="0"/>
              <a:t>‹#›</a:t>
            </a:fld>
            <a:endParaRPr lang="en-US"/>
          </a:p>
        </p:txBody>
      </p:sp>
    </p:spTree>
    <p:extLst>
      <p:ext uri="{BB962C8B-B14F-4D97-AF65-F5344CB8AC3E}">
        <p14:creationId xmlns:p14="http://schemas.microsoft.com/office/powerpoint/2010/main" val="2170797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tLang="zh-CN"/>
              <a:t>Thanks for the introduction, Dr. Ling (chair)</a:t>
            </a:r>
            <a:endParaRPr lang="en-US"/>
          </a:p>
          <a:p>
            <a:r>
              <a:rPr lang="en-US"/>
              <a:t>Good Afternoon, everyone. I am shijie cao, a joint PhD student at Harbin Institute of Technology and Microsoft Research Asia. </a:t>
            </a:r>
          </a:p>
          <a:p>
            <a:r>
              <a:rPr lang="en-US"/>
              <a:t>(Or Yunxin)</a:t>
            </a:r>
          </a:p>
          <a:p>
            <a:r>
              <a:rPr lang="en-US"/>
              <a:t>Today I am going to talk about our work ‘</a:t>
            </a:r>
            <a:r>
              <a:rPr lang="en-US" altLang="zh-CN" sz="1200" b="1">
                <a:latin typeface="Helvetica" panose="020B0604020202020204" pitchFamily="34" charset="0"/>
                <a:cs typeface="Helvetica" panose="020B0604020202020204" pitchFamily="34" charset="0"/>
              </a:rPr>
              <a:t>Efficient and Effective Sparse LSTM on FPGA with Bank-Balanced Sparsity</a:t>
            </a:r>
            <a:r>
              <a:rPr lang="en-US"/>
              <a:t>’</a:t>
            </a:r>
          </a:p>
        </p:txBody>
      </p:sp>
      <p:sp>
        <p:nvSpPr>
          <p:cNvPr id="4" name="Slide Number Placeholder 3"/>
          <p:cNvSpPr>
            <a:spLocks noGrp="1"/>
          </p:cNvSpPr>
          <p:nvPr>
            <p:ph type="sldNum" sz="quarter" idx="5"/>
          </p:nvPr>
        </p:nvSpPr>
        <p:spPr/>
        <p:txBody>
          <a:bodyPr/>
          <a:lstStyle/>
          <a:p>
            <a:fld id="{A96A1291-B31F-4803-BC6D-B71E28808792}" type="slidenum">
              <a:rPr lang="en-US" smtClean="0"/>
              <a:t>1</a:t>
            </a:fld>
            <a:endParaRPr lang="en-US"/>
          </a:p>
        </p:txBody>
      </p:sp>
    </p:spTree>
    <p:extLst>
      <p:ext uri="{BB962C8B-B14F-4D97-AF65-F5344CB8AC3E}">
        <p14:creationId xmlns:p14="http://schemas.microsoft.com/office/powerpoint/2010/main" val="125583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Previous work provides a threshold-based weight pruning technique. This method prunes away small weights whose</a:t>
            </a:r>
          </a:p>
          <a:p>
            <a:r>
              <a:rPr lang="en-US" sz="1200" b="0" i="0" u="none" strike="noStrike" kern="1200" baseline="0">
                <a:solidFill>
                  <a:schemeClr val="tx1"/>
                </a:solidFill>
                <a:latin typeface="+mn-lt"/>
                <a:ea typeface="+mn-ea"/>
                <a:cs typeface="+mn-cs"/>
              </a:rPr>
              <a:t>absolute values are less than a predefined threshold and retrains the remaining weights.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latin typeface="+mn-lt"/>
                <a:ea typeface="+mn-ea"/>
                <a:cs typeface="+mn-cs"/>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latin typeface="+mn-lt"/>
                <a:ea typeface="+mn-ea"/>
                <a:cs typeface="+mn-cs"/>
              </a:rPr>
              <a:t>This fine-grained pruning method is good at preserving accuracy as well as achieving higher compression rates. However, it converts dense weight matrices to unstructured sparse matrices.  </a:t>
            </a:r>
            <a:r>
              <a:rPr lang="en-US" altLang="zh-CN" sz="1200" b="0" i="0" u="none" strike="noStrike" kern="1200" baseline="0">
                <a:solidFill>
                  <a:schemeClr val="tx1"/>
                </a:solidFill>
                <a:latin typeface="+mn-lt"/>
                <a:ea typeface="+mn-ea"/>
                <a:cs typeface="+mn-cs"/>
              </a:rPr>
              <a:t>And </a:t>
            </a:r>
            <a:r>
              <a:rPr lang="en-US" sz="1200" b="0" i="0" u="none" strike="noStrike" kern="1200" baseline="0">
                <a:solidFill>
                  <a:schemeClr val="tx1"/>
                </a:solidFill>
                <a:latin typeface="+mn-lt"/>
                <a:ea typeface="+mn-ea"/>
                <a:cs typeface="+mn-cs"/>
              </a:rPr>
              <a:t>the most significant part of LSTM inference changes from dense </a:t>
            </a:r>
            <a:r>
              <a:rPr lang="en-US" sz="1200" b="0" i="0" u="none" strike="noStrike" kern="1200" baseline="0" err="1">
                <a:solidFill>
                  <a:schemeClr val="tx1"/>
                </a:solidFill>
                <a:latin typeface="+mn-lt"/>
                <a:ea typeface="+mn-ea"/>
                <a:cs typeface="+mn-cs"/>
              </a:rPr>
              <a:t>MxV</a:t>
            </a:r>
            <a:r>
              <a:rPr lang="en-US" sz="1200" b="0" i="0" u="none" strike="noStrike" kern="1200" baseline="0">
                <a:solidFill>
                  <a:schemeClr val="tx1"/>
                </a:solidFill>
                <a:latin typeface="+mn-lt"/>
                <a:ea typeface="+mn-ea"/>
                <a:cs typeface="+mn-cs"/>
              </a:rPr>
              <a:t> to </a:t>
            </a:r>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 (sparse matrix-vector multiplication). Although requiring less computation,  </a:t>
            </a:r>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 </a:t>
            </a:r>
            <a:r>
              <a:rPr lang="en-US" altLang="zh-CN" sz="1200" b="0" i="0" u="none" strike="noStrike" kern="1200" baseline="0">
                <a:solidFill>
                  <a:schemeClr val="tx1"/>
                </a:solidFill>
                <a:latin typeface="+mn-lt"/>
                <a:ea typeface="+mn-ea"/>
                <a:cs typeface="+mn-cs"/>
              </a:rPr>
              <a:t>is difficult to accelerate </a:t>
            </a:r>
            <a:r>
              <a:rPr lang="en-US" sz="1200" b="0" i="0" u="none" strike="noStrike" kern="1200" baseline="0">
                <a:solidFill>
                  <a:schemeClr val="tx1"/>
                </a:solidFill>
                <a:latin typeface="+mn-lt"/>
                <a:ea typeface="+mn-ea"/>
                <a:cs typeface="+mn-cs"/>
              </a:rPr>
              <a:t>on hardware due to irregular computation and memory accesses.</a:t>
            </a:r>
          </a:p>
          <a:p>
            <a:endParaRPr lang="en-US" sz="1200" b="0" i="0"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A96A1291-B31F-4803-BC6D-B71E28808792}" type="slidenum">
              <a:rPr lang="en-US" smtClean="0"/>
              <a:t>10</a:t>
            </a:fld>
            <a:endParaRPr lang="en-US"/>
          </a:p>
        </p:txBody>
      </p:sp>
    </p:spTree>
    <p:extLst>
      <p:ext uri="{BB962C8B-B14F-4D97-AF65-F5344CB8AC3E}">
        <p14:creationId xmlns:p14="http://schemas.microsoft.com/office/powerpoint/2010/main" val="918300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address this issue, </a:t>
            </a:r>
            <a:r>
              <a:rPr lang="en-US" altLang="zh-CN" sz="1200" b="0" i="0" u="none" strike="noStrike" kern="1200" baseline="0" dirty="0">
                <a:solidFill>
                  <a:schemeClr val="tx1"/>
                </a:solidFill>
                <a:latin typeface="+mn-lt"/>
                <a:ea typeface="+mn-ea"/>
                <a:cs typeface="+mn-cs"/>
              </a:rPr>
              <a:t>further works</a:t>
            </a:r>
            <a:r>
              <a:rPr lang="en-US" sz="1200" b="0" i="0" u="none" strike="noStrike" kern="1200" baseline="0" dirty="0">
                <a:solidFill>
                  <a:schemeClr val="tx1"/>
                </a:solidFill>
                <a:latin typeface="+mn-lt"/>
                <a:ea typeface="+mn-ea"/>
                <a:cs typeface="+mn-cs"/>
              </a:rPr>
              <a:t> propose coarser-grained </a:t>
            </a:r>
            <a:r>
              <a:rPr lang="en-US" altLang="zh-CN" sz="1200" b="0" i="0" u="none" strike="noStrike" kern="1200" baseline="0" dirty="0">
                <a:solidFill>
                  <a:schemeClr val="tx1"/>
                </a:solidFill>
                <a:latin typeface="+mn-lt"/>
                <a:ea typeface="+mn-ea"/>
                <a:cs typeface="+mn-cs"/>
              </a:rPr>
              <a:t>pruning</a:t>
            </a:r>
            <a:r>
              <a:rPr lang="en-US" sz="1200" b="0" i="0" u="none" strike="noStrike" kern="1200" baseline="0" dirty="0">
                <a:solidFill>
                  <a:schemeClr val="tx1"/>
                </a:solidFill>
                <a:latin typeface="+mn-lt"/>
                <a:ea typeface="+mn-ea"/>
                <a:cs typeface="+mn-cs"/>
              </a:rPr>
              <a:t> methods to increase the regularity of sparse weight matrices. Coarse-grained pruning methods prune weights in the granularity of blocks, making it easier to accelerate on hardware. Unfortunately, when coarse-grained pruning is applied, it becomes challenging to maintain high model accuracy and high compression rate.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Existing work often needs to search a range of block sizes to find a trade-off between model accuracy and speedup.</a:t>
            </a:r>
          </a:p>
        </p:txBody>
      </p:sp>
      <p:sp>
        <p:nvSpPr>
          <p:cNvPr id="4" name="灯片编号占位符 3"/>
          <p:cNvSpPr>
            <a:spLocks noGrp="1"/>
          </p:cNvSpPr>
          <p:nvPr>
            <p:ph type="sldNum" sz="quarter" idx="10"/>
          </p:nvPr>
        </p:nvSpPr>
        <p:spPr/>
        <p:txBody>
          <a:bodyPr/>
          <a:lstStyle/>
          <a:p>
            <a:fld id="{A96A1291-B31F-4803-BC6D-B71E28808792}" type="slidenum">
              <a:rPr lang="en-US" smtClean="0"/>
              <a:t>11</a:t>
            </a:fld>
            <a:endParaRPr lang="en-US"/>
          </a:p>
        </p:txBody>
      </p:sp>
    </p:spTree>
    <p:extLst>
      <p:ext uri="{BB962C8B-B14F-4D97-AF65-F5344CB8AC3E}">
        <p14:creationId xmlns:p14="http://schemas.microsoft.com/office/powerpoint/2010/main" val="228404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So,</a:t>
            </a:r>
            <a:r>
              <a:rPr lang="en-US" baseline="0"/>
              <a:t> is there a better sparsity pattern for weight pruning to achieve both high model accuracy and high speedup, and how to achieve both?</a:t>
            </a:r>
            <a:endParaRPr lang="en-US"/>
          </a:p>
          <a:p>
            <a:r>
              <a:rPr lang="en-US"/>
              <a:t>(click)</a:t>
            </a:r>
          </a:p>
          <a:p>
            <a:r>
              <a:rPr lang="en-US"/>
              <a:t>In terms of model accuracy, we think that we should add very few</a:t>
            </a:r>
            <a:r>
              <a:rPr lang="en-US" baseline="0"/>
              <a:t> constraints on the sparsity structure to preserve the randomness of non-zero weights.</a:t>
            </a:r>
            <a:endParaRPr lang="en-US"/>
          </a:p>
          <a:p>
            <a:r>
              <a:rPr lang="en-US"/>
              <a:t>(click)</a:t>
            </a:r>
          </a:p>
          <a:p>
            <a:r>
              <a:rPr lang="en-US"/>
              <a:t>In terms of speedup sparse matrix computation, </a:t>
            </a:r>
            <a:r>
              <a:rPr lang="en-US" altLang="zh-CN"/>
              <a:t>we should partition the weight </a:t>
            </a:r>
            <a:r>
              <a:rPr lang="en-US"/>
              <a:t>matrix for</a:t>
            </a:r>
            <a:r>
              <a:rPr lang="en-US" baseline="0"/>
              <a:t> parallel computing and </a:t>
            </a:r>
            <a:r>
              <a:rPr lang="en-US" altLang="zh-CN" baseline="0"/>
              <a:t>eliminate irregular computation and memory access.</a:t>
            </a:r>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12</a:t>
            </a:fld>
            <a:endParaRPr lang="en-US"/>
          </a:p>
        </p:txBody>
      </p:sp>
    </p:spTree>
    <p:extLst>
      <p:ext uri="{BB962C8B-B14F-4D97-AF65-F5344CB8AC3E}">
        <p14:creationId xmlns:p14="http://schemas.microsoft.com/office/powerpoint/2010/main" val="1127024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US" altLang="zh-CN" sz="1200" b="0" i="0" u="none" strike="noStrike" kern="1200" baseline="0">
                <a:solidFill>
                  <a:schemeClr val="tx1"/>
                </a:solidFill>
                <a:latin typeface="+mn-lt"/>
                <a:ea typeface="+mn-ea"/>
                <a:cs typeface="+mn-cs"/>
              </a:rPr>
              <a:t>So i</a:t>
            </a:r>
            <a:r>
              <a:rPr lang="en-US" sz="1200" b="0" i="0" u="none" strike="noStrike" kern="1200" baseline="0">
                <a:solidFill>
                  <a:schemeClr val="tx1"/>
                </a:solidFill>
                <a:latin typeface="+mn-lt"/>
                <a:ea typeface="+mn-ea"/>
                <a:cs typeface="+mn-cs"/>
              </a:rPr>
              <a:t>n this work, we propose a new sparsity pattern BBS (bank-balanced sparsity) for weight pruning that can maintain model accuracy at a high sparsity level while still enable an efficient FPGA implementation.</a:t>
            </a:r>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13</a:t>
            </a:fld>
            <a:endParaRPr lang="en-US"/>
          </a:p>
        </p:txBody>
      </p:sp>
    </p:spTree>
    <p:extLst>
      <p:ext uri="{BB962C8B-B14F-4D97-AF65-F5344CB8AC3E}">
        <p14:creationId xmlns:p14="http://schemas.microsoft.com/office/powerpoint/2010/main" val="563492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I will first describe the pattern of BBS and the motivation for designing it. </a:t>
            </a:r>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14</a:t>
            </a:fld>
            <a:endParaRPr lang="en-US"/>
          </a:p>
        </p:txBody>
      </p:sp>
    </p:spTree>
    <p:extLst>
      <p:ext uri="{BB962C8B-B14F-4D97-AF65-F5344CB8AC3E}">
        <p14:creationId xmlns:p14="http://schemas.microsoft.com/office/powerpoint/2010/main" val="178591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u="none" strike="noStrike" kern="1200" baseline="0">
                <a:solidFill>
                  <a:schemeClr val="tx1"/>
                </a:solidFill>
                <a:latin typeface="+mn-lt"/>
                <a:ea typeface="+mn-ea"/>
                <a:cs typeface="+mn-cs"/>
              </a:rPr>
              <a:t>We propose a bank-balanced pruning method to induce the BBS sparsity pattern on weight matrices. </a:t>
            </a:r>
          </a:p>
          <a:p>
            <a:r>
              <a:rPr lang="en-US" sz="1200" b="0" i="0" u="none" strike="noStrike" kern="1200" baseline="0">
                <a:solidFill>
                  <a:schemeClr val="tx1"/>
                </a:solidFill>
                <a:latin typeface="+mn-lt"/>
                <a:ea typeface="+mn-ea"/>
                <a:cs typeface="+mn-cs"/>
              </a:rPr>
              <a:t>(click) </a:t>
            </a:r>
          </a:p>
          <a:p>
            <a:r>
              <a:rPr lang="en-US" sz="1200" b="0" i="0" u="none" strike="noStrike" kern="1200" baseline="0">
                <a:solidFill>
                  <a:schemeClr val="tx1"/>
                </a:solidFill>
                <a:latin typeface="+mn-lt"/>
                <a:ea typeface="+mn-ea"/>
                <a:cs typeface="+mn-cs"/>
              </a:rPr>
              <a:t>First, we have a dense weight matrix.  </a:t>
            </a:r>
          </a:p>
          <a:p>
            <a:r>
              <a:rPr lang="en-US" sz="1200" b="0" i="0" u="none" strike="noStrike" kern="1200" baseline="0">
                <a:solidFill>
                  <a:schemeClr val="tx1"/>
                </a:solidFill>
                <a:latin typeface="+mn-lt"/>
                <a:ea typeface="+mn-ea"/>
                <a:cs typeface="+mn-cs"/>
              </a:rPr>
              <a:t>(click) </a:t>
            </a:r>
          </a:p>
          <a:p>
            <a:r>
              <a:rPr lang="en-US" sz="1200" b="0" i="0" u="none" strike="noStrike" kern="1200" baseline="0">
                <a:solidFill>
                  <a:schemeClr val="tx1"/>
                </a:solidFill>
                <a:latin typeface="+mn-lt"/>
                <a:ea typeface="+mn-ea"/>
                <a:cs typeface="+mn-cs"/>
              </a:rPr>
              <a:t>In our pruning method, each matrix row is first split into multiple equal-sized banks (that is, sub-rows). Here, different color indicates different banks. </a:t>
            </a:r>
          </a:p>
          <a:p>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15</a:t>
            </a:fld>
            <a:endParaRPr lang="en-US"/>
          </a:p>
        </p:txBody>
      </p:sp>
    </p:spTree>
    <p:extLst>
      <p:ext uri="{BB962C8B-B14F-4D97-AF65-F5344CB8AC3E}">
        <p14:creationId xmlns:p14="http://schemas.microsoft.com/office/powerpoint/2010/main" val="547059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And then for each weight matrix row, we adopt fine-grained pruning inside each bank independently.</a:t>
            </a:r>
          </a:p>
          <a:p>
            <a:r>
              <a:rPr lang="en-US" sz="1200" b="0" i="0" u="none" strike="noStrike" kern="1200" baseline="0">
                <a:solidFill>
                  <a:schemeClr val="tx1"/>
                </a:solidFill>
                <a:latin typeface="+mn-lt"/>
                <a:ea typeface="+mn-ea"/>
                <a:cs typeface="+mn-cs"/>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a:solidFill>
                  <a:schemeClr val="tx1"/>
                </a:solidFill>
                <a:latin typeface="+mn-lt"/>
                <a:ea typeface="+mn-ea"/>
                <a:cs typeface="+mn-cs"/>
              </a:rPr>
              <a:t>Instead of using a predefined threshold value, we use a threshold percentage to obtain identical sparsity ratio among banks.</a:t>
            </a:r>
            <a:endParaRPr lang="en-US" sz="1200" b="0" i="0" u="none" strike="noStrike" kern="1200" baseline="0">
              <a:solidFill>
                <a:schemeClr val="tx1"/>
              </a:solidFill>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16</a:t>
            </a:fld>
            <a:endParaRPr lang="en-US"/>
          </a:p>
        </p:txBody>
      </p:sp>
    </p:spTree>
    <p:extLst>
      <p:ext uri="{BB962C8B-B14F-4D97-AF65-F5344CB8AC3E}">
        <p14:creationId xmlns:p14="http://schemas.microsoft.com/office/powerpoint/2010/main" val="1184429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This figure demonstrates BBS with an example </a:t>
            </a:r>
            <a:r>
              <a:rPr lang="en-US" altLang="zh-CN" sz="1200" b="0" i="0" u="none" strike="noStrike" kern="1200" baseline="0">
                <a:solidFill>
                  <a:schemeClr val="tx1"/>
                </a:solidFill>
                <a:latin typeface="+mn-lt"/>
                <a:ea typeface="+mn-ea"/>
                <a:cs typeface="+mn-cs"/>
              </a:rPr>
              <a:t>and compares it with unstructured sparsity by fin-grained pruning and block sparsity by coarse-grained pruning.</a:t>
            </a:r>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(click)</a:t>
            </a:r>
          </a:p>
          <a:p>
            <a:r>
              <a:rPr lang="en-US" sz="1200" b="0" i="0" u="none" strike="noStrike" kern="1200" baseline="0">
                <a:solidFill>
                  <a:schemeClr val="tx1"/>
                </a:solidFill>
                <a:latin typeface="+mn-lt"/>
                <a:ea typeface="+mn-ea"/>
                <a:cs typeface="+mn-cs"/>
              </a:rPr>
              <a:t>We design this BBS sparsity pattern with consideration of both hardware efficiency and model accuracy. This bank-balanced partitioning enables an efficient </a:t>
            </a:r>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 design to exploit both inter-row parallelism and inter-bank parallelism.  In addition, since BBS applies fine-grained pruning within each bank independently, the relatively large weights which contribute more to model accuracy in each bank can be preserved.</a:t>
            </a:r>
          </a:p>
          <a:p>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17</a:t>
            </a:fld>
            <a:endParaRPr lang="en-US"/>
          </a:p>
        </p:txBody>
      </p:sp>
    </p:spTree>
    <p:extLst>
      <p:ext uri="{BB962C8B-B14F-4D97-AF65-F5344CB8AC3E}">
        <p14:creationId xmlns:p14="http://schemas.microsoft.com/office/powerpoint/2010/main" val="43697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To verify the pruning effectiveness of BBS and compare it with unstructured sparsity and block sparsity, we capture a small part of the weight matrix in a real LSTM model and visualize the weight matrices after various pruning methods.</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In this figure, grey grids indicate non-zero parameters and the grey level indicates the weight magnitude. </a:t>
            </a:r>
          </a:p>
        </p:txBody>
      </p:sp>
      <p:sp>
        <p:nvSpPr>
          <p:cNvPr id="4" name="Slide Number Placeholder 3"/>
          <p:cNvSpPr>
            <a:spLocks noGrp="1"/>
          </p:cNvSpPr>
          <p:nvPr>
            <p:ph type="sldNum" sz="quarter" idx="5"/>
          </p:nvPr>
        </p:nvSpPr>
        <p:spPr/>
        <p:txBody>
          <a:bodyPr/>
          <a:lstStyle/>
          <a:p>
            <a:fld id="{A96A1291-B31F-4803-BC6D-B71E28808792}" type="slidenum">
              <a:rPr lang="en-US" smtClean="0"/>
              <a:t>18</a:t>
            </a:fld>
            <a:endParaRPr lang="en-US"/>
          </a:p>
        </p:txBody>
      </p:sp>
    </p:spTree>
    <p:extLst>
      <p:ext uri="{BB962C8B-B14F-4D97-AF65-F5344CB8AC3E}">
        <p14:creationId xmlns:p14="http://schemas.microsoft.com/office/powerpoint/2010/main" val="2579940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For the second matrix represented in BBS, each row has two banks (that is, the left and right sides of the dashed line). Each bank has 3 non-zero weights. </a:t>
            </a:r>
          </a:p>
          <a:p>
            <a:r>
              <a:rPr lang="en-US" sz="1200" b="0" i="0" u="none" strike="noStrike" kern="1200" baseline="0">
                <a:solidFill>
                  <a:schemeClr val="tx1"/>
                </a:solidFill>
                <a:latin typeface="+mn-lt"/>
                <a:ea typeface="+mn-ea"/>
                <a:cs typeface="+mn-cs"/>
              </a:rPr>
              <a:t>We can see that the weight map of BBS is very similar to the weight map of unstructured sparsity, but the weight map of block sparsity is quite different because of the locality constraint.</a:t>
            </a:r>
          </a:p>
          <a:p>
            <a:endParaRPr lang="en-US" sz="1200" b="0" i="0" u="none" strike="noStrike" kern="1200" baseline="0">
              <a:solidFill>
                <a:schemeClr val="tx1"/>
              </a:solidFill>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19</a:t>
            </a:fld>
            <a:endParaRPr lang="en-US"/>
          </a:p>
        </p:txBody>
      </p:sp>
    </p:spTree>
    <p:extLst>
      <p:ext uri="{BB962C8B-B14F-4D97-AF65-F5344CB8AC3E}">
        <p14:creationId xmlns:p14="http://schemas.microsoft.com/office/powerpoint/2010/main" val="339673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lvl="0" indent="0">
              <a:spcBef>
                <a:spcPts val="0"/>
              </a:spcBef>
              <a:spcAft>
                <a:spcPts val="0"/>
              </a:spcAft>
              <a:buClr>
                <a:schemeClr val="dk1"/>
              </a:buClr>
              <a:buSzPts val="1100"/>
              <a:buFont typeface="Arial"/>
              <a:buNone/>
            </a:pPr>
            <a:r>
              <a:rPr lang="en-US" sz="1200">
                <a:solidFill>
                  <a:schemeClr val="dk1"/>
                </a:solidFill>
                <a:highlight>
                  <a:srgbClr val="FAFAFA"/>
                </a:highlight>
                <a:latin typeface="Times New Roman"/>
                <a:ea typeface="Times New Roman"/>
                <a:cs typeface="Times New Roman"/>
                <a:sym typeface="Times New Roman"/>
              </a:rPr>
              <a:t>First, I’d like to introduce some background and our motivation, why we undertook this work.</a:t>
            </a:r>
          </a:p>
          <a:p>
            <a:pPr marL="0" lvl="0" indent="0">
              <a:spcBef>
                <a:spcPts val="0"/>
              </a:spcBef>
              <a:spcAft>
                <a:spcPts val="0"/>
              </a:spcAft>
              <a:buClr>
                <a:schemeClr val="dk1"/>
              </a:buClr>
              <a:buSzPts val="1100"/>
              <a:buFont typeface="Arial"/>
              <a:buNone/>
            </a:pPr>
            <a:endParaRPr lang="en-US" sz="1200">
              <a:solidFill>
                <a:schemeClr val="dk1"/>
              </a:solidFill>
              <a:highlight>
                <a:srgbClr val="FAFAFA"/>
              </a:highlight>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US" sz="1200">
                <a:solidFill>
                  <a:schemeClr val="dk1"/>
                </a:solidFill>
                <a:highlight>
                  <a:srgbClr val="FAFAFA"/>
                </a:highlight>
                <a:latin typeface="Times New Roman"/>
                <a:ea typeface="Times New Roman"/>
                <a:cs typeface="Times New Roman"/>
                <a:sym typeface="Times New Roman"/>
              </a:rPr>
              <a:t>Next, I will describe the proposed design in our work, including the bank-balanced sparsity pattern , BBS, and its customized acceleration on FPGA.</a:t>
            </a:r>
          </a:p>
          <a:p>
            <a:pPr marL="0" lvl="0" indent="0">
              <a:spcBef>
                <a:spcPts val="0"/>
              </a:spcBef>
              <a:spcAft>
                <a:spcPts val="0"/>
              </a:spcAft>
              <a:buClr>
                <a:schemeClr val="dk1"/>
              </a:buClr>
              <a:buSzPts val="1100"/>
              <a:buFont typeface="Arial"/>
              <a:buNone/>
            </a:pPr>
            <a:endParaRPr lang="en-US" sz="1200">
              <a:solidFill>
                <a:schemeClr val="dk1"/>
              </a:solidFill>
              <a:highlight>
                <a:srgbClr val="FAFAFA"/>
              </a:highlight>
              <a:latin typeface="Times New Roman"/>
              <a:ea typeface="Times New Roman"/>
              <a:cs typeface="Times New Roman"/>
              <a:sym typeface="Times New Roman"/>
            </a:endParaRPr>
          </a:p>
          <a:p>
            <a:pPr marL="0" lvl="0" indent="0">
              <a:spcBef>
                <a:spcPts val="0"/>
              </a:spcBef>
              <a:spcAft>
                <a:spcPts val="0"/>
              </a:spcAft>
              <a:buClr>
                <a:schemeClr val="dk1"/>
              </a:buClr>
              <a:buSzPts val="1100"/>
              <a:buFont typeface="Arial"/>
              <a:buNone/>
            </a:pPr>
            <a:r>
              <a:rPr lang="en-US" sz="1200">
                <a:solidFill>
                  <a:schemeClr val="dk1"/>
                </a:solidFill>
                <a:highlight>
                  <a:srgbClr val="FAFAFA"/>
                </a:highlight>
                <a:latin typeface="Times New Roman"/>
                <a:ea typeface="Times New Roman"/>
                <a:cs typeface="Times New Roman"/>
                <a:sym typeface="Times New Roman"/>
              </a:rPr>
              <a:t>I will then present </a:t>
            </a:r>
            <a:r>
              <a:rPr lang="en-US" sz="1200">
                <a:solidFill>
                  <a:schemeClr val="dk1"/>
                </a:solidFill>
                <a:latin typeface="Times New Roman"/>
                <a:ea typeface="Times New Roman"/>
                <a:cs typeface="Times New Roman"/>
                <a:sym typeface="Times New Roman"/>
              </a:rPr>
              <a:t>experimental results</a:t>
            </a:r>
            <a:r>
              <a:rPr lang="en-US" sz="1200">
                <a:solidFill>
                  <a:schemeClr val="dk1"/>
                </a:solidFill>
                <a:highlight>
                  <a:srgbClr val="FAFAFA"/>
                </a:highlight>
                <a:latin typeface="Times New Roman"/>
                <a:ea typeface="Times New Roman"/>
                <a:cs typeface="Times New Roman"/>
                <a:sym typeface="Times New Roman"/>
              </a:rPr>
              <a:t> on both the</a:t>
            </a:r>
            <a:r>
              <a:rPr lang="en-US" sz="1200" baseline="0">
                <a:solidFill>
                  <a:schemeClr val="dk1"/>
                </a:solidFill>
                <a:highlight>
                  <a:srgbClr val="FAFAFA"/>
                </a:highlight>
                <a:latin typeface="Times New Roman"/>
                <a:ea typeface="Times New Roman"/>
                <a:cs typeface="Times New Roman"/>
                <a:sym typeface="Times New Roman"/>
              </a:rPr>
              <a:t> </a:t>
            </a:r>
            <a:r>
              <a:rPr lang="en-US" sz="1200">
                <a:solidFill>
                  <a:schemeClr val="dk1"/>
                </a:solidFill>
                <a:highlight>
                  <a:srgbClr val="FAFAFA"/>
                </a:highlight>
                <a:latin typeface="Times New Roman"/>
                <a:ea typeface="Times New Roman"/>
                <a:cs typeface="Times New Roman"/>
                <a:sym typeface="Times New Roman"/>
              </a:rPr>
              <a:t>model accuracy of BBS and the hardware efficiency of our FPGA accelerator.</a:t>
            </a:r>
          </a:p>
          <a:p>
            <a:pPr marL="0" lvl="0" indent="0">
              <a:spcBef>
                <a:spcPts val="0"/>
              </a:spcBef>
              <a:spcAft>
                <a:spcPts val="0"/>
              </a:spcAft>
              <a:buClr>
                <a:schemeClr val="dk1"/>
              </a:buClr>
              <a:buSzPts val="1100"/>
              <a:buFont typeface="Arial"/>
              <a:buNone/>
            </a:pPr>
            <a:endParaRPr lang="en-US" sz="1200">
              <a:solidFill>
                <a:schemeClr val="dk1"/>
              </a:solidFill>
              <a:highlight>
                <a:srgbClr val="FAFAFA"/>
              </a:highlight>
              <a:latin typeface="Times New Roman"/>
              <a:ea typeface="Times New Roman"/>
              <a:cs typeface="Times New Roman"/>
              <a:sym typeface="Times New Roman"/>
            </a:endParaRPr>
          </a:p>
          <a:p>
            <a:pPr marL="0" lvl="0" indent="0" rtl="0">
              <a:spcBef>
                <a:spcPts val="0"/>
              </a:spcBef>
              <a:spcAft>
                <a:spcPts val="0"/>
              </a:spcAft>
              <a:buClr>
                <a:schemeClr val="dk1"/>
              </a:buClr>
              <a:buSzPts val="1100"/>
              <a:buFont typeface="Arial"/>
              <a:buNone/>
            </a:pPr>
            <a:r>
              <a:rPr lang="en-US" sz="1200">
                <a:solidFill>
                  <a:schemeClr val="dk1"/>
                </a:solidFill>
                <a:highlight>
                  <a:srgbClr val="FAFAFA"/>
                </a:highlight>
                <a:latin typeface="Times New Roman"/>
                <a:ea typeface="Times New Roman"/>
                <a:cs typeface="Times New Roman"/>
                <a:sym typeface="Times New Roman"/>
              </a:rPr>
              <a:t>Finally, I will conclude the talk.</a:t>
            </a:r>
            <a:endParaRPr lang="en-US">
              <a:solidFill>
                <a:schemeClr val="dk1"/>
              </a:solidFill>
            </a:endParaRPr>
          </a:p>
          <a:p>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2</a:t>
            </a:fld>
            <a:endParaRPr lang="en-US"/>
          </a:p>
        </p:txBody>
      </p:sp>
    </p:spTree>
    <p:extLst>
      <p:ext uri="{BB962C8B-B14F-4D97-AF65-F5344CB8AC3E}">
        <p14:creationId xmlns:p14="http://schemas.microsoft.com/office/powerpoint/2010/main" val="2821643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In terms of achievable accuracy and sparsity on real models, experimental results will be described in evaluation results later.</a:t>
            </a:r>
          </a:p>
          <a:p>
            <a:endParaRPr lang="en-US" sz="1200" b="0" i="0" u="none" strike="noStrike" kern="1200" baseline="0">
              <a:solidFill>
                <a:schemeClr val="tx1"/>
              </a:solidFill>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20</a:t>
            </a:fld>
            <a:endParaRPr lang="en-US"/>
          </a:p>
        </p:txBody>
      </p:sp>
    </p:spTree>
    <p:extLst>
      <p:ext uri="{BB962C8B-B14F-4D97-AF65-F5344CB8AC3E}">
        <p14:creationId xmlns:p14="http://schemas.microsoft.com/office/powerpoint/2010/main" val="1448438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tLang="zh-CN" sz="1200" b="0" i="0" u="none" strike="noStrike" kern="1200" baseline="0">
                <a:solidFill>
                  <a:schemeClr val="tx1"/>
                </a:solidFill>
                <a:latin typeface="+mn-lt"/>
                <a:ea typeface="+mn-ea"/>
                <a:cs typeface="+mn-cs"/>
              </a:rPr>
              <a:t>Since </a:t>
            </a:r>
            <a:r>
              <a:rPr lang="en-US" altLang="zh-CN" sz="1200" b="0" i="0" u="none" strike="noStrike" kern="1200" baseline="0" err="1">
                <a:solidFill>
                  <a:schemeClr val="tx1"/>
                </a:solidFill>
                <a:latin typeface="+mn-lt"/>
                <a:ea typeface="+mn-ea"/>
                <a:cs typeface="+mn-cs"/>
              </a:rPr>
              <a:t>SpMxV</a:t>
            </a:r>
            <a:r>
              <a:rPr lang="en-US" altLang="zh-CN" sz="1200" b="0" i="0" u="none" strike="noStrike" kern="1200" baseline="0">
                <a:solidFill>
                  <a:schemeClr val="tx1"/>
                </a:solidFill>
                <a:latin typeface="+mn-lt"/>
                <a:ea typeface="+mn-ea"/>
                <a:cs typeface="+mn-cs"/>
              </a:rPr>
              <a:t> becomes the most computation-intensive part in real-time LSTM inference</a:t>
            </a:r>
            <a:r>
              <a:rPr lang="en-US" sz="1200" b="0" i="0" u="none" strike="noStrike" kern="1200" baseline="0">
                <a:solidFill>
                  <a:schemeClr val="tx1"/>
                </a:solidFill>
                <a:latin typeface="+mn-lt"/>
                <a:ea typeface="+mn-ea"/>
                <a:cs typeface="+mn-cs"/>
              </a:rPr>
              <a:t>, we introduce a highly parallel </a:t>
            </a:r>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 design for BBS and its associated sparse matrix format.</a:t>
            </a:r>
            <a:endParaRPr lang="en-US"/>
          </a:p>
          <a:p>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21</a:t>
            </a:fld>
            <a:endParaRPr lang="en-US"/>
          </a:p>
        </p:txBody>
      </p:sp>
    </p:spTree>
    <p:extLst>
      <p:ext uri="{BB962C8B-B14F-4D97-AF65-F5344CB8AC3E}">
        <p14:creationId xmlns:p14="http://schemas.microsoft.com/office/powerpoint/2010/main" val="2358832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 consists of multiple dot product operations, one for each sparse matrix row and the dense vector. </a:t>
            </a:r>
          </a:p>
          <a:p>
            <a:r>
              <a:rPr lang="en-US" sz="1200" b="0" i="0" u="none" strike="noStrike" kern="1200" baseline="0">
                <a:solidFill>
                  <a:schemeClr val="tx1"/>
                </a:solidFill>
                <a:latin typeface="+mn-lt"/>
                <a:ea typeface="+mn-ea"/>
                <a:cs typeface="+mn-cs"/>
              </a:rPr>
              <a:t>The standard practice of using multiple PEs can parallelize dot products across matrix rows</a:t>
            </a:r>
          </a:p>
        </p:txBody>
      </p:sp>
      <p:sp>
        <p:nvSpPr>
          <p:cNvPr id="4" name="灯片编号占位符 3"/>
          <p:cNvSpPr>
            <a:spLocks noGrp="1"/>
          </p:cNvSpPr>
          <p:nvPr>
            <p:ph type="sldNum" sz="quarter" idx="10"/>
          </p:nvPr>
        </p:nvSpPr>
        <p:spPr/>
        <p:txBody>
          <a:bodyPr/>
          <a:lstStyle/>
          <a:p>
            <a:fld id="{A96A1291-B31F-4803-BC6D-B71E28808792}" type="slidenum">
              <a:rPr lang="en-US" smtClean="0"/>
              <a:t>22</a:t>
            </a:fld>
            <a:endParaRPr lang="en-US"/>
          </a:p>
        </p:txBody>
      </p:sp>
    </p:spTree>
    <p:extLst>
      <p:ext uri="{BB962C8B-B14F-4D97-AF65-F5344CB8AC3E}">
        <p14:creationId xmlns:p14="http://schemas.microsoft.com/office/powerpoint/2010/main" val="1273940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In addition to inter-row parallelism, BBS further enables to exploit inter-bank parallelism through the bank-balance partitioning.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latin typeface="+mn-lt"/>
                <a:ea typeface="+mn-ea"/>
                <a:cs typeface="+mn-cs"/>
              </a:rPr>
              <a:t>Here we </a:t>
            </a:r>
            <a:r>
              <a:rPr lang="en-US" altLang="zh-CN" sz="1200" b="0" i="0" u="none" strike="noStrike" kern="1200" baseline="0">
                <a:solidFill>
                  <a:schemeClr val="tx1"/>
                </a:solidFill>
                <a:latin typeface="+mn-lt"/>
                <a:ea typeface="+mn-ea"/>
                <a:cs typeface="+mn-cs"/>
              </a:rPr>
              <a:t>use an example to </a:t>
            </a:r>
            <a:r>
              <a:rPr lang="en-US" sz="1200" b="0" i="0" u="none" strike="noStrike" kern="1200" baseline="0">
                <a:solidFill>
                  <a:schemeClr val="tx1"/>
                </a:solidFill>
                <a:latin typeface="+mn-lt"/>
                <a:ea typeface="+mn-ea"/>
                <a:cs typeface="+mn-cs"/>
              </a:rPr>
              <a:t>illustrate how to exploit inter-bank parallelism in computing a dot product of a BBS matrix row and the dense vector.</a:t>
            </a:r>
          </a:p>
        </p:txBody>
      </p:sp>
      <p:sp>
        <p:nvSpPr>
          <p:cNvPr id="4" name="灯片编号占位符 3"/>
          <p:cNvSpPr>
            <a:spLocks noGrp="1"/>
          </p:cNvSpPr>
          <p:nvPr>
            <p:ph type="sldNum" sz="quarter" idx="10"/>
          </p:nvPr>
        </p:nvSpPr>
        <p:spPr/>
        <p:txBody>
          <a:bodyPr/>
          <a:lstStyle/>
          <a:p>
            <a:fld id="{A96A1291-B31F-4803-BC6D-B71E28808792}" type="slidenum">
              <a:rPr lang="en-US" smtClean="0"/>
              <a:t>23</a:t>
            </a:fld>
            <a:endParaRPr lang="en-US"/>
          </a:p>
        </p:txBody>
      </p:sp>
    </p:spTree>
    <p:extLst>
      <p:ext uri="{BB962C8B-B14F-4D97-AF65-F5344CB8AC3E}">
        <p14:creationId xmlns:p14="http://schemas.microsoft.com/office/powerpoint/2010/main" val="135506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In this example, the </a:t>
            </a:r>
            <a:r>
              <a:rPr lang="en-US" altLang="zh-CN" sz="1200" b="0" i="0" u="none" strike="noStrike" kern="1200" baseline="0">
                <a:solidFill>
                  <a:schemeClr val="tx1"/>
                </a:solidFill>
                <a:latin typeface="+mn-lt"/>
                <a:ea typeface="+mn-ea"/>
                <a:cs typeface="+mn-cs"/>
              </a:rPr>
              <a:t>BBS </a:t>
            </a:r>
            <a:r>
              <a:rPr lang="en-US" sz="1200" b="0" i="0" u="none" strike="noStrike" kern="1200" baseline="0">
                <a:solidFill>
                  <a:schemeClr val="tx1"/>
                </a:solidFill>
                <a:latin typeface="+mn-lt"/>
                <a:ea typeface="+mn-ea"/>
                <a:cs typeface="+mn-cs"/>
              </a:rPr>
              <a:t>matrix row is divided into 4 banks, shown in different colors.</a:t>
            </a:r>
          </a:p>
          <a:p>
            <a:r>
              <a:rPr lang="en-US" sz="1200" b="0" i="0" u="none" strike="noStrike" kern="1200" baseline="0">
                <a:solidFill>
                  <a:schemeClr val="tx1"/>
                </a:solidFill>
                <a:latin typeface="+mn-lt"/>
                <a:ea typeface="+mn-ea"/>
                <a:cs typeface="+mn-cs"/>
              </a:rPr>
              <a:t>The multiplications for the non-zero elements inside each bank are performed serially, while the multiplications in different banks are performed in parallel.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latin typeface="+mn-lt"/>
                <a:ea typeface="+mn-ea"/>
                <a:cs typeface="+mn-cs"/>
              </a:rPr>
              <a:t>So in this example ACEG are accessed first.</a:t>
            </a:r>
          </a:p>
        </p:txBody>
      </p:sp>
      <p:sp>
        <p:nvSpPr>
          <p:cNvPr id="4" name="灯片编号占位符 3"/>
          <p:cNvSpPr>
            <a:spLocks noGrp="1"/>
          </p:cNvSpPr>
          <p:nvPr>
            <p:ph type="sldNum" sz="quarter" idx="10"/>
          </p:nvPr>
        </p:nvSpPr>
        <p:spPr/>
        <p:txBody>
          <a:bodyPr/>
          <a:lstStyle/>
          <a:p>
            <a:fld id="{A96A1291-B31F-4803-BC6D-B71E28808792}" type="slidenum">
              <a:rPr lang="en-US" smtClean="0"/>
              <a:t>24</a:t>
            </a:fld>
            <a:endParaRPr lang="en-US"/>
          </a:p>
        </p:txBody>
      </p:sp>
    </p:spTree>
    <p:extLst>
      <p:ext uri="{BB962C8B-B14F-4D97-AF65-F5344CB8AC3E}">
        <p14:creationId xmlns:p14="http://schemas.microsoft.com/office/powerpoint/2010/main" val="2166842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latin typeface="+mn-lt"/>
                <a:ea typeface="+mn-ea"/>
                <a:cs typeface="+mn-cs"/>
              </a:rPr>
              <a:t>In order to supply vector elements simultaneously, the multiplied dense vector is divided into 4 banks accordingly.</a:t>
            </a:r>
          </a:p>
        </p:txBody>
      </p:sp>
      <p:sp>
        <p:nvSpPr>
          <p:cNvPr id="4" name="灯片编号占位符 3"/>
          <p:cNvSpPr>
            <a:spLocks noGrp="1"/>
          </p:cNvSpPr>
          <p:nvPr>
            <p:ph type="sldNum" sz="quarter" idx="10"/>
          </p:nvPr>
        </p:nvSpPr>
        <p:spPr/>
        <p:txBody>
          <a:bodyPr/>
          <a:lstStyle/>
          <a:p>
            <a:fld id="{A96A1291-B31F-4803-BC6D-B71E28808792}" type="slidenum">
              <a:rPr lang="en-US" smtClean="0"/>
              <a:t>25</a:t>
            </a:fld>
            <a:endParaRPr lang="en-US"/>
          </a:p>
        </p:txBody>
      </p:sp>
    </p:spTree>
    <p:extLst>
      <p:ext uri="{BB962C8B-B14F-4D97-AF65-F5344CB8AC3E}">
        <p14:creationId xmlns:p14="http://schemas.microsoft.com/office/powerpoint/2010/main" val="3812121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latin typeface="+mn-lt"/>
                <a:ea typeface="+mn-ea"/>
                <a:cs typeface="+mn-cs"/>
              </a:rPr>
              <a:t>According to the indices of ACEG, V0, V3, V7 and V9 are accessed at the same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latin typeface="+mn-lt"/>
                <a:ea typeface="+mn-ea"/>
                <a:cs typeface="+mn-cs"/>
              </a:rPr>
              <a:t>(click)</a:t>
            </a:r>
          </a:p>
          <a:p>
            <a:r>
              <a:rPr lang="en-US" sz="1200" b="0" i="0" u="none" strike="noStrike" kern="1200" baseline="0">
                <a:solidFill>
                  <a:schemeClr val="tx1"/>
                </a:solidFill>
                <a:latin typeface="+mn-lt"/>
                <a:ea typeface="+mn-ea"/>
                <a:cs typeface="+mn-cs"/>
              </a:rPr>
              <a:t>In computing the dot product, multiplications of four pairs of elements are executed in parallel. </a:t>
            </a:r>
          </a:p>
          <a:p>
            <a:r>
              <a:rPr lang="en-US" sz="1200" b="0" i="0" u="none" strike="noStrike" kern="1200" baseline="0">
                <a:solidFill>
                  <a:schemeClr val="tx1"/>
                </a:solidFill>
                <a:latin typeface="+mn-lt"/>
                <a:ea typeface="+mn-ea"/>
                <a:cs typeface="+mn-cs"/>
              </a:rPr>
              <a:t>And we</a:t>
            </a:r>
            <a:r>
              <a:rPr lang="zh-CN" altLang="en-US" sz="1200" b="0" i="0" u="none" strike="noStrike" kern="1200" baseline="0">
                <a:solidFill>
                  <a:schemeClr val="tx1"/>
                </a:solidFill>
                <a:latin typeface="+mn-lt"/>
                <a:ea typeface="+mn-ea"/>
                <a:cs typeface="+mn-cs"/>
              </a:rPr>
              <a:t> </a:t>
            </a:r>
            <a:r>
              <a:rPr lang="en-US" altLang="zh-CN" sz="1200" b="0" i="0" u="none" strike="noStrike" kern="1200" baseline="0">
                <a:solidFill>
                  <a:schemeClr val="tx1"/>
                </a:solidFill>
                <a:latin typeface="+mn-lt"/>
                <a:ea typeface="+mn-ea"/>
                <a:cs typeface="+mn-cs"/>
              </a:rPr>
              <a:t>obtain</a:t>
            </a:r>
            <a:r>
              <a:rPr lang="zh-CN" altLang="en-US" sz="1200" b="0" i="0" u="none" strike="noStrike" kern="1200" baseline="0">
                <a:solidFill>
                  <a:schemeClr val="tx1"/>
                </a:solidFill>
                <a:latin typeface="+mn-lt"/>
                <a:ea typeface="+mn-ea"/>
                <a:cs typeface="+mn-cs"/>
              </a:rPr>
              <a:t> </a:t>
            </a:r>
            <a:r>
              <a:rPr lang="en-US" sz="1200" b="0" i="0" u="none" strike="noStrike" kern="1200" baseline="0">
                <a:solidFill>
                  <a:schemeClr val="tx1"/>
                </a:solidFill>
                <a:latin typeface="+mn-lt"/>
                <a:ea typeface="+mn-ea"/>
                <a:cs typeface="+mn-cs"/>
              </a:rPr>
              <a:t>the partial dot product, s1</a:t>
            </a:r>
          </a:p>
        </p:txBody>
      </p:sp>
      <p:sp>
        <p:nvSpPr>
          <p:cNvPr id="4" name="灯片编号占位符 3"/>
          <p:cNvSpPr>
            <a:spLocks noGrp="1"/>
          </p:cNvSpPr>
          <p:nvPr>
            <p:ph type="sldNum" sz="quarter" idx="10"/>
          </p:nvPr>
        </p:nvSpPr>
        <p:spPr/>
        <p:txBody>
          <a:bodyPr/>
          <a:lstStyle/>
          <a:p>
            <a:fld id="{A96A1291-B31F-4803-BC6D-B71E28808792}" type="slidenum">
              <a:rPr lang="en-US" smtClean="0"/>
              <a:t>26</a:t>
            </a:fld>
            <a:endParaRPr lang="en-US"/>
          </a:p>
        </p:txBody>
      </p:sp>
    </p:spTree>
    <p:extLst>
      <p:ext uri="{BB962C8B-B14F-4D97-AF65-F5344CB8AC3E}">
        <p14:creationId xmlns:p14="http://schemas.microsoft.com/office/powerpoint/2010/main" val="67211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a:solidFill>
                  <a:schemeClr val="tx1"/>
                </a:solidFill>
                <a:latin typeface="+mn-lt"/>
                <a:ea typeface="+mn-ea"/>
                <a:cs typeface="+mn-cs"/>
              </a:rPr>
              <a:t>In the next step, BDFH and V2,V4,V8 and V11 are accessed similarly.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latin typeface="+mn-lt"/>
                <a:ea typeface="+mn-ea"/>
                <a:cs typeface="+mn-cs"/>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a:solidFill>
                  <a:schemeClr val="tx1"/>
                </a:solidFill>
                <a:latin typeface="+mn-lt"/>
                <a:ea typeface="+mn-ea"/>
                <a:cs typeface="+mn-cs"/>
              </a:rPr>
              <a:t>The partial dot product s2 is accumulated with the previous partial dot product s1 to get the complete dot product.</a:t>
            </a:r>
          </a:p>
        </p:txBody>
      </p:sp>
      <p:sp>
        <p:nvSpPr>
          <p:cNvPr id="4" name="灯片编号占位符 3"/>
          <p:cNvSpPr>
            <a:spLocks noGrp="1"/>
          </p:cNvSpPr>
          <p:nvPr>
            <p:ph type="sldNum" sz="quarter" idx="10"/>
          </p:nvPr>
        </p:nvSpPr>
        <p:spPr/>
        <p:txBody>
          <a:bodyPr/>
          <a:lstStyle/>
          <a:p>
            <a:fld id="{A96A1291-B31F-4803-BC6D-B71E28808792}" type="slidenum">
              <a:rPr lang="en-US" smtClean="0"/>
              <a:t>27</a:t>
            </a:fld>
            <a:endParaRPr lang="en-US"/>
          </a:p>
        </p:txBody>
      </p:sp>
    </p:spTree>
    <p:extLst>
      <p:ext uri="{BB962C8B-B14F-4D97-AF65-F5344CB8AC3E}">
        <p14:creationId xmlns:p14="http://schemas.microsoft.com/office/powerpoint/2010/main" val="6166423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In summary, </a:t>
            </a:r>
          </a:p>
          <a:p>
            <a:r>
              <a:rPr lang="en-US" sz="1200" b="0" i="0" u="none" strike="noStrike" kern="1200" baseline="0">
                <a:solidFill>
                  <a:schemeClr val="tx1"/>
                </a:solidFill>
                <a:latin typeface="+mn-lt"/>
                <a:ea typeface="+mn-ea"/>
                <a:cs typeface="+mn-cs"/>
              </a:rPr>
              <a:t>taking advantage of the bank balanced property of BBS, this </a:t>
            </a:r>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 design can easily exploit both inter-row and inter-bank parallelism.</a:t>
            </a:r>
          </a:p>
          <a:p>
            <a:r>
              <a:rPr lang="en-US" sz="1200" b="0" i="0" u="none" strike="noStrike" kern="1200" baseline="0">
                <a:solidFill>
                  <a:schemeClr val="tx1"/>
                </a:solidFill>
                <a:latin typeface="+mn-lt"/>
                <a:ea typeface="+mn-ea"/>
                <a:cs typeface="+mn-cs"/>
              </a:rPr>
              <a:t>(click)</a:t>
            </a:r>
          </a:p>
          <a:p>
            <a:r>
              <a:rPr lang="en-US" sz="1200" b="0" i="0" u="none" strike="noStrike" kern="1200" baseline="0">
                <a:solidFill>
                  <a:schemeClr val="tx1"/>
                </a:solidFill>
                <a:latin typeface="+mn-lt"/>
                <a:ea typeface="+mn-ea"/>
                <a:cs typeface="+mn-cs"/>
              </a:rPr>
              <a:t>In BBS, every row and every bank has the same number of elements which automatically guarantees the load balance across rows and banks in </a:t>
            </a:r>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 </a:t>
            </a:r>
          </a:p>
          <a:p>
            <a:r>
              <a:rPr lang="en-US" sz="1200" b="0" i="0" u="none" strike="noStrike" kern="1200" baseline="0">
                <a:solidFill>
                  <a:schemeClr val="tx1"/>
                </a:solidFill>
                <a:latin typeface="+mn-lt"/>
                <a:ea typeface="+mn-ea"/>
                <a:cs typeface="+mn-cs"/>
              </a:rPr>
              <a:t>(click)</a:t>
            </a:r>
          </a:p>
          <a:p>
            <a:r>
              <a:rPr lang="en-US" sz="1200" b="0" i="0" u="none" strike="noStrike" kern="1200" baseline="0">
                <a:solidFill>
                  <a:schemeClr val="tx1"/>
                </a:solidFill>
                <a:latin typeface="+mn-lt"/>
                <a:ea typeface="+mn-ea"/>
                <a:cs typeface="+mn-cs"/>
              </a:rPr>
              <a:t>When accessing the vector elements, BBS ensures one and only one element is accessed in each bank. Therefore, storing each vector bank in an independently block RAM can supply vector elements simultaneously with high bandwidth and without memory access conflicts. </a:t>
            </a:r>
            <a:endParaRPr lang="en-US" altLang="zh-CN" sz="2000">
              <a:latin typeface="Helvetica" panose="020B0604020202020204" pitchFamily="34" charset="0"/>
              <a:cs typeface="Helvetica" panose="020B0604020202020204" pitchFamily="34" charset="0"/>
            </a:endParaRPr>
          </a:p>
          <a:p>
            <a:endParaRPr lang="en-US" sz="1200" b="0" i="0" u="none" strike="noStrike" kern="1200" baseline="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96A1291-B31F-4803-BC6D-B71E28808792}" type="slidenum">
              <a:rPr lang="en-US" smtClean="0"/>
              <a:t>28</a:t>
            </a:fld>
            <a:endParaRPr lang="en-US"/>
          </a:p>
        </p:txBody>
      </p:sp>
    </p:spTree>
    <p:extLst>
      <p:ext uri="{BB962C8B-B14F-4D97-AF65-F5344CB8AC3E}">
        <p14:creationId xmlns:p14="http://schemas.microsoft.com/office/powerpoint/2010/main" val="3529281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Compressed Sparse Row (CSR) is a commonly used sparse matrix format.</a:t>
            </a:r>
          </a:p>
          <a:p>
            <a:r>
              <a:rPr lang="en-US" sz="1200" b="0" i="0" u="none" strike="noStrike" kern="1200" baseline="0">
                <a:solidFill>
                  <a:schemeClr val="tx1"/>
                </a:solidFill>
                <a:latin typeface="+mn-lt"/>
                <a:ea typeface="+mn-ea"/>
                <a:cs typeface="+mn-cs"/>
              </a:rPr>
              <a:t>However, it introduce</a:t>
            </a:r>
            <a:r>
              <a:rPr lang="en-US" altLang="zh-CN" sz="1200" b="0" i="0" u="none" strike="noStrike" kern="1200" baseline="0">
                <a:solidFill>
                  <a:schemeClr val="tx1"/>
                </a:solidFill>
                <a:latin typeface="+mn-lt"/>
                <a:ea typeface="+mn-ea"/>
                <a:cs typeface="+mn-cs"/>
              </a:rPr>
              <a:t>s</a:t>
            </a:r>
            <a:r>
              <a:rPr lang="en-US" sz="1200" b="0" i="0" u="none" strike="noStrike" kern="1200" baseline="0">
                <a:solidFill>
                  <a:schemeClr val="tx1"/>
                </a:solidFill>
                <a:latin typeface="+mn-lt"/>
                <a:ea typeface="+mn-ea"/>
                <a:cs typeface="+mn-cs"/>
              </a:rPr>
              <a:t> decoding overheads when implementing our </a:t>
            </a:r>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 design on FPGA.</a:t>
            </a:r>
          </a:p>
        </p:txBody>
      </p:sp>
      <p:sp>
        <p:nvSpPr>
          <p:cNvPr id="4" name="灯片编号占位符 3"/>
          <p:cNvSpPr>
            <a:spLocks noGrp="1"/>
          </p:cNvSpPr>
          <p:nvPr>
            <p:ph type="sldNum" sz="quarter" idx="10"/>
          </p:nvPr>
        </p:nvSpPr>
        <p:spPr/>
        <p:txBody>
          <a:bodyPr/>
          <a:lstStyle/>
          <a:p>
            <a:fld id="{A96A1291-B31F-4803-BC6D-B71E28808792}" type="slidenum">
              <a:rPr lang="en-US" smtClean="0"/>
              <a:t>29</a:t>
            </a:fld>
            <a:endParaRPr lang="en-US"/>
          </a:p>
        </p:txBody>
      </p:sp>
    </p:spTree>
    <p:extLst>
      <p:ext uri="{BB962C8B-B14F-4D97-AF65-F5344CB8AC3E}">
        <p14:creationId xmlns:p14="http://schemas.microsoft.com/office/powerpoint/2010/main" val="2228585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3</a:t>
            </a:fld>
            <a:endParaRPr lang="en-US"/>
          </a:p>
        </p:txBody>
      </p:sp>
    </p:spTree>
    <p:extLst>
      <p:ext uri="{BB962C8B-B14F-4D97-AF65-F5344CB8AC3E}">
        <p14:creationId xmlns:p14="http://schemas.microsoft.com/office/powerpoint/2010/main" val="2328162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First, </a:t>
            </a:r>
            <a:r>
              <a:rPr lang="de-DE" sz="1200" b="0" i="0" u="none" strike="noStrike" kern="1200" baseline="0">
                <a:solidFill>
                  <a:schemeClr val="tx1"/>
                </a:solidFill>
                <a:latin typeface="+mn-lt"/>
                <a:ea typeface="+mn-ea"/>
                <a:cs typeface="+mn-cs"/>
              </a:rPr>
              <a:t>CSR format encodes all non-zero </a:t>
            </a:r>
            <a:r>
              <a:rPr lang="en-US" sz="1200" b="0" i="0" u="none" strike="noStrike" kern="1200" baseline="0">
                <a:solidFill>
                  <a:schemeClr val="tx1"/>
                </a:solidFill>
                <a:latin typeface="+mn-lt"/>
                <a:ea typeface="+mn-ea"/>
                <a:cs typeface="+mn-cs"/>
              </a:rPr>
              <a:t>elements in a row-major order. Rearranging the non-zero elements are inevitable in order to exploit inter-bank parallelism in our </a:t>
            </a:r>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 design.</a:t>
            </a:r>
          </a:p>
          <a:p>
            <a:endParaRPr lang="en-US" sz="1200" b="0" i="0" u="none" strike="noStrike" kern="1200" baseline="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96A1291-B31F-4803-BC6D-B71E28808792}" type="slidenum">
              <a:rPr lang="en-US" smtClean="0"/>
              <a:t>30</a:t>
            </a:fld>
            <a:endParaRPr lang="en-US"/>
          </a:p>
        </p:txBody>
      </p:sp>
    </p:spTree>
    <p:extLst>
      <p:ext uri="{BB962C8B-B14F-4D97-AF65-F5344CB8AC3E}">
        <p14:creationId xmlns:p14="http://schemas.microsoft.com/office/powerpoint/2010/main" val="3446451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Second, CSR format stores column indices and row pointers to track the location of each non-zero value. Thus, </a:t>
            </a:r>
            <a:r>
              <a:rPr lang="en-US" altLang="zh-CN" sz="1200" b="0" i="0" u="none" strike="noStrike" kern="1200" baseline="0" dirty="0">
                <a:solidFill>
                  <a:schemeClr val="tx1"/>
                </a:solidFill>
                <a:latin typeface="+mn-lt"/>
                <a:ea typeface="+mn-ea"/>
                <a:cs typeface="+mn-cs"/>
              </a:rPr>
              <a:t>computing</a:t>
            </a:r>
            <a:r>
              <a:rPr lang="en-US" sz="1200" b="0" i="0" u="none" strike="noStrike" kern="1200" baseline="0" dirty="0">
                <a:solidFill>
                  <a:schemeClr val="tx1"/>
                </a:solidFill>
                <a:latin typeface="+mn-lt"/>
                <a:ea typeface="+mn-ea"/>
                <a:cs typeface="+mn-cs"/>
              </a:rPr>
              <a:t> </a:t>
            </a:r>
            <a:r>
              <a:rPr lang="en-US" sz="1200" b="0" i="0" u="none" strike="noStrike" kern="1200" baseline="0">
                <a:solidFill>
                  <a:schemeClr val="tx1"/>
                </a:solidFill>
                <a:latin typeface="+mn-lt"/>
                <a:ea typeface="+mn-ea"/>
                <a:cs typeface="+mn-cs"/>
              </a:rPr>
              <a:t>its </a:t>
            </a:r>
            <a:r>
              <a:rPr lang="en-US" altLang="zh-CN" sz="1200" b="0" i="0" u="none" strike="noStrike" kern="1200" baseline="0">
                <a:solidFill>
                  <a:schemeClr val="tx1"/>
                </a:solidFill>
                <a:latin typeface="+mn-lt"/>
                <a:ea typeface="+mn-ea"/>
                <a:cs typeface="+mn-cs"/>
              </a:rPr>
              <a:t>index in the bank</a:t>
            </a:r>
            <a:r>
              <a:rPr lang="en-US" sz="1200" b="0" i="0" u="none" strike="noStrike" kern="1200" baseline="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is required to fetch its corresponding vector element.</a:t>
            </a:r>
          </a:p>
        </p:txBody>
      </p:sp>
      <p:sp>
        <p:nvSpPr>
          <p:cNvPr id="4" name="灯片编号占位符 3"/>
          <p:cNvSpPr>
            <a:spLocks noGrp="1"/>
          </p:cNvSpPr>
          <p:nvPr>
            <p:ph type="sldNum" sz="quarter" idx="10"/>
          </p:nvPr>
        </p:nvSpPr>
        <p:spPr/>
        <p:txBody>
          <a:bodyPr/>
          <a:lstStyle/>
          <a:p>
            <a:fld id="{A96A1291-B31F-4803-BC6D-B71E28808792}" type="slidenum">
              <a:rPr lang="en-US" smtClean="0"/>
              <a:t>31</a:t>
            </a:fld>
            <a:endParaRPr lang="en-US"/>
          </a:p>
        </p:txBody>
      </p:sp>
    </p:spTree>
    <p:extLst>
      <p:ext uri="{BB962C8B-B14F-4D97-AF65-F5344CB8AC3E}">
        <p14:creationId xmlns:p14="http://schemas.microsoft.com/office/powerpoint/2010/main" val="491546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In order to eliminate decoding overheads, we introduce a sparse matrix format called Compressed Sparse Banks (CSB) that is specifically designed</a:t>
            </a:r>
          </a:p>
          <a:p>
            <a:r>
              <a:rPr lang="en-US" sz="1200" b="0" i="0" u="none" strike="noStrike" kern="1200" baseline="0">
                <a:solidFill>
                  <a:schemeClr val="tx1"/>
                </a:solidFill>
                <a:latin typeface="+mn-lt"/>
                <a:ea typeface="+mn-ea"/>
                <a:cs typeface="+mn-cs"/>
              </a:rPr>
              <a:t>for BBS.</a:t>
            </a:r>
          </a:p>
        </p:txBody>
      </p:sp>
      <p:sp>
        <p:nvSpPr>
          <p:cNvPr id="4" name="灯片编号占位符 3"/>
          <p:cNvSpPr>
            <a:spLocks noGrp="1"/>
          </p:cNvSpPr>
          <p:nvPr>
            <p:ph type="sldNum" sz="quarter" idx="10"/>
          </p:nvPr>
        </p:nvSpPr>
        <p:spPr/>
        <p:txBody>
          <a:bodyPr/>
          <a:lstStyle/>
          <a:p>
            <a:fld id="{A96A1291-B31F-4803-BC6D-B71E28808792}" type="slidenum">
              <a:rPr lang="en-US" smtClean="0"/>
              <a:t>32</a:t>
            </a:fld>
            <a:endParaRPr lang="en-US"/>
          </a:p>
        </p:txBody>
      </p:sp>
    </p:spTree>
    <p:extLst>
      <p:ext uri="{BB962C8B-B14F-4D97-AF65-F5344CB8AC3E}">
        <p14:creationId xmlns:p14="http://schemas.microsoft.com/office/powerpoint/2010/main" val="1099951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In CSB, the order of non-zero elements are rearranged i</a:t>
            </a:r>
            <a:r>
              <a:rPr lang="en-US" altLang="zh-CN" sz="1200" b="0" i="0" u="none" strike="noStrike" kern="1200" baseline="0">
                <a:solidFill>
                  <a:schemeClr val="tx1"/>
                </a:solidFill>
                <a:latin typeface="+mn-lt"/>
                <a:ea typeface="+mn-ea"/>
                <a:cs typeface="+mn-cs"/>
              </a:rPr>
              <a:t>n advance</a:t>
            </a:r>
            <a:r>
              <a:rPr lang="en-US" sz="1200" b="0" i="0" u="none" strike="noStrike" kern="1200" baseline="0">
                <a:solidFill>
                  <a:schemeClr val="tx1"/>
                </a:solidFill>
                <a:latin typeface="+mn-lt"/>
                <a:ea typeface="+mn-ea"/>
                <a:cs typeface="+mn-cs"/>
              </a:rPr>
              <a:t>. </a:t>
            </a:r>
          </a:p>
        </p:txBody>
      </p:sp>
      <p:sp>
        <p:nvSpPr>
          <p:cNvPr id="4" name="灯片编号占位符 3"/>
          <p:cNvSpPr>
            <a:spLocks noGrp="1"/>
          </p:cNvSpPr>
          <p:nvPr>
            <p:ph type="sldNum" sz="quarter" idx="10"/>
          </p:nvPr>
        </p:nvSpPr>
        <p:spPr/>
        <p:txBody>
          <a:bodyPr/>
          <a:lstStyle/>
          <a:p>
            <a:fld id="{A96A1291-B31F-4803-BC6D-B71E28808792}" type="slidenum">
              <a:rPr lang="en-US" smtClean="0"/>
              <a:t>33</a:t>
            </a:fld>
            <a:endParaRPr lang="en-US"/>
          </a:p>
        </p:txBody>
      </p:sp>
    </p:spTree>
    <p:extLst>
      <p:ext uri="{BB962C8B-B14F-4D97-AF65-F5344CB8AC3E}">
        <p14:creationId xmlns:p14="http://schemas.microsoft.com/office/powerpoint/2010/main" val="27973653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And CSB lists the bank internal indices directly instead of column indices.</a:t>
            </a:r>
          </a:p>
          <a:p>
            <a:r>
              <a:rPr lang="en-US" sz="1200" b="0" i="0" u="none" strike="noStrike" kern="1200" baseline="0">
                <a:solidFill>
                  <a:schemeClr val="tx1"/>
                </a:solidFill>
                <a:latin typeface="+mn-lt"/>
                <a:ea typeface="+mn-ea"/>
                <a:cs typeface="+mn-cs"/>
              </a:rPr>
              <a:t>The bank internal indices can be directly regarded as physical addresses to fetch the vector elements.</a:t>
            </a:r>
            <a:endParaRPr lang="en-US"/>
          </a:p>
        </p:txBody>
      </p:sp>
      <p:sp>
        <p:nvSpPr>
          <p:cNvPr id="4" name="灯片编号占位符 3"/>
          <p:cNvSpPr>
            <a:spLocks noGrp="1"/>
          </p:cNvSpPr>
          <p:nvPr>
            <p:ph type="sldNum" sz="quarter" idx="10"/>
          </p:nvPr>
        </p:nvSpPr>
        <p:spPr/>
        <p:txBody>
          <a:bodyPr/>
          <a:lstStyle/>
          <a:p>
            <a:fld id="{A96A1291-B31F-4803-BC6D-B71E28808792}" type="slidenum">
              <a:rPr lang="en-US" smtClean="0"/>
              <a:t>34</a:t>
            </a:fld>
            <a:endParaRPr lang="en-US"/>
          </a:p>
        </p:txBody>
      </p:sp>
    </p:spTree>
    <p:extLst>
      <p:ext uri="{BB962C8B-B14F-4D97-AF65-F5344CB8AC3E}">
        <p14:creationId xmlns:p14="http://schemas.microsoft.com/office/powerpoint/2010/main" val="3965177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Then, we introduce the FPGA accelerator for LSTM networks with bank-balanced sparsity.</a:t>
            </a:r>
          </a:p>
        </p:txBody>
      </p:sp>
      <p:sp>
        <p:nvSpPr>
          <p:cNvPr id="4" name="Slide Number Placeholder 3"/>
          <p:cNvSpPr>
            <a:spLocks noGrp="1"/>
          </p:cNvSpPr>
          <p:nvPr>
            <p:ph type="sldNum" sz="quarter" idx="5"/>
          </p:nvPr>
        </p:nvSpPr>
        <p:spPr/>
        <p:txBody>
          <a:bodyPr/>
          <a:lstStyle/>
          <a:p>
            <a:fld id="{A96A1291-B31F-4803-BC6D-B71E28808792}" type="slidenum">
              <a:rPr lang="en-US" smtClean="0"/>
              <a:t>35</a:t>
            </a:fld>
            <a:endParaRPr lang="en-US"/>
          </a:p>
        </p:txBody>
      </p:sp>
    </p:spTree>
    <p:extLst>
      <p:ext uri="{BB962C8B-B14F-4D97-AF65-F5344CB8AC3E}">
        <p14:creationId xmlns:p14="http://schemas.microsoft.com/office/powerpoint/2010/main" val="28185673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Similar </a:t>
            </a:r>
            <a:r>
              <a:rPr lang="en-US" altLang="zh-CN" sz="1200" b="0" i="0" u="none" strike="noStrike" kern="1200" baseline="0">
                <a:solidFill>
                  <a:schemeClr val="tx1"/>
                </a:solidFill>
                <a:latin typeface="+mn-lt"/>
                <a:ea typeface="+mn-ea"/>
                <a:cs typeface="+mn-cs"/>
              </a:rPr>
              <a:t>to</a:t>
            </a:r>
            <a:r>
              <a:rPr lang="en-US" sz="1200" b="0" i="0" u="none" strike="noStrike" kern="1200" baseline="0">
                <a:solidFill>
                  <a:schemeClr val="tx1"/>
                </a:solidFill>
                <a:latin typeface="+mn-lt"/>
                <a:ea typeface="+mn-ea"/>
                <a:cs typeface="+mn-cs"/>
              </a:rPr>
              <a:t> other heterogenous accelerator</a:t>
            </a:r>
            <a:r>
              <a:rPr lang="en-US" altLang="zh-CN" sz="1200" b="0" i="0" u="none" strike="noStrike" kern="1200" baseline="0">
                <a:solidFill>
                  <a:schemeClr val="tx1"/>
                </a:solidFill>
                <a:latin typeface="+mn-lt"/>
                <a:ea typeface="+mn-ea"/>
                <a:cs typeface="+mn-cs"/>
              </a:rPr>
              <a:t>s</a:t>
            </a:r>
            <a:r>
              <a:rPr lang="en-US" sz="1200" b="0" i="0" u="none" strike="noStrike" kern="1200" baseline="0">
                <a:solidFill>
                  <a:schemeClr val="tx1"/>
                </a:solidFill>
                <a:latin typeface="+mn-lt"/>
                <a:ea typeface="+mn-ea"/>
                <a:cs typeface="+mn-cs"/>
              </a:rPr>
              <a:t> on FPGA, the BBS accelerator receives data and instructions from the host server and return results after FPGA execution.</a:t>
            </a:r>
          </a:p>
          <a:p>
            <a:r>
              <a:rPr lang="en-US" sz="1200" b="0" i="0" u="none" strike="noStrike" kern="1200" baseline="0">
                <a:solidFill>
                  <a:schemeClr val="tx1"/>
                </a:solidFill>
                <a:latin typeface="+mn-lt"/>
                <a:ea typeface="+mn-ea"/>
                <a:cs typeface="+mn-cs"/>
              </a:rPr>
              <a:t>BBS accelerator mainly consists of a sparse matrix-vector multiplication unit (</a:t>
            </a:r>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 Unit), an element-wise vector operation unit (EWOP Unit), on-chip memories for matrices and vectors, and a central controller. </a:t>
            </a: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A96A1291-B31F-4803-BC6D-B71E28808792}" type="slidenum">
              <a:rPr lang="en-US" smtClean="0"/>
              <a:t>36</a:t>
            </a:fld>
            <a:endParaRPr lang="en-US"/>
          </a:p>
        </p:txBody>
      </p:sp>
    </p:spTree>
    <p:extLst>
      <p:ext uri="{BB962C8B-B14F-4D97-AF65-F5344CB8AC3E}">
        <p14:creationId xmlns:p14="http://schemas.microsoft.com/office/powerpoint/2010/main" val="1706606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a:t>
            </a:r>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 unit implements the highly parallel </a:t>
            </a:r>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 design described before.</a:t>
            </a:r>
          </a:p>
          <a:p>
            <a:r>
              <a:rPr lang="en-US" sz="1200" b="0" i="0" u="none" strike="noStrike" kern="1200" baseline="0">
                <a:solidFill>
                  <a:schemeClr val="tx1"/>
                </a:solidFill>
                <a:latin typeface="+mn-lt"/>
                <a:ea typeface="+mn-ea"/>
                <a:cs typeface="+mn-cs"/>
              </a:rPr>
              <a:t>It includes </a:t>
            </a:r>
            <a:r>
              <a:rPr lang="en-US" altLang="zh-CN" sz="1200" b="0" i="0" u="none" strike="noStrike" kern="1200" baseline="0">
                <a:solidFill>
                  <a:schemeClr val="tx1"/>
                </a:solidFill>
                <a:latin typeface="+mn-lt"/>
                <a:ea typeface="+mn-ea"/>
                <a:cs typeface="+mn-cs"/>
              </a:rPr>
              <a:t>a</a:t>
            </a:r>
            <a:r>
              <a:rPr lang="en-US" sz="1200" b="0" i="0" u="none" strike="noStrike" kern="1200" baseline="0">
                <a:solidFill>
                  <a:schemeClr val="tx1"/>
                </a:solidFill>
                <a:latin typeface="+mn-lt"/>
                <a:ea typeface="+mn-ea"/>
                <a:cs typeface="+mn-cs"/>
              </a:rPr>
              <a:t> PE array to exploit inter-row parallelism, while each PE is designed to exploit inter-bank parallelism as we described before.</a:t>
            </a:r>
          </a:p>
          <a:p>
            <a:endParaRPr lang="en-US" sz="1200" b="0" i="0" u="none" strike="noStrike" kern="1200" baseline="0">
              <a:solidFill>
                <a:schemeClr val="tx1"/>
              </a:solidFill>
              <a:latin typeface="+mn-lt"/>
              <a:ea typeface="+mn-ea"/>
              <a:cs typeface="+mn-cs"/>
            </a:endParaRPr>
          </a:p>
          <a:p>
            <a:endParaRPr lang="en-US" sz="1200" b="0" i="0"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A96A1291-B31F-4803-BC6D-B71E28808792}" type="slidenum">
              <a:rPr lang="en-US" smtClean="0"/>
              <a:t>37</a:t>
            </a:fld>
            <a:endParaRPr lang="en-US"/>
          </a:p>
        </p:txBody>
      </p:sp>
    </p:spTree>
    <p:extLst>
      <p:ext uri="{BB962C8B-B14F-4D97-AF65-F5344CB8AC3E}">
        <p14:creationId xmlns:p14="http://schemas.microsoft.com/office/powerpoint/2010/main" val="29106349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The matrix memory stores weight represented in CSB format.</a:t>
            </a:r>
          </a:p>
        </p:txBody>
      </p:sp>
      <p:sp>
        <p:nvSpPr>
          <p:cNvPr id="4" name="Slide Number Placeholder 3"/>
          <p:cNvSpPr>
            <a:spLocks noGrp="1"/>
          </p:cNvSpPr>
          <p:nvPr>
            <p:ph type="sldNum" sz="quarter" idx="5"/>
          </p:nvPr>
        </p:nvSpPr>
        <p:spPr/>
        <p:txBody>
          <a:bodyPr/>
          <a:lstStyle/>
          <a:p>
            <a:fld id="{A96A1291-B31F-4803-BC6D-B71E28808792}" type="slidenum">
              <a:rPr lang="en-US" smtClean="0"/>
              <a:t>38</a:t>
            </a:fld>
            <a:endParaRPr lang="en-US"/>
          </a:p>
        </p:txBody>
      </p:sp>
    </p:spTree>
    <p:extLst>
      <p:ext uri="{BB962C8B-B14F-4D97-AF65-F5344CB8AC3E}">
        <p14:creationId xmlns:p14="http://schemas.microsoft.com/office/powerpoint/2010/main" val="3390644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For the private vector buffer inside each PE, each bank of the multiplied vector is stored in </a:t>
            </a:r>
            <a:r>
              <a:rPr lang="en-US" altLang="zh-CN" sz="1200" b="0" i="0" u="none" strike="noStrike" kern="1200" baseline="0">
                <a:solidFill>
                  <a:schemeClr val="tx1"/>
                </a:solidFill>
                <a:latin typeface="+mn-lt"/>
                <a:ea typeface="+mn-ea"/>
                <a:cs typeface="+mn-cs"/>
              </a:rPr>
              <a:t>multiple</a:t>
            </a:r>
            <a:r>
              <a:rPr lang="en-US" sz="1200" b="0" i="0" u="none" strike="noStrike" kern="1200" baseline="0">
                <a:solidFill>
                  <a:schemeClr val="tx1"/>
                </a:solidFill>
                <a:latin typeface="+mn-lt"/>
                <a:ea typeface="+mn-ea"/>
                <a:cs typeface="+mn-cs"/>
              </a:rPr>
              <a:t> BRAMs. Therefore, the </a:t>
            </a:r>
            <a:r>
              <a:rPr lang="en-US" altLang="zh-CN" sz="1200" b="0" i="0" u="none" strike="noStrike" kern="1200" baseline="0">
                <a:solidFill>
                  <a:schemeClr val="tx1"/>
                </a:solidFill>
                <a:latin typeface="+mn-lt"/>
                <a:ea typeface="+mn-ea"/>
                <a:cs typeface="+mn-cs"/>
              </a:rPr>
              <a:t>private vector buffer </a:t>
            </a:r>
            <a:r>
              <a:rPr lang="en-US" sz="1200" b="0" i="0" u="none" strike="noStrike" kern="1200" baseline="0">
                <a:solidFill>
                  <a:schemeClr val="tx1"/>
                </a:solidFill>
                <a:latin typeface="+mn-lt"/>
                <a:ea typeface="+mn-ea"/>
                <a:cs typeface="+mn-cs"/>
              </a:rPr>
              <a:t>can provide multiple vector elements simultaneously through bank internal indices.</a:t>
            </a:r>
          </a:p>
        </p:txBody>
      </p:sp>
      <p:sp>
        <p:nvSpPr>
          <p:cNvPr id="4" name="Slide Number Placeholder 3"/>
          <p:cNvSpPr>
            <a:spLocks noGrp="1"/>
          </p:cNvSpPr>
          <p:nvPr>
            <p:ph type="sldNum" sz="quarter" idx="5"/>
          </p:nvPr>
        </p:nvSpPr>
        <p:spPr/>
        <p:txBody>
          <a:bodyPr/>
          <a:lstStyle/>
          <a:p>
            <a:fld id="{A96A1291-B31F-4803-BC6D-B71E28808792}" type="slidenum">
              <a:rPr lang="en-US" smtClean="0"/>
              <a:t>39</a:t>
            </a:fld>
            <a:endParaRPr lang="en-US"/>
          </a:p>
        </p:txBody>
      </p:sp>
    </p:spTree>
    <p:extLst>
      <p:ext uri="{BB962C8B-B14F-4D97-AF65-F5344CB8AC3E}">
        <p14:creationId xmlns:p14="http://schemas.microsoft.com/office/powerpoint/2010/main" val="2100081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Neural networks based on Long Short-Term Memory (LSTM) have been widely used in language and speech applications such as machine translation, speech recognition and speech synthesis. </a:t>
            </a:r>
          </a:p>
          <a:p>
            <a:endParaRPr lang="en-US" sz="1200" b="0" i="0"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A96A1291-B31F-4803-BC6D-B71E28808792}" type="slidenum">
              <a:rPr lang="en-US" smtClean="0"/>
              <a:t>4</a:t>
            </a:fld>
            <a:endParaRPr lang="en-US"/>
          </a:p>
        </p:txBody>
      </p:sp>
    </p:spTree>
    <p:extLst>
      <p:ext uri="{BB962C8B-B14F-4D97-AF65-F5344CB8AC3E}">
        <p14:creationId xmlns:p14="http://schemas.microsoft.com/office/powerpoint/2010/main" val="36427696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a:solidFill>
                  <a:schemeClr val="tx1"/>
                </a:solidFill>
                <a:highlight>
                  <a:srgbClr val="FAFAFA"/>
                </a:highlight>
                <a:latin typeface="+mn-lt"/>
                <a:ea typeface="+mn-ea"/>
                <a:cs typeface="+mn-cs"/>
              </a:rPr>
              <a:t>Our evaluation centers around two aspects: the model accuracy of BBS and the hardware efficiency of BBS accelerator.</a:t>
            </a:r>
          </a:p>
          <a:p>
            <a:endParaRPr lang="en-US" sz="1200" b="0" i="0" u="none" strike="noStrike" kern="1200" baseline="0">
              <a:solidFill>
                <a:schemeClr val="tx1"/>
              </a:solidFill>
              <a:highlight>
                <a:srgbClr val="FAFAFA"/>
              </a:highligh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40</a:t>
            </a:fld>
            <a:endParaRPr lang="en-US"/>
          </a:p>
        </p:txBody>
      </p:sp>
    </p:spTree>
    <p:extLst>
      <p:ext uri="{BB962C8B-B14F-4D97-AF65-F5344CB8AC3E}">
        <p14:creationId xmlns:p14="http://schemas.microsoft.com/office/powerpoint/2010/main" val="1650778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We evaluate the model accuracy of BBS with an LSTM language model of the PTB dataset and an LSTM speech recognition model on the TIMIT dataset.</a:t>
            </a:r>
          </a:p>
          <a:p>
            <a:r>
              <a:rPr lang="en-US" sz="1200" b="0" i="0" u="none" strike="noStrike" kern="1200" baseline="0">
                <a:solidFill>
                  <a:schemeClr val="tx1"/>
                </a:solidFill>
                <a:latin typeface="+mn-lt"/>
                <a:ea typeface="+mn-ea"/>
                <a:cs typeface="+mn-cs"/>
              </a:rPr>
              <a:t>(click)We compare bank-balanced sparsity with the dense baseline, unstructured sparsity by fine-grained pruning and block sparsity by coarse-grained pruning.</a:t>
            </a:r>
          </a:p>
        </p:txBody>
      </p:sp>
      <p:sp>
        <p:nvSpPr>
          <p:cNvPr id="4" name="Slide Number Placeholder 3"/>
          <p:cNvSpPr>
            <a:spLocks noGrp="1"/>
          </p:cNvSpPr>
          <p:nvPr>
            <p:ph type="sldNum" sz="quarter" idx="5"/>
          </p:nvPr>
        </p:nvSpPr>
        <p:spPr/>
        <p:txBody>
          <a:bodyPr/>
          <a:lstStyle/>
          <a:p>
            <a:fld id="{A96A1291-B31F-4803-BC6D-B71E28808792}" type="slidenum">
              <a:rPr lang="en-US" smtClean="0"/>
              <a:t>41</a:t>
            </a:fld>
            <a:endParaRPr lang="en-US"/>
          </a:p>
        </p:txBody>
      </p:sp>
    </p:spTree>
    <p:extLst>
      <p:ext uri="{BB962C8B-B14F-4D97-AF65-F5344CB8AC3E}">
        <p14:creationId xmlns:p14="http://schemas.microsoft.com/office/powerpoint/2010/main" val="5948488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As shown in first Figure, the perplexity curve of our BBS is very close to the perplexity curve of unstructured sparsity.</a:t>
            </a:r>
          </a:p>
          <a:p>
            <a:r>
              <a:rPr lang="en-US" sz="1200" b="0" i="0" u="none" strike="noStrike" kern="1200" baseline="0">
                <a:solidFill>
                  <a:schemeClr val="tx1"/>
                </a:solidFill>
                <a:latin typeface="+mn-lt"/>
                <a:ea typeface="+mn-ea"/>
                <a:cs typeface="+mn-cs"/>
              </a:rPr>
              <a:t>Perplexity is a metric to quantify language model quality. The lower the better.</a:t>
            </a:r>
          </a:p>
          <a:p>
            <a:r>
              <a:rPr lang="en-US" sz="1200" b="0" i="0" u="none" strike="noStrike" kern="1200" baseline="0">
                <a:solidFill>
                  <a:schemeClr val="tx1"/>
                </a:solidFill>
                <a:latin typeface="+mn-lt"/>
                <a:ea typeface="+mn-ea"/>
                <a:cs typeface="+mn-cs"/>
              </a:rPr>
              <a:t>Both unstructured sparsity and BBS can preserve the perplexity until around 80% of weights are pruned away.</a:t>
            </a:r>
          </a:p>
          <a:p>
            <a:r>
              <a:rPr lang="en-US" sz="1200" b="0" i="0" u="none" strike="noStrike" kern="1200" baseline="0">
                <a:solidFill>
                  <a:schemeClr val="tx1"/>
                </a:solidFill>
                <a:latin typeface="+mn-lt"/>
                <a:ea typeface="+mn-ea"/>
                <a:cs typeface="+mn-cs"/>
              </a:rPr>
              <a:t>However, the perplexity of block sparsity starts to increase significantly at 40% sparsity.</a:t>
            </a:r>
          </a:p>
        </p:txBody>
      </p:sp>
      <p:sp>
        <p:nvSpPr>
          <p:cNvPr id="4" name="Slide Number Placeholder 3"/>
          <p:cNvSpPr>
            <a:spLocks noGrp="1"/>
          </p:cNvSpPr>
          <p:nvPr>
            <p:ph type="sldNum" sz="quarter" idx="5"/>
          </p:nvPr>
        </p:nvSpPr>
        <p:spPr/>
        <p:txBody>
          <a:bodyPr/>
          <a:lstStyle/>
          <a:p>
            <a:fld id="{A96A1291-B31F-4803-BC6D-B71E28808792}" type="slidenum">
              <a:rPr lang="en-US" smtClean="0"/>
              <a:t>42</a:t>
            </a:fld>
            <a:endParaRPr lang="en-US"/>
          </a:p>
        </p:txBody>
      </p:sp>
    </p:spTree>
    <p:extLst>
      <p:ext uri="{BB962C8B-B14F-4D97-AF65-F5344CB8AC3E}">
        <p14:creationId xmlns:p14="http://schemas.microsoft.com/office/powerpoint/2010/main" val="31787712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Experiments on the LSTM speech recognition model show similar results. These experimental results demonstrate that BBS has almost the same effectiveness as random sparsity and outperforms block sparsity in terms of achievable accuracy or sparsity during pruning.</a:t>
            </a:r>
            <a:endParaRPr lang="en-US" altLang="zh-CN" sz="1200" b="0" i="0"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A96A1291-B31F-4803-BC6D-B71E28808792}" type="slidenum">
              <a:rPr lang="en-US" smtClean="0"/>
              <a:t>43</a:t>
            </a:fld>
            <a:endParaRPr lang="en-US"/>
          </a:p>
        </p:txBody>
      </p:sp>
    </p:spTree>
    <p:extLst>
      <p:ext uri="{BB962C8B-B14F-4D97-AF65-F5344CB8AC3E}">
        <p14:creationId xmlns:p14="http://schemas.microsoft.com/office/powerpoint/2010/main" val="31857824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We further explore the accuracy sensitivity of BBS to the bank size (or the number of banks). As a comparison, we also explore the accuracy sensitivity of block sparsity to the block size.  </a:t>
            </a:r>
          </a:p>
          <a:p>
            <a:r>
              <a:rPr lang="en-US" sz="1200" b="0" i="0" u="none" strike="noStrike" kern="1200" baseline="0">
                <a:solidFill>
                  <a:schemeClr val="tx1"/>
                </a:solidFill>
                <a:latin typeface="+mn-lt"/>
                <a:ea typeface="+mn-ea"/>
                <a:cs typeface="+mn-cs"/>
              </a:rPr>
              <a:t>(click)As shown, BBS achieves almost the same model accuracy regardless of the change of bank size. </a:t>
            </a:r>
          </a:p>
          <a:p>
            <a:r>
              <a:rPr lang="en-US" sz="1200" b="0" i="0" u="none" strike="noStrike" kern="1200" baseline="0">
                <a:solidFill>
                  <a:schemeClr val="tx1"/>
                </a:solidFill>
                <a:latin typeface="+mn-lt"/>
                <a:ea typeface="+mn-ea"/>
                <a:cs typeface="+mn-cs"/>
              </a:rPr>
              <a:t>(click)For block sparsity, however, increasing the block size adversely affects model accuracy.</a:t>
            </a:r>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44</a:t>
            </a:fld>
            <a:endParaRPr lang="en-US"/>
          </a:p>
        </p:txBody>
      </p:sp>
    </p:spTree>
    <p:extLst>
      <p:ext uri="{BB962C8B-B14F-4D97-AF65-F5344CB8AC3E}">
        <p14:creationId xmlns:p14="http://schemas.microsoft.com/office/powerpoint/2010/main" val="7071731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In order to evaluate the hardware efficiency, we implemented the BBS accelerator on catapult platform with an Intel-</a:t>
            </a:r>
            <a:r>
              <a:rPr lang="en-US" sz="1200" b="0" i="0" u="none" strike="noStrike" kern="1200" baseline="0" err="1">
                <a:solidFill>
                  <a:schemeClr val="tx1"/>
                </a:solidFill>
                <a:latin typeface="+mn-lt"/>
                <a:ea typeface="+mn-ea"/>
                <a:cs typeface="+mn-cs"/>
              </a:rPr>
              <a:t>Arria</a:t>
            </a:r>
            <a:r>
              <a:rPr lang="en-US" sz="1200" b="0" i="0" u="none" strike="noStrike" kern="1200" baseline="0">
                <a:solidFill>
                  <a:schemeClr val="tx1"/>
                </a:solidFill>
                <a:latin typeface="+mn-lt"/>
                <a:ea typeface="+mn-ea"/>
                <a:cs typeface="+mn-cs"/>
              </a:rPr>
              <a:t> 10 FPGA.</a:t>
            </a:r>
          </a:p>
          <a:p>
            <a:r>
              <a:rPr lang="en-US" sz="1200" b="0" i="0" u="none" strike="noStrike" kern="1200" baseline="0">
                <a:solidFill>
                  <a:schemeClr val="tx1"/>
                </a:solidFill>
                <a:latin typeface="+mn-lt"/>
                <a:ea typeface="+mn-ea"/>
                <a:cs typeface="+mn-cs"/>
              </a:rPr>
              <a:t>The BBS accelerator sets to M = 64, N = 64, and thus the accelerator contains 64 PEs in the </a:t>
            </a:r>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 unit, and each PE has 64 multipliers executing in parallel.</a:t>
            </a:r>
          </a:p>
          <a:p>
            <a:r>
              <a:rPr lang="en-US" sz="1200" b="0" i="0" u="none" strike="noStrike" kern="1200" baseline="0">
                <a:solidFill>
                  <a:schemeClr val="tx1"/>
                </a:solidFill>
                <a:latin typeface="+mn-lt"/>
                <a:ea typeface="+mn-ea"/>
                <a:cs typeface="+mn-cs"/>
              </a:rPr>
              <a:t>The operator bits is 16-bit since 16-bit is accurate enough to maintain model accuracy. The detailed experimental results on quantization are shown in our paper.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a:solidFill>
                  <a:schemeClr val="tx1"/>
                </a:solidFill>
                <a:latin typeface="+mn-lt"/>
                <a:ea typeface="+mn-ea"/>
                <a:cs typeface="+mn-cs"/>
              </a:rPr>
              <a:t>The LSTM speech recognition model on TIMIT dataset is used in order to </a:t>
            </a:r>
            <a:r>
              <a:rPr lang="en-US" sz="1200" b="0" i="0" kern="1200">
                <a:solidFill>
                  <a:schemeClr val="tx1"/>
                </a:solidFill>
                <a:effectLst/>
                <a:latin typeface="+mn-lt"/>
                <a:ea typeface="+mn-ea"/>
                <a:cs typeface="+mn-cs"/>
              </a:rPr>
              <a:t>be consistent with previous work.</a:t>
            </a:r>
          </a:p>
          <a:p>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45</a:t>
            </a:fld>
            <a:endParaRPr lang="en-US"/>
          </a:p>
        </p:txBody>
      </p:sp>
    </p:spTree>
    <p:extLst>
      <p:ext uri="{BB962C8B-B14F-4D97-AF65-F5344CB8AC3E}">
        <p14:creationId xmlns:p14="http://schemas.microsoft.com/office/powerpoint/2010/main" val="14056232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We compare our BBS accelerator with three state-of-the-art LSTM/RNN accelerators on FPGA: ESE, C-LSTM and </a:t>
            </a:r>
            <a:r>
              <a:rPr lang="en-US" sz="1200" b="0" i="0" u="none" strike="noStrike" kern="1200" baseline="0" err="1">
                <a:solidFill>
                  <a:schemeClr val="tx1"/>
                </a:solidFill>
                <a:latin typeface="+mn-lt"/>
                <a:ea typeface="+mn-ea"/>
                <a:cs typeface="+mn-cs"/>
              </a:rPr>
              <a:t>DeltaRNN</a:t>
            </a:r>
            <a:r>
              <a:rPr lang="en-US" sz="1200" b="0" i="0" u="none" strike="noStrike" kern="1200" baseline="0">
                <a:solidFill>
                  <a:schemeClr val="tx1"/>
                </a:solidFill>
                <a:latin typeface="+mn-lt"/>
                <a:ea typeface="+mn-ea"/>
                <a:cs typeface="+mn-cs"/>
              </a:rPr>
              <a:t>. </a:t>
            </a:r>
          </a:p>
          <a:p>
            <a:r>
              <a:rPr lang="en-US" sz="1200" b="0" i="0" u="none" strike="noStrike" kern="1200" baseline="0">
                <a:solidFill>
                  <a:schemeClr val="tx1"/>
                </a:solidFill>
                <a:latin typeface="+mn-lt"/>
                <a:ea typeface="+mn-ea"/>
                <a:cs typeface="+mn-cs"/>
              </a:rPr>
              <a:t>These three studies adopt different optimization techniques to reduce computation requirements.</a:t>
            </a:r>
          </a:p>
          <a:p>
            <a:r>
              <a:rPr lang="en-US" sz="1200" b="0" i="0" u="none" strike="noStrike" kern="1200" baseline="0">
                <a:solidFill>
                  <a:schemeClr val="tx1"/>
                </a:solidFill>
                <a:latin typeface="+mn-lt"/>
                <a:ea typeface="+mn-ea"/>
                <a:cs typeface="+mn-cs"/>
              </a:rPr>
              <a:t>ESE improves inference throughput of sparse LSTMs through batching multiple samples. </a:t>
            </a:r>
          </a:p>
          <a:p>
            <a:r>
              <a:rPr lang="en-US" sz="1200" b="0" i="0" u="none" strike="noStrike" kern="1200" baseline="0">
                <a:solidFill>
                  <a:schemeClr val="tx1"/>
                </a:solidFill>
                <a:latin typeface="+mn-lt"/>
                <a:ea typeface="+mn-ea"/>
                <a:cs typeface="+mn-cs"/>
              </a:rPr>
              <a:t>C-LSTM represents weight matrices with block-circulant matrices and proposes an accelerator with an FFT-based computing kernel.</a:t>
            </a:r>
          </a:p>
          <a:p>
            <a:r>
              <a:rPr lang="en-US" sz="1200" b="0" i="0" u="none" strike="noStrike" kern="1200" baseline="0" err="1">
                <a:solidFill>
                  <a:schemeClr val="tx1"/>
                </a:solidFill>
                <a:latin typeface="+mn-lt"/>
                <a:ea typeface="+mn-ea"/>
                <a:cs typeface="+mn-cs"/>
              </a:rPr>
              <a:t>DeltaRNN</a:t>
            </a:r>
            <a:r>
              <a:rPr lang="en-US" sz="1200" b="0" i="0" u="none" strike="noStrike" kern="1200" baseline="0">
                <a:solidFill>
                  <a:schemeClr val="tx1"/>
                </a:solidFill>
                <a:latin typeface="+mn-lt"/>
                <a:ea typeface="+mn-ea"/>
                <a:cs typeface="+mn-cs"/>
              </a:rPr>
              <a:t> reduce computational operations and corresponding weight fetches by skipping dispensable neuron activation changes.</a:t>
            </a:r>
          </a:p>
          <a:p>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46</a:t>
            </a:fld>
            <a:endParaRPr lang="en-US"/>
          </a:p>
        </p:txBody>
      </p:sp>
    </p:spTree>
    <p:extLst>
      <p:ext uri="{BB962C8B-B14F-4D97-AF65-F5344CB8AC3E}">
        <p14:creationId xmlns:p14="http://schemas.microsoft.com/office/powerpoint/2010/main" val="7899135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This table shows the comparison results. </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We use the accuracy and performance numbers of ESE, C-LSTM and </a:t>
            </a:r>
            <a:r>
              <a:rPr lang="en-US" sz="1200" b="0" i="0" u="none" strike="noStrike" kern="1200" baseline="0" err="1">
                <a:solidFill>
                  <a:schemeClr val="tx1"/>
                </a:solidFill>
                <a:latin typeface="+mn-lt"/>
                <a:ea typeface="+mn-ea"/>
                <a:cs typeface="+mn-cs"/>
              </a:rPr>
              <a:t>DeltaRNN</a:t>
            </a:r>
            <a:r>
              <a:rPr lang="en-US" sz="1200" b="0" i="0" u="none" strike="noStrike" kern="1200" baseline="0">
                <a:solidFill>
                  <a:schemeClr val="tx1"/>
                </a:solidFill>
                <a:latin typeface="+mn-lt"/>
                <a:ea typeface="+mn-ea"/>
                <a:cs typeface="+mn-cs"/>
              </a:rPr>
              <a:t> reported in their papers.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err="1">
                <a:solidFill>
                  <a:schemeClr val="tx1"/>
                </a:solidFill>
                <a:latin typeface="+mn-lt"/>
                <a:ea typeface="+mn-ea"/>
                <a:cs typeface="+mn-cs"/>
              </a:rPr>
              <a:t>DeltaRNN</a:t>
            </a:r>
            <a:r>
              <a:rPr lang="en-US" sz="1200" b="0" i="0" u="none" strike="noStrike" kern="1200" baseline="0">
                <a:solidFill>
                  <a:schemeClr val="tx1"/>
                </a:solidFill>
                <a:latin typeface="+mn-lt"/>
                <a:ea typeface="+mn-ea"/>
                <a:cs typeface="+mn-cs"/>
              </a:rPr>
              <a:t> presents experimental results on an GRU network which is simpler than LSTM.  So the performance number of </a:t>
            </a:r>
            <a:r>
              <a:rPr lang="en-US" sz="1200" b="0" i="0" u="none" strike="noStrike" kern="1200" baseline="0" err="1">
                <a:solidFill>
                  <a:schemeClr val="tx1"/>
                </a:solidFill>
                <a:latin typeface="+mn-lt"/>
                <a:ea typeface="+mn-ea"/>
                <a:cs typeface="+mn-cs"/>
              </a:rPr>
              <a:t>DeltaRNN</a:t>
            </a:r>
            <a:r>
              <a:rPr lang="en-US" sz="1200" b="0" i="0" u="none" strike="noStrike" kern="1200" baseline="0">
                <a:solidFill>
                  <a:schemeClr val="tx1"/>
                </a:solidFill>
                <a:latin typeface="+mn-lt"/>
                <a:ea typeface="+mn-ea"/>
                <a:cs typeface="+mn-cs"/>
              </a:rPr>
              <a:t> is an optimistic estimation</a:t>
            </a:r>
          </a:p>
        </p:txBody>
      </p:sp>
      <p:sp>
        <p:nvSpPr>
          <p:cNvPr id="4" name="Slide Number Placeholder 3"/>
          <p:cNvSpPr>
            <a:spLocks noGrp="1"/>
          </p:cNvSpPr>
          <p:nvPr>
            <p:ph type="sldNum" sz="quarter" idx="5"/>
          </p:nvPr>
        </p:nvSpPr>
        <p:spPr/>
        <p:txBody>
          <a:bodyPr/>
          <a:lstStyle/>
          <a:p>
            <a:fld id="{A96A1291-B31F-4803-BC6D-B71E28808792}" type="slidenum">
              <a:rPr lang="en-US" smtClean="0"/>
              <a:t>47</a:t>
            </a:fld>
            <a:endParaRPr lang="en-US"/>
          </a:p>
        </p:txBody>
      </p:sp>
    </p:spTree>
    <p:extLst>
      <p:ext uri="{BB962C8B-B14F-4D97-AF65-F5344CB8AC3E}">
        <p14:creationId xmlns:p14="http://schemas.microsoft.com/office/powerpoint/2010/main" val="11849960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With the same model on the same data set, BBS achieves comparable compression rate and model accuracy as ESE and C-LSTM. </a:t>
            </a:r>
          </a:p>
          <a:p>
            <a:r>
              <a:rPr lang="en-US" sz="1200" b="0" i="0" u="none" strike="noStrike" kern="1200" baseline="0" err="1">
                <a:solidFill>
                  <a:schemeClr val="tx1"/>
                </a:solidFill>
                <a:latin typeface="+mn-lt"/>
                <a:ea typeface="+mn-ea"/>
                <a:cs typeface="+mn-cs"/>
              </a:rPr>
              <a:t>DeltaRNN</a:t>
            </a:r>
            <a:r>
              <a:rPr lang="en-US" sz="1200" b="0" i="0" u="none" strike="noStrike" kern="1200" baseline="0">
                <a:solidFill>
                  <a:schemeClr val="tx1"/>
                </a:solidFill>
                <a:latin typeface="+mn-lt"/>
                <a:ea typeface="+mn-ea"/>
                <a:cs typeface="+mn-cs"/>
              </a:rPr>
              <a:t> utilizes activation sparsity which is a different optimization approach, so we don’t have the weight sparsity ratio and accuracy change.</a:t>
            </a:r>
          </a:p>
        </p:txBody>
      </p:sp>
      <p:sp>
        <p:nvSpPr>
          <p:cNvPr id="4" name="Slide Number Placeholder 3"/>
          <p:cNvSpPr>
            <a:spLocks noGrp="1"/>
          </p:cNvSpPr>
          <p:nvPr>
            <p:ph type="sldNum" sz="quarter" idx="5"/>
          </p:nvPr>
        </p:nvSpPr>
        <p:spPr/>
        <p:txBody>
          <a:bodyPr/>
          <a:lstStyle/>
          <a:p>
            <a:fld id="{A96A1291-B31F-4803-BC6D-B71E28808792}" type="slidenum">
              <a:rPr lang="en-US" smtClean="0"/>
              <a:t>48</a:t>
            </a:fld>
            <a:endParaRPr lang="en-US"/>
          </a:p>
        </p:txBody>
      </p:sp>
    </p:spTree>
    <p:extLst>
      <p:ext uri="{BB962C8B-B14F-4D97-AF65-F5344CB8AC3E}">
        <p14:creationId xmlns:p14="http://schemas.microsoft.com/office/powerpoint/2010/main" val="18739716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Our accelerator achieves slightly better throughput and energy efficiency than previous work.</a:t>
            </a:r>
          </a:p>
          <a:p>
            <a:r>
              <a:rPr lang="en-US" sz="1200" b="0" i="0" u="none" strike="noStrike" kern="1200" baseline="0">
                <a:solidFill>
                  <a:schemeClr val="tx1"/>
                </a:solidFill>
                <a:latin typeface="+mn-lt"/>
                <a:ea typeface="+mn-ea"/>
                <a:cs typeface="+mn-cs"/>
              </a:rPr>
              <a:t>But in terms of inference latency or throughput at a single batch, our accelerator achieves around 34x speedup compared to ESE and 7x speedup compared to C-LSTM. </a:t>
            </a:r>
          </a:p>
        </p:txBody>
      </p:sp>
      <p:sp>
        <p:nvSpPr>
          <p:cNvPr id="4" name="Slide Number Placeholder 3"/>
          <p:cNvSpPr>
            <a:spLocks noGrp="1"/>
          </p:cNvSpPr>
          <p:nvPr>
            <p:ph type="sldNum" sz="quarter" idx="5"/>
          </p:nvPr>
        </p:nvSpPr>
        <p:spPr/>
        <p:txBody>
          <a:bodyPr/>
          <a:lstStyle/>
          <a:p>
            <a:fld id="{A96A1291-B31F-4803-BC6D-B71E28808792}" type="slidenum">
              <a:rPr lang="en-US" smtClean="0"/>
              <a:t>49</a:t>
            </a:fld>
            <a:endParaRPr lang="en-US"/>
          </a:p>
        </p:txBody>
      </p:sp>
    </p:spTree>
    <p:extLst>
      <p:ext uri="{BB962C8B-B14F-4D97-AF65-F5344CB8AC3E}">
        <p14:creationId xmlns:p14="http://schemas.microsoft.com/office/powerpoint/2010/main" val="288020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On the one hand, these applications are usually user-interactiv</a:t>
            </a:r>
            <a:r>
              <a:rPr lang="en-US" altLang="zh-CN" sz="1200" b="0" i="0" u="none" strike="noStrike" kern="1200" baseline="0">
                <a:solidFill>
                  <a:schemeClr val="tx1"/>
                </a:solidFill>
                <a:latin typeface="+mn-lt"/>
                <a:ea typeface="+mn-ea"/>
                <a:cs typeface="+mn-cs"/>
              </a:rPr>
              <a:t>e. So low latency inference of a single batch is required to provide smooth user experiences.</a:t>
            </a:r>
            <a:endParaRPr lang="en-US" sz="1200" b="0" i="0"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A96A1291-B31F-4803-BC6D-B71E28808792}" type="slidenum">
              <a:rPr lang="en-US" smtClean="0"/>
              <a:t>5</a:t>
            </a:fld>
            <a:endParaRPr lang="en-US"/>
          </a:p>
        </p:txBody>
      </p:sp>
    </p:spTree>
    <p:extLst>
      <p:ext uri="{BB962C8B-B14F-4D97-AF65-F5344CB8AC3E}">
        <p14:creationId xmlns:p14="http://schemas.microsoft.com/office/powerpoint/2010/main" val="15765689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In summary, BBS accelerator can achieve much better single batch performance because it enables the extra dimension of inter-bank parallelism and addresses the low memory bandwidth issue of irregular memory access in </a:t>
            </a:r>
            <a:r>
              <a:rPr lang="en-US" sz="1200" b="0" i="0" u="none" strike="noStrike" kern="1200" baseline="0" err="1">
                <a:solidFill>
                  <a:schemeClr val="tx1"/>
                </a:solidFill>
                <a:latin typeface="+mn-lt"/>
                <a:ea typeface="+mn-ea"/>
                <a:cs typeface="+mn-cs"/>
              </a:rPr>
              <a:t>SpMxV</a:t>
            </a:r>
            <a:r>
              <a:rPr lang="en-US" sz="1200" b="0" i="0" u="none" strike="noStrike" kern="1200" baseline="0">
                <a:solidFill>
                  <a:schemeClr val="tx1"/>
                </a:solidFill>
                <a:latin typeface="+mn-lt"/>
                <a:ea typeface="+mn-ea"/>
                <a:cs typeface="+mn-cs"/>
              </a:rPr>
              <a:t>.</a:t>
            </a:r>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50</a:t>
            </a:fld>
            <a:endParaRPr lang="en-US"/>
          </a:p>
        </p:txBody>
      </p:sp>
    </p:spTree>
    <p:extLst>
      <p:ext uri="{BB962C8B-B14F-4D97-AF65-F5344CB8AC3E}">
        <p14:creationId xmlns:p14="http://schemas.microsoft.com/office/powerpoint/2010/main" val="25718511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tLang="zh-CN"/>
              <a:t>To conclude this work,</a:t>
            </a:r>
          </a:p>
          <a:p>
            <a:pPr>
              <a:buClr>
                <a:schemeClr val="accent1">
                  <a:lumMod val="50000"/>
                </a:schemeClr>
              </a:buClr>
              <a:buFont typeface="Wingdings" panose="05000000000000000000" pitchFamily="2" charset="2"/>
              <a:buNone/>
            </a:pPr>
            <a:r>
              <a:rPr lang="en-US">
                <a:latin typeface="Helvetica" panose="020B0604020202020204" pitchFamily="34" charset="0"/>
                <a:cs typeface="Helvetica" panose="020B0604020202020204" pitchFamily="34" charset="0"/>
              </a:rPr>
              <a:t>We propos</a:t>
            </a:r>
            <a:r>
              <a:rPr lang="en-US" altLang="zh-CN">
                <a:latin typeface="Helvetica" panose="020B0604020202020204" pitchFamily="34" charset="0"/>
                <a:cs typeface="Helvetica" panose="020B0604020202020204" pitchFamily="34" charset="0"/>
              </a:rPr>
              <a:t>e bank-balanced sparsity (BBS), a sparsity pattern can both maintain model accuracy and enable a highly parallel </a:t>
            </a:r>
            <a:r>
              <a:rPr lang="en-US" altLang="zh-CN" err="1">
                <a:latin typeface="Helvetica" panose="020B0604020202020204" pitchFamily="34" charset="0"/>
                <a:cs typeface="Helvetica" panose="020B0604020202020204" pitchFamily="34" charset="0"/>
              </a:rPr>
              <a:t>SpMxV</a:t>
            </a:r>
            <a:r>
              <a:rPr lang="en-US" altLang="zh-CN">
                <a:latin typeface="Helvetica" panose="020B0604020202020204" pitchFamily="34" charset="0"/>
                <a:cs typeface="Helvetica" panose="020B0604020202020204" pitchFamily="34" charset="0"/>
              </a:rPr>
              <a:t> design.</a:t>
            </a:r>
            <a:endParaRPr lang="en-US">
              <a:latin typeface="Helvetica" panose="020B0604020202020204" pitchFamily="34" charset="0"/>
              <a:cs typeface="Helvetica" panose="020B0604020202020204" pitchFamily="34" charset="0"/>
            </a:endParaRPr>
          </a:p>
          <a:p>
            <a:pPr>
              <a:buClr>
                <a:schemeClr val="accent1">
                  <a:lumMod val="50000"/>
                </a:schemeClr>
              </a:buClr>
              <a:buFont typeface="Wingdings" panose="05000000000000000000" pitchFamily="2" charset="2"/>
              <a:buNone/>
            </a:pPr>
            <a:r>
              <a:rPr lang="en-US">
                <a:latin typeface="Helvetica" panose="020B0604020202020204" pitchFamily="34" charset="0"/>
                <a:cs typeface="Helvetica" panose="020B0604020202020204" pitchFamily="34" charset="0"/>
              </a:rPr>
              <a:t>We implement an FPGA accelerator for BBS that eliminates irregular computation and memory accesses. Compared to previous LSTM FPGA accelerators, we achieve 2.3 ~ 3.7x improvement on energy efficiency and 7.0 ~ 34.4x reduction on latency.</a:t>
            </a:r>
          </a:p>
          <a:p>
            <a:endParaRPr lang="en-US" altLang="zh-CN"/>
          </a:p>
        </p:txBody>
      </p:sp>
      <p:sp>
        <p:nvSpPr>
          <p:cNvPr id="4" name="Slide Number Placeholder 3"/>
          <p:cNvSpPr>
            <a:spLocks noGrp="1"/>
          </p:cNvSpPr>
          <p:nvPr>
            <p:ph type="sldNum" sz="quarter" idx="5"/>
          </p:nvPr>
        </p:nvSpPr>
        <p:spPr/>
        <p:txBody>
          <a:bodyPr/>
          <a:lstStyle/>
          <a:p>
            <a:fld id="{A96A1291-B31F-4803-BC6D-B71E28808792}" type="slidenum">
              <a:rPr lang="en-US" smtClean="0"/>
              <a:t>51</a:t>
            </a:fld>
            <a:endParaRPr lang="en-US"/>
          </a:p>
        </p:txBody>
      </p:sp>
    </p:spTree>
    <p:extLst>
      <p:ext uri="{BB962C8B-B14F-4D97-AF65-F5344CB8AC3E}">
        <p14:creationId xmlns:p14="http://schemas.microsoft.com/office/powerpoint/2010/main" val="81322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On the other hand, the size of these LSTM models continues to grow in order to achieve higher model accuracy.</a:t>
            </a:r>
          </a:p>
          <a:p>
            <a:endParaRPr lang="en-US" sz="1200" b="0" i="0"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A96A1291-B31F-4803-BC6D-B71E28808792}" type="slidenum">
              <a:rPr lang="en-US" smtClean="0"/>
              <a:t>6</a:t>
            </a:fld>
            <a:endParaRPr lang="en-US"/>
          </a:p>
        </p:txBody>
      </p:sp>
    </p:spTree>
    <p:extLst>
      <p:ext uri="{BB962C8B-B14F-4D97-AF65-F5344CB8AC3E}">
        <p14:creationId xmlns:p14="http://schemas.microsoft.com/office/powerpoint/2010/main" val="619632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a:solidFill>
                  <a:schemeClr val="bg1">
                    <a:lumMod val="75000"/>
                  </a:schemeClr>
                </a:solidFill>
                <a:latin typeface="+mn-lt"/>
                <a:ea typeface="+mn-ea"/>
                <a:cs typeface="+mn-cs"/>
              </a:rPr>
              <a:t>Therefore, achieving low latency for LSTM with no batching is important and challenging.</a:t>
            </a:r>
          </a:p>
          <a:p>
            <a:endParaRPr lang="en-US" sz="1200" b="0" i="0"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A96A1291-B31F-4803-BC6D-B71E28808792}" type="slidenum">
              <a:rPr lang="en-US" smtClean="0"/>
              <a:t>7</a:t>
            </a:fld>
            <a:endParaRPr lang="en-US"/>
          </a:p>
        </p:txBody>
      </p:sp>
    </p:spTree>
    <p:extLst>
      <p:ext uri="{BB962C8B-B14F-4D97-AF65-F5344CB8AC3E}">
        <p14:creationId xmlns:p14="http://schemas.microsoft.com/office/powerpoint/2010/main" val="299844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tLang="zh-CN" sz="1200" b="0" i="0" kern="1200">
                <a:solidFill>
                  <a:schemeClr val="tx1"/>
                </a:solidFill>
                <a:effectLst/>
                <a:latin typeface="+mn-lt"/>
                <a:ea typeface="+mn-ea"/>
                <a:cs typeface="+mn-cs"/>
              </a:rPr>
              <a:t>LSTM is a</a:t>
            </a:r>
            <a:r>
              <a:rPr lang="zh-CN" altLang="en-US" sz="1200" b="0" i="0" kern="1200">
                <a:solidFill>
                  <a:schemeClr val="tx1"/>
                </a:solidFill>
                <a:effectLst/>
                <a:latin typeface="+mn-lt"/>
                <a:ea typeface="+mn-ea"/>
                <a:cs typeface="+mn-cs"/>
              </a:rPr>
              <a:t> </a:t>
            </a:r>
            <a:r>
              <a:rPr lang="en-US" altLang="zh-CN" sz="1200" b="0" i="0" kern="1200">
                <a:solidFill>
                  <a:schemeClr val="tx1"/>
                </a:solidFill>
                <a:effectLst/>
                <a:latin typeface="+mn-lt"/>
                <a:ea typeface="+mn-ea"/>
                <a:cs typeface="+mn-cs"/>
              </a:rPr>
              <a:t>popular</a:t>
            </a:r>
            <a:r>
              <a:rPr lang="zh-CN" altLang="en-US" sz="1200" b="0" i="0" kern="1200">
                <a:solidFill>
                  <a:schemeClr val="tx1"/>
                </a:solidFill>
                <a:effectLst/>
                <a:latin typeface="+mn-lt"/>
                <a:ea typeface="+mn-ea"/>
                <a:cs typeface="+mn-cs"/>
              </a:rPr>
              <a:t> </a:t>
            </a:r>
            <a:r>
              <a:rPr lang="en-US" altLang="zh-CN" sz="1200" b="0" i="0" kern="1200">
                <a:solidFill>
                  <a:schemeClr val="tx1"/>
                </a:solidFill>
                <a:effectLst/>
                <a:latin typeface="+mn-lt"/>
                <a:ea typeface="+mn-ea"/>
                <a:cs typeface="+mn-cs"/>
              </a:rPr>
              <a:t>type of RNN. The core idea behind LSTM is adding a cell state, in order to mitigate the problem that previous RNN can not remember long-term information.</a:t>
            </a:r>
            <a:endParaRPr lang="en-US" sz="1200" b="0" i="0" kern="1200">
              <a:solidFill>
                <a:schemeClr val="tx1"/>
              </a:solidFill>
              <a:effectLst/>
              <a:latin typeface="+mn-lt"/>
              <a:ea typeface="+mn-ea"/>
              <a:cs typeface="+mn-cs"/>
            </a:endParaRPr>
          </a:p>
          <a:p>
            <a:r>
              <a:rPr lang="en-US" altLang="zh-CN" sz="1200" b="0" i="0" kern="1200">
                <a:solidFill>
                  <a:schemeClr val="tx1"/>
                </a:solidFill>
                <a:effectLst/>
                <a:latin typeface="+mn-lt"/>
                <a:ea typeface="+mn-ea"/>
                <a:cs typeface="+mn-cs"/>
              </a:rPr>
              <a:t>(Click)</a:t>
            </a:r>
            <a:endParaRPr lang="en-US" sz="1200" b="0" i="0" kern="1200">
              <a:solidFill>
                <a:schemeClr val="tx1"/>
              </a:solidFill>
              <a:effectLst/>
              <a:latin typeface="+mn-lt"/>
              <a:ea typeface="+mn-ea"/>
              <a:cs typeface="+mn-cs"/>
            </a:endParaRPr>
          </a:p>
          <a:p>
            <a:r>
              <a:rPr lang="en-US" altLang="zh-CN" sz="1200" b="0" i="0" u="none" strike="noStrike" kern="1200" baseline="0">
                <a:solidFill>
                  <a:schemeClr val="tx1"/>
                </a:solidFill>
                <a:latin typeface="+mn-lt"/>
                <a:ea typeface="+mn-ea"/>
                <a:cs typeface="+mn-cs"/>
              </a:rPr>
              <a:t>T</a:t>
            </a:r>
            <a:r>
              <a:rPr lang="en-US" sz="1200" b="0" i="0" u="none" strike="noStrike" kern="1200" baseline="0">
                <a:solidFill>
                  <a:schemeClr val="tx1"/>
                </a:solidFill>
                <a:latin typeface="+mn-lt"/>
                <a:ea typeface="+mn-ea"/>
                <a:cs typeface="+mn-cs"/>
              </a:rPr>
              <a:t>he most </a:t>
            </a:r>
            <a:r>
              <a:rPr lang="en-US" altLang="zh-CN" sz="1200" b="0" i="0" u="none" strike="noStrike" kern="1200" baseline="0">
                <a:solidFill>
                  <a:schemeClr val="tx1"/>
                </a:solidFill>
                <a:latin typeface="+mn-lt"/>
                <a:ea typeface="+mn-ea"/>
                <a:cs typeface="+mn-cs"/>
              </a:rPr>
              <a:t>computation-heavy</a:t>
            </a:r>
            <a:r>
              <a:rPr lang="en-US" sz="1200" b="0" i="0" u="none" strike="noStrike" kern="1200" baseline="0">
                <a:solidFill>
                  <a:schemeClr val="tx1"/>
                </a:solidFill>
                <a:latin typeface="+mn-lt"/>
                <a:ea typeface="+mn-ea"/>
                <a:cs typeface="+mn-cs"/>
              </a:rPr>
              <a:t> part is </a:t>
            </a:r>
            <a:r>
              <a:rPr lang="en-US" sz="1200" b="0" i="0" u="none" strike="noStrike" kern="1200" baseline="0" err="1">
                <a:solidFill>
                  <a:schemeClr val="tx1"/>
                </a:solidFill>
                <a:latin typeface="+mn-lt"/>
                <a:ea typeface="+mn-ea"/>
                <a:cs typeface="+mn-cs"/>
              </a:rPr>
              <a:t>MxV</a:t>
            </a:r>
            <a:r>
              <a:rPr lang="en-US" sz="1200" b="0" i="0" u="none" strike="noStrike" kern="1200" baseline="0">
                <a:solidFill>
                  <a:schemeClr val="tx1"/>
                </a:solidFill>
                <a:latin typeface="+mn-lt"/>
                <a:ea typeface="+mn-ea"/>
                <a:cs typeface="+mn-cs"/>
              </a:rPr>
              <a:t> (matrix-vector multiplication) . As the size of the LSTM network</a:t>
            </a:r>
          </a:p>
          <a:p>
            <a:r>
              <a:rPr lang="en-US" sz="1200" b="0" i="0" u="none" strike="noStrike" kern="1200" baseline="0">
                <a:solidFill>
                  <a:schemeClr val="tx1"/>
                </a:solidFill>
                <a:latin typeface="+mn-lt"/>
                <a:ea typeface="+mn-ea"/>
                <a:cs typeface="+mn-cs"/>
              </a:rPr>
              <a:t>grows, the inference cost increase</a:t>
            </a:r>
            <a:r>
              <a:rPr lang="en-US" altLang="zh-CN" sz="1200" b="0" i="0" u="none" strike="noStrike" kern="1200" baseline="0">
                <a:solidFill>
                  <a:schemeClr val="tx1"/>
                </a:solidFill>
                <a:latin typeface="+mn-lt"/>
                <a:ea typeface="+mn-ea"/>
                <a:cs typeface="+mn-cs"/>
              </a:rPr>
              <a:t>s</a:t>
            </a:r>
            <a:r>
              <a:rPr lang="en-US" sz="1200" b="0" i="0" u="none" strike="noStrike" kern="1200" baseline="0">
                <a:solidFill>
                  <a:schemeClr val="tx1"/>
                </a:solidFill>
                <a:latin typeface="+mn-lt"/>
                <a:ea typeface="+mn-ea"/>
                <a:cs typeface="+mn-cs"/>
              </a:rPr>
              <a:t> significantly.</a:t>
            </a:r>
            <a:endParaRPr lang="en-US"/>
          </a:p>
          <a:p>
            <a:endParaRPr lang="en-US"/>
          </a:p>
        </p:txBody>
      </p:sp>
      <p:sp>
        <p:nvSpPr>
          <p:cNvPr id="4" name="Slide Number Placeholder 3"/>
          <p:cNvSpPr>
            <a:spLocks noGrp="1"/>
          </p:cNvSpPr>
          <p:nvPr>
            <p:ph type="sldNum" sz="quarter" idx="5"/>
          </p:nvPr>
        </p:nvSpPr>
        <p:spPr/>
        <p:txBody>
          <a:bodyPr/>
          <a:lstStyle/>
          <a:p>
            <a:fld id="{A96A1291-B31F-4803-BC6D-B71E28808792}" type="slidenum">
              <a:rPr lang="en-US" smtClean="0"/>
              <a:t>8</a:t>
            </a:fld>
            <a:endParaRPr lang="en-US"/>
          </a:p>
        </p:txBody>
      </p:sp>
    </p:spTree>
    <p:extLst>
      <p:ext uri="{BB962C8B-B14F-4D97-AF65-F5344CB8AC3E}">
        <p14:creationId xmlns:p14="http://schemas.microsoft.com/office/powerpoint/2010/main" val="287183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u="none" strike="noStrike" kern="1200" baseline="0">
                <a:solidFill>
                  <a:schemeClr val="tx1"/>
                </a:solidFill>
                <a:latin typeface="+mn-lt"/>
                <a:ea typeface="+mn-ea"/>
                <a:cs typeface="+mn-cs"/>
              </a:rPr>
              <a:t>Weight pruning is an effective technique to reduce the model size and computational complexity.</a:t>
            </a:r>
          </a:p>
          <a:p>
            <a:endParaRPr lang="en-US" sz="1200" b="0" i="0" u="none" strike="noStrike" kern="1200" baseline="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A96A1291-B31F-4803-BC6D-B71E28808792}" type="slidenum">
              <a:rPr lang="en-US" smtClean="0"/>
              <a:t>9</a:t>
            </a:fld>
            <a:endParaRPr lang="en-US"/>
          </a:p>
        </p:txBody>
      </p:sp>
    </p:spTree>
    <p:extLst>
      <p:ext uri="{BB962C8B-B14F-4D97-AF65-F5344CB8AC3E}">
        <p14:creationId xmlns:p14="http://schemas.microsoft.com/office/powerpoint/2010/main" val="1378398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196" indent="0" algn="ctr">
              <a:buNone/>
              <a:defRPr sz="2000"/>
            </a:lvl2pPr>
            <a:lvl3pPr marL="914390" indent="0" algn="ctr">
              <a:buNone/>
              <a:defRPr sz="1800"/>
            </a:lvl3pPr>
            <a:lvl4pPr marL="1371584" indent="0" algn="ctr">
              <a:buNone/>
              <a:defRPr sz="1600"/>
            </a:lvl4pPr>
            <a:lvl5pPr marL="1828778" indent="0" algn="ctr">
              <a:buNone/>
              <a:defRPr sz="1600"/>
            </a:lvl5pPr>
            <a:lvl6pPr marL="2285974" indent="0" algn="ctr">
              <a:buNone/>
              <a:defRPr sz="1600"/>
            </a:lvl6pPr>
            <a:lvl7pPr marL="2743169" indent="0" algn="ctr">
              <a:buNone/>
              <a:defRPr sz="1600"/>
            </a:lvl7pPr>
            <a:lvl8pPr marL="3200363" indent="0" algn="ctr">
              <a:buNone/>
              <a:defRPr sz="1600"/>
            </a:lvl8pPr>
            <a:lvl9pPr marL="365755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94862D0-8B1A-4DCF-9C7E-F595F62AFF5D}"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39E8F-4E40-443C-A39B-FDB4B60A00C6}" type="slidenum">
              <a:rPr lang="en-US" smtClean="0"/>
              <a:t>‹#›</a:t>
            </a:fld>
            <a:endParaRPr lang="en-US"/>
          </a:p>
        </p:txBody>
      </p:sp>
    </p:spTree>
    <p:extLst>
      <p:ext uri="{BB962C8B-B14F-4D97-AF65-F5344CB8AC3E}">
        <p14:creationId xmlns:p14="http://schemas.microsoft.com/office/powerpoint/2010/main" val="264805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4862D0-8B1A-4DCF-9C7E-F595F62AFF5D}"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39E8F-4E40-443C-A39B-FDB4B60A00C6}" type="slidenum">
              <a:rPr lang="en-US" smtClean="0"/>
              <a:t>‹#›</a:t>
            </a:fld>
            <a:endParaRPr lang="en-US"/>
          </a:p>
        </p:txBody>
      </p:sp>
    </p:spTree>
    <p:extLst>
      <p:ext uri="{BB962C8B-B14F-4D97-AF65-F5344CB8AC3E}">
        <p14:creationId xmlns:p14="http://schemas.microsoft.com/office/powerpoint/2010/main" val="264556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7"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4862D0-8B1A-4DCF-9C7E-F595F62AFF5D}"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39E8F-4E40-443C-A39B-FDB4B60A00C6}" type="slidenum">
              <a:rPr lang="en-US" smtClean="0"/>
              <a:t>‹#›</a:t>
            </a:fld>
            <a:endParaRPr lang="en-US"/>
          </a:p>
        </p:txBody>
      </p:sp>
    </p:spTree>
    <p:extLst>
      <p:ext uri="{BB962C8B-B14F-4D97-AF65-F5344CB8AC3E}">
        <p14:creationId xmlns:p14="http://schemas.microsoft.com/office/powerpoint/2010/main" val="155048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4862D0-8B1A-4DCF-9C7E-F595F62AFF5D}"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39E8F-4E40-443C-A39B-FDB4B60A00C6}" type="slidenum">
              <a:rPr lang="en-US" smtClean="0"/>
              <a:t>‹#›</a:t>
            </a:fld>
            <a:endParaRPr lang="en-US"/>
          </a:p>
        </p:txBody>
      </p:sp>
    </p:spTree>
    <p:extLst>
      <p:ext uri="{BB962C8B-B14F-4D97-AF65-F5344CB8AC3E}">
        <p14:creationId xmlns:p14="http://schemas.microsoft.com/office/powerpoint/2010/main" val="15407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90" y="1709743"/>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90" y="4589468"/>
            <a:ext cx="7886700" cy="1500187"/>
          </a:xfrm>
        </p:spPr>
        <p:txBody>
          <a:bodyPr/>
          <a:lstStyle>
            <a:lvl1pPr marL="0" indent="0">
              <a:buNone/>
              <a:defRPr sz="2400">
                <a:solidFill>
                  <a:schemeClr val="tx1"/>
                </a:solidFill>
              </a:defRPr>
            </a:lvl1pPr>
            <a:lvl2pPr marL="457196" indent="0">
              <a:buNone/>
              <a:defRPr sz="2000">
                <a:solidFill>
                  <a:schemeClr val="tx1">
                    <a:tint val="75000"/>
                  </a:schemeClr>
                </a:solidFill>
              </a:defRPr>
            </a:lvl2pPr>
            <a:lvl3pPr marL="914390" indent="0">
              <a:buNone/>
              <a:defRPr sz="1800">
                <a:solidFill>
                  <a:schemeClr val="tx1">
                    <a:tint val="75000"/>
                  </a:schemeClr>
                </a:solidFill>
              </a:defRPr>
            </a:lvl3pPr>
            <a:lvl4pPr marL="1371584" indent="0">
              <a:buNone/>
              <a:defRPr sz="1600">
                <a:solidFill>
                  <a:schemeClr val="tx1">
                    <a:tint val="75000"/>
                  </a:schemeClr>
                </a:solidFill>
              </a:defRPr>
            </a:lvl4pPr>
            <a:lvl5pPr marL="1828778" indent="0">
              <a:buNone/>
              <a:defRPr sz="1600">
                <a:solidFill>
                  <a:schemeClr val="tx1">
                    <a:tint val="75000"/>
                  </a:schemeClr>
                </a:solidFill>
              </a:defRPr>
            </a:lvl5pPr>
            <a:lvl6pPr marL="2285974" indent="0">
              <a:buNone/>
              <a:defRPr sz="1600">
                <a:solidFill>
                  <a:schemeClr val="tx1">
                    <a:tint val="75000"/>
                  </a:schemeClr>
                </a:solidFill>
              </a:defRPr>
            </a:lvl6pPr>
            <a:lvl7pPr marL="2743169" indent="0">
              <a:buNone/>
              <a:defRPr sz="1600">
                <a:solidFill>
                  <a:schemeClr val="tx1">
                    <a:tint val="75000"/>
                  </a:schemeClr>
                </a:solidFill>
              </a:defRPr>
            </a:lvl7pPr>
            <a:lvl8pPr marL="3200363" indent="0">
              <a:buNone/>
              <a:defRPr sz="1600">
                <a:solidFill>
                  <a:schemeClr val="tx1">
                    <a:tint val="75000"/>
                  </a:schemeClr>
                </a:solidFill>
              </a:defRPr>
            </a:lvl8pPr>
            <a:lvl9pPr marL="3657558"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94862D0-8B1A-4DCF-9C7E-F595F62AFF5D}" type="datetimeFigureOut">
              <a:rPr lang="en-US" smtClean="0"/>
              <a:t>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39E8F-4E40-443C-A39B-FDB4B60A00C6}" type="slidenum">
              <a:rPr lang="en-US" smtClean="0"/>
              <a:t>‹#›</a:t>
            </a:fld>
            <a:endParaRPr lang="en-US"/>
          </a:p>
        </p:txBody>
      </p:sp>
    </p:spTree>
    <p:extLst>
      <p:ext uri="{BB962C8B-B14F-4D97-AF65-F5344CB8AC3E}">
        <p14:creationId xmlns:p14="http://schemas.microsoft.com/office/powerpoint/2010/main" val="211944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4862D0-8B1A-4DCF-9C7E-F595F62AFF5D}"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39E8F-4E40-443C-A39B-FDB4B60A00C6}" type="slidenum">
              <a:rPr lang="en-US" smtClean="0"/>
              <a:t>‹#›</a:t>
            </a:fld>
            <a:endParaRPr lang="en-US"/>
          </a:p>
        </p:txBody>
      </p:sp>
    </p:spTree>
    <p:extLst>
      <p:ext uri="{BB962C8B-B14F-4D97-AF65-F5344CB8AC3E}">
        <p14:creationId xmlns:p14="http://schemas.microsoft.com/office/powerpoint/2010/main" val="4025008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3" y="365129"/>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196" indent="0">
              <a:buNone/>
              <a:defRPr sz="2000" b="1"/>
            </a:lvl2pPr>
            <a:lvl3pPr marL="914390" indent="0">
              <a:buNone/>
              <a:defRPr sz="1800" b="1"/>
            </a:lvl3pPr>
            <a:lvl4pPr marL="1371584" indent="0">
              <a:buNone/>
              <a:defRPr sz="1600" b="1"/>
            </a:lvl4pPr>
            <a:lvl5pPr marL="1828778" indent="0">
              <a:buNone/>
              <a:defRPr sz="1600" b="1"/>
            </a:lvl5pPr>
            <a:lvl6pPr marL="2285974" indent="0">
              <a:buNone/>
              <a:defRPr sz="1600" b="1"/>
            </a:lvl6pPr>
            <a:lvl7pPr marL="2743169" indent="0">
              <a:buNone/>
              <a:defRPr sz="1600" b="1"/>
            </a:lvl7pPr>
            <a:lvl8pPr marL="3200363" indent="0">
              <a:buNone/>
              <a:defRPr sz="1600" b="1"/>
            </a:lvl8pPr>
            <a:lvl9pPr marL="3657558"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196" indent="0">
              <a:buNone/>
              <a:defRPr sz="2000" b="1"/>
            </a:lvl2pPr>
            <a:lvl3pPr marL="914390" indent="0">
              <a:buNone/>
              <a:defRPr sz="1800" b="1"/>
            </a:lvl3pPr>
            <a:lvl4pPr marL="1371584" indent="0">
              <a:buNone/>
              <a:defRPr sz="1600" b="1"/>
            </a:lvl4pPr>
            <a:lvl5pPr marL="1828778" indent="0">
              <a:buNone/>
              <a:defRPr sz="1600" b="1"/>
            </a:lvl5pPr>
            <a:lvl6pPr marL="2285974" indent="0">
              <a:buNone/>
              <a:defRPr sz="1600" b="1"/>
            </a:lvl6pPr>
            <a:lvl7pPr marL="2743169" indent="0">
              <a:buNone/>
              <a:defRPr sz="1600" b="1"/>
            </a:lvl7pPr>
            <a:lvl8pPr marL="3200363" indent="0">
              <a:buNone/>
              <a:defRPr sz="1600" b="1"/>
            </a:lvl8pPr>
            <a:lvl9pPr marL="3657558"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4862D0-8B1A-4DCF-9C7E-F595F62AFF5D}" type="datetimeFigureOut">
              <a:rPr lang="en-US" smtClean="0"/>
              <a:t>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39E8F-4E40-443C-A39B-FDB4B60A00C6}" type="slidenum">
              <a:rPr lang="en-US" smtClean="0"/>
              <a:t>‹#›</a:t>
            </a:fld>
            <a:endParaRPr lang="en-US"/>
          </a:p>
        </p:txBody>
      </p:sp>
    </p:spTree>
    <p:extLst>
      <p:ext uri="{BB962C8B-B14F-4D97-AF65-F5344CB8AC3E}">
        <p14:creationId xmlns:p14="http://schemas.microsoft.com/office/powerpoint/2010/main" val="1650498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4862D0-8B1A-4DCF-9C7E-F595F62AFF5D}" type="datetimeFigureOut">
              <a:rPr lang="en-US" smtClean="0"/>
              <a:t>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39E8F-4E40-443C-A39B-FDB4B60A00C6}" type="slidenum">
              <a:rPr lang="en-US" smtClean="0"/>
              <a:t>‹#›</a:t>
            </a:fld>
            <a:endParaRPr lang="en-US"/>
          </a:p>
        </p:txBody>
      </p:sp>
    </p:spTree>
    <p:extLst>
      <p:ext uri="{BB962C8B-B14F-4D97-AF65-F5344CB8AC3E}">
        <p14:creationId xmlns:p14="http://schemas.microsoft.com/office/powerpoint/2010/main" val="20412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4862D0-8B1A-4DCF-9C7E-F595F62AFF5D}" type="datetimeFigureOut">
              <a:rPr lang="en-US" smtClean="0"/>
              <a:t>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39E8F-4E40-443C-A39B-FDB4B60A00C6}" type="slidenum">
              <a:rPr lang="en-US" smtClean="0"/>
              <a:t>‹#›</a:t>
            </a:fld>
            <a:endParaRPr lang="en-US"/>
          </a:p>
        </p:txBody>
      </p:sp>
    </p:spTree>
    <p:extLst>
      <p:ext uri="{BB962C8B-B14F-4D97-AF65-F5344CB8AC3E}">
        <p14:creationId xmlns:p14="http://schemas.microsoft.com/office/powerpoint/2010/main" val="40527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3" y="2057400"/>
            <a:ext cx="2949178" cy="3811588"/>
          </a:xfrm>
        </p:spPr>
        <p:txBody>
          <a:bodyPr/>
          <a:lstStyle>
            <a:lvl1pPr marL="0" indent="0">
              <a:buNone/>
              <a:defRPr sz="1600"/>
            </a:lvl1pPr>
            <a:lvl2pPr marL="457196" indent="0">
              <a:buNone/>
              <a:defRPr sz="1400"/>
            </a:lvl2pPr>
            <a:lvl3pPr marL="914390" indent="0">
              <a:buNone/>
              <a:defRPr sz="1200"/>
            </a:lvl3pPr>
            <a:lvl4pPr marL="1371584" indent="0">
              <a:buNone/>
              <a:defRPr sz="1000"/>
            </a:lvl4pPr>
            <a:lvl5pPr marL="1828778" indent="0">
              <a:buNone/>
              <a:defRPr sz="1000"/>
            </a:lvl5pPr>
            <a:lvl6pPr marL="2285974" indent="0">
              <a:buNone/>
              <a:defRPr sz="1000"/>
            </a:lvl6pPr>
            <a:lvl7pPr marL="2743169" indent="0">
              <a:buNone/>
              <a:defRPr sz="1000"/>
            </a:lvl7pPr>
            <a:lvl8pPr marL="3200363" indent="0">
              <a:buNone/>
              <a:defRPr sz="1000"/>
            </a:lvl8pPr>
            <a:lvl9pPr marL="3657558"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4862D0-8B1A-4DCF-9C7E-F595F62AFF5D}"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39E8F-4E40-443C-A39B-FDB4B60A00C6}" type="slidenum">
              <a:rPr lang="en-US" smtClean="0"/>
              <a:t>‹#›</a:t>
            </a:fld>
            <a:endParaRPr lang="en-US"/>
          </a:p>
        </p:txBody>
      </p:sp>
    </p:spTree>
    <p:extLst>
      <p:ext uri="{BB962C8B-B14F-4D97-AF65-F5344CB8AC3E}">
        <p14:creationId xmlns:p14="http://schemas.microsoft.com/office/powerpoint/2010/main" val="416583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3"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196" indent="0">
              <a:buNone/>
              <a:defRPr sz="2800"/>
            </a:lvl2pPr>
            <a:lvl3pPr marL="914390" indent="0">
              <a:buNone/>
              <a:defRPr sz="2400"/>
            </a:lvl3pPr>
            <a:lvl4pPr marL="1371584" indent="0">
              <a:buNone/>
              <a:defRPr sz="2000"/>
            </a:lvl4pPr>
            <a:lvl5pPr marL="1828778" indent="0">
              <a:buNone/>
              <a:defRPr sz="2000"/>
            </a:lvl5pPr>
            <a:lvl6pPr marL="2285974" indent="0">
              <a:buNone/>
              <a:defRPr sz="2000"/>
            </a:lvl6pPr>
            <a:lvl7pPr marL="2743169" indent="0">
              <a:buNone/>
              <a:defRPr sz="2000"/>
            </a:lvl7pPr>
            <a:lvl8pPr marL="3200363" indent="0">
              <a:buNone/>
              <a:defRPr sz="2000"/>
            </a:lvl8pPr>
            <a:lvl9pPr marL="3657558" indent="0">
              <a:buNone/>
              <a:defRPr sz="2000"/>
            </a:lvl9pPr>
          </a:lstStyle>
          <a:p>
            <a:r>
              <a:rPr lang="en-US"/>
              <a:t>Click icon to add picture</a:t>
            </a:r>
          </a:p>
        </p:txBody>
      </p:sp>
      <p:sp>
        <p:nvSpPr>
          <p:cNvPr id="4" name="Text Placeholder 3"/>
          <p:cNvSpPr>
            <a:spLocks noGrp="1"/>
          </p:cNvSpPr>
          <p:nvPr>
            <p:ph type="body" sz="half" idx="2"/>
          </p:nvPr>
        </p:nvSpPr>
        <p:spPr>
          <a:xfrm>
            <a:off x="629843" y="2057400"/>
            <a:ext cx="2949178" cy="3811588"/>
          </a:xfrm>
        </p:spPr>
        <p:txBody>
          <a:bodyPr/>
          <a:lstStyle>
            <a:lvl1pPr marL="0" indent="0">
              <a:buNone/>
              <a:defRPr sz="1600"/>
            </a:lvl1pPr>
            <a:lvl2pPr marL="457196" indent="0">
              <a:buNone/>
              <a:defRPr sz="1400"/>
            </a:lvl2pPr>
            <a:lvl3pPr marL="914390" indent="0">
              <a:buNone/>
              <a:defRPr sz="1200"/>
            </a:lvl3pPr>
            <a:lvl4pPr marL="1371584" indent="0">
              <a:buNone/>
              <a:defRPr sz="1000"/>
            </a:lvl4pPr>
            <a:lvl5pPr marL="1828778" indent="0">
              <a:buNone/>
              <a:defRPr sz="1000"/>
            </a:lvl5pPr>
            <a:lvl6pPr marL="2285974" indent="0">
              <a:buNone/>
              <a:defRPr sz="1000"/>
            </a:lvl6pPr>
            <a:lvl7pPr marL="2743169" indent="0">
              <a:buNone/>
              <a:defRPr sz="1000"/>
            </a:lvl7pPr>
            <a:lvl8pPr marL="3200363" indent="0">
              <a:buNone/>
              <a:defRPr sz="1000"/>
            </a:lvl8pPr>
            <a:lvl9pPr marL="3657558"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4862D0-8B1A-4DCF-9C7E-F595F62AFF5D}" type="datetimeFigureOut">
              <a:rPr lang="en-US" smtClean="0"/>
              <a:t>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39E8F-4E40-443C-A39B-FDB4B60A00C6}" type="slidenum">
              <a:rPr lang="en-US" smtClean="0"/>
              <a:t>‹#›</a:t>
            </a:fld>
            <a:endParaRPr lang="en-US"/>
          </a:p>
        </p:txBody>
      </p:sp>
    </p:spTree>
    <p:extLst>
      <p:ext uri="{BB962C8B-B14F-4D97-AF65-F5344CB8AC3E}">
        <p14:creationId xmlns:p14="http://schemas.microsoft.com/office/powerpoint/2010/main" val="266757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2"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2"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862D0-8B1A-4DCF-9C7E-F595F62AFF5D}" type="datetimeFigureOut">
              <a:rPr lang="en-US" smtClean="0"/>
              <a:t>2/25/2019</a:t>
            </a:fld>
            <a:endParaRPr lang="en-US"/>
          </a:p>
        </p:txBody>
      </p:sp>
      <p:sp>
        <p:nvSpPr>
          <p:cNvPr id="5" name="Footer Placeholder 4"/>
          <p:cNvSpPr>
            <a:spLocks noGrp="1"/>
          </p:cNvSpPr>
          <p:nvPr>
            <p:ph type="ftr" sz="quarter" idx="3"/>
          </p:nvPr>
        </p:nvSpPr>
        <p:spPr>
          <a:xfrm>
            <a:off x="3028952" y="6356355"/>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39E8F-4E40-443C-A39B-FDB4B60A00C6}" type="slidenum">
              <a:rPr lang="en-US" smtClean="0"/>
              <a:t>‹#›</a:t>
            </a:fld>
            <a:endParaRPr lang="en-US"/>
          </a:p>
        </p:txBody>
      </p:sp>
    </p:spTree>
    <p:extLst>
      <p:ext uri="{BB962C8B-B14F-4D97-AF65-F5344CB8AC3E}">
        <p14:creationId xmlns:p14="http://schemas.microsoft.com/office/powerpoint/2010/main" val="1622023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9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6" indent="-228596" algn="l" defTabSz="91439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2" indent="-228596" algn="l" defTabSz="91439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6" algn="l" defTabSz="91439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2"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6"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1"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6"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0"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5"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0" rtl="0" eaLnBrk="1" latinLnBrk="0" hangingPunct="1">
        <a:defRPr sz="1800" kern="1200">
          <a:solidFill>
            <a:schemeClr val="tx1"/>
          </a:solidFill>
          <a:latin typeface="+mn-lt"/>
          <a:ea typeface="+mn-ea"/>
          <a:cs typeface="+mn-cs"/>
        </a:defRPr>
      </a:lvl1pPr>
      <a:lvl2pPr marL="457196" algn="l" defTabSz="914390" rtl="0" eaLnBrk="1" latinLnBrk="0" hangingPunct="1">
        <a:defRPr sz="1800" kern="1200">
          <a:solidFill>
            <a:schemeClr val="tx1"/>
          </a:solidFill>
          <a:latin typeface="+mn-lt"/>
          <a:ea typeface="+mn-ea"/>
          <a:cs typeface="+mn-cs"/>
        </a:defRPr>
      </a:lvl2pPr>
      <a:lvl3pPr marL="914390" algn="l" defTabSz="914390" rtl="0" eaLnBrk="1" latinLnBrk="0" hangingPunct="1">
        <a:defRPr sz="1800" kern="1200">
          <a:solidFill>
            <a:schemeClr val="tx1"/>
          </a:solidFill>
          <a:latin typeface="+mn-lt"/>
          <a:ea typeface="+mn-ea"/>
          <a:cs typeface="+mn-cs"/>
        </a:defRPr>
      </a:lvl3pPr>
      <a:lvl4pPr marL="1371584" algn="l" defTabSz="914390" rtl="0" eaLnBrk="1" latinLnBrk="0" hangingPunct="1">
        <a:defRPr sz="1800" kern="1200">
          <a:solidFill>
            <a:schemeClr val="tx1"/>
          </a:solidFill>
          <a:latin typeface="+mn-lt"/>
          <a:ea typeface="+mn-ea"/>
          <a:cs typeface="+mn-cs"/>
        </a:defRPr>
      </a:lvl4pPr>
      <a:lvl5pPr marL="1828778" algn="l" defTabSz="914390" rtl="0" eaLnBrk="1" latinLnBrk="0" hangingPunct="1">
        <a:defRPr sz="1800" kern="1200">
          <a:solidFill>
            <a:schemeClr val="tx1"/>
          </a:solidFill>
          <a:latin typeface="+mn-lt"/>
          <a:ea typeface="+mn-ea"/>
          <a:cs typeface="+mn-cs"/>
        </a:defRPr>
      </a:lvl5pPr>
      <a:lvl6pPr marL="2285974" algn="l" defTabSz="914390" rtl="0" eaLnBrk="1" latinLnBrk="0" hangingPunct="1">
        <a:defRPr sz="1800" kern="1200">
          <a:solidFill>
            <a:schemeClr val="tx1"/>
          </a:solidFill>
          <a:latin typeface="+mn-lt"/>
          <a:ea typeface="+mn-ea"/>
          <a:cs typeface="+mn-cs"/>
        </a:defRPr>
      </a:lvl6pPr>
      <a:lvl7pPr marL="2743169" algn="l" defTabSz="914390" rtl="0" eaLnBrk="1" latinLnBrk="0" hangingPunct="1">
        <a:defRPr sz="1800" kern="1200">
          <a:solidFill>
            <a:schemeClr val="tx1"/>
          </a:solidFill>
          <a:latin typeface="+mn-lt"/>
          <a:ea typeface="+mn-ea"/>
          <a:cs typeface="+mn-cs"/>
        </a:defRPr>
      </a:lvl7pPr>
      <a:lvl8pPr marL="3200363" algn="l" defTabSz="914390" rtl="0" eaLnBrk="1" latinLnBrk="0" hangingPunct="1">
        <a:defRPr sz="1800" kern="1200">
          <a:solidFill>
            <a:schemeClr val="tx1"/>
          </a:solidFill>
          <a:latin typeface="+mn-lt"/>
          <a:ea typeface="+mn-ea"/>
          <a:cs typeface="+mn-cs"/>
        </a:defRPr>
      </a:lvl8pPr>
      <a:lvl9pPr marL="3657558" algn="l" defTabSz="91439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FC07-A526-4B10-84D5-DDD9A191FDA1}"/>
              </a:ext>
            </a:extLst>
          </p:cNvPr>
          <p:cNvSpPr>
            <a:spLocks noGrp="1"/>
          </p:cNvSpPr>
          <p:nvPr>
            <p:ph type="ctrTitle"/>
          </p:nvPr>
        </p:nvSpPr>
        <p:spPr>
          <a:xfrm>
            <a:off x="728662" y="1373543"/>
            <a:ext cx="7686675" cy="959643"/>
          </a:xfrm>
        </p:spPr>
        <p:txBody>
          <a:bodyPr>
            <a:normAutofit/>
          </a:bodyPr>
          <a:lstStyle/>
          <a:p>
            <a:r>
              <a:rPr lang="en-US" altLang="zh-CN" sz="3000" b="1">
                <a:latin typeface="Helvetica" panose="020B0604020202020204" pitchFamily="34" charset="0"/>
                <a:cs typeface="Helvetica" panose="020B0604020202020204" pitchFamily="34" charset="0"/>
              </a:rPr>
              <a:t>Efficient and Effective Sparse LSTM on FPGA with Bank-Balanced Sparsity</a:t>
            </a:r>
            <a:endParaRPr lang="en-US" sz="3000" b="1">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7B795274-3A56-444D-925A-A478B1A2781F}"/>
              </a:ext>
            </a:extLst>
          </p:cNvPr>
          <p:cNvSpPr>
            <a:spLocks noGrp="1"/>
          </p:cNvSpPr>
          <p:nvPr>
            <p:ph type="subTitle" idx="1"/>
          </p:nvPr>
        </p:nvSpPr>
        <p:spPr>
          <a:xfrm>
            <a:off x="457199" y="2931693"/>
            <a:ext cx="8229600" cy="1714500"/>
          </a:xfrm>
        </p:spPr>
        <p:txBody>
          <a:bodyPr>
            <a:normAutofit fontScale="85000" lnSpcReduction="10000"/>
          </a:bodyPr>
          <a:lstStyle/>
          <a:p>
            <a:r>
              <a:rPr lang="en-US" sz="2200">
                <a:latin typeface="Helvetica" panose="020B0604020202020204" pitchFamily="34" charset="0"/>
                <a:cs typeface="Helvetica" panose="020B0604020202020204" pitchFamily="34" charset="0"/>
              </a:rPr>
              <a:t>Shijie Cao</a:t>
            </a:r>
            <a:r>
              <a:rPr lang="en-US" sz="2200" baseline="30000">
                <a:latin typeface="Helvetica" panose="020B0604020202020204" pitchFamily="34" charset="0"/>
                <a:cs typeface="Helvetica" panose="020B0604020202020204" pitchFamily="34" charset="0"/>
              </a:rPr>
              <a:t>1</a:t>
            </a:r>
            <a:r>
              <a:rPr lang="en-US" sz="2200">
                <a:latin typeface="Helvetica" panose="020B0604020202020204" pitchFamily="34" charset="0"/>
                <a:cs typeface="Helvetica" panose="020B0604020202020204" pitchFamily="34" charset="0"/>
              </a:rPr>
              <a:t>, Chen Zhang</a:t>
            </a:r>
            <a:r>
              <a:rPr lang="en-US" sz="2200" baseline="30000">
                <a:latin typeface="Helvetica" panose="020B0604020202020204" pitchFamily="34" charset="0"/>
                <a:cs typeface="Helvetica" panose="020B0604020202020204" pitchFamily="34" charset="0"/>
              </a:rPr>
              <a:t>2</a:t>
            </a:r>
            <a:r>
              <a:rPr lang="en-US" sz="2200">
                <a:latin typeface="Helvetica" panose="020B0604020202020204" pitchFamily="34" charset="0"/>
                <a:cs typeface="Helvetica" panose="020B0604020202020204" pitchFamily="34" charset="0"/>
              </a:rPr>
              <a:t>, Zhuliang Yao</a:t>
            </a:r>
            <a:r>
              <a:rPr lang="en-US" sz="2200" baseline="30000">
                <a:latin typeface="Helvetica" panose="020B0604020202020204" pitchFamily="34" charset="0"/>
                <a:cs typeface="Helvetica" panose="020B0604020202020204" pitchFamily="34" charset="0"/>
              </a:rPr>
              <a:t>3</a:t>
            </a:r>
            <a:r>
              <a:rPr lang="en-US" sz="2200">
                <a:latin typeface="Helvetica" panose="020B0604020202020204" pitchFamily="34" charset="0"/>
                <a:cs typeface="Helvetica" panose="020B0604020202020204" pitchFamily="34" charset="0"/>
              </a:rPr>
              <a:t>, Wencong Xiao</a:t>
            </a:r>
            <a:r>
              <a:rPr lang="en-US" sz="2200" baseline="30000">
                <a:latin typeface="Helvetica" panose="020B0604020202020204" pitchFamily="34" charset="0"/>
                <a:cs typeface="Helvetica" panose="020B0604020202020204" pitchFamily="34" charset="0"/>
              </a:rPr>
              <a:t>4</a:t>
            </a:r>
            <a:r>
              <a:rPr lang="en-US" sz="2200">
                <a:latin typeface="Helvetica" panose="020B0604020202020204" pitchFamily="34" charset="0"/>
                <a:cs typeface="Helvetica" panose="020B0604020202020204" pitchFamily="34" charset="0"/>
              </a:rPr>
              <a:t>, Lanshun </a:t>
            </a:r>
            <a:r>
              <a:rPr lang="en-US" altLang="zh-CN" sz="2200">
                <a:latin typeface="Helvetica" panose="020B0604020202020204" pitchFamily="34" charset="0"/>
                <a:cs typeface="Helvetica" panose="020B0604020202020204" pitchFamily="34" charset="0"/>
              </a:rPr>
              <a:t>Nie</a:t>
            </a:r>
            <a:r>
              <a:rPr lang="en-US" altLang="zh-CN" sz="2200" baseline="30000">
                <a:latin typeface="Helvetica" panose="020B0604020202020204" pitchFamily="34" charset="0"/>
                <a:cs typeface="Helvetica" panose="020B0604020202020204" pitchFamily="34" charset="0"/>
              </a:rPr>
              <a:t>1</a:t>
            </a:r>
            <a:r>
              <a:rPr lang="en-US" altLang="zh-CN" sz="2200">
                <a:latin typeface="Helvetica" panose="020B0604020202020204" pitchFamily="34" charset="0"/>
                <a:cs typeface="Helvetica" panose="020B0604020202020204" pitchFamily="34" charset="0"/>
              </a:rPr>
              <a:t>, </a:t>
            </a:r>
          </a:p>
          <a:p>
            <a:r>
              <a:rPr lang="en-US" altLang="zh-CN" sz="2200">
                <a:latin typeface="Helvetica" panose="020B0604020202020204" pitchFamily="34" charset="0"/>
                <a:cs typeface="Helvetica" panose="020B0604020202020204" pitchFamily="34" charset="0"/>
              </a:rPr>
              <a:t>Dechen Zhan</a:t>
            </a:r>
            <a:r>
              <a:rPr lang="en-US" altLang="zh-CN" sz="2200" baseline="30000">
                <a:latin typeface="Helvetica" panose="020B0604020202020204" pitchFamily="34" charset="0"/>
                <a:cs typeface="Helvetica" panose="020B0604020202020204" pitchFamily="34" charset="0"/>
              </a:rPr>
              <a:t>1</a:t>
            </a:r>
            <a:r>
              <a:rPr lang="en-US" altLang="zh-CN" sz="2200">
                <a:latin typeface="Helvetica" panose="020B0604020202020204" pitchFamily="34" charset="0"/>
                <a:cs typeface="Helvetica" panose="020B0604020202020204" pitchFamily="34" charset="0"/>
              </a:rPr>
              <a:t>, Yunxin Liu</a:t>
            </a:r>
            <a:r>
              <a:rPr lang="en-US" altLang="zh-CN" sz="2200" baseline="30000">
                <a:latin typeface="Helvetica" panose="020B0604020202020204" pitchFamily="34" charset="0"/>
                <a:cs typeface="Helvetica" panose="020B0604020202020204" pitchFamily="34" charset="0"/>
              </a:rPr>
              <a:t>2</a:t>
            </a:r>
            <a:r>
              <a:rPr lang="en-US" altLang="zh-CN" sz="2200">
                <a:latin typeface="Helvetica" panose="020B0604020202020204" pitchFamily="34" charset="0"/>
                <a:cs typeface="Helvetica" panose="020B0604020202020204" pitchFamily="34" charset="0"/>
              </a:rPr>
              <a:t>, Ming Wu</a:t>
            </a:r>
            <a:r>
              <a:rPr lang="en-US" altLang="zh-CN" sz="2200" baseline="30000">
                <a:latin typeface="Helvetica" panose="020B0604020202020204" pitchFamily="34" charset="0"/>
                <a:cs typeface="Helvetica" panose="020B0604020202020204" pitchFamily="34" charset="0"/>
              </a:rPr>
              <a:t>2</a:t>
            </a:r>
            <a:r>
              <a:rPr lang="en-US" altLang="zh-CN" sz="2200">
                <a:latin typeface="Helvetica" panose="020B0604020202020204" pitchFamily="34" charset="0"/>
                <a:cs typeface="Helvetica" panose="020B0604020202020204" pitchFamily="34" charset="0"/>
              </a:rPr>
              <a:t>, Lintao Zhang</a:t>
            </a:r>
            <a:r>
              <a:rPr lang="en-US" altLang="zh-CN" sz="2200" baseline="30000">
                <a:latin typeface="Helvetica" panose="020B0604020202020204" pitchFamily="34" charset="0"/>
                <a:cs typeface="Helvetica" panose="020B0604020202020204" pitchFamily="34" charset="0"/>
              </a:rPr>
              <a:t>2</a:t>
            </a:r>
          </a:p>
          <a:p>
            <a:endParaRPr lang="en-US" altLang="zh-CN" baseline="30000"/>
          </a:p>
          <a:p>
            <a:r>
              <a:rPr lang="en-US" altLang="zh-CN" sz="2100" baseline="30000">
                <a:latin typeface="Helvetica" panose="020B0604020202020204" pitchFamily="34" charset="0"/>
                <a:cs typeface="Helvetica" panose="020B0604020202020204" pitchFamily="34" charset="0"/>
              </a:rPr>
              <a:t>1</a:t>
            </a:r>
            <a:r>
              <a:rPr lang="en-US" altLang="zh-CN" sz="2100">
                <a:latin typeface="Helvetica" panose="020B0604020202020204" pitchFamily="34" charset="0"/>
                <a:cs typeface="Helvetica" panose="020B0604020202020204" pitchFamily="34" charset="0"/>
              </a:rPr>
              <a:t>Harbin Institute of Technology, </a:t>
            </a:r>
            <a:r>
              <a:rPr lang="en-US" sz="2100" baseline="30000">
                <a:latin typeface="Helvetica" panose="020B0604020202020204" pitchFamily="34" charset="0"/>
                <a:cs typeface="Helvetica" panose="020B0604020202020204" pitchFamily="34" charset="0"/>
              </a:rPr>
              <a:t>2</a:t>
            </a:r>
            <a:r>
              <a:rPr lang="en-US" sz="2100">
                <a:latin typeface="Helvetica" panose="020B0604020202020204" pitchFamily="34" charset="0"/>
                <a:cs typeface="Helvetica" panose="020B0604020202020204" pitchFamily="34" charset="0"/>
              </a:rPr>
              <a:t>Microsoft Research Asia, </a:t>
            </a:r>
          </a:p>
          <a:p>
            <a:r>
              <a:rPr lang="en-US" sz="2100" baseline="30000">
                <a:latin typeface="Helvetica" panose="020B0604020202020204" pitchFamily="34" charset="0"/>
                <a:cs typeface="Helvetica" panose="020B0604020202020204" pitchFamily="34" charset="0"/>
              </a:rPr>
              <a:t>3</a:t>
            </a:r>
            <a:r>
              <a:rPr lang="en-US" sz="2100">
                <a:latin typeface="Helvetica" panose="020B0604020202020204" pitchFamily="34" charset="0"/>
                <a:cs typeface="Helvetica" panose="020B0604020202020204" pitchFamily="34" charset="0"/>
              </a:rPr>
              <a:t>Tsinghua University, </a:t>
            </a:r>
            <a:r>
              <a:rPr lang="en-US" sz="2100" baseline="30000">
                <a:latin typeface="Helvetica" panose="020B0604020202020204" pitchFamily="34" charset="0"/>
                <a:cs typeface="Helvetica" panose="020B0604020202020204" pitchFamily="34" charset="0"/>
              </a:rPr>
              <a:t>4</a:t>
            </a:r>
            <a:r>
              <a:rPr lang="en-US" sz="2100">
                <a:latin typeface="Helvetica" panose="020B0604020202020204" pitchFamily="34" charset="0"/>
                <a:cs typeface="Helvetica" panose="020B0604020202020204" pitchFamily="34" charset="0"/>
              </a:rPr>
              <a:t>Beihang University</a:t>
            </a:r>
          </a:p>
          <a:p>
            <a:endParaRPr lang="en-US"/>
          </a:p>
        </p:txBody>
      </p:sp>
      <p:pic>
        <p:nvPicPr>
          <p:cNvPr id="1028" name="Picture 4" descr="https://gss2.bdstatic.com/9fo3dSag_xI4khGkpoWK1HF6hhy/baike/c0%3Dbaike92%2C5%2C5%2C92%2C30/sign=aef2dd692a2eb938f86072a0b40bee50/0e2442a7d933c8952b5646f3d41373f08202000a.jpg">
            <a:extLst>
              <a:ext uri="{FF2B5EF4-FFF2-40B4-BE49-F238E27FC236}">
                <a16:creationId xmlns:a16="http://schemas.microsoft.com/office/drawing/2014/main" id="{B718ABAA-D433-4C17-9A35-E2E204093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4920851"/>
            <a:ext cx="1651000" cy="16510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Image result for microsoft research asia">
            <a:extLst>
              <a:ext uri="{FF2B5EF4-FFF2-40B4-BE49-F238E27FC236}">
                <a16:creationId xmlns:a16="http://schemas.microsoft.com/office/drawing/2014/main" id="{01570395-A457-407F-9BA5-75BCA9C4E816}"/>
              </a:ext>
            </a:extLst>
          </p:cNvPr>
          <p:cNvSpPr>
            <a:spLocks noChangeAspect="1" noChangeArrowheads="1"/>
          </p:cNvSpPr>
          <p:nvPr/>
        </p:nvSpPr>
        <p:spPr bwMode="auto">
          <a:xfrm>
            <a:off x="2727330" y="4904936"/>
            <a:ext cx="114740" cy="1147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File:Microsoft Research Asia logo.png">
            <a:extLst>
              <a:ext uri="{FF2B5EF4-FFF2-40B4-BE49-F238E27FC236}">
                <a16:creationId xmlns:a16="http://schemas.microsoft.com/office/drawing/2014/main" id="{194F8E12-6841-4C40-80BF-A477DD053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585" y="5121669"/>
            <a:ext cx="2868509" cy="134461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tsinghua university logo">
            <a:extLst>
              <a:ext uri="{FF2B5EF4-FFF2-40B4-BE49-F238E27FC236}">
                <a16:creationId xmlns:a16="http://schemas.microsoft.com/office/drawing/2014/main" id="{6FCE2DA0-A33C-47B5-8C3E-C7C08237EF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3916" y="5035151"/>
            <a:ext cx="1549401" cy="154940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beihang university logo">
            <a:extLst>
              <a:ext uri="{FF2B5EF4-FFF2-40B4-BE49-F238E27FC236}">
                <a16:creationId xmlns:a16="http://schemas.microsoft.com/office/drawing/2014/main" id="{DED4719B-E83B-4E6B-A65B-8AD5A56248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1302" y="5022450"/>
            <a:ext cx="1549401" cy="154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82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a:ln w="19050">
            <a:solidFill>
              <a:schemeClr val="bg1"/>
            </a:solidFill>
          </a:ln>
        </p:spPr>
        <p:txBody>
          <a:bodyPr/>
          <a:lstStyle/>
          <a:p>
            <a:r>
              <a:rPr lang="en-US" altLang="zh-CN">
                <a:latin typeface="Helvetica"/>
                <a:ea typeface="等线 Light"/>
                <a:cs typeface="Helvetica"/>
              </a:rPr>
              <a:t>Weight Pruning</a:t>
            </a:r>
            <a:endParaRPr lang="en-US">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087D45B8-0095-454F-9B09-BDCFF30AA005}"/>
              </a:ext>
            </a:extLst>
          </p:cNvPr>
          <p:cNvSpPr/>
          <p:nvPr/>
        </p:nvSpPr>
        <p:spPr>
          <a:xfrm>
            <a:off x="295277" y="6287673"/>
            <a:ext cx="8416925" cy="276999"/>
          </a:xfrm>
          <a:prstGeom prst="rect">
            <a:avLst/>
          </a:prstGeom>
          <a:ln w="19050">
            <a:noFill/>
          </a:ln>
        </p:spPr>
        <p:txBody>
          <a:bodyPr wrap="square">
            <a:spAutoFit/>
          </a:bodyPr>
          <a:lstStyle/>
          <a:p>
            <a:r>
              <a:rPr lang="en-US" sz="1200">
                <a:latin typeface="Helvetica" panose="020B0604020202020204" pitchFamily="34" charset="0"/>
                <a:cs typeface="Helvetica" panose="020B0604020202020204" pitchFamily="34" charset="0"/>
              </a:rPr>
              <a:t>Han, Song, et al.</a:t>
            </a:r>
            <a:r>
              <a:rPr lang="en-GB" sz="1200">
                <a:solidFill>
                  <a:schemeClr val="bg2">
                    <a:lumMod val="10000"/>
                  </a:schemeClr>
                </a:solidFill>
                <a:latin typeface="Helvetica" panose="020B0604020202020204" pitchFamily="34" charset="0"/>
                <a:cs typeface="Helvetica" panose="020B0604020202020204" pitchFamily="34" charset="0"/>
              </a:rPr>
              <a:t> Learning both Weights and Connections for Efficient Neural Networks, NIPS’15</a:t>
            </a:r>
            <a:endParaRPr lang="en-US" sz="1200">
              <a:latin typeface="Helvetica" panose="020B060402020202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35359E3F-1961-49E4-B5AF-D4903E8C5D19}"/>
              </a:ext>
            </a:extLst>
          </p:cNvPr>
          <p:cNvSpPr txBox="1"/>
          <p:nvPr/>
        </p:nvSpPr>
        <p:spPr>
          <a:xfrm>
            <a:off x="5282005" y="5135820"/>
            <a:ext cx="3288793" cy="646331"/>
          </a:xfrm>
          <a:prstGeom prst="rect">
            <a:avLst/>
          </a:prstGeom>
          <a:solidFill>
            <a:schemeClr val="bg1"/>
          </a:solidFill>
          <a:ln w="19050">
            <a:solidFill>
              <a:schemeClr val="bg1"/>
            </a:solidFill>
          </a:ln>
        </p:spPr>
        <p:txBody>
          <a:bodyPr wrap="square" rtlCol="0">
            <a:spAutoFit/>
          </a:bodyPr>
          <a:lstStyle/>
          <a:p>
            <a:pPr algn="ctr"/>
            <a:r>
              <a:rPr lang="en-US">
                <a:latin typeface="Helvetica" panose="020B0604020202020204" pitchFamily="34" charset="0"/>
                <a:cs typeface="Helvetica" panose="020B0604020202020204" pitchFamily="34" charset="0"/>
              </a:rPr>
              <a:t>Unstructured sparse matrices</a:t>
            </a:r>
          </a:p>
          <a:p>
            <a:pPr algn="ctr"/>
            <a:r>
              <a:rPr lang="en-US" err="1">
                <a:latin typeface="Helvetica" panose="020B0604020202020204" pitchFamily="34" charset="0"/>
                <a:cs typeface="Helvetica" panose="020B0604020202020204" pitchFamily="34" charset="0"/>
              </a:rPr>
              <a:t>MxV</a:t>
            </a:r>
            <a:r>
              <a:rPr lang="en-US">
                <a:latin typeface="Helvetica" panose="020B0604020202020204" pitchFamily="34" charset="0"/>
                <a:cs typeface="Helvetica" panose="020B0604020202020204" pitchFamily="34" charset="0"/>
              </a:rPr>
              <a:t> </a:t>
            </a:r>
            <a:r>
              <a:rPr lang="en-US">
                <a:latin typeface="Arial Black" panose="020B0A04020102020204" pitchFamily="34" charset="0"/>
                <a:cs typeface="Helvetica" panose="020B0604020202020204" pitchFamily="34" charset="0"/>
              </a:rPr>
              <a:t>→ </a:t>
            </a:r>
            <a:r>
              <a:rPr lang="en-US" err="1">
                <a:latin typeface="Helvetica" panose="020B0604020202020204" pitchFamily="34" charset="0"/>
                <a:cs typeface="Helvetica" panose="020B0604020202020204" pitchFamily="34" charset="0"/>
              </a:rPr>
              <a:t>SpMxV</a:t>
            </a:r>
            <a:endParaRPr lang="en-US">
              <a:latin typeface="Helvetica" panose="020B0604020202020204" pitchFamily="34" charset="0"/>
              <a:cs typeface="Helvetica" panose="020B0604020202020204" pitchFamily="34" charset="0"/>
            </a:endParaRPr>
          </a:p>
        </p:txBody>
      </p:sp>
      <p:sp>
        <p:nvSpPr>
          <p:cNvPr id="7" name="Arrow: Right 6">
            <a:extLst>
              <a:ext uri="{FF2B5EF4-FFF2-40B4-BE49-F238E27FC236}">
                <a16:creationId xmlns:a16="http://schemas.microsoft.com/office/drawing/2014/main" id="{34081ED7-BC4B-4EFB-B8ED-70BACA96ECE3}"/>
              </a:ext>
            </a:extLst>
          </p:cNvPr>
          <p:cNvSpPr/>
          <p:nvPr/>
        </p:nvSpPr>
        <p:spPr>
          <a:xfrm>
            <a:off x="4199930" y="3040190"/>
            <a:ext cx="744757" cy="369332"/>
          </a:xfrm>
          <a:prstGeom prst="rightArrow">
            <a:avLst/>
          </a:prstGeom>
          <a:solidFill>
            <a:schemeClr val="accent1">
              <a:lumMod val="75000"/>
            </a:scheme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657AE49-595F-45D1-A0F1-244D104F9A36}"/>
              </a:ext>
            </a:extLst>
          </p:cNvPr>
          <p:cNvPicPr>
            <a:picLocks noChangeAspect="1"/>
          </p:cNvPicPr>
          <p:nvPr/>
        </p:nvPicPr>
        <p:blipFill>
          <a:blip r:embed="rId3"/>
          <a:stretch>
            <a:fillRect/>
          </a:stretch>
        </p:blipFill>
        <p:spPr>
          <a:xfrm>
            <a:off x="5593447" y="1936997"/>
            <a:ext cx="2665911" cy="2670839"/>
          </a:xfrm>
          <a:prstGeom prst="rect">
            <a:avLst/>
          </a:prstGeom>
          <a:ln w="19050">
            <a:solidFill>
              <a:schemeClr val="bg1"/>
            </a:solidFill>
          </a:ln>
        </p:spPr>
      </p:pic>
      <p:sp>
        <p:nvSpPr>
          <p:cNvPr id="3" name="Oval 2">
            <a:extLst>
              <a:ext uri="{FF2B5EF4-FFF2-40B4-BE49-F238E27FC236}">
                <a16:creationId xmlns:a16="http://schemas.microsoft.com/office/drawing/2014/main" id="{09945466-ADE6-48A0-811A-53D914F5B1CC}"/>
              </a:ext>
            </a:extLst>
          </p:cNvPr>
          <p:cNvSpPr/>
          <p:nvPr/>
        </p:nvSpPr>
        <p:spPr>
          <a:xfrm>
            <a:off x="2004057" y="4419612"/>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398441E-9E69-4ED1-8258-0E463DCD4750}"/>
              </a:ext>
            </a:extLst>
          </p:cNvPr>
          <p:cNvSpPr/>
          <p:nvPr/>
        </p:nvSpPr>
        <p:spPr>
          <a:xfrm>
            <a:off x="2004058" y="3752859"/>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F1DBD9-D04D-435D-B6A9-040CE9A30389}"/>
              </a:ext>
            </a:extLst>
          </p:cNvPr>
          <p:cNvSpPr/>
          <p:nvPr/>
        </p:nvSpPr>
        <p:spPr>
          <a:xfrm>
            <a:off x="2004059" y="3086106"/>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A19D7F7-9F15-4074-ABB5-1D15B9177BFD}"/>
              </a:ext>
            </a:extLst>
          </p:cNvPr>
          <p:cNvSpPr/>
          <p:nvPr/>
        </p:nvSpPr>
        <p:spPr>
          <a:xfrm>
            <a:off x="2004059" y="2419353"/>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9BE2BB3-89EB-4655-B240-DCCDEB395E57}"/>
              </a:ext>
            </a:extLst>
          </p:cNvPr>
          <p:cNvSpPr/>
          <p:nvPr/>
        </p:nvSpPr>
        <p:spPr>
          <a:xfrm>
            <a:off x="2004060" y="1752600"/>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8219E68-4AF9-4A1B-92F6-3D837DCAFD5E}"/>
              </a:ext>
            </a:extLst>
          </p:cNvPr>
          <p:cNvSpPr/>
          <p:nvPr/>
        </p:nvSpPr>
        <p:spPr>
          <a:xfrm>
            <a:off x="746759" y="2180210"/>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02FC59B-ADB9-427F-B5AC-BC8062C8CFD4}"/>
              </a:ext>
            </a:extLst>
          </p:cNvPr>
          <p:cNvSpPr/>
          <p:nvPr/>
        </p:nvSpPr>
        <p:spPr>
          <a:xfrm>
            <a:off x="746758" y="3063331"/>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F2190C2-EF38-4A3F-B1F9-7C7FC9A5C155}"/>
              </a:ext>
            </a:extLst>
          </p:cNvPr>
          <p:cNvSpPr/>
          <p:nvPr/>
        </p:nvSpPr>
        <p:spPr>
          <a:xfrm>
            <a:off x="746757" y="3995341"/>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C72BDE8-9944-42FC-88CC-3725F4CD91C3}"/>
              </a:ext>
            </a:extLst>
          </p:cNvPr>
          <p:cNvSpPr/>
          <p:nvPr/>
        </p:nvSpPr>
        <p:spPr>
          <a:xfrm>
            <a:off x="3236228" y="2180210"/>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4342771-2E78-4987-9639-02D28B54D668}"/>
              </a:ext>
            </a:extLst>
          </p:cNvPr>
          <p:cNvSpPr/>
          <p:nvPr/>
        </p:nvSpPr>
        <p:spPr>
          <a:xfrm>
            <a:off x="3236227" y="3063331"/>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7D81000-8DED-4DB1-8CE1-31F41739EA24}"/>
              </a:ext>
            </a:extLst>
          </p:cNvPr>
          <p:cNvSpPr/>
          <p:nvPr/>
        </p:nvSpPr>
        <p:spPr>
          <a:xfrm>
            <a:off x="3236226" y="3995341"/>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271BB34-4C93-4E51-BB40-9A11D8BFE9FF}"/>
              </a:ext>
            </a:extLst>
          </p:cNvPr>
          <p:cNvCxnSpPr>
            <a:cxnSpLocks/>
            <a:stCxn id="23" idx="6"/>
            <a:endCxn id="21" idx="2"/>
          </p:cNvCxnSpPr>
          <p:nvPr/>
        </p:nvCxnSpPr>
        <p:spPr>
          <a:xfrm>
            <a:off x="1061084" y="2330348"/>
            <a:ext cx="942975" cy="239143"/>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B3E19F-EED3-4CD5-AC9D-3B29C3B226A3}"/>
              </a:ext>
            </a:extLst>
          </p:cNvPr>
          <p:cNvCxnSpPr>
            <a:cxnSpLocks/>
            <a:stCxn id="23" idx="6"/>
            <a:endCxn id="20" idx="2"/>
          </p:cNvCxnSpPr>
          <p:nvPr/>
        </p:nvCxnSpPr>
        <p:spPr>
          <a:xfrm>
            <a:off x="1061084" y="2330348"/>
            <a:ext cx="942975" cy="905896"/>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3A9308D-2B46-47DB-B103-A39494963122}"/>
              </a:ext>
            </a:extLst>
          </p:cNvPr>
          <p:cNvCxnSpPr>
            <a:cxnSpLocks/>
            <a:stCxn id="23" idx="6"/>
            <a:endCxn id="3" idx="2"/>
          </p:cNvCxnSpPr>
          <p:nvPr/>
        </p:nvCxnSpPr>
        <p:spPr>
          <a:xfrm>
            <a:off x="1061084" y="2330348"/>
            <a:ext cx="942973" cy="2239402"/>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450E4B9-472A-4E29-8005-39D346A81959}"/>
              </a:ext>
            </a:extLst>
          </p:cNvPr>
          <p:cNvCxnSpPr>
            <a:cxnSpLocks/>
            <a:stCxn id="24" idx="6"/>
            <a:endCxn id="22" idx="2"/>
          </p:cNvCxnSpPr>
          <p:nvPr/>
        </p:nvCxnSpPr>
        <p:spPr>
          <a:xfrm flipV="1">
            <a:off x="1061083" y="1902738"/>
            <a:ext cx="942977" cy="1310731"/>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1479D77-A69F-4479-9D0F-DBF08EA59A3F}"/>
              </a:ext>
            </a:extLst>
          </p:cNvPr>
          <p:cNvCxnSpPr>
            <a:cxnSpLocks/>
            <a:stCxn id="24" idx="6"/>
            <a:endCxn id="19" idx="2"/>
          </p:cNvCxnSpPr>
          <p:nvPr/>
        </p:nvCxnSpPr>
        <p:spPr>
          <a:xfrm>
            <a:off x="1061083" y="3213469"/>
            <a:ext cx="942975" cy="68952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BF5B26F-A550-4EDD-B6B7-7ACEA3A4C9BF}"/>
              </a:ext>
            </a:extLst>
          </p:cNvPr>
          <p:cNvCxnSpPr>
            <a:cxnSpLocks/>
            <a:stCxn id="25" idx="6"/>
            <a:endCxn id="22" idx="2"/>
          </p:cNvCxnSpPr>
          <p:nvPr/>
        </p:nvCxnSpPr>
        <p:spPr>
          <a:xfrm flipV="1">
            <a:off x="1061082" y="1902738"/>
            <a:ext cx="942978" cy="2242741"/>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E2A96AA-C87C-4B29-ADE8-0185F5925D4E}"/>
              </a:ext>
            </a:extLst>
          </p:cNvPr>
          <p:cNvCxnSpPr>
            <a:cxnSpLocks/>
            <a:stCxn id="25" idx="6"/>
            <a:endCxn id="21" idx="2"/>
          </p:cNvCxnSpPr>
          <p:nvPr/>
        </p:nvCxnSpPr>
        <p:spPr>
          <a:xfrm flipV="1">
            <a:off x="1061082" y="2569491"/>
            <a:ext cx="942977" cy="15759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7659B74-C3BC-4D68-BF32-070772939B72}"/>
              </a:ext>
            </a:extLst>
          </p:cNvPr>
          <p:cNvCxnSpPr>
            <a:cxnSpLocks/>
            <a:stCxn id="25" idx="6"/>
            <a:endCxn id="3" idx="2"/>
          </p:cNvCxnSpPr>
          <p:nvPr/>
        </p:nvCxnSpPr>
        <p:spPr>
          <a:xfrm>
            <a:off x="1061082" y="4145479"/>
            <a:ext cx="942975" cy="424271"/>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99186D-E054-4C5C-8B24-39FD97B7BD2E}"/>
              </a:ext>
            </a:extLst>
          </p:cNvPr>
          <p:cNvCxnSpPr>
            <a:cxnSpLocks/>
            <a:stCxn id="22" idx="6"/>
            <a:endCxn id="26" idx="2"/>
          </p:cNvCxnSpPr>
          <p:nvPr/>
        </p:nvCxnSpPr>
        <p:spPr>
          <a:xfrm>
            <a:off x="2318385" y="1902738"/>
            <a:ext cx="917843" cy="42761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08051A2-C94C-4615-A26F-9A76E635276B}"/>
              </a:ext>
            </a:extLst>
          </p:cNvPr>
          <p:cNvCxnSpPr>
            <a:cxnSpLocks/>
            <a:stCxn id="22" idx="6"/>
            <a:endCxn id="27" idx="2"/>
          </p:cNvCxnSpPr>
          <p:nvPr/>
        </p:nvCxnSpPr>
        <p:spPr>
          <a:xfrm>
            <a:off x="2318385" y="1902738"/>
            <a:ext cx="917842" cy="1310731"/>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B7920B1-35FE-491E-87E5-D9ABFE6C172B}"/>
              </a:ext>
            </a:extLst>
          </p:cNvPr>
          <p:cNvCxnSpPr>
            <a:cxnSpLocks/>
            <a:stCxn id="21" idx="6"/>
            <a:endCxn id="27" idx="2"/>
          </p:cNvCxnSpPr>
          <p:nvPr/>
        </p:nvCxnSpPr>
        <p:spPr>
          <a:xfrm>
            <a:off x="2318384" y="2569491"/>
            <a:ext cx="917843" cy="64397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B39FE36-143E-4F4A-8576-89CC5BADEBCC}"/>
              </a:ext>
            </a:extLst>
          </p:cNvPr>
          <p:cNvCxnSpPr>
            <a:cxnSpLocks/>
            <a:stCxn id="20" idx="6"/>
            <a:endCxn id="26" idx="2"/>
          </p:cNvCxnSpPr>
          <p:nvPr/>
        </p:nvCxnSpPr>
        <p:spPr>
          <a:xfrm flipV="1">
            <a:off x="2318384" y="2330348"/>
            <a:ext cx="917844" cy="905896"/>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2001854-EC10-4E5F-A1F8-E506C2DA06B9}"/>
              </a:ext>
            </a:extLst>
          </p:cNvPr>
          <p:cNvCxnSpPr>
            <a:cxnSpLocks/>
            <a:stCxn id="20" idx="6"/>
            <a:endCxn id="28" idx="2"/>
          </p:cNvCxnSpPr>
          <p:nvPr/>
        </p:nvCxnSpPr>
        <p:spPr>
          <a:xfrm>
            <a:off x="2318384" y="3236244"/>
            <a:ext cx="917842" cy="909235"/>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94447F-830E-48F0-AD49-530EEA26216D}"/>
              </a:ext>
            </a:extLst>
          </p:cNvPr>
          <p:cNvCxnSpPr>
            <a:cxnSpLocks/>
            <a:stCxn id="19" idx="6"/>
            <a:endCxn id="26" idx="2"/>
          </p:cNvCxnSpPr>
          <p:nvPr/>
        </p:nvCxnSpPr>
        <p:spPr>
          <a:xfrm flipV="1">
            <a:off x="2318383" y="2330348"/>
            <a:ext cx="917845" cy="1572649"/>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5EB1291-153A-4AF7-A171-3E3841E0260A}"/>
              </a:ext>
            </a:extLst>
          </p:cNvPr>
          <p:cNvCxnSpPr>
            <a:cxnSpLocks/>
            <a:stCxn id="19" idx="6"/>
            <a:endCxn id="27" idx="2"/>
          </p:cNvCxnSpPr>
          <p:nvPr/>
        </p:nvCxnSpPr>
        <p:spPr>
          <a:xfrm flipV="1">
            <a:off x="2318383" y="3213469"/>
            <a:ext cx="917844" cy="68952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F3CA353-534B-4149-980E-35AE8D295D08}"/>
              </a:ext>
            </a:extLst>
          </p:cNvPr>
          <p:cNvCxnSpPr>
            <a:cxnSpLocks/>
            <a:stCxn id="3" idx="6"/>
            <a:endCxn id="27" idx="2"/>
          </p:cNvCxnSpPr>
          <p:nvPr/>
        </p:nvCxnSpPr>
        <p:spPr>
          <a:xfrm flipV="1">
            <a:off x="2318382" y="3213469"/>
            <a:ext cx="917845" cy="1356281"/>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9A1A55-92F0-4EA8-A555-50D2374573B3}"/>
              </a:ext>
            </a:extLst>
          </p:cNvPr>
          <p:cNvCxnSpPr>
            <a:cxnSpLocks/>
            <a:stCxn id="24" idx="6"/>
            <a:endCxn id="3" idx="2"/>
          </p:cNvCxnSpPr>
          <p:nvPr/>
        </p:nvCxnSpPr>
        <p:spPr>
          <a:xfrm>
            <a:off x="1061083" y="3213469"/>
            <a:ext cx="942974" cy="13562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1EBA8D-26A7-43F0-AF62-8B3FB0AE083F}"/>
              </a:ext>
            </a:extLst>
          </p:cNvPr>
          <p:cNvCxnSpPr>
            <a:cxnSpLocks/>
            <a:stCxn id="22" idx="2"/>
            <a:endCxn id="23" idx="6"/>
          </p:cNvCxnSpPr>
          <p:nvPr/>
        </p:nvCxnSpPr>
        <p:spPr>
          <a:xfrm flipH="1">
            <a:off x="1061084" y="1902738"/>
            <a:ext cx="942976" cy="4276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03CCA8-8423-4895-8AA7-6123B2AE9828}"/>
              </a:ext>
            </a:extLst>
          </p:cNvPr>
          <p:cNvCxnSpPr>
            <a:cxnSpLocks/>
            <a:stCxn id="23" idx="6"/>
            <a:endCxn id="19" idx="2"/>
          </p:cNvCxnSpPr>
          <p:nvPr/>
        </p:nvCxnSpPr>
        <p:spPr>
          <a:xfrm>
            <a:off x="1061084" y="2330348"/>
            <a:ext cx="942974" cy="157264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1AB5A51-3D0B-4E95-829C-94BB14CA68F9}"/>
              </a:ext>
            </a:extLst>
          </p:cNvPr>
          <p:cNvCxnSpPr>
            <a:cxnSpLocks/>
            <a:stCxn id="24" idx="6"/>
            <a:endCxn id="20" idx="2"/>
          </p:cNvCxnSpPr>
          <p:nvPr/>
        </p:nvCxnSpPr>
        <p:spPr>
          <a:xfrm>
            <a:off x="1061083" y="3213469"/>
            <a:ext cx="942976" cy="227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1310E3-412D-41F0-A361-D0891FC11AD4}"/>
              </a:ext>
            </a:extLst>
          </p:cNvPr>
          <p:cNvCxnSpPr>
            <a:cxnSpLocks/>
            <a:stCxn id="21" idx="2"/>
            <a:endCxn id="24" idx="6"/>
          </p:cNvCxnSpPr>
          <p:nvPr/>
        </p:nvCxnSpPr>
        <p:spPr>
          <a:xfrm flipH="1">
            <a:off x="1061083" y="2569491"/>
            <a:ext cx="942976" cy="6439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8EDA5A4-3041-4566-AE26-C4C401D2B384}"/>
              </a:ext>
            </a:extLst>
          </p:cNvPr>
          <p:cNvCxnSpPr>
            <a:cxnSpLocks/>
            <a:stCxn id="25" idx="6"/>
            <a:endCxn id="20" idx="2"/>
          </p:cNvCxnSpPr>
          <p:nvPr/>
        </p:nvCxnSpPr>
        <p:spPr>
          <a:xfrm flipV="1">
            <a:off x="1061082" y="3236244"/>
            <a:ext cx="942977" cy="9092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791A3ED-7022-4CD7-9FE5-BD4EA1C5810C}"/>
              </a:ext>
            </a:extLst>
          </p:cNvPr>
          <p:cNvCxnSpPr>
            <a:cxnSpLocks/>
            <a:stCxn id="25" idx="6"/>
            <a:endCxn id="19" idx="2"/>
          </p:cNvCxnSpPr>
          <p:nvPr/>
        </p:nvCxnSpPr>
        <p:spPr>
          <a:xfrm flipV="1">
            <a:off x="1061082" y="3902997"/>
            <a:ext cx="942976" cy="2424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A28603A-C707-4852-BC6C-AB3A7CEDEDD5}"/>
              </a:ext>
            </a:extLst>
          </p:cNvPr>
          <p:cNvCxnSpPr>
            <a:cxnSpLocks/>
            <a:stCxn id="22" idx="6"/>
            <a:endCxn id="28" idx="2"/>
          </p:cNvCxnSpPr>
          <p:nvPr/>
        </p:nvCxnSpPr>
        <p:spPr>
          <a:xfrm>
            <a:off x="2318385" y="1902738"/>
            <a:ext cx="917841" cy="224274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94C0AFB-0A30-4A00-9D87-01F320D750F0}"/>
              </a:ext>
            </a:extLst>
          </p:cNvPr>
          <p:cNvCxnSpPr>
            <a:cxnSpLocks/>
            <a:stCxn id="21" idx="6"/>
            <a:endCxn id="26" idx="2"/>
          </p:cNvCxnSpPr>
          <p:nvPr/>
        </p:nvCxnSpPr>
        <p:spPr>
          <a:xfrm flipV="1">
            <a:off x="2318384" y="2330348"/>
            <a:ext cx="917844" cy="23914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24E5E7C-7408-437E-98E4-4988110255AB}"/>
              </a:ext>
            </a:extLst>
          </p:cNvPr>
          <p:cNvCxnSpPr>
            <a:cxnSpLocks/>
            <a:stCxn id="21" idx="6"/>
            <a:endCxn id="28" idx="2"/>
          </p:cNvCxnSpPr>
          <p:nvPr/>
        </p:nvCxnSpPr>
        <p:spPr>
          <a:xfrm>
            <a:off x="2318384" y="2569491"/>
            <a:ext cx="917842" cy="15759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715DA3B-8505-4377-A2A4-870FC0EC6437}"/>
              </a:ext>
            </a:extLst>
          </p:cNvPr>
          <p:cNvCxnSpPr>
            <a:cxnSpLocks/>
            <a:stCxn id="20" idx="6"/>
            <a:endCxn id="27" idx="2"/>
          </p:cNvCxnSpPr>
          <p:nvPr/>
        </p:nvCxnSpPr>
        <p:spPr>
          <a:xfrm flipV="1">
            <a:off x="2318384" y="3213469"/>
            <a:ext cx="917843" cy="227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73B83C8-9733-4E8E-AC4F-4686240FF4F5}"/>
              </a:ext>
            </a:extLst>
          </p:cNvPr>
          <p:cNvCxnSpPr>
            <a:cxnSpLocks/>
            <a:stCxn id="3" idx="6"/>
            <a:endCxn id="26" idx="2"/>
          </p:cNvCxnSpPr>
          <p:nvPr/>
        </p:nvCxnSpPr>
        <p:spPr>
          <a:xfrm flipV="1">
            <a:off x="2318382" y="2330348"/>
            <a:ext cx="917846" cy="22394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489EEB3-7C7F-4F92-AAE5-8D6F34841255}"/>
              </a:ext>
            </a:extLst>
          </p:cNvPr>
          <p:cNvCxnSpPr>
            <a:cxnSpLocks/>
            <a:stCxn id="3" idx="6"/>
            <a:endCxn id="28" idx="2"/>
          </p:cNvCxnSpPr>
          <p:nvPr/>
        </p:nvCxnSpPr>
        <p:spPr>
          <a:xfrm flipV="1">
            <a:off x="2318382" y="4145479"/>
            <a:ext cx="917844" cy="4242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A0F2BD9-6CA3-4CDB-AA38-E44E84D44AAE}"/>
              </a:ext>
            </a:extLst>
          </p:cNvPr>
          <p:cNvCxnSpPr>
            <a:cxnSpLocks/>
            <a:stCxn id="19" idx="6"/>
            <a:endCxn id="28" idx="2"/>
          </p:cNvCxnSpPr>
          <p:nvPr/>
        </p:nvCxnSpPr>
        <p:spPr>
          <a:xfrm>
            <a:off x="2318383" y="3902997"/>
            <a:ext cx="917843" cy="24248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07E9AC0-3CFC-4F60-B697-BA4641CA95DC}"/>
              </a:ext>
            </a:extLst>
          </p:cNvPr>
          <p:cNvSpPr txBox="1"/>
          <p:nvPr/>
        </p:nvSpPr>
        <p:spPr>
          <a:xfrm>
            <a:off x="830795" y="5134448"/>
            <a:ext cx="2910035" cy="369332"/>
          </a:xfrm>
          <a:prstGeom prst="rect">
            <a:avLst/>
          </a:prstGeom>
          <a:noFill/>
        </p:spPr>
        <p:txBody>
          <a:bodyPr wrap="square" rtlCol="0">
            <a:spAutoFit/>
          </a:bodyPr>
          <a:lstStyle/>
          <a:p>
            <a:r>
              <a:rPr lang="en-US" altLang="zh-CN">
                <a:latin typeface="Helvetica" panose="020B0604020202020204" pitchFamily="34" charset="0"/>
                <a:cs typeface="Helvetica" panose="020B0604020202020204" pitchFamily="34" charset="0"/>
              </a:rPr>
              <a:t>Prune away small weights </a:t>
            </a:r>
            <a:endParaRPr lang="en-US">
              <a:latin typeface="Helvetica" panose="020B0604020202020204" pitchFamily="34" charset="0"/>
              <a:cs typeface="Helvetica" panose="020B0604020202020204" pitchFamily="34" charset="0"/>
            </a:endParaRPr>
          </a:p>
        </p:txBody>
      </p:sp>
      <p:sp>
        <p:nvSpPr>
          <p:cNvPr id="8" name="TextBox 7">
            <a:extLst>
              <a:ext uri="{FF2B5EF4-FFF2-40B4-BE49-F238E27FC236}">
                <a16:creationId xmlns:a16="http://schemas.microsoft.com/office/drawing/2014/main" id="{F359139D-42D2-4289-A5F1-87E43F454FD7}"/>
              </a:ext>
            </a:extLst>
          </p:cNvPr>
          <p:cNvSpPr txBox="1"/>
          <p:nvPr/>
        </p:nvSpPr>
        <p:spPr>
          <a:xfrm>
            <a:off x="5984004" y="2689097"/>
            <a:ext cx="2007153" cy="1077218"/>
          </a:xfrm>
          <a:prstGeom prst="rect">
            <a:avLst/>
          </a:prstGeom>
          <a:solidFill>
            <a:schemeClr val="bg1"/>
          </a:solidFill>
        </p:spPr>
        <p:txBody>
          <a:bodyPr wrap="square" rtlCol="0">
            <a:spAutoFit/>
          </a:bodyPr>
          <a:lstStyle/>
          <a:p>
            <a:r>
              <a:rPr lang="en-US" sz="3200" dirty="0">
                <a:solidFill>
                  <a:srgbClr val="FF0000"/>
                </a:solidFill>
              </a:rPr>
              <a:t>Difficult to accelerate</a:t>
            </a:r>
          </a:p>
        </p:txBody>
      </p:sp>
    </p:spTree>
    <p:extLst>
      <p:ext uri="{BB962C8B-B14F-4D97-AF65-F5344CB8AC3E}">
        <p14:creationId xmlns:p14="http://schemas.microsoft.com/office/powerpoint/2010/main" val="107764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Accuracy and Speedup Tradeoff</a:t>
            </a:r>
            <a:endParaRPr lang="en-US">
              <a:latin typeface="Helvetica" panose="020B0604020202020204" pitchFamily="34" charset="0"/>
              <a:cs typeface="Helvetica" panose="020B0604020202020204" pitchFamily="34" charset="0"/>
            </a:endParaRPr>
          </a:p>
        </p:txBody>
      </p:sp>
      <p:sp>
        <p:nvSpPr>
          <p:cNvPr id="6" name="文本框 19">
            <a:extLst>
              <a:ext uri="{FF2B5EF4-FFF2-40B4-BE49-F238E27FC236}">
                <a16:creationId xmlns:a16="http://schemas.microsoft.com/office/drawing/2014/main" id="{BA3E1C99-ECDB-436B-A344-445036444873}"/>
              </a:ext>
            </a:extLst>
          </p:cNvPr>
          <p:cNvSpPr txBox="1"/>
          <p:nvPr/>
        </p:nvSpPr>
        <p:spPr>
          <a:xfrm>
            <a:off x="295275" y="4442759"/>
            <a:ext cx="3888680" cy="1938992"/>
          </a:xfrm>
          <a:prstGeom prst="rect">
            <a:avLst/>
          </a:prstGeom>
          <a:noFill/>
        </p:spPr>
        <p:txBody>
          <a:bodyPr wrap="square" rtlCol="0" anchor="t">
            <a:spAutoFit/>
          </a:bodyPr>
          <a:lstStyle/>
          <a:p>
            <a:r>
              <a:rPr lang="en-US" altLang="zh-CN" sz="2000" dirty="0">
                <a:solidFill>
                  <a:srgbClr val="0070C0"/>
                </a:solidFill>
                <a:latin typeface="Helvetica"/>
                <a:ea typeface="等线"/>
                <a:cs typeface="Helvetica"/>
              </a:rPr>
              <a:t>Pros:</a:t>
            </a:r>
          </a:p>
          <a:p>
            <a:pPr marL="285115" indent="-285115">
              <a:buFont typeface="Arial" panose="020B0604020202020204" pitchFamily="34" charset="0"/>
              <a:buChar char="•"/>
            </a:pPr>
            <a:r>
              <a:rPr lang="en-US" altLang="zh-CN" sz="2000" dirty="0">
                <a:latin typeface="Helvetica"/>
                <a:ea typeface="等线"/>
                <a:cs typeface="Helvetica"/>
              </a:rPr>
              <a:t>High model accuracy</a:t>
            </a:r>
          </a:p>
          <a:p>
            <a:pPr marL="285115" indent="-285115">
              <a:buFont typeface="Arial" panose="020B0604020202020204" pitchFamily="34" charset="0"/>
              <a:buChar char="•"/>
            </a:pPr>
            <a:r>
              <a:rPr lang="en-US" altLang="zh-CN" sz="2000" dirty="0">
                <a:latin typeface="Helvetica"/>
                <a:ea typeface="等线"/>
                <a:cs typeface="Helvetica"/>
              </a:rPr>
              <a:t>High compression ratio</a:t>
            </a:r>
            <a:endParaRPr lang="en-US" altLang="zh-CN" sz="2000" dirty="0">
              <a:latin typeface="Helvetica" panose="020B0604020202020204" pitchFamily="34" charset="0"/>
              <a:ea typeface="等线"/>
              <a:cs typeface="Helvetica" panose="020B0604020202020204" pitchFamily="34" charset="0"/>
            </a:endParaRPr>
          </a:p>
          <a:p>
            <a:r>
              <a:rPr lang="en-US" altLang="zh-CN" sz="2000" dirty="0">
                <a:solidFill>
                  <a:srgbClr val="FF0000"/>
                </a:solidFill>
                <a:latin typeface="Helvetica"/>
                <a:ea typeface="等线"/>
                <a:cs typeface="Helvetica"/>
              </a:rPr>
              <a:t>Cons:</a:t>
            </a:r>
          </a:p>
          <a:p>
            <a:pPr marL="285115" indent="-285115">
              <a:buFont typeface="Arial" panose="020B0604020202020204" pitchFamily="34" charset="0"/>
              <a:buChar char="•"/>
            </a:pPr>
            <a:r>
              <a:rPr lang="en-US" altLang="zh-CN" sz="2000" dirty="0">
                <a:latin typeface="Helvetica"/>
                <a:ea typeface="等线"/>
                <a:cs typeface="Helvetica"/>
              </a:rPr>
              <a:t>Irregular pattern</a:t>
            </a:r>
          </a:p>
          <a:p>
            <a:pPr marL="285115" indent="-285115">
              <a:buFont typeface="Arial" panose="020B0604020202020204" pitchFamily="34" charset="0"/>
              <a:buChar char="•"/>
            </a:pPr>
            <a:r>
              <a:rPr lang="en-US" altLang="zh-CN" sz="2000" dirty="0">
                <a:latin typeface="Helvetica"/>
                <a:ea typeface="等线"/>
                <a:cs typeface="Helvetica"/>
              </a:rPr>
              <a:t>Difficult to accelerate</a:t>
            </a:r>
            <a:endParaRPr lang="zh-CN" altLang="en-US" sz="2000" dirty="0">
              <a:latin typeface="Helvetica"/>
              <a:ea typeface="等线"/>
              <a:cs typeface="Helvetica"/>
            </a:endParaRPr>
          </a:p>
        </p:txBody>
      </p:sp>
      <p:sp>
        <p:nvSpPr>
          <p:cNvPr id="7" name="文本框 20">
            <a:extLst>
              <a:ext uri="{FF2B5EF4-FFF2-40B4-BE49-F238E27FC236}">
                <a16:creationId xmlns:a16="http://schemas.microsoft.com/office/drawing/2014/main" id="{585D2413-E4CD-4B7A-A613-64258851C424}"/>
              </a:ext>
            </a:extLst>
          </p:cNvPr>
          <p:cNvSpPr txBox="1"/>
          <p:nvPr/>
        </p:nvSpPr>
        <p:spPr>
          <a:xfrm>
            <a:off x="5864226" y="4442759"/>
            <a:ext cx="3061366" cy="1938992"/>
          </a:xfrm>
          <a:prstGeom prst="rect">
            <a:avLst/>
          </a:prstGeom>
          <a:noFill/>
        </p:spPr>
        <p:txBody>
          <a:bodyPr wrap="square" rtlCol="0" anchor="t">
            <a:spAutoFit/>
          </a:bodyPr>
          <a:lstStyle/>
          <a:p>
            <a:r>
              <a:rPr lang="en-US" altLang="zh-CN" sz="2000" dirty="0">
                <a:solidFill>
                  <a:srgbClr val="FF0000"/>
                </a:solidFill>
                <a:latin typeface="Helvetica"/>
                <a:ea typeface="等线"/>
                <a:cs typeface="Helvetica"/>
              </a:rPr>
              <a:t>Cons:</a:t>
            </a:r>
          </a:p>
          <a:p>
            <a:pPr marL="285115" indent="-285115">
              <a:buFont typeface="Arial" panose="020B0604020202020204" pitchFamily="34" charset="0"/>
              <a:buChar char="•"/>
            </a:pPr>
            <a:r>
              <a:rPr lang="en-US" altLang="zh-CN" sz="2000" dirty="0">
                <a:latin typeface="Helvetica"/>
                <a:ea typeface="等线"/>
                <a:cs typeface="Helvetica"/>
              </a:rPr>
              <a:t>Low model accuracy</a:t>
            </a:r>
          </a:p>
          <a:p>
            <a:pPr marL="285115" indent="-285115">
              <a:buFont typeface="Arial" panose="020B0604020202020204" pitchFamily="34" charset="0"/>
              <a:buChar char="•"/>
            </a:pPr>
            <a:r>
              <a:rPr lang="en-US" altLang="zh-CN" sz="2000" dirty="0">
                <a:latin typeface="Helvetica"/>
                <a:ea typeface="等线"/>
                <a:cs typeface="Helvetica"/>
              </a:rPr>
              <a:t>Low compression ratio</a:t>
            </a:r>
            <a:endParaRPr lang="en-US" altLang="zh-CN" sz="2000" dirty="0">
              <a:latin typeface="Helvetica" panose="020B0604020202020204" pitchFamily="34" charset="0"/>
              <a:ea typeface="等线"/>
              <a:cs typeface="Helvetica" panose="020B0604020202020204" pitchFamily="34" charset="0"/>
            </a:endParaRPr>
          </a:p>
          <a:p>
            <a:r>
              <a:rPr lang="en-US" altLang="zh-CN" sz="2000" dirty="0">
                <a:solidFill>
                  <a:srgbClr val="0070C0"/>
                </a:solidFill>
                <a:latin typeface="Helvetica"/>
                <a:ea typeface="等线"/>
                <a:cs typeface="Helvetica"/>
              </a:rPr>
              <a:t>Pros:</a:t>
            </a:r>
          </a:p>
          <a:p>
            <a:pPr marL="285115" indent="-285115">
              <a:buFont typeface="Arial" panose="020B0604020202020204" pitchFamily="34" charset="0"/>
              <a:buChar char="•"/>
            </a:pPr>
            <a:r>
              <a:rPr lang="en-US" altLang="zh-CN" sz="2000" dirty="0">
                <a:latin typeface="Helvetica"/>
                <a:ea typeface="等线"/>
                <a:cs typeface="Helvetica"/>
              </a:rPr>
              <a:t>Regular pattern</a:t>
            </a:r>
          </a:p>
          <a:p>
            <a:pPr marL="285115" indent="-285115">
              <a:buFont typeface="Arial" panose="020B0604020202020204" pitchFamily="34" charset="0"/>
              <a:buChar char="•"/>
            </a:pPr>
            <a:r>
              <a:rPr lang="en-US" altLang="zh-CN" sz="2000" dirty="0">
                <a:latin typeface="Helvetica"/>
                <a:ea typeface="等线"/>
                <a:cs typeface="Helvetica"/>
              </a:rPr>
              <a:t>Easy to accelerate</a:t>
            </a:r>
            <a:endParaRPr lang="zh-CN" altLang="en-US" sz="2000" dirty="0">
              <a:latin typeface="Helvetica"/>
              <a:ea typeface="等线"/>
              <a:cs typeface="Helvetica"/>
            </a:endParaRPr>
          </a:p>
        </p:txBody>
      </p:sp>
      <p:sp>
        <p:nvSpPr>
          <p:cNvPr id="13" name="Arrow: Left-Right 12">
            <a:extLst>
              <a:ext uri="{FF2B5EF4-FFF2-40B4-BE49-F238E27FC236}">
                <a16:creationId xmlns:a16="http://schemas.microsoft.com/office/drawing/2014/main" id="{77322D80-557F-444A-AB9B-7A638DC2B85D}"/>
              </a:ext>
            </a:extLst>
          </p:cNvPr>
          <p:cNvSpPr/>
          <p:nvPr/>
        </p:nvSpPr>
        <p:spPr>
          <a:xfrm>
            <a:off x="1441450" y="3781277"/>
            <a:ext cx="6235019" cy="510900"/>
          </a:xfrm>
          <a:prstGeom prst="leftRightArrow">
            <a:avLst/>
          </a:prstGeom>
          <a:gradFill>
            <a:gsLst>
              <a:gs pos="0">
                <a:schemeClr val="bg1"/>
              </a:gs>
              <a:gs pos="65000">
                <a:schemeClr val="bg1">
                  <a:lumMod val="65000"/>
                </a:schemeClr>
              </a:gs>
              <a:gs pos="86000">
                <a:schemeClr val="tx1">
                  <a:lumMod val="85000"/>
                  <a:lumOff val="15000"/>
                </a:schemeClr>
              </a:gs>
              <a:gs pos="100000">
                <a:schemeClr val="tx1">
                  <a:lumMod val="95000"/>
                  <a:lumOff val="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Irregular</a:t>
            </a:r>
            <a:r>
              <a:rPr lang="en-US"/>
              <a:t>                                                                              </a:t>
            </a:r>
            <a:r>
              <a:rPr lang="en-US" b="1"/>
              <a:t>Regular</a:t>
            </a:r>
          </a:p>
        </p:txBody>
      </p:sp>
      <p:graphicFrame>
        <p:nvGraphicFramePr>
          <p:cNvPr id="11" name="Table 10">
            <a:extLst>
              <a:ext uri="{FF2B5EF4-FFF2-40B4-BE49-F238E27FC236}">
                <a16:creationId xmlns:a16="http://schemas.microsoft.com/office/drawing/2014/main" id="{82DE5862-AFC0-4CAB-979D-72A63A02FD14}"/>
              </a:ext>
            </a:extLst>
          </p:cNvPr>
          <p:cNvGraphicFramePr>
            <a:graphicFrameLocks noGrp="1" noChangeAspect="1"/>
          </p:cNvGraphicFramePr>
          <p:nvPr>
            <p:extLst>
              <p:ext uri="{D42A27DB-BD31-4B8C-83A1-F6EECF244321}">
                <p14:modId xmlns:p14="http://schemas.microsoft.com/office/powerpoint/2010/main" val="1375394799"/>
              </p:ext>
            </p:extLst>
          </p:nvPr>
        </p:nvGraphicFramePr>
        <p:xfrm>
          <a:off x="752064" y="1857298"/>
          <a:ext cx="1670688" cy="1663428"/>
        </p:xfrm>
        <a:graphic>
          <a:graphicData uri="http://schemas.openxmlformats.org/drawingml/2006/table">
            <a:tbl>
              <a:tblPr/>
              <a:tblGrid>
                <a:gridCol w="139224">
                  <a:extLst>
                    <a:ext uri="{9D8B030D-6E8A-4147-A177-3AD203B41FA5}">
                      <a16:colId xmlns:a16="http://schemas.microsoft.com/office/drawing/2014/main" val="1360393444"/>
                    </a:ext>
                  </a:extLst>
                </a:gridCol>
                <a:gridCol w="139224">
                  <a:extLst>
                    <a:ext uri="{9D8B030D-6E8A-4147-A177-3AD203B41FA5}">
                      <a16:colId xmlns:a16="http://schemas.microsoft.com/office/drawing/2014/main" val="1369405512"/>
                    </a:ext>
                  </a:extLst>
                </a:gridCol>
                <a:gridCol w="139224">
                  <a:extLst>
                    <a:ext uri="{9D8B030D-6E8A-4147-A177-3AD203B41FA5}">
                      <a16:colId xmlns:a16="http://schemas.microsoft.com/office/drawing/2014/main" val="2738213914"/>
                    </a:ext>
                  </a:extLst>
                </a:gridCol>
                <a:gridCol w="139224">
                  <a:extLst>
                    <a:ext uri="{9D8B030D-6E8A-4147-A177-3AD203B41FA5}">
                      <a16:colId xmlns:a16="http://schemas.microsoft.com/office/drawing/2014/main" val="125931352"/>
                    </a:ext>
                  </a:extLst>
                </a:gridCol>
                <a:gridCol w="139224">
                  <a:extLst>
                    <a:ext uri="{9D8B030D-6E8A-4147-A177-3AD203B41FA5}">
                      <a16:colId xmlns:a16="http://schemas.microsoft.com/office/drawing/2014/main" val="36095339"/>
                    </a:ext>
                  </a:extLst>
                </a:gridCol>
                <a:gridCol w="139224">
                  <a:extLst>
                    <a:ext uri="{9D8B030D-6E8A-4147-A177-3AD203B41FA5}">
                      <a16:colId xmlns:a16="http://schemas.microsoft.com/office/drawing/2014/main" val="1863446666"/>
                    </a:ext>
                  </a:extLst>
                </a:gridCol>
                <a:gridCol w="139224">
                  <a:extLst>
                    <a:ext uri="{9D8B030D-6E8A-4147-A177-3AD203B41FA5}">
                      <a16:colId xmlns:a16="http://schemas.microsoft.com/office/drawing/2014/main" val="4175305777"/>
                    </a:ext>
                  </a:extLst>
                </a:gridCol>
                <a:gridCol w="139224">
                  <a:extLst>
                    <a:ext uri="{9D8B030D-6E8A-4147-A177-3AD203B41FA5}">
                      <a16:colId xmlns:a16="http://schemas.microsoft.com/office/drawing/2014/main" val="1940408995"/>
                    </a:ext>
                  </a:extLst>
                </a:gridCol>
                <a:gridCol w="139224">
                  <a:extLst>
                    <a:ext uri="{9D8B030D-6E8A-4147-A177-3AD203B41FA5}">
                      <a16:colId xmlns:a16="http://schemas.microsoft.com/office/drawing/2014/main" val="2209106610"/>
                    </a:ext>
                  </a:extLst>
                </a:gridCol>
                <a:gridCol w="139224">
                  <a:extLst>
                    <a:ext uri="{9D8B030D-6E8A-4147-A177-3AD203B41FA5}">
                      <a16:colId xmlns:a16="http://schemas.microsoft.com/office/drawing/2014/main" val="312910897"/>
                    </a:ext>
                  </a:extLst>
                </a:gridCol>
                <a:gridCol w="139224">
                  <a:extLst>
                    <a:ext uri="{9D8B030D-6E8A-4147-A177-3AD203B41FA5}">
                      <a16:colId xmlns:a16="http://schemas.microsoft.com/office/drawing/2014/main" val="2180208461"/>
                    </a:ext>
                  </a:extLst>
                </a:gridCol>
                <a:gridCol w="139224">
                  <a:extLst>
                    <a:ext uri="{9D8B030D-6E8A-4147-A177-3AD203B41FA5}">
                      <a16:colId xmlns:a16="http://schemas.microsoft.com/office/drawing/2014/main" val="1610401026"/>
                    </a:ext>
                  </a:extLst>
                </a:gridCol>
              </a:tblGrid>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extLst>
                  <a:ext uri="{0D108BD9-81ED-4DB2-BD59-A6C34878D82A}">
                    <a16:rowId xmlns:a16="http://schemas.microsoft.com/office/drawing/2014/main" val="877841693"/>
                  </a:ext>
                </a:extLst>
              </a:tr>
              <a:tr h="138619">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extLst>
                  <a:ext uri="{0D108BD9-81ED-4DB2-BD59-A6C34878D82A}">
                    <a16:rowId xmlns:a16="http://schemas.microsoft.com/office/drawing/2014/main" val="3823906704"/>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extLst>
                  <a:ext uri="{0D108BD9-81ED-4DB2-BD59-A6C34878D82A}">
                    <a16:rowId xmlns:a16="http://schemas.microsoft.com/office/drawing/2014/main" val="1010072233"/>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solidFill>
                          <a:schemeClr val="tx1"/>
                        </a:solidFill>
                      </a:endParaRPr>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1622402551"/>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644952655"/>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2467977755"/>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1775007956"/>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2607483944"/>
                  </a:ext>
                </a:extLst>
              </a:tr>
              <a:tr h="138619">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234150555"/>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3895859734"/>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extLst>
                  <a:ext uri="{0D108BD9-81ED-4DB2-BD59-A6C34878D82A}">
                    <a16:rowId xmlns:a16="http://schemas.microsoft.com/office/drawing/2014/main" val="3438451378"/>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3333549232"/>
                  </a:ext>
                </a:extLst>
              </a:tr>
            </a:tbl>
          </a:graphicData>
        </a:graphic>
      </p:graphicFrame>
      <p:graphicFrame>
        <p:nvGraphicFramePr>
          <p:cNvPr id="14" name="Table 13">
            <a:extLst>
              <a:ext uri="{FF2B5EF4-FFF2-40B4-BE49-F238E27FC236}">
                <a16:creationId xmlns:a16="http://schemas.microsoft.com/office/drawing/2014/main" id="{0C155F77-11BD-4761-A4F1-AB7B85BAA0A5}"/>
              </a:ext>
            </a:extLst>
          </p:cNvPr>
          <p:cNvGraphicFramePr>
            <a:graphicFrameLocks noGrp="1" noChangeAspect="1"/>
          </p:cNvGraphicFramePr>
          <p:nvPr>
            <p:extLst>
              <p:ext uri="{D42A27DB-BD31-4B8C-83A1-F6EECF244321}">
                <p14:modId xmlns:p14="http://schemas.microsoft.com/office/powerpoint/2010/main" val="2184566662"/>
              </p:ext>
            </p:extLst>
          </p:nvPr>
        </p:nvGraphicFramePr>
        <p:xfrm>
          <a:off x="2740597" y="1844326"/>
          <a:ext cx="1670688" cy="1663428"/>
        </p:xfrm>
        <a:graphic>
          <a:graphicData uri="http://schemas.openxmlformats.org/drawingml/2006/table">
            <a:tbl>
              <a:tblPr/>
              <a:tblGrid>
                <a:gridCol w="139224">
                  <a:extLst>
                    <a:ext uri="{9D8B030D-6E8A-4147-A177-3AD203B41FA5}">
                      <a16:colId xmlns:a16="http://schemas.microsoft.com/office/drawing/2014/main" val="1360393444"/>
                    </a:ext>
                  </a:extLst>
                </a:gridCol>
                <a:gridCol w="139224">
                  <a:extLst>
                    <a:ext uri="{9D8B030D-6E8A-4147-A177-3AD203B41FA5}">
                      <a16:colId xmlns:a16="http://schemas.microsoft.com/office/drawing/2014/main" val="1369405512"/>
                    </a:ext>
                  </a:extLst>
                </a:gridCol>
                <a:gridCol w="139224">
                  <a:extLst>
                    <a:ext uri="{9D8B030D-6E8A-4147-A177-3AD203B41FA5}">
                      <a16:colId xmlns:a16="http://schemas.microsoft.com/office/drawing/2014/main" val="2738213914"/>
                    </a:ext>
                  </a:extLst>
                </a:gridCol>
                <a:gridCol w="139224">
                  <a:extLst>
                    <a:ext uri="{9D8B030D-6E8A-4147-A177-3AD203B41FA5}">
                      <a16:colId xmlns:a16="http://schemas.microsoft.com/office/drawing/2014/main" val="125931352"/>
                    </a:ext>
                  </a:extLst>
                </a:gridCol>
                <a:gridCol w="139224">
                  <a:extLst>
                    <a:ext uri="{9D8B030D-6E8A-4147-A177-3AD203B41FA5}">
                      <a16:colId xmlns:a16="http://schemas.microsoft.com/office/drawing/2014/main" val="36095339"/>
                    </a:ext>
                  </a:extLst>
                </a:gridCol>
                <a:gridCol w="139224">
                  <a:extLst>
                    <a:ext uri="{9D8B030D-6E8A-4147-A177-3AD203B41FA5}">
                      <a16:colId xmlns:a16="http://schemas.microsoft.com/office/drawing/2014/main" val="1863446666"/>
                    </a:ext>
                  </a:extLst>
                </a:gridCol>
                <a:gridCol w="139224">
                  <a:extLst>
                    <a:ext uri="{9D8B030D-6E8A-4147-A177-3AD203B41FA5}">
                      <a16:colId xmlns:a16="http://schemas.microsoft.com/office/drawing/2014/main" val="4175305777"/>
                    </a:ext>
                  </a:extLst>
                </a:gridCol>
                <a:gridCol w="139224">
                  <a:extLst>
                    <a:ext uri="{9D8B030D-6E8A-4147-A177-3AD203B41FA5}">
                      <a16:colId xmlns:a16="http://schemas.microsoft.com/office/drawing/2014/main" val="1940408995"/>
                    </a:ext>
                  </a:extLst>
                </a:gridCol>
                <a:gridCol w="139224">
                  <a:extLst>
                    <a:ext uri="{9D8B030D-6E8A-4147-A177-3AD203B41FA5}">
                      <a16:colId xmlns:a16="http://schemas.microsoft.com/office/drawing/2014/main" val="2209106610"/>
                    </a:ext>
                  </a:extLst>
                </a:gridCol>
                <a:gridCol w="139224">
                  <a:extLst>
                    <a:ext uri="{9D8B030D-6E8A-4147-A177-3AD203B41FA5}">
                      <a16:colId xmlns:a16="http://schemas.microsoft.com/office/drawing/2014/main" val="312910897"/>
                    </a:ext>
                  </a:extLst>
                </a:gridCol>
                <a:gridCol w="139224">
                  <a:extLst>
                    <a:ext uri="{9D8B030D-6E8A-4147-A177-3AD203B41FA5}">
                      <a16:colId xmlns:a16="http://schemas.microsoft.com/office/drawing/2014/main" val="2180208461"/>
                    </a:ext>
                  </a:extLst>
                </a:gridCol>
                <a:gridCol w="139224">
                  <a:extLst>
                    <a:ext uri="{9D8B030D-6E8A-4147-A177-3AD203B41FA5}">
                      <a16:colId xmlns:a16="http://schemas.microsoft.com/office/drawing/2014/main" val="1610401026"/>
                    </a:ext>
                  </a:extLst>
                </a:gridCol>
              </a:tblGrid>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877841693"/>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solidFill>
                          <a:schemeClr val="tx1"/>
                        </a:solidFill>
                      </a:endParaRPr>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3823906704"/>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1010072233"/>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1622402551"/>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644952655"/>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2467977755"/>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1775007956"/>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2607483944"/>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234150555"/>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3895859734"/>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3438451378"/>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3333549232"/>
                  </a:ext>
                </a:extLst>
              </a:tr>
            </a:tbl>
          </a:graphicData>
        </a:graphic>
      </p:graphicFrame>
      <p:graphicFrame>
        <p:nvGraphicFramePr>
          <p:cNvPr id="15" name="Table 14">
            <a:extLst>
              <a:ext uri="{FF2B5EF4-FFF2-40B4-BE49-F238E27FC236}">
                <a16:creationId xmlns:a16="http://schemas.microsoft.com/office/drawing/2014/main" id="{88E775A9-A8B8-4BCF-A10E-C0803D218AB9}"/>
              </a:ext>
            </a:extLst>
          </p:cNvPr>
          <p:cNvGraphicFramePr>
            <a:graphicFrameLocks noGrp="1" noChangeAspect="1"/>
          </p:cNvGraphicFramePr>
          <p:nvPr>
            <p:extLst>
              <p:ext uri="{D42A27DB-BD31-4B8C-83A1-F6EECF244321}">
                <p14:modId xmlns:p14="http://schemas.microsoft.com/office/powerpoint/2010/main" val="1623108629"/>
              </p:ext>
            </p:extLst>
          </p:nvPr>
        </p:nvGraphicFramePr>
        <p:xfrm>
          <a:off x="4729129" y="1844326"/>
          <a:ext cx="1670688" cy="1663428"/>
        </p:xfrm>
        <a:graphic>
          <a:graphicData uri="http://schemas.openxmlformats.org/drawingml/2006/table">
            <a:tbl>
              <a:tblPr/>
              <a:tblGrid>
                <a:gridCol w="139224">
                  <a:extLst>
                    <a:ext uri="{9D8B030D-6E8A-4147-A177-3AD203B41FA5}">
                      <a16:colId xmlns:a16="http://schemas.microsoft.com/office/drawing/2014/main" val="1360393444"/>
                    </a:ext>
                  </a:extLst>
                </a:gridCol>
                <a:gridCol w="139224">
                  <a:extLst>
                    <a:ext uri="{9D8B030D-6E8A-4147-A177-3AD203B41FA5}">
                      <a16:colId xmlns:a16="http://schemas.microsoft.com/office/drawing/2014/main" val="1369405512"/>
                    </a:ext>
                  </a:extLst>
                </a:gridCol>
                <a:gridCol w="139224">
                  <a:extLst>
                    <a:ext uri="{9D8B030D-6E8A-4147-A177-3AD203B41FA5}">
                      <a16:colId xmlns:a16="http://schemas.microsoft.com/office/drawing/2014/main" val="2738213914"/>
                    </a:ext>
                  </a:extLst>
                </a:gridCol>
                <a:gridCol w="139224">
                  <a:extLst>
                    <a:ext uri="{9D8B030D-6E8A-4147-A177-3AD203B41FA5}">
                      <a16:colId xmlns:a16="http://schemas.microsoft.com/office/drawing/2014/main" val="125931352"/>
                    </a:ext>
                  </a:extLst>
                </a:gridCol>
                <a:gridCol w="139224">
                  <a:extLst>
                    <a:ext uri="{9D8B030D-6E8A-4147-A177-3AD203B41FA5}">
                      <a16:colId xmlns:a16="http://schemas.microsoft.com/office/drawing/2014/main" val="36095339"/>
                    </a:ext>
                  </a:extLst>
                </a:gridCol>
                <a:gridCol w="139224">
                  <a:extLst>
                    <a:ext uri="{9D8B030D-6E8A-4147-A177-3AD203B41FA5}">
                      <a16:colId xmlns:a16="http://schemas.microsoft.com/office/drawing/2014/main" val="1863446666"/>
                    </a:ext>
                  </a:extLst>
                </a:gridCol>
                <a:gridCol w="139224">
                  <a:extLst>
                    <a:ext uri="{9D8B030D-6E8A-4147-A177-3AD203B41FA5}">
                      <a16:colId xmlns:a16="http://schemas.microsoft.com/office/drawing/2014/main" val="4175305777"/>
                    </a:ext>
                  </a:extLst>
                </a:gridCol>
                <a:gridCol w="139224">
                  <a:extLst>
                    <a:ext uri="{9D8B030D-6E8A-4147-A177-3AD203B41FA5}">
                      <a16:colId xmlns:a16="http://schemas.microsoft.com/office/drawing/2014/main" val="1940408995"/>
                    </a:ext>
                  </a:extLst>
                </a:gridCol>
                <a:gridCol w="139224">
                  <a:extLst>
                    <a:ext uri="{9D8B030D-6E8A-4147-A177-3AD203B41FA5}">
                      <a16:colId xmlns:a16="http://schemas.microsoft.com/office/drawing/2014/main" val="2209106610"/>
                    </a:ext>
                  </a:extLst>
                </a:gridCol>
                <a:gridCol w="139224">
                  <a:extLst>
                    <a:ext uri="{9D8B030D-6E8A-4147-A177-3AD203B41FA5}">
                      <a16:colId xmlns:a16="http://schemas.microsoft.com/office/drawing/2014/main" val="312910897"/>
                    </a:ext>
                  </a:extLst>
                </a:gridCol>
                <a:gridCol w="139224">
                  <a:extLst>
                    <a:ext uri="{9D8B030D-6E8A-4147-A177-3AD203B41FA5}">
                      <a16:colId xmlns:a16="http://schemas.microsoft.com/office/drawing/2014/main" val="2180208461"/>
                    </a:ext>
                  </a:extLst>
                </a:gridCol>
                <a:gridCol w="139224">
                  <a:extLst>
                    <a:ext uri="{9D8B030D-6E8A-4147-A177-3AD203B41FA5}">
                      <a16:colId xmlns:a16="http://schemas.microsoft.com/office/drawing/2014/main" val="1610401026"/>
                    </a:ext>
                  </a:extLst>
                </a:gridCol>
              </a:tblGrid>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877841693"/>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3823906704"/>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1010072233"/>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1622402551"/>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644952655"/>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2467977755"/>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1775007956"/>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2607483944"/>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234150555"/>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3895859734"/>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3438451378"/>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3333549232"/>
                  </a:ext>
                </a:extLst>
              </a:tr>
            </a:tbl>
          </a:graphicData>
        </a:graphic>
      </p:graphicFrame>
      <p:graphicFrame>
        <p:nvGraphicFramePr>
          <p:cNvPr id="16" name="Table 15">
            <a:extLst>
              <a:ext uri="{FF2B5EF4-FFF2-40B4-BE49-F238E27FC236}">
                <a16:creationId xmlns:a16="http://schemas.microsoft.com/office/drawing/2014/main" id="{9069672E-A5F1-423F-A86E-8471DBFC9DEC}"/>
              </a:ext>
            </a:extLst>
          </p:cNvPr>
          <p:cNvGraphicFramePr>
            <a:graphicFrameLocks noGrp="1" noChangeAspect="1"/>
          </p:cNvGraphicFramePr>
          <p:nvPr>
            <p:extLst>
              <p:ext uri="{D42A27DB-BD31-4B8C-83A1-F6EECF244321}">
                <p14:modId xmlns:p14="http://schemas.microsoft.com/office/powerpoint/2010/main" val="1678311822"/>
              </p:ext>
            </p:extLst>
          </p:nvPr>
        </p:nvGraphicFramePr>
        <p:xfrm>
          <a:off x="6717662" y="1844326"/>
          <a:ext cx="1670688" cy="1663428"/>
        </p:xfrm>
        <a:graphic>
          <a:graphicData uri="http://schemas.openxmlformats.org/drawingml/2006/table">
            <a:tbl>
              <a:tblPr/>
              <a:tblGrid>
                <a:gridCol w="139224">
                  <a:extLst>
                    <a:ext uri="{9D8B030D-6E8A-4147-A177-3AD203B41FA5}">
                      <a16:colId xmlns:a16="http://schemas.microsoft.com/office/drawing/2014/main" val="1360393444"/>
                    </a:ext>
                  </a:extLst>
                </a:gridCol>
                <a:gridCol w="139224">
                  <a:extLst>
                    <a:ext uri="{9D8B030D-6E8A-4147-A177-3AD203B41FA5}">
                      <a16:colId xmlns:a16="http://schemas.microsoft.com/office/drawing/2014/main" val="1369405512"/>
                    </a:ext>
                  </a:extLst>
                </a:gridCol>
                <a:gridCol w="139224">
                  <a:extLst>
                    <a:ext uri="{9D8B030D-6E8A-4147-A177-3AD203B41FA5}">
                      <a16:colId xmlns:a16="http://schemas.microsoft.com/office/drawing/2014/main" val="2738213914"/>
                    </a:ext>
                  </a:extLst>
                </a:gridCol>
                <a:gridCol w="139224">
                  <a:extLst>
                    <a:ext uri="{9D8B030D-6E8A-4147-A177-3AD203B41FA5}">
                      <a16:colId xmlns:a16="http://schemas.microsoft.com/office/drawing/2014/main" val="125931352"/>
                    </a:ext>
                  </a:extLst>
                </a:gridCol>
                <a:gridCol w="139224">
                  <a:extLst>
                    <a:ext uri="{9D8B030D-6E8A-4147-A177-3AD203B41FA5}">
                      <a16:colId xmlns:a16="http://schemas.microsoft.com/office/drawing/2014/main" val="36095339"/>
                    </a:ext>
                  </a:extLst>
                </a:gridCol>
                <a:gridCol w="139224">
                  <a:extLst>
                    <a:ext uri="{9D8B030D-6E8A-4147-A177-3AD203B41FA5}">
                      <a16:colId xmlns:a16="http://schemas.microsoft.com/office/drawing/2014/main" val="1863446666"/>
                    </a:ext>
                  </a:extLst>
                </a:gridCol>
                <a:gridCol w="139224">
                  <a:extLst>
                    <a:ext uri="{9D8B030D-6E8A-4147-A177-3AD203B41FA5}">
                      <a16:colId xmlns:a16="http://schemas.microsoft.com/office/drawing/2014/main" val="4175305777"/>
                    </a:ext>
                  </a:extLst>
                </a:gridCol>
                <a:gridCol w="139224">
                  <a:extLst>
                    <a:ext uri="{9D8B030D-6E8A-4147-A177-3AD203B41FA5}">
                      <a16:colId xmlns:a16="http://schemas.microsoft.com/office/drawing/2014/main" val="1940408995"/>
                    </a:ext>
                  </a:extLst>
                </a:gridCol>
                <a:gridCol w="139224">
                  <a:extLst>
                    <a:ext uri="{9D8B030D-6E8A-4147-A177-3AD203B41FA5}">
                      <a16:colId xmlns:a16="http://schemas.microsoft.com/office/drawing/2014/main" val="2209106610"/>
                    </a:ext>
                  </a:extLst>
                </a:gridCol>
                <a:gridCol w="139224">
                  <a:extLst>
                    <a:ext uri="{9D8B030D-6E8A-4147-A177-3AD203B41FA5}">
                      <a16:colId xmlns:a16="http://schemas.microsoft.com/office/drawing/2014/main" val="312910897"/>
                    </a:ext>
                  </a:extLst>
                </a:gridCol>
                <a:gridCol w="139224">
                  <a:extLst>
                    <a:ext uri="{9D8B030D-6E8A-4147-A177-3AD203B41FA5}">
                      <a16:colId xmlns:a16="http://schemas.microsoft.com/office/drawing/2014/main" val="2180208461"/>
                    </a:ext>
                  </a:extLst>
                </a:gridCol>
                <a:gridCol w="139224">
                  <a:extLst>
                    <a:ext uri="{9D8B030D-6E8A-4147-A177-3AD203B41FA5}">
                      <a16:colId xmlns:a16="http://schemas.microsoft.com/office/drawing/2014/main" val="1610401026"/>
                    </a:ext>
                  </a:extLst>
                </a:gridCol>
              </a:tblGrid>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877841693"/>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3823906704"/>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1010072233"/>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1622402551"/>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644952655"/>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2467977755"/>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1775007956"/>
                  </a:ext>
                </a:extLst>
              </a:tr>
              <a:tr h="138619">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extLst>
                  <a:ext uri="{0D108BD9-81ED-4DB2-BD59-A6C34878D82A}">
                    <a16:rowId xmlns:a16="http://schemas.microsoft.com/office/drawing/2014/main" val="2607483944"/>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234150555"/>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3895859734"/>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3438451378"/>
                  </a:ext>
                </a:extLst>
              </a:tr>
              <a:tr h="138619">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tc>
                  <a:txBody>
                    <a:bodyPr/>
                    <a:lstStyle/>
                    <a:p>
                      <a:endParaRPr lang="en-US" sz="600"/>
                    </a:p>
                  </a:txBody>
                  <a:tcPr marL="34495" marR="34495" marT="17247" marB="17247">
                    <a:solidFill>
                      <a:schemeClr val="accent1">
                        <a:lumMod val="75000"/>
                      </a:schemeClr>
                    </a:solidFill>
                  </a:tcPr>
                </a:tc>
                <a:extLst>
                  <a:ext uri="{0D108BD9-81ED-4DB2-BD59-A6C34878D82A}">
                    <a16:rowId xmlns:a16="http://schemas.microsoft.com/office/drawing/2014/main" val="3333549232"/>
                  </a:ext>
                </a:extLst>
              </a:tr>
            </a:tbl>
          </a:graphicData>
        </a:graphic>
      </p:graphicFrame>
      <p:sp>
        <p:nvSpPr>
          <p:cNvPr id="17" name="Arrow: Left-Right 16">
            <a:extLst>
              <a:ext uri="{FF2B5EF4-FFF2-40B4-BE49-F238E27FC236}">
                <a16:creationId xmlns:a16="http://schemas.microsoft.com/office/drawing/2014/main" id="{A39F818B-39A8-4610-89FC-2266C11E2332}"/>
              </a:ext>
            </a:extLst>
          </p:cNvPr>
          <p:cNvSpPr/>
          <p:nvPr/>
        </p:nvSpPr>
        <p:spPr>
          <a:xfrm>
            <a:off x="1344067" y="1088744"/>
            <a:ext cx="6332402" cy="510900"/>
          </a:xfrm>
          <a:prstGeom prst="leftRightArrow">
            <a:avLst/>
          </a:prstGeom>
          <a:gradFill>
            <a:gsLst>
              <a:gs pos="0">
                <a:schemeClr val="bg1"/>
              </a:gs>
              <a:gs pos="65000">
                <a:schemeClr val="bg1">
                  <a:lumMod val="65000"/>
                </a:schemeClr>
              </a:gs>
              <a:gs pos="86000">
                <a:schemeClr val="tx1">
                  <a:lumMod val="85000"/>
                  <a:lumOff val="15000"/>
                </a:schemeClr>
              </a:gs>
              <a:gs pos="100000">
                <a:schemeClr val="tx1">
                  <a:lumMod val="95000"/>
                  <a:lumOff val="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Fine-grained</a:t>
            </a:r>
            <a:r>
              <a:rPr lang="en-US"/>
              <a:t>                                                            </a:t>
            </a:r>
            <a:r>
              <a:rPr lang="en-US" b="1"/>
              <a:t>Coarse-grained</a:t>
            </a:r>
          </a:p>
        </p:txBody>
      </p:sp>
    </p:spTree>
    <p:extLst>
      <p:ext uri="{BB962C8B-B14F-4D97-AF65-F5344CB8AC3E}">
        <p14:creationId xmlns:p14="http://schemas.microsoft.com/office/powerpoint/2010/main" val="354025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How to Achieve Both?</a:t>
            </a:r>
            <a:endParaRPr lang="en-US">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0" y="1638299"/>
            <a:ext cx="7886700" cy="3076576"/>
          </a:xfrm>
        </p:spPr>
        <p:txBody>
          <a:bodyPr vert="horz" lIns="91440" tIns="45720" rIns="91440" bIns="45720" rtlCol="0" anchor="t">
            <a:normAutofit/>
          </a:bodyPr>
          <a:lstStyle/>
          <a:p>
            <a:pPr marL="227965" indent="-227965">
              <a:buClr>
                <a:schemeClr val="accent1">
                  <a:lumMod val="50000"/>
                </a:schemeClr>
              </a:buClr>
              <a:buFont typeface="Wingdings" panose="05000000000000000000" pitchFamily="2" charset="2"/>
              <a:buChar char="Ø"/>
            </a:pPr>
            <a:r>
              <a:rPr lang="en-US" altLang="zh-CN" dirty="0">
                <a:latin typeface="Helvetica"/>
                <a:ea typeface="等线"/>
                <a:cs typeface="Helvetica"/>
              </a:rPr>
              <a:t>Model accuracy</a:t>
            </a:r>
            <a:endParaRPr lang="en-US" dirty="0"/>
          </a:p>
          <a:p>
            <a:pPr marL="685165" lvl="1" indent="-227965">
              <a:buClr>
                <a:schemeClr val="accent1">
                  <a:lumMod val="50000"/>
                </a:schemeClr>
              </a:buClr>
              <a:buFont typeface="Wingdings" panose="05000000000000000000" pitchFamily="2" charset="2"/>
              <a:buChar char="Ø"/>
            </a:pPr>
            <a:r>
              <a:rPr lang="en-US" dirty="0">
                <a:latin typeface="Helvetica"/>
                <a:cs typeface="Helvetica"/>
              </a:rPr>
              <a:t>Add few constraints on the sparsity pattern</a:t>
            </a:r>
          </a:p>
          <a:p>
            <a:pPr marL="456565" lvl="1" indent="0">
              <a:buClr>
                <a:schemeClr val="accent1">
                  <a:lumMod val="50000"/>
                </a:schemeClr>
              </a:buClr>
              <a:buNone/>
            </a:pPr>
            <a:endParaRPr lang="en-US">
              <a:latin typeface="Helvetica" panose="020B0604020202020204" pitchFamily="34" charset="0"/>
              <a:cs typeface="Helvetica" panose="020B0604020202020204" pitchFamily="34" charset="0"/>
            </a:endParaRPr>
          </a:p>
          <a:p>
            <a:pPr marL="227965" indent="-227965">
              <a:buClr>
                <a:schemeClr val="accent1">
                  <a:lumMod val="50000"/>
                </a:schemeClr>
              </a:buClr>
              <a:buFont typeface="Wingdings" panose="05000000000000000000" pitchFamily="2" charset="2"/>
              <a:buChar char="Ø"/>
            </a:pPr>
            <a:r>
              <a:rPr lang="en-US" dirty="0">
                <a:latin typeface="Helvetica"/>
                <a:cs typeface="Helvetica"/>
              </a:rPr>
              <a:t>Speedup</a:t>
            </a:r>
          </a:p>
          <a:p>
            <a:pPr marL="685165" lvl="1" indent="-227965">
              <a:buClr>
                <a:schemeClr val="accent1">
                  <a:lumMod val="50000"/>
                </a:schemeClr>
              </a:buClr>
              <a:buFont typeface="Wingdings" panose="05000000000000000000" pitchFamily="2" charset="2"/>
              <a:buChar char="Ø"/>
            </a:pPr>
            <a:r>
              <a:rPr lang="en-US" altLang="zh-CN" dirty="0">
                <a:latin typeface="Helvetica"/>
                <a:ea typeface="等线"/>
                <a:cs typeface="Helvetica"/>
              </a:rPr>
              <a:t>Matrix partitioning for parallel computing</a:t>
            </a:r>
            <a:endParaRPr lang="en-US" dirty="0">
              <a:latin typeface="Helvetica"/>
              <a:ea typeface="等线"/>
              <a:cs typeface="Helvetica"/>
            </a:endParaRPr>
          </a:p>
          <a:p>
            <a:pPr marL="685165" lvl="1" indent="-227965">
              <a:buClr>
                <a:schemeClr val="accent1">
                  <a:lumMod val="50000"/>
                </a:schemeClr>
              </a:buClr>
              <a:buFont typeface="Wingdings" panose="05000000000000000000" pitchFamily="2" charset="2"/>
              <a:buChar char="Ø"/>
            </a:pPr>
            <a:r>
              <a:rPr lang="en-US" altLang="zh-CN" dirty="0">
                <a:latin typeface="Helvetica"/>
                <a:ea typeface="等线"/>
                <a:cs typeface="Helvetica"/>
              </a:rPr>
              <a:t>Eliminating irregular computation and memory access</a:t>
            </a:r>
            <a:endParaRPr lang="en-US" dirty="0">
              <a:latin typeface="Helvetica"/>
              <a:ea typeface="等线"/>
              <a:cs typeface="Helvetica"/>
            </a:endParaRPr>
          </a:p>
          <a:p>
            <a:pPr marL="685165" lvl="1" indent="-227965">
              <a:buClr>
                <a:schemeClr val="accent1">
                  <a:lumMod val="50000"/>
                </a:schemeClr>
              </a:buClr>
              <a:buFont typeface="Wingdings" panose="05000000000000000000" pitchFamily="2" charset="2"/>
              <a:buChar char="Ø"/>
            </a:pPr>
            <a:endParaRPr lang="en-US" altLang="zh-CN">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2226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atin typeface="Helvetica" panose="020B0604020202020204" pitchFamily="34" charset="0"/>
                <a:cs typeface="Helvetica" panose="020B0604020202020204" pitchFamily="34" charset="0"/>
              </a:rPr>
              <a:t>Outline</a:t>
            </a: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2" y="1085849"/>
            <a:ext cx="7886700" cy="5572127"/>
          </a:xfrm>
        </p:spPr>
        <p:txBody>
          <a:bodyPr/>
          <a:lstStyle/>
          <a:p>
            <a:pPr>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Motivation</a:t>
            </a:r>
          </a:p>
          <a:p>
            <a:pPr>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Design</a:t>
            </a:r>
          </a:p>
          <a:p>
            <a:pPr lvl="1">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Bank-</a:t>
            </a:r>
            <a:r>
              <a:rPr lang="en-US" altLang="zh-CN">
                <a:latin typeface="Helvetica" panose="020B0604020202020204" pitchFamily="34" charset="0"/>
                <a:cs typeface="Helvetica" panose="020B0604020202020204" pitchFamily="34" charset="0"/>
              </a:rPr>
              <a:t>Balanced</a:t>
            </a:r>
            <a:r>
              <a:rPr lang="en-US">
                <a:latin typeface="Helvetica" panose="020B0604020202020204" pitchFamily="34" charset="0"/>
                <a:cs typeface="Helvetica" panose="020B0604020202020204" pitchFamily="34" charset="0"/>
              </a:rPr>
              <a:t> Sparsity Pattern (BBS)</a:t>
            </a:r>
          </a:p>
          <a:p>
            <a:pPr lvl="1">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Sparse Matrix Computation and Format for BBS</a:t>
            </a:r>
          </a:p>
          <a:p>
            <a:pPr lvl="1">
              <a:buClr>
                <a:schemeClr val="accent1">
                  <a:lumMod val="50000"/>
                </a:schemeClr>
              </a:buClr>
              <a:buFont typeface="Wingdings" panose="05000000000000000000" pitchFamily="2" charset="2"/>
              <a:buChar char="Ø"/>
            </a:pPr>
            <a:r>
              <a:rPr lang="en-US" altLang="zh-CN">
                <a:latin typeface="Helvetica" panose="020B0604020202020204" pitchFamily="34" charset="0"/>
                <a:cs typeface="Helvetica" panose="020B0604020202020204" pitchFamily="34" charset="0"/>
              </a:rPr>
              <a:t>BBS FPGA Accelerator</a:t>
            </a:r>
          </a:p>
          <a:p>
            <a:pPr>
              <a:buClr>
                <a:schemeClr val="accent1">
                  <a:lumMod val="50000"/>
                </a:schemeClr>
              </a:buClr>
              <a:buFont typeface="Wingdings" panose="05000000000000000000" pitchFamily="2" charset="2"/>
              <a:buChar char="Ø"/>
            </a:pPr>
            <a:r>
              <a:rPr lang="en-US" altLang="zh-CN">
                <a:solidFill>
                  <a:schemeClr val="bg1">
                    <a:lumMod val="65000"/>
                  </a:schemeClr>
                </a:solidFill>
                <a:latin typeface="Helvetica" panose="020B0604020202020204" pitchFamily="34" charset="0"/>
                <a:cs typeface="Helvetica" panose="020B0604020202020204" pitchFamily="34" charset="0"/>
              </a:rPr>
              <a:t>Evaluation</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Model Accuracy</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Hardware Efficiency</a:t>
            </a:r>
          </a:p>
          <a:p>
            <a:pPr>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Conclusion</a:t>
            </a:r>
          </a:p>
        </p:txBody>
      </p:sp>
    </p:spTree>
    <p:extLst>
      <p:ext uri="{BB962C8B-B14F-4D97-AF65-F5344CB8AC3E}">
        <p14:creationId xmlns:p14="http://schemas.microsoft.com/office/powerpoint/2010/main" val="205778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atin typeface="Helvetica" panose="020B0604020202020204" pitchFamily="34" charset="0"/>
                <a:cs typeface="Helvetica" panose="020B0604020202020204" pitchFamily="34" charset="0"/>
              </a:rPr>
              <a:t>Outline</a:t>
            </a: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2" y="1085849"/>
            <a:ext cx="7886700" cy="5572127"/>
          </a:xfrm>
        </p:spPr>
        <p:txBody>
          <a:bodyPr/>
          <a:lstStyle/>
          <a:p>
            <a:pPr>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Motivation</a:t>
            </a:r>
          </a:p>
          <a:p>
            <a:pPr>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Design</a:t>
            </a:r>
          </a:p>
          <a:p>
            <a:pPr lvl="1">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Bank-</a:t>
            </a:r>
            <a:r>
              <a:rPr lang="en-US" altLang="zh-CN">
                <a:latin typeface="Helvetica" panose="020B0604020202020204" pitchFamily="34" charset="0"/>
                <a:cs typeface="Helvetica" panose="020B0604020202020204" pitchFamily="34" charset="0"/>
              </a:rPr>
              <a:t>Balanced</a:t>
            </a:r>
            <a:r>
              <a:rPr lang="en-US">
                <a:latin typeface="Helvetica" panose="020B0604020202020204" pitchFamily="34" charset="0"/>
                <a:cs typeface="Helvetica" panose="020B0604020202020204" pitchFamily="34" charset="0"/>
              </a:rPr>
              <a:t> Sparsity Pattern (BBS)</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Sparse Matrix Computation and Format for BBS</a:t>
            </a:r>
          </a:p>
          <a:p>
            <a:pPr lvl="1">
              <a:buClr>
                <a:schemeClr val="accent1">
                  <a:lumMod val="50000"/>
                </a:schemeClr>
              </a:buClr>
              <a:buFont typeface="Wingdings" panose="05000000000000000000" pitchFamily="2" charset="2"/>
              <a:buChar char="Ø"/>
            </a:pPr>
            <a:r>
              <a:rPr lang="en-US" altLang="zh-CN">
                <a:solidFill>
                  <a:schemeClr val="bg1">
                    <a:lumMod val="65000"/>
                  </a:schemeClr>
                </a:solidFill>
                <a:latin typeface="Helvetica" panose="020B0604020202020204" pitchFamily="34" charset="0"/>
                <a:cs typeface="Helvetica" panose="020B0604020202020204" pitchFamily="34" charset="0"/>
              </a:rPr>
              <a:t>BBS FPGA Accelerator</a:t>
            </a:r>
          </a:p>
          <a:p>
            <a:pPr>
              <a:buClr>
                <a:schemeClr val="accent1">
                  <a:lumMod val="50000"/>
                </a:schemeClr>
              </a:buClr>
              <a:buFont typeface="Wingdings" panose="05000000000000000000" pitchFamily="2" charset="2"/>
              <a:buChar char="Ø"/>
            </a:pPr>
            <a:r>
              <a:rPr lang="en-US" altLang="zh-CN">
                <a:solidFill>
                  <a:schemeClr val="bg1">
                    <a:lumMod val="65000"/>
                  </a:schemeClr>
                </a:solidFill>
                <a:latin typeface="Helvetica" panose="020B0604020202020204" pitchFamily="34" charset="0"/>
                <a:cs typeface="Helvetica" panose="020B0604020202020204" pitchFamily="34" charset="0"/>
              </a:rPr>
              <a:t>Evaluation</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Model Accuracy</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Hardware Efficiency</a:t>
            </a:r>
          </a:p>
          <a:p>
            <a:pPr>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Conclusion</a:t>
            </a:r>
          </a:p>
        </p:txBody>
      </p:sp>
    </p:spTree>
    <p:extLst>
      <p:ext uri="{BB962C8B-B14F-4D97-AF65-F5344CB8AC3E}">
        <p14:creationId xmlns:p14="http://schemas.microsoft.com/office/powerpoint/2010/main" val="45146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0" y="91675"/>
            <a:ext cx="9143999" cy="994172"/>
          </a:xfrm>
        </p:spPr>
        <p:txBody>
          <a:bodyPr>
            <a:normAutofit/>
          </a:bodyPr>
          <a:lstStyle/>
          <a:p>
            <a:r>
              <a:rPr lang="en-US" altLang="zh-CN">
                <a:latin typeface="Helvetica" panose="020B0604020202020204" pitchFamily="34" charset="0"/>
                <a:cs typeface="Helvetica" panose="020B0604020202020204" pitchFamily="34" charset="0"/>
              </a:rPr>
              <a:t>Bank-Balanced Pruning</a:t>
            </a:r>
            <a:endParaRPr lang="en-US">
              <a:latin typeface="Helvetica" panose="020B0604020202020204" pitchFamily="34" charset="0"/>
              <a:cs typeface="Helvetica" panose="020B0604020202020204" pitchFamily="34" charset="0"/>
            </a:endParaRPr>
          </a:p>
        </p:txBody>
      </p:sp>
      <p:sp>
        <p:nvSpPr>
          <p:cNvPr id="15" name="TextBox 14">
            <a:extLst>
              <a:ext uri="{FF2B5EF4-FFF2-40B4-BE49-F238E27FC236}">
                <a16:creationId xmlns:a16="http://schemas.microsoft.com/office/drawing/2014/main" id="{E3E75E18-99A2-41A8-9319-4C024D890505}"/>
              </a:ext>
            </a:extLst>
          </p:cNvPr>
          <p:cNvSpPr txBox="1"/>
          <p:nvPr/>
        </p:nvSpPr>
        <p:spPr>
          <a:xfrm>
            <a:off x="355192" y="2045631"/>
            <a:ext cx="805214" cy="830997"/>
          </a:xfrm>
          <a:prstGeom prst="rect">
            <a:avLst/>
          </a:prstGeom>
          <a:noFill/>
        </p:spPr>
        <p:txBody>
          <a:bodyPr wrap="square" rtlCol="0">
            <a:spAutoFit/>
          </a:bodyPr>
          <a:lstStyle/>
          <a:p>
            <a:r>
              <a:rPr lang="en-US" sz="1600">
                <a:latin typeface="Helvetica" panose="020B0604020202020204" pitchFamily="34" charset="0"/>
                <a:cs typeface="Helvetica" panose="020B0604020202020204" pitchFamily="34" charset="0"/>
              </a:rPr>
              <a:t>Dense</a:t>
            </a:r>
          </a:p>
          <a:p>
            <a:r>
              <a:rPr lang="en-US" sz="1600">
                <a:latin typeface="Helvetica" panose="020B0604020202020204" pitchFamily="34" charset="0"/>
                <a:cs typeface="Helvetica" panose="020B0604020202020204" pitchFamily="34" charset="0"/>
              </a:rPr>
              <a:t>Matrix</a:t>
            </a:r>
          </a:p>
          <a:p>
            <a:endParaRPr lang="en-US" sz="1600">
              <a:latin typeface="Helvetica" panose="020B0604020202020204" pitchFamily="34" charset="0"/>
              <a:cs typeface="Helvetica" panose="020B0604020202020204" pitchFamily="34" charset="0"/>
            </a:endParaRPr>
          </a:p>
        </p:txBody>
      </p:sp>
      <p:sp>
        <p:nvSpPr>
          <p:cNvPr id="18" name="Arrow: Down 17">
            <a:extLst>
              <a:ext uri="{FF2B5EF4-FFF2-40B4-BE49-F238E27FC236}">
                <a16:creationId xmlns:a16="http://schemas.microsoft.com/office/drawing/2014/main" id="{2A5A7D1D-67A8-4D62-B73D-A7FF7AB81114}"/>
              </a:ext>
            </a:extLst>
          </p:cNvPr>
          <p:cNvSpPr/>
          <p:nvPr/>
        </p:nvSpPr>
        <p:spPr>
          <a:xfrm rot="16200000">
            <a:off x="4717523" y="1604760"/>
            <a:ext cx="369332" cy="15900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Helvetica" panose="020B0604020202020204" pitchFamily="34" charset="0"/>
              <a:cs typeface="Helvetica" panose="020B0604020202020204" pitchFamily="34" charset="0"/>
            </a:endParaRPr>
          </a:p>
        </p:txBody>
      </p:sp>
      <p:sp>
        <p:nvSpPr>
          <p:cNvPr id="19" name="TextBox 18">
            <a:extLst>
              <a:ext uri="{FF2B5EF4-FFF2-40B4-BE49-F238E27FC236}">
                <a16:creationId xmlns:a16="http://schemas.microsoft.com/office/drawing/2014/main" id="{E78C75E0-963D-4F89-A607-1A76BB0D2B8E}"/>
              </a:ext>
            </a:extLst>
          </p:cNvPr>
          <p:cNvSpPr txBox="1"/>
          <p:nvPr/>
        </p:nvSpPr>
        <p:spPr>
          <a:xfrm>
            <a:off x="4316906" y="1845782"/>
            <a:ext cx="1104900" cy="338554"/>
          </a:xfrm>
          <a:prstGeom prst="rect">
            <a:avLst/>
          </a:prstGeom>
          <a:noFill/>
        </p:spPr>
        <p:txBody>
          <a:bodyPr wrap="square" rtlCol="0">
            <a:spAutoFit/>
          </a:bodyPr>
          <a:lstStyle/>
          <a:p>
            <a:r>
              <a:rPr lang="en-US" sz="1600">
                <a:latin typeface="Helvetica" panose="020B0604020202020204" pitchFamily="34" charset="0"/>
                <a:cs typeface="Helvetica" panose="020B0604020202020204" pitchFamily="34" charset="0"/>
              </a:rPr>
              <a:t>Bank Split</a:t>
            </a:r>
          </a:p>
        </p:txBody>
      </p:sp>
      <p:graphicFrame>
        <p:nvGraphicFramePr>
          <p:cNvPr id="25" name="Table 24">
            <a:extLst>
              <a:ext uri="{FF2B5EF4-FFF2-40B4-BE49-F238E27FC236}">
                <a16:creationId xmlns:a16="http://schemas.microsoft.com/office/drawing/2014/main" id="{121D2B1C-38BD-46C5-8F2E-B14CEB528DCA}"/>
              </a:ext>
            </a:extLst>
          </p:cNvPr>
          <p:cNvGraphicFramePr>
            <a:graphicFrameLocks noGrp="1" noChangeAspect="1"/>
          </p:cNvGraphicFramePr>
          <p:nvPr>
            <p:extLst/>
          </p:nvPr>
        </p:nvGraphicFramePr>
        <p:xfrm>
          <a:off x="5923913" y="1098900"/>
          <a:ext cx="2522816" cy="2601760"/>
        </p:xfrm>
        <a:graphic>
          <a:graphicData uri="http://schemas.openxmlformats.org/drawingml/2006/table">
            <a:tbl>
              <a:tblPr firstRow="1" bandRow="1">
                <a:tableStyleId>{2D5ABB26-0587-4C30-8999-92F81FD0307C}</a:tableStyleId>
              </a:tblPr>
              <a:tblGrid>
                <a:gridCol w="157676">
                  <a:extLst>
                    <a:ext uri="{9D8B030D-6E8A-4147-A177-3AD203B41FA5}">
                      <a16:colId xmlns:a16="http://schemas.microsoft.com/office/drawing/2014/main" val="552701263"/>
                    </a:ext>
                  </a:extLst>
                </a:gridCol>
                <a:gridCol w="157676">
                  <a:extLst>
                    <a:ext uri="{9D8B030D-6E8A-4147-A177-3AD203B41FA5}">
                      <a16:colId xmlns:a16="http://schemas.microsoft.com/office/drawing/2014/main" val="14374776"/>
                    </a:ext>
                  </a:extLst>
                </a:gridCol>
                <a:gridCol w="157676">
                  <a:extLst>
                    <a:ext uri="{9D8B030D-6E8A-4147-A177-3AD203B41FA5}">
                      <a16:colId xmlns:a16="http://schemas.microsoft.com/office/drawing/2014/main" val="2667047569"/>
                    </a:ext>
                  </a:extLst>
                </a:gridCol>
                <a:gridCol w="157676">
                  <a:extLst>
                    <a:ext uri="{9D8B030D-6E8A-4147-A177-3AD203B41FA5}">
                      <a16:colId xmlns:a16="http://schemas.microsoft.com/office/drawing/2014/main" val="2283948855"/>
                    </a:ext>
                  </a:extLst>
                </a:gridCol>
                <a:gridCol w="157676">
                  <a:extLst>
                    <a:ext uri="{9D8B030D-6E8A-4147-A177-3AD203B41FA5}">
                      <a16:colId xmlns:a16="http://schemas.microsoft.com/office/drawing/2014/main" val="2451644353"/>
                    </a:ext>
                  </a:extLst>
                </a:gridCol>
                <a:gridCol w="157676">
                  <a:extLst>
                    <a:ext uri="{9D8B030D-6E8A-4147-A177-3AD203B41FA5}">
                      <a16:colId xmlns:a16="http://schemas.microsoft.com/office/drawing/2014/main" val="2943951408"/>
                    </a:ext>
                  </a:extLst>
                </a:gridCol>
                <a:gridCol w="157676">
                  <a:extLst>
                    <a:ext uri="{9D8B030D-6E8A-4147-A177-3AD203B41FA5}">
                      <a16:colId xmlns:a16="http://schemas.microsoft.com/office/drawing/2014/main" val="3049265373"/>
                    </a:ext>
                  </a:extLst>
                </a:gridCol>
                <a:gridCol w="157676">
                  <a:extLst>
                    <a:ext uri="{9D8B030D-6E8A-4147-A177-3AD203B41FA5}">
                      <a16:colId xmlns:a16="http://schemas.microsoft.com/office/drawing/2014/main" val="2415404845"/>
                    </a:ext>
                  </a:extLst>
                </a:gridCol>
                <a:gridCol w="157676">
                  <a:extLst>
                    <a:ext uri="{9D8B030D-6E8A-4147-A177-3AD203B41FA5}">
                      <a16:colId xmlns:a16="http://schemas.microsoft.com/office/drawing/2014/main" val="1756077251"/>
                    </a:ext>
                  </a:extLst>
                </a:gridCol>
                <a:gridCol w="157676">
                  <a:extLst>
                    <a:ext uri="{9D8B030D-6E8A-4147-A177-3AD203B41FA5}">
                      <a16:colId xmlns:a16="http://schemas.microsoft.com/office/drawing/2014/main" val="3319073799"/>
                    </a:ext>
                  </a:extLst>
                </a:gridCol>
                <a:gridCol w="157676">
                  <a:extLst>
                    <a:ext uri="{9D8B030D-6E8A-4147-A177-3AD203B41FA5}">
                      <a16:colId xmlns:a16="http://schemas.microsoft.com/office/drawing/2014/main" val="4025290036"/>
                    </a:ext>
                  </a:extLst>
                </a:gridCol>
                <a:gridCol w="157676">
                  <a:extLst>
                    <a:ext uri="{9D8B030D-6E8A-4147-A177-3AD203B41FA5}">
                      <a16:colId xmlns:a16="http://schemas.microsoft.com/office/drawing/2014/main" val="871945102"/>
                    </a:ext>
                  </a:extLst>
                </a:gridCol>
                <a:gridCol w="157676">
                  <a:extLst>
                    <a:ext uri="{9D8B030D-6E8A-4147-A177-3AD203B41FA5}">
                      <a16:colId xmlns:a16="http://schemas.microsoft.com/office/drawing/2014/main" val="4208518539"/>
                    </a:ext>
                  </a:extLst>
                </a:gridCol>
                <a:gridCol w="157676">
                  <a:extLst>
                    <a:ext uri="{9D8B030D-6E8A-4147-A177-3AD203B41FA5}">
                      <a16:colId xmlns:a16="http://schemas.microsoft.com/office/drawing/2014/main" val="747708455"/>
                    </a:ext>
                  </a:extLst>
                </a:gridCol>
                <a:gridCol w="157676">
                  <a:extLst>
                    <a:ext uri="{9D8B030D-6E8A-4147-A177-3AD203B41FA5}">
                      <a16:colId xmlns:a16="http://schemas.microsoft.com/office/drawing/2014/main" val="3037208406"/>
                    </a:ext>
                  </a:extLst>
                </a:gridCol>
                <a:gridCol w="157676">
                  <a:extLst>
                    <a:ext uri="{9D8B030D-6E8A-4147-A177-3AD203B41FA5}">
                      <a16:colId xmlns:a16="http://schemas.microsoft.com/office/drawing/2014/main" val="2566850903"/>
                    </a:ext>
                  </a:extLst>
                </a:gridCol>
              </a:tblGrid>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531643237"/>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549604972"/>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1133390"/>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55049194"/>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53847983"/>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13929887"/>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588150139"/>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46442126"/>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21787984"/>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72645971"/>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49048730"/>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24181752"/>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299730932"/>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418558183"/>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67380723"/>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360692677"/>
                  </a:ext>
                </a:extLst>
              </a:tr>
            </a:tbl>
          </a:graphicData>
        </a:graphic>
      </p:graphicFrame>
      <p:graphicFrame>
        <p:nvGraphicFramePr>
          <p:cNvPr id="26" name="Table 25">
            <a:extLst>
              <a:ext uri="{FF2B5EF4-FFF2-40B4-BE49-F238E27FC236}">
                <a16:creationId xmlns:a16="http://schemas.microsoft.com/office/drawing/2014/main" id="{577A32F9-84FF-4234-A4D2-41A4A0A82F47}"/>
              </a:ext>
            </a:extLst>
          </p:cNvPr>
          <p:cNvGraphicFramePr>
            <a:graphicFrameLocks noGrp="1" noChangeAspect="1"/>
          </p:cNvGraphicFramePr>
          <p:nvPr>
            <p:extLst/>
          </p:nvPr>
        </p:nvGraphicFramePr>
        <p:xfrm>
          <a:off x="1291984" y="1098900"/>
          <a:ext cx="2522816" cy="2601760"/>
        </p:xfrm>
        <a:graphic>
          <a:graphicData uri="http://schemas.openxmlformats.org/drawingml/2006/table">
            <a:tbl>
              <a:tblPr firstRow="1" bandRow="1">
                <a:tableStyleId>{2D5ABB26-0587-4C30-8999-92F81FD0307C}</a:tableStyleId>
              </a:tblPr>
              <a:tblGrid>
                <a:gridCol w="157676">
                  <a:extLst>
                    <a:ext uri="{9D8B030D-6E8A-4147-A177-3AD203B41FA5}">
                      <a16:colId xmlns:a16="http://schemas.microsoft.com/office/drawing/2014/main" val="552701263"/>
                    </a:ext>
                  </a:extLst>
                </a:gridCol>
                <a:gridCol w="157676">
                  <a:extLst>
                    <a:ext uri="{9D8B030D-6E8A-4147-A177-3AD203B41FA5}">
                      <a16:colId xmlns:a16="http://schemas.microsoft.com/office/drawing/2014/main" val="14374776"/>
                    </a:ext>
                  </a:extLst>
                </a:gridCol>
                <a:gridCol w="157676">
                  <a:extLst>
                    <a:ext uri="{9D8B030D-6E8A-4147-A177-3AD203B41FA5}">
                      <a16:colId xmlns:a16="http://schemas.microsoft.com/office/drawing/2014/main" val="2667047569"/>
                    </a:ext>
                  </a:extLst>
                </a:gridCol>
                <a:gridCol w="157676">
                  <a:extLst>
                    <a:ext uri="{9D8B030D-6E8A-4147-A177-3AD203B41FA5}">
                      <a16:colId xmlns:a16="http://schemas.microsoft.com/office/drawing/2014/main" val="2283948855"/>
                    </a:ext>
                  </a:extLst>
                </a:gridCol>
                <a:gridCol w="157676">
                  <a:extLst>
                    <a:ext uri="{9D8B030D-6E8A-4147-A177-3AD203B41FA5}">
                      <a16:colId xmlns:a16="http://schemas.microsoft.com/office/drawing/2014/main" val="2451644353"/>
                    </a:ext>
                  </a:extLst>
                </a:gridCol>
                <a:gridCol w="157676">
                  <a:extLst>
                    <a:ext uri="{9D8B030D-6E8A-4147-A177-3AD203B41FA5}">
                      <a16:colId xmlns:a16="http://schemas.microsoft.com/office/drawing/2014/main" val="2943951408"/>
                    </a:ext>
                  </a:extLst>
                </a:gridCol>
                <a:gridCol w="157676">
                  <a:extLst>
                    <a:ext uri="{9D8B030D-6E8A-4147-A177-3AD203B41FA5}">
                      <a16:colId xmlns:a16="http://schemas.microsoft.com/office/drawing/2014/main" val="3049265373"/>
                    </a:ext>
                  </a:extLst>
                </a:gridCol>
                <a:gridCol w="157676">
                  <a:extLst>
                    <a:ext uri="{9D8B030D-6E8A-4147-A177-3AD203B41FA5}">
                      <a16:colId xmlns:a16="http://schemas.microsoft.com/office/drawing/2014/main" val="2415404845"/>
                    </a:ext>
                  </a:extLst>
                </a:gridCol>
                <a:gridCol w="157676">
                  <a:extLst>
                    <a:ext uri="{9D8B030D-6E8A-4147-A177-3AD203B41FA5}">
                      <a16:colId xmlns:a16="http://schemas.microsoft.com/office/drawing/2014/main" val="1756077251"/>
                    </a:ext>
                  </a:extLst>
                </a:gridCol>
                <a:gridCol w="157676">
                  <a:extLst>
                    <a:ext uri="{9D8B030D-6E8A-4147-A177-3AD203B41FA5}">
                      <a16:colId xmlns:a16="http://schemas.microsoft.com/office/drawing/2014/main" val="3319073799"/>
                    </a:ext>
                  </a:extLst>
                </a:gridCol>
                <a:gridCol w="157676">
                  <a:extLst>
                    <a:ext uri="{9D8B030D-6E8A-4147-A177-3AD203B41FA5}">
                      <a16:colId xmlns:a16="http://schemas.microsoft.com/office/drawing/2014/main" val="4025290036"/>
                    </a:ext>
                  </a:extLst>
                </a:gridCol>
                <a:gridCol w="157676">
                  <a:extLst>
                    <a:ext uri="{9D8B030D-6E8A-4147-A177-3AD203B41FA5}">
                      <a16:colId xmlns:a16="http://schemas.microsoft.com/office/drawing/2014/main" val="871945102"/>
                    </a:ext>
                  </a:extLst>
                </a:gridCol>
                <a:gridCol w="157676">
                  <a:extLst>
                    <a:ext uri="{9D8B030D-6E8A-4147-A177-3AD203B41FA5}">
                      <a16:colId xmlns:a16="http://schemas.microsoft.com/office/drawing/2014/main" val="4208518539"/>
                    </a:ext>
                  </a:extLst>
                </a:gridCol>
                <a:gridCol w="157676">
                  <a:extLst>
                    <a:ext uri="{9D8B030D-6E8A-4147-A177-3AD203B41FA5}">
                      <a16:colId xmlns:a16="http://schemas.microsoft.com/office/drawing/2014/main" val="747708455"/>
                    </a:ext>
                  </a:extLst>
                </a:gridCol>
                <a:gridCol w="157676">
                  <a:extLst>
                    <a:ext uri="{9D8B030D-6E8A-4147-A177-3AD203B41FA5}">
                      <a16:colId xmlns:a16="http://schemas.microsoft.com/office/drawing/2014/main" val="3037208406"/>
                    </a:ext>
                  </a:extLst>
                </a:gridCol>
                <a:gridCol w="157676">
                  <a:extLst>
                    <a:ext uri="{9D8B030D-6E8A-4147-A177-3AD203B41FA5}">
                      <a16:colId xmlns:a16="http://schemas.microsoft.com/office/drawing/2014/main" val="2566850903"/>
                    </a:ext>
                  </a:extLst>
                </a:gridCol>
              </a:tblGrid>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643237"/>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9604972"/>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133390"/>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5049194"/>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3847983"/>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3929887"/>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8150139"/>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6442126"/>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1787984"/>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2645971"/>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9048730"/>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4181752"/>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9730932"/>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8558183"/>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7380723"/>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0692677"/>
                  </a:ext>
                </a:extLst>
              </a:tr>
            </a:tbl>
          </a:graphicData>
        </a:graphic>
      </p:graphicFrame>
    </p:spTree>
    <p:extLst>
      <p:ext uri="{BB962C8B-B14F-4D97-AF65-F5344CB8AC3E}">
        <p14:creationId xmlns:p14="http://schemas.microsoft.com/office/powerpoint/2010/main" val="413788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0" y="91675"/>
            <a:ext cx="9143999" cy="994172"/>
          </a:xfrm>
        </p:spPr>
        <p:txBody>
          <a:bodyPr>
            <a:normAutofit/>
          </a:bodyPr>
          <a:lstStyle/>
          <a:p>
            <a:r>
              <a:rPr lang="en-US" altLang="zh-CN">
                <a:latin typeface="Helvetica" panose="020B0604020202020204" pitchFamily="34" charset="0"/>
                <a:cs typeface="Helvetica" panose="020B0604020202020204" pitchFamily="34" charset="0"/>
              </a:rPr>
              <a:t>Bank-Balanced Pruning</a:t>
            </a:r>
            <a:endParaRPr lang="en-US">
              <a:latin typeface="Helvetica" panose="020B0604020202020204" pitchFamily="34" charset="0"/>
              <a:cs typeface="Helvetica" panose="020B0604020202020204" pitchFamily="34" charset="0"/>
            </a:endParaRPr>
          </a:p>
        </p:txBody>
      </p:sp>
      <p:sp>
        <p:nvSpPr>
          <p:cNvPr id="15" name="TextBox 14">
            <a:extLst>
              <a:ext uri="{FF2B5EF4-FFF2-40B4-BE49-F238E27FC236}">
                <a16:creationId xmlns:a16="http://schemas.microsoft.com/office/drawing/2014/main" id="{E3E75E18-99A2-41A8-9319-4C024D890505}"/>
              </a:ext>
            </a:extLst>
          </p:cNvPr>
          <p:cNvSpPr txBox="1"/>
          <p:nvPr/>
        </p:nvSpPr>
        <p:spPr>
          <a:xfrm>
            <a:off x="355192" y="2045631"/>
            <a:ext cx="805214" cy="830997"/>
          </a:xfrm>
          <a:prstGeom prst="rect">
            <a:avLst/>
          </a:prstGeom>
          <a:noFill/>
        </p:spPr>
        <p:txBody>
          <a:bodyPr wrap="square" rtlCol="0">
            <a:spAutoFit/>
          </a:bodyPr>
          <a:lstStyle/>
          <a:p>
            <a:r>
              <a:rPr lang="en-US" sz="1600">
                <a:latin typeface="Helvetica" panose="020B0604020202020204" pitchFamily="34" charset="0"/>
                <a:cs typeface="Helvetica" panose="020B0604020202020204" pitchFamily="34" charset="0"/>
              </a:rPr>
              <a:t>Dense</a:t>
            </a:r>
          </a:p>
          <a:p>
            <a:r>
              <a:rPr lang="en-US" sz="1600">
                <a:latin typeface="Helvetica" panose="020B0604020202020204" pitchFamily="34" charset="0"/>
                <a:cs typeface="Helvetica" panose="020B0604020202020204" pitchFamily="34" charset="0"/>
              </a:rPr>
              <a:t>Matrix</a:t>
            </a:r>
          </a:p>
          <a:p>
            <a:endParaRPr lang="en-US" sz="160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811F2D44-F82D-47FC-A069-C175A5610955}"/>
              </a:ext>
            </a:extLst>
          </p:cNvPr>
          <p:cNvSpPr txBox="1"/>
          <p:nvPr/>
        </p:nvSpPr>
        <p:spPr>
          <a:xfrm>
            <a:off x="298298" y="4417763"/>
            <a:ext cx="1423687" cy="584775"/>
          </a:xfrm>
          <a:prstGeom prst="rect">
            <a:avLst/>
          </a:prstGeom>
          <a:noFill/>
        </p:spPr>
        <p:txBody>
          <a:bodyPr wrap="square" rtlCol="0">
            <a:spAutoFit/>
          </a:bodyPr>
          <a:lstStyle/>
          <a:p>
            <a:r>
              <a:rPr lang="en-US" sz="1600">
                <a:latin typeface="Helvetica" panose="020B0604020202020204" pitchFamily="34" charset="0"/>
                <a:cs typeface="Helvetica" panose="020B0604020202020204" pitchFamily="34" charset="0"/>
              </a:rPr>
              <a:t>Dense</a:t>
            </a:r>
          </a:p>
          <a:p>
            <a:r>
              <a:rPr lang="en-US" sz="1600">
                <a:latin typeface="Helvetica" panose="020B0604020202020204" pitchFamily="34" charset="0"/>
                <a:cs typeface="Helvetica" panose="020B0604020202020204" pitchFamily="34" charset="0"/>
              </a:rPr>
              <a:t>Matrix Row</a:t>
            </a:r>
          </a:p>
        </p:txBody>
      </p:sp>
      <p:sp>
        <p:nvSpPr>
          <p:cNvPr id="17" name="TextBox 16">
            <a:extLst>
              <a:ext uri="{FF2B5EF4-FFF2-40B4-BE49-F238E27FC236}">
                <a16:creationId xmlns:a16="http://schemas.microsoft.com/office/drawing/2014/main" id="{FB60C15A-A360-4962-98FC-FB2AC9A1472C}"/>
              </a:ext>
            </a:extLst>
          </p:cNvPr>
          <p:cNvSpPr txBox="1"/>
          <p:nvPr/>
        </p:nvSpPr>
        <p:spPr>
          <a:xfrm>
            <a:off x="298298" y="5378326"/>
            <a:ext cx="1423687" cy="584775"/>
          </a:xfrm>
          <a:prstGeom prst="rect">
            <a:avLst/>
          </a:prstGeom>
          <a:noFill/>
        </p:spPr>
        <p:txBody>
          <a:bodyPr wrap="square" rtlCol="0">
            <a:spAutoFit/>
          </a:bodyPr>
          <a:lstStyle/>
          <a:p>
            <a:r>
              <a:rPr lang="en-US" sz="1600">
                <a:latin typeface="Helvetica" panose="020B0604020202020204" pitchFamily="34" charset="0"/>
                <a:cs typeface="Helvetica" panose="020B0604020202020204" pitchFamily="34" charset="0"/>
              </a:rPr>
              <a:t>BBS</a:t>
            </a:r>
          </a:p>
          <a:p>
            <a:r>
              <a:rPr lang="en-US" sz="1600">
                <a:latin typeface="Helvetica" panose="020B0604020202020204" pitchFamily="34" charset="0"/>
                <a:cs typeface="Helvetica" panose="020B0604020202020204" pitchFamily="34" charset="0"/>
              </a:rPr>
              <a:t>Matrix Row</a:t>
            </a:r>
          </a:p>
        </p:txBody>
      </p:sp>
      <p:sp>
        <p:nvSpPr>
          <p:cNvPr id="18" name="Arrow: Down 17">
            <a:extLst>
              <a:ext uri="{FF2B5EF4-FFF2-40B4-BE49-F238E27FC236}">
                <a16:creationId xmlns:a16="http://schemas.microsoft.com/office/drawing/2014/main" id="{2A5A7D1D-67A8-4D62-B73D-A7FF7AB81114}"/>
              </a:ext>
            </a:extLst>
          </p:cNvPr>
          <p:cNvSpPr/>
          <p:nvPr/>
        </p:nvSpPr>
        <p:spPr>
          <a:xfrm rot="16200000">
            <a:off x="4717523" y="1604760"/>
            <a:ext cx="369332" cy="15900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Helvetica" panose="020B0604020202020204" pitchFamily="34" charset="0"/>
              <a:cs typeface="Helvetica" panose="020B0604020202020204" pitchFamily="34" charset="0"/>
            </a:endParaRPr>
          </a:p>
        </p:txBody>
      </p:sp>
      <p:sp>
        <p:nvSpPr>
          <p:cNvPr id="19" name="TextBox 18">
            <a:extLst>
              <a:ext uri="{FF2B5EF4-FFF2-40B4-BE49-F238E27FC236}">
                <a16:creationId xmlns:a16="http://schemas.microsoft.com/office/drawing/2014/main" id="{E78C75E0-963D-4F89-A607-1A76BB0D2B8E}"/>
              </a:ext>
            </a:extLst>
          </p:cNvPr>
          <p:cNvSpPr txBox="1"/>
          <p:nvPr/>
        </p:nvSpPr>
        <p:spPr>
          <a:xfrm>
            <a:off x="4316906" y="1845782"/>
            <a:ext cx="1104900" cy="338554"/>
          </a:xfrm>
          <a:prstGeom prst="rect">
            <a:avLst/>
          </a:prstGeom>
          <a:noFill/>
        </p:spPr>
        <p:txBody>
          <a:bodyPr wrap="square" rtlCol="0">
            <a:spAutoFit/>
          </a:bodyPr>
          <a:lstStyle/>
          <a:p>
            <a:r>
              <a:rPr lang="en-US" sz="1600">
                <a:latin typeface="Helvetica" panose="020B0604020202020204" pitchFamily="34" charset="0"/>
                <a:cs typeface="Helvetica" panose="020B0604020202020204" pitchFamily="34" charset="0"/>
              </a:rPr>
              <a:t>Bank Split</a:t>
            </a:r>
          </a:p>
        </p:txBody>
      </p:sp>
      <p:sp>
        <p:nvSpPr>
          <p:cNvPr id="20" name="Arrow: Down 19">
            <a:extLst>
              <a:ext uri="{FF2B5EF4-FFF2-40B4-BE49-F238E27FC236}">
                <a16:creationId xmlns:a16="http://schemas.microsoft.com/office/drawing/2014/main" id="{6A0EBFB7-A5BB-4D8F-9920-341AC446179D}"/>
              </a:ext>
            </a:extLst>
          </p:cNvPr>
          <p:cNvSpPr/>
          <p:nvPr/>
        </p:nvSpPr>
        <p:spPr>
          <a:xfrm rot="3353706">
            <a:off x="4887690" y="3227278"/>
            <a:ext cx="413933" cy="982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Helvetica" panose="020B0604020202020204" pitchFamily="34" charset="0"/>
              <a:cs typeface="Helvetica" panose="020B0604020202020204" pitchFamily="34" charset="0"/>
            </a:endParaRPr>
          </a:p>
        </p:txBody>
      </p:sp>
      <p:sp>
        <p:nvSpPr>
          <p:cNvPr id="22" name="Arrow: Down 21">
            <a:extLst>
              <a:ext uri="{FF2B5EF4-FFF2-40B4-BE49-F238E27FC236}">
                <a16:creationId xmlns:a16="http://schemas.microsoft.com/office/drawing/2014/main" id="{E7C6FF38-1142-430F-B621-4DF20D5D0FE9}"/>
              </a:ext>
            </a:extLst>
          </p:cNvPr>
          <p:cNvSpPr/>
          <p:nvPr/>
        </p:nvSpPr>
        <p:spPr>
          <a:xfrm>
            <a:off x="3190390" y="5040265"/>
            <a:ext cx="254337" cy="3463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Helvetica" panose="020B0604020202020204" pitchFamily="34" charset="0"/>
              <a:cs typeface="Helvetica" panose="020B0604020202020204" pitchFamily="34" charset="0"/>
            </a:endParaRPr>
          </a:p>
        </p:txBody>
      </p:sp>
      <p:pic>
        <p:nvPicPr>
          <p:cNvPr id="23" name="Picture 22">
            <a:extLst>
              <a:ext uri="{FF2B5EF4-FFF2-40B4-BE49-F238E27FC236}">
                <a16:creationId xmlns:a16="http://schemas.microsoft.com/office/drawing/2014/main" id="{640F7AEF-6395-4172-A7B9-005850B9A31D}"/>
              </a:ext>
            </a:extLst>
          </p:cNvPr>
          <p:cNvPicPr>
            <a:picLocks noChangeAspect="1"/>
          </p:cNvPicPr>
          <p:nvPr/>
        </p:nvPicPr>
        <p:blipFill>
          <a:blip r:embed="rId3"/>
          <a:stretch>
            <a:fillRect/>
          </a:stretch>
        </p:blipFill>
        <p:spPr>
          <a:xfrm>
            <a:off x="1705594" y="4154050"/>
            <a:ext cx="6827426" cy="829051"/>
          </a:xfrm>
          <a:prstGeom prst="rect">
            <a:avLst/>
          </a:prstGeom>
        </p:spPr>
      </p:pic>
      <p:pic>
        <p:nvPicPr>
          <p:cNvPr id="24" name="Picture 23">
            <a:extLst>
              <a:ext uri="{FF2B5EF4-FFF2-40B4-BE49-F238E27FC236}">
                <a16:creationId xmlns:a16="http://schemas.microsoft.com/office/drawing/2014/main" id="{5F206D9D-9212-4DB8-836D-F2DCC9784FE2}"/>
              </a:ext>
            </a:extLst>
          </p:cNvPr>
          <p:cNvPicPr>
            <a:picLocks noChangeAspect="1"/>
          </p:cNvPicPr>
          <p:nvPr/>
        </p:nvPicPr>
        <p:blipFill>
          <a:blip r:embed="rId4"/>
          <a:stretch>
            <a:fillRect/>
          </a:stretch>
        </p:blipFill>
        <p:spPr>
          <a:xfrm>
            <a:off x="1721985" y="5459319"/>
            <a:ext cx="6863858" cy="461790"/>
          </a:xfrm>
          <a:prstGeom prst="rect">
            <a:avLst/>
          </a:prstGeom>
        </p:spPr>
      </p:pic>
      <p:sp>
        <p:nvSpPr>
          <p:cNvPr id="14" name="TextBox 18">
            <a:extLst>
              <a:ext uri="{FF2B5EF4-FFF2-40B4-BE49-F238E27FC236}">
                <a16:creationId xmlns:a16="http://schemas.microsoft.com/office/drawing/2014/main" id="{E78C75E0-963D-4F89-A607-1A76BB0D2B8E}"/>
              </a:ext>
            </a:extLst>
          </p:cNvPr>
          <p:cNvSpPr txBox="1"/>
          <p:nvPr/>
        </p:nvSpPr>
        <p:spPr>
          <a:xfrm>
            <a:off x="5094656" y="3752959"/>
            <a:ext cx="2499674" cy="338554"/>
          </a:xfrm>
          <a:prstGeom prst="rect">
            <a:avLst/>
          </a:prstGeom>
          <a:noFill/>
        </p:spPr>
        <p:txBody>
          <a:bodyPr wrap="square" rtlCol="0">
            <a:spAutoFit/>
          </a:bodyPr>
          <a:lstStyle/>
          <a:p>
            <a:r>
              <a:rPr lang="en-US" sz="1600">
                <a:latin typeface="Helvetica" panose="020B0604020202020204" pitchFamily="34" charset="0"/>
                <a:cs typeface="Helvetica" panose="020B0604020202020204" pitchFamily="34" charset="0"/>
              </a:rPr>
              <a:t>Traverse all rows</a:t>
            </a:r>
          </a:p>
        </p:txBody>
      </p:sp>
      <p:graphicFrame>
        <p:nvGraphicFramePr>
          <p:cNvPr id="25" name="Table 24">
            <a:extLst>
              <a:ext uri="{FF2B5EF4-FFF2-40B4-BE49-F238E27FC236}">
                <a16:creationId xmlns:a16="http://schemas.microsoft.com/office/drawing/2014/main" id="{121D2B1C-38BD-46C5-8F2E-B14CEB528DCA}"/>
              </a:ext>
            </a:extLst>
          </p:cNvPr>
          <p:cNvGraphicFramePr>
            <a:graphicFrameLocks noGrp="1" noChangeAspect="1"/>
          </p:cNvGraphicFramePr>
          <p:nvPr>
            <p:extLst>
              <p:ext uri="{D42A27DB-BD31-4B8C-83A1-F6EECF244321}">
                <p14:modId xmlns:p14="http://schemas.microsoft.com/office/powerpoint/2010/main" val="3828714043"/>
              </p:ext>
            </p:extLst>
          </p:nvPr>
        </p:nvGraphicFramePr>
        <p:xfrm>
          <a:off x="5923913" y="1098900"/>
          <a:ext cx="2522816" cy="2601760"/>
        </p:xfrm>
        <a:graphic>
          <a:graphicData uri="http://schemas.openxmlformats.org/drawingml/2006/table">
            <a:tbl>
              <a:tblPr firstRow="1" bandRow="1">
                <a:tableStyleId>{2D5ABB26-0587-4C30-8999-92F81FD0307C}</a:tableStyleId>
              </a:tblPr>
              <a:tblGrid>
                <a:gridCol w="157676">
                  <a:extLst>
                    <a:ext uri="{9D8B030D-6E8A-4147-A177-3AD203B41FA5}">
                      <a16:colId xmlns:a16="http://schemas.microsoft.com/office/drawing/2014/main" val="552701263"/>
                    </a:ext>
                  </a:extLst>
                </a:gridCol>
                <a:gridCol w="157676">
                  <a:extLst>
                    <a:ext uri="{9D8B030D-6E8A-4147-A177-3AD203B41FA5}">
                      <a16:colId xmlns:a16="http://schemas.microsoft.com/office/drawing/2014/main" val="14374776"/>
                    </a:ext>
                  </a:extLst>
                </a:gridCol>
                <a:gridCol w="157676">
                  <a:extLst>
                    <a:ext uri="{9D8B030D-6E8A-4147-A177-3AD203B41FA5}">
                      <a16:colId xmlns:a16="http://schemas.microsoft.com/office/drawing/2014/main" val="2667047569"/>
                    </a:ext>
                  </a:extLst>
                </a:gridCol>
                <a:gridCol w="157676">
                  <a:extLst>
                    <a:ext uri="{9D8B030D-6E8A-4147-A177-3AD203B41FA5}">
                      <a16:colId xmlns:a16="http://schemas.microsoft.com/office/drawing/2014/main" val="2283948855"/>
                    </a:ext>
                  </a:extLst>
                </a:gridCol>
                <a:gridCol w="157676">
                  <a:extLst>
                    <a:ext uri="{9D8B030D-6E8A-4147-A177-3AD203B41FA5}">
                      <a16:colId xmlns:a16="http://schemas.microsoft.com/office/drawing/2014/main" val="2451644353"/>
                    </a:ext>
                  </a:extLst>
                </a:gridCol>
                <a:gridCol w="157676">
                  <a:extLst>
                    <a:ext uri="{9D8B030D-6E8A-4147-A177-3AD203B41FA5}">
                      <a16:colId xmlns:a16="http://schemas.microsoft.com/office/drawing/2014/main" val="2943951408"/>
                    </a:ext>
                  </a:extLst>
                </a:gridCol>
                <a:gridCol w="157676">
                  <a:extLst>
                    <a:ext uri="{9D8B030D-6E8A-4147-A177-3AD203B41FA5}">
                      <a16:colId xmlns:a16="http://schemas.microsoft.com/office/drawing/2014/main" val="3049265373"/>
                    </a:ext>
                  </a:extLst>
                </a:gridCol>
                <a:gridCol w="157676">
                  <a:extLst>
                    <a:ext uri="{9D8B030D-6E8A-4147-A177-3AD203B41FA5}">
                      <a16:colId xmlns:a16="http://schemas.microsoft.com/office/drawing/2014/main" val="2415404845"/>
                    </a:ext>
                  </a:extLst>
                </a:gridCol>
                <a:gridCol w="157676">
                  <a:extLst>
                    <a:ext uri="{9D8B030D-6E8A-4147-A177-3AD203B41FA5}">
                      <a16:colId xmlns:a16="http://schemas.microsoft.com/office/drawing/2014/main" val="1756077251"/>
                    </a:ext>
                  </a:extLst>
                </a:gridCol>
                <a:gridCol w="157676">
                  <a:extLst>
                    <a:ext uri="{9D8B030D-6E8A-4147-A177-3AD203B41FA5}">
                      <a16:colId xmlns:a16="http://schemas.microsoft.com/office/drawing/2014/main" val="3319073799"/>
                    </a:ext>
                  </a:extLst>
                </a:gridCol>
                <a:gridCol w="157676">
                  <a:extLst>
                    <a:ext uri="{9D8B030D-6E8A-4147-A177-3AD203B41FA5}">
                      <a16:colId xmlns:a16="http://schemas.microsoft.com/office/drawing/2014/main" val="4025290036"/>
                    </a:ext>
                  </a:extLst>
                </a:gridCol>
                <a:gridCol w="157676">
                  <a:extLst>
                    <a:ext uri="{9D8B030D-6E8A-4147-A177-3AD203B41FA5}">
                      <a16:colId xmlns:a16="http://schemas.microsoft.com/office/drawing/2014/main" val="871945102"/>
                    </a:ext>
                  </a:extLst>
                </a:gridCol>
                <a:gridCol w="157676">
                  <a:extLst>
                    <a:ext uri="{9D8B030D-6E8A-4147-A177-3AD203B41FA5}">
                      <a16:colId xmlns:a16="http://schemas.microsoft.com/office/drawing/2014/main" val="4208518539"/>
                    </a:ext>
                  </a:extLst>
                </a:gridCol>
                <a:gridCol w="157676">
                  <a:extLst>
                    <a:ext uri="{9D8B030D-6E8A-4147-A177-3AD203B41FA5}">
                      <a16:colId xmlns:a16="http://schemas.microsoft.com/office/drawing/2014/main" val="747708455"/>
                    </a:ext>
                  </a:extLst>
                </a:gridCol>
                <a:gridCol w="157676">
                  <a:extLst>
                    <a:ext uri="{9D8B030D-6E8A-4147-A177-3AD203B41FA5}">
                      <a16:colId xmlns:a16="http://schemas.microsoft.com/office/drawing/2014/main" val="3037208406"/>
                    </a:ext>
                  </a:extLst>
                </a:gridCol>
                <a:gridCol w="157676">
                  <a:extLst>
                    <a:ext uri="{9D8B030D-6E8A-4147-A177-3AD203B41FA5}">
                      <a16:colId xmlns:a16="http://schemas.microsoft.com/office/drawing/2014/main" val="2566850903"/>
                    </a:ext>
                  </a:extLst>
                </a:gridCol>
              </a:tblGrid>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531643237"/>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549604972"/>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81133390"/>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55049194"/>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53847983"/>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013929887"/>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588150139"/>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746442126"/>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21787984"/>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72645971"/>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49048730"/>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24181752"/>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299730932"/>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418558183"/>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667380723"/>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360692677"/>
                  </a:ext>
                </a:extLst>
              </a:tr>
            </a:tbl>
          </a:graphicData>
        </a:graphic>
      </p:graphicFrame>
      <p:graphicFrame>
        <p:nvGraphicFramePr>
          <p:cNvPr id="26" name="Table 25">
            <a:extLst>
              <a:ext uri="{FF2B5EF4-FFF2-40B4-BE49-F238E27FC236}">
                <a16:creationId xmlns:a16="http://schemas.microsoft.com/office/drawing/2014/main" id="{577A32F9-84FF-4234-A4D2-41A4A0A82F47}"/>
              </a:ext>
            </a:extLst>
          </p:cNvPr>
          <p:cNvGraphicFramePr>
            <a:graphicFrameLocks noGrp="1" noChangeAspect="1"/>
          </p:cNvGraphicFramePr>
          <p:nvPr>
            <p:extLst>
              <p:ext uri="{D42A27DB-BD31-4B8C-83A1-F6EECF244321}">
                <p14:modId xmlns:p14="http://schemas.microsoft.com/office/powerpoint/2010/main" val="2317325991"/>
              </p:ext>
            </p:extLst>
          </p:nvPr>
        </p:nvGraphicFramePr>
        <p:xfrm>
          <a:off x="1291984" y="1098900"/>
          <a:ext cx="2522816" cy="2601760"/>
        </p:xfrm>
        <a:graphic>
          <a:graphicData uri="http://schemas.openxmlformats.org/drawingml/2006/table">
            <a:tbl>
              <a:tblPr firstRow="1" bandRow="1">
                <a:tableStyleId>{2D5ABB26-0587-4C30-8999-92F81FD0307C}</a:tableStyleId>
              </a:tblPr>
              <a:tblGrid>
                <a:gridCol w="157676">
                  <a:extLst>
                    <a:ext uri="{9D8B030D-6E8A-4147-A177-3AD203B41FA5}">
                      <a16:colId xmlns:a16="http://schemas.microsoft.com/office/drawing/2014/main" val="552701263"/>
                    </a:ext>
                  </a:extLst>
                </a:gridCol>
                <a:gridCol w="157676">
                  <a:extLst>
                    <a:ext uri="{9D8B030D-6E8A-4147-A177-3AD203B41FA5}">
                      <a16:colId xmlns:a16="http://schemas.microsoft.com/office/drawing/2014/main" val="14374776"/>
                    </a:ext>
                  </a:extLst>
                </a:gridCol>
                <a:gridCol w="157676">
                  <a:extLst>
                    <a:ext uri="{9D8B030D-6E8A-4147-A177-3AD203B41FA5}">
                      <a16:colId xmlns:a16="http://schemas.microsoft.com/office/drawing/2014/main" val="2667047569"/>
                    </a:ext>
                  </a:extLst>
                </a:gridCol>
                <a:gridCol w="157676">
                  <a:extLst>
                    <a:ext uri="{9D8B030D-6E8A-4147-A177-3AD203B41FA5}">
                      <a16:colId xmlns:a16="http://schemas.microsoft.com/office/drawing/2014/main" val="2283948855"/>
                    </a:ext>
                  </a:extLst>
                </a:gridCol>
                <a:gridCol w="157676">
                  <a:extLst>
                    <a:ext uri="{9D8B030D-6E8A-4147-A177-3AD203B41FA5}">
                      <a16:colId xmlns:a16="http://schemas.microsoft.com/office/drawing/2014/main" val="2451644353"/>
                    </a:ext>
                  </a:extLst>
                </a:gridCol>
                <a:gridCol w="157676">
                  <a:extLst>
                    <a:ext uri="{9D8B030D-6E8A-4147-A177-3AD203B41FA5}">
                      <a16:colId xmlns:a16="http://schemas.microsoft.com/office/drawing/2014/main" val="2943951408"/>
                    </a:ext>
                  </a:extLst>
                </a:gridCol>
                <a:gridCol w="157676">
                  <a:extLst>
                    <a:ext uri="{9D8B030D-6E8A-4147-A177-3AD203B41FA5}">
                      <a16:colId xmlns:a16="http://schemas.microsoft.com/office/drawing/2014/main" val="3049265373"/>
                    </a:ext>
                  </a:extLst>
                </a:gridCol>
                <a:gridCol w="157676">
                  <a:extLst>
                    <a:ext uri="{9D8B030D-6E8A-4147-A177-3AD203B41FA5}">
                      <a16:colId xmlns:a16="http://schemas.microsoft.com/office/drawing/2014/main" val="2415404845"/>
                    </a:ext>
                  </a:extLst>
                </a:gridCol>
                <a:gridCol w="157676">
                  <a:extLst>
                    <a:ext uri="{9D8B030D-6E8A-4147-A177-3AD203B41FA5}">
                      <a16:colId xmlns:a16="http://schemas.microsoft.com/office/drawing/2014/main" val="1756077251"/>
                    </a:ext>
                  </a:extLst>
                </a:gridCol>
                <a:gridCol w="157676">
                  <a:extLst>
                    <a:ext uri="{9D8B030D-6E8A-4147-A177-3AD203B41FA5}">
                      <a16:colId xmlns:a16="http://schemas.microsoft.com/office/drawing/2014/main" val="3319073799"/>
                    </a:ext>
                  </a:extLst>
                </a:gridCol>
                <a:gridCol w="157676">
                  <a:extLst>
                    <a:ext uri="{9D8B030D-6E8A-4147-A177-3AD203B41FA5}">
                      <a16:colId xmlns:a16="http://schemas.microsoft.com/office/drawing/2014/main" val="4025290036"/>
                    </a:ext>
                  </a:extLst>
                </a:gridCol>
                <a:gridCol w="157676">
                  <a:extLst>
                    <a:ext uri="{9D8B030D-6E8A-4147-A177-3AD203B41FA5}">
                      <a16:colId xmlns:a16="http://schemas.microsoft.com/office/drawing/2014/main" val="871945102"/>
                    </a:ext>
                  </a:extLst>
                </a:gridCol>
                <a:gridCol w="157676">
                  <a:extLst>
                    <a:ext uri="{9D8B030D-6E8A-4147-A177-3AD203B41FA5}">
                      <a16:colId xmlns:a16="http://schemas.microsoft.com/office/drawing/2014/main" val="4208518539"/>
                    </a:ext>
                  </a:extLst>
                </a:gridCol>
                <a:gridCol w="157676">
                  <a:extLst>
                    <a:ext uri="{9D8B030D-6E8A-4147-A177-3AD203B41FA5}">
                      <a16:colId xmlns:a16="http://schemas.microsoft.com/office/drawing/2014/main" val="747708455"/>
                    </a:ext>
                  </a:extLst>
                </a:gridCol>
                <a:gridCol w="157676">
                  <a:extLst>
                    <a:ext uri="{9D8B030D-6E8A-4147-A177-3AD203B41FA5}">
                      <a16:colId xmlns:a16="http://schemas.microsoft.com/office/drawing/2014/main" val="3037208406"/>
                    </a:ext>
                  </a:extLst>
                </a:gridCol>
                <a:gridCol w="157676">
                  <a:extLst>
                    <a:ext uri="{9D8B030D-6E8A-4147-A177-3AD203B41FA5}">
                      <a16:colId xmlns:a16="http://schemas.microsoft.com/office/drawing/2014/main" val="2566850903"/>
                    </a:ext>
                  </a:extLst>
                </a:gridCol>
              </a:tblGrid>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1643237"/>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9604972"/>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133390"/>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5049194"/>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3847983"/>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3929887"/>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8150139"/>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6442126"/>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1787984"/>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2645971"/>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9048730"/>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4181752"/>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9730932"/>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8558183"/>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7380723"/>
                  </a:ext>
                </a:extLst>
              </a:tr>
              <a:tr h="162418">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bg2">
                          <a:lumMod val="75000"/>
                        </a:schemeClr>
                      </a:solid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800"/>
                    </a:p>
                  </a:txBody>
                  <a:tcPr marL="40691" marR="40691" marT="20345" marB="20345">
                    <a:lnL w="12700" cap="flat" cmpd="sng" algn="ctr">
                      <a:solidFill>
                        <a:schemeClr val="bg2">
                          <a:lumMod val="75000"/>
                        </a:schemeClr>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0692677"/>
                  </a:ext>
                </a:extLst>
              </a:tr>
            </a:tbl>
          </a:graphicData>
        </a:graphic>
      </p:graphicFrame>
      <p:sp>
        <p:nvSpPr>
          <p:cNvPr id="3" name="TextBox 2">
            <a:extLst>
              <a:ext uri="{FF2B5EF4-FFF2-40B4-BE49-F238E27FC236}">
                <a16:creationId xmlns:a16="http://schemas.microsoft.com/office/drawing/2014/main" id="{F33735A5-57C1-4355-BCCF-D11A3695F7BC}"/>
              </a:ext>
            </a:extLst>
          </p:cNvPr>
          <p:cNvSpPr txBox="1"/>
          <p:nvPr/>
        </p:nvSpPr>
        <p:spPr>
          <a:xfrm>
            <a:off x="3444727" y="5008994"/>
            <a:ext cx="3936730" cy="338554"/>
          </a:xfrm>
          <a:prstGeom prst="rect">
            <a:avLst/>
          </a:prstGeom>
          <a:noFill/>
        </p:spPr>
        <p:txBody>
          <a:bodyPr wrap="square" rtlCol="0">
            <a:spAutoFit/>
          </a:bodyPr>
          <a:lstStyle/>
          <a:p>
            <a:r>
              <a:rPr lang="en-US" altLang="zh-CN" sz="1600">
                <a:latin typeface="Helvetica" panose="020B0604020202020204" pitchFamily="34" charset="0"/>
                <a:cs typeface="Helvetica" panose="020B0604020202020204" pitchFamily="34" charset="0"/>
              </a:rPr>
              <a:t>Fine-grained pruning inside each bank</a:t>
            </a:r>
            <a:endParaRPr lang="en-US" sz="1600">
              <a:latin typeface="Helvetica" panose="020B060402020202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A20197D5-0E77-4A2A-BCF8-B4289AF402DC}"/>
              </a:ext>
            </a:extLst>
          </p:cNvPr>
          <p:cNvSpPr txBox="1"/>
          <p:nvPr/>
        </p:nvSpPr>
        <p:spPr>
          <a:xfrm>
            <a:off x="1548881" y="6154223"/>
            <a:ext cx="7884368" cy="369332"/>
          </a:xfrm>
          <a:prstGeom prst="rect">
            <a:avLst/>
          </a:prstGeom>
          <a:noFill/>
        </p:spPr>
        <p:txBody>
          <a:bodyPr wrap="square" rtlCol="0">
            <a:spAutoFit/>
          </a:bodyPr>
          <a:lstStyle/>
          <a:p>
            <a:r>
              <a:rPr lang="en-US">
                <a:solidFill>
                  <a:srgbClr val="FF0000"/>
                </a:solidFill>
                <a:latin typeface="Helvetica" panose="020B0604020202020204" pitchFamily="34" charset="0"/>
                <a:cs typeface="Helvetica" panose="020B0604020202020204" pitchFamily="34" charset="0"/>
              </a:rPr>
              <a:t>Threshold percentage to obtain </a:t>
            </a:r>
            <a:r>
              <a:rPr lang="en-US" altLang="zh-CN">
                <a:solidFill>
                  <a:srgbClr val="FF0000"/>
                </a:solidFill>
                <a:latin typeface="Helvetica" panose="020B0604020202020204" pitchFamily="34" charset="0"/>
                <a:cs typeface="Helvetica" panose="020B0604020202020204" pitchFamily="34" charset="0"/>
              </a:rPr>
              <a:t>identical</a:t>
            </a:r>
            <a:r>
              <a:rPr lang="en-US">
                <a:solidFill>
                  <a:srgbClr val="FF0000"/>
                </a:solidFill>
                <a:latin typeface="Helvetica" panose="020B0604020202020204" pitchFamily="34" charset="0"/>
                <a:cs typeface="Helvetica" panose="020B0604020202020204" pitchFamily="34" charset="0"/>
              </a:rPr>
              <a:t> sparsity ratio among banks</a:t>
            </a:r>
          </a:p>
        </p:txBody>
      </p:sp>
    </p:spTree>
    <p:extLst>
      <p:ext uri="{BB962C8B-B14F-4D97-AF65-F5344CB8AC3E}">
        <p14:creationId xmlns:p14="http://schemas.microsoft.com/office/powerpoint/2010/main" val="319182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animBg="1"/>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Bank-Balanced Sparsity (BBS)</a:t>
            </a:r>
            <a:endParaRPr lang="en-US">
              <a:latin typeface="Helvetica" panose="020B0604020202020204" pitchFamily="34" charset="0"/>
              <a:cs typeface="Helvetica" panose="020B0604020202020204" pitchFamily="34" charset="0"/>
            </a:endParaRPr>
          </a:p>
        </p:txBody>
      </p:sp>
      <p:pic>
        <p:nvPicPr>
          <p:cNvPr id="23" name="Picture 22" descr="A close up of text on a white surface&#10;&#10;Description automatically generated">
            <a:extLst>
              <a:ext uri="{FF2B5EF4-FFF2-40B4-BE49-F238E27FC236}">
                <a16:creationId xmlns:a16="http://schemas.microsoft.com/office/drawing/2014/main" id="{2745A1D8-D78F-4814-85C3-B838373EC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719" y="1263252"/>
            <a:ext cx="6440181" cy="3940265"/>
          </a:xfrm>
          <a:prstGeom prst="rect">
            <a:avLst/>
          </a:prstGeom>
        </p:spPr>
      </p:pic>
      <p:sp>
        <p:nvSpPr>
          <p:cNvPr id="24" name="TextBox 23">
            <a:extLst>
              <a:ext uri="{FF2B5EF4-FFF2-40B4-BE49-F238E27FC236}">
                <a16:creationId xmlns:a16="http://schemas.microsoft.com/office/drawing/2014/main" id="{7B5E036D-9E40-4BE2-9090-D5C4880127CC}"/>
              </a:ext>
            </a:extLst>
          </p:cNvPr>
          <p:cNvSpPr txBox="1"/>
          <p:nvPr/>
        </p:nvSpPr>
        <p:spPr>
          <a:xfrm>
            <a:off x="1141719" y="5705475"/>
            <a:ext cx="7183131" cy="646331"/>
          </a:xfrm>
          <a:prstGeom prst="rect">
            <a:avLst/>
          </a:prstGeom>
          <a:noFill/>
        </p:spPr>
        <p:txBody>
          <a:bodyPr wrap="square" rtlCol="0">
            <a:spAutoFit/>
          </a:bodyPr>
          <a:lstStyle/>
          <a:p>
            <a:pPr marL="285750" indent="-285750">
              <a:buFont typeface="Wingdings" panose="05000000000000000000" pitchFamily="2" charset="2"/>
              <a:buChar char="ü"/>
            </a:pPr>
            <a:r>
              <a:rPr lang="en-US">
                <a:latin typeface="Helvetica" panose="020B0604020202020204" pitchFamily="34" charset="0"/>
                <a:cs typeface="Helvetica" panose="020B0604020202020204" pitchFamily="34" charset="0"/>
              </a:rPr>
              <a:t>Bank partitioning for parallel computing</a:t>
            </a:r>
          </a:p>
          <a:p>
            <a:pPr marL="285750" indent="-285750">
              <a:buFont typeface="Wingdings" panose="05000000000000000000" pitchFamily="2" charset="2"/>
              <a:buChar char="ü"/>
            </a:pPr>
            <a:r>
              <a:rPr lang="en-US">
                <a:latin typeface="Helvetica" panose="020B0604020202020204" pitchFamily="34" charset="0"/>
                <a:cs typeface="Helvetica" panose="020B0604020202020204" pitchFamily="34" charset="0"/>
              </a:rPr>
              <a:t>Fine-grained pruning inside each bank for maintaining accuracy</a:t>
            </a:r>
          </a:p>
        </p:txBody>
      </p:sp>
    </p:spTree>
    <p:extLst>
      <p:ext uri="{BB962C8B-B14F-4D97-AF65-F5344CB8AC3E}">
        <p14:creationId xmlns:p14="http://schemas.microsoft.com/office/powerpoint/2010/main" val="418321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Weight map visualization</a:t>
            </a:r>
            <a:endParaRPr lang="en-US">
              <a:latin typeface="Helvetica" panose="020B0604020202020204" pitchFamily="34" charset="0"/>
              <a:cs typeface="Helvetica" panose="020B0604020202020204" pitchFamily="34" charset="0"/>
            </a:endParaRPr>
          </a:p>
        </p:txBody>
      </p:sp>
      <p:sp>
        <p:nvSpPr>
          <p:cNvPr id="4" name="AutoShape 2" descr="https://www.overleaf.com/project/5b8e6f6e766d07712d9d811e/file/5b976a8096585e3a387ae83f?format=png">
            <a:extLst>
              <a:ext uri="{FF2B5EF4-FFF2-40B4-BE49-F238E27FC236}">
                <a16:creationId xmlns:a16="http://schemas.microsoft.com/office/drawing/2014/main" id="{E8272544-11AC-4140-A554-AEB9D0BFEE0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F4616685-7959-44D2-895C-BF225432529A}"/>
              </a:ext>
            </a:extLst>
          </p:cNvPr>
          <p:cNvPicPr>
            <a:picLocks noChangeAspect="1"/>
          </p:cNvPicPr>
          <p:nvPr/>
        </p:nvPicPr>
        <p:blipFill>
          <a:blip r:embed="rId3"/>
          <a:stretch>
            <a:fillRect/>
          </a:stretch>
        </p:blipFill>
        <p:spPr>
          <a:xfrm>
            <a:off x="295275" y="2001016"/>
            <a:ext cx="8648700" cy="2781422"/>
          </a:xfrm>
          <a:prstGeom prst="rect">
            <a:avLst/>
          </a:prstGeom>
        </p:spPr>
      </p:pic>
      <p:sp>
        <p:nvSpPr>
          <p:cNvPr id="13" name="Content Placeholder 2">
            <a:extLst>
              <a:ext uri="{FF2B5EF4-FFF2-40B4-BE49-F238E27FC236}">
                <a16:creationId xmlns:a16="http://schemas.microsoft.com/office/drawing/2014/main" id="{3FA3D970-B087-4907-B836-45443E45F007}"/>
              </a:ext>
            </a:extLst>
          </p:cNvPr>
          <p:cNvSpPr>
            <a:spLocks noGrp="1"/>
          </p:cNvSpPr>
          <p:nvPr>
            <p:ph idx="1"/>
          </p:nvPr>
        </p:nvSpPr>
        <p:spPr>
          <a:xfrm>
            <a:off x="628652" y="1085849"/>
            <a:ext cx="7886700" cy="501507"/>
          </a:xfrm>
        </p:spPr>
        <p:txBody>
          <a:bodyPr/>
          <a:lstStyle/>
          <a:p>
            <a:pPr>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Visual comparison</a:t>
            </a:r>
          </a:p>
        </p:txBody>
      </p:sp>
    </p:spTree>
    <p:extLst>
      <p:ext uri="{BB962C8B-B14F-4D97-AF65-F5344CB8AC3E}">
        <p14:creationId xmlns:p14="http://schemas.microsoft.com/office/powerpoint/2010/main" val="1720094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Weight map visualization</a:t>
            </a:r>
            <a:endParaRPr lang="en-US">
              <a:latin typeface="Helvetica" panose="020B0604020202020204" pitchFamily="34" charset="0"/>
              <a:cs typeface="Helvetica" panose="020B0604020202020204" pitchFamily="34" charset="0"/>
            </a:endParaRPr>
          </a:p>
        </p:txBody>
      </p:sp>
      <p:sp>
        <p:nvSpPr>
          <p:cNvPr id="4" name="AutoShape 2" descr="https://www.overleaf.com/project/5b8e6f6e766d07712d9d811e/file/5b976a8096585e3a387ae83f?format=png">
            <a:extLst>
              <a:ext uri="{FF2B5EF4-FFF2-40B4-BE49-F238E27FC236}">
                <a16:creationId xmlns:a16="http://schemas.microsoft.com/office/drawing/2014/main" id="{E8272544-11AC-4140-A554-AEB9D0BFEE0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 name="组合 4"/>
          <p:cNvGrpSpPr/>
          <p:nvPr/>
        </p:nvGrpSpPr>
        <p:grpSpPr>
          <a:xfrm>
            <a:off x="295275" y="2001016"/>
            <a:ext cx="8648700" cy="2781422"/>
            <a:chOff x="295275" y="1777540"/>
            <a:chExt cx="8648700" cy="2781422"/>
          </a:xfrm>
        </p:grpSpPr>
        <p:pic>
          <p:nvPicPr>
            <p:cNvPr id="7" name="Picture 6">
              <a:extLst>
                <a:ext uri="{FF2B5EF4-FFF2-40B4-BE49-F238E27FC236}">
                  <a16:creationId xmlns:a16="http://schemas.microsoft.com/office/drawing/2014/main" id="{F4616685-7959-44D2-895C-BF225432529A}"/>
                </a:ext>
              </a:extLst>
            </p:cNvPr>
            <p:cNvPicPr>
              <a:picLocks noChangeAspect="1"/>
            </p:cNvPicPr>
            <p:nvPr/>
          </p:nvPicPr>
          <p:blipFill>
            <a:blip r:embed="rId3"/>
            <a:stretch>
              <a:fillRect/>
            </a:stretch>
          </p:blipFill>
          <p:spPr>
            <a:xfrm>
              <a:off x="295275" y="1777540"/>
              <a:ext cx="8648700" cy="2781422"/>
            </a:xfrm>
            <a:prstGeom prst="rect">
              <a:avLst/>
            </a:prstGeom>
          </p:spPr>
        </p:pic>
        <p:cxnSp>
          <p:nvCxnSpPr>
            <p:cNvPr id="9" name="Straight Connector 8">
              <a:extLst>
                <a:ext uri="{FF2B5EF4-FFF2-40B4-BE49-F238E27FC236}">
                  <a16:creationId xmlns:a16="http://schemas.microsoft.com/office/drawing/2014/main" id="{999B1D55-7996-48E3-A0CE-B44F9291C1BA}"/>
                </a:ext>
              </a:extLst>
            </p:cNvPr>
            <p:cNvCxnSpPr/>
            <p:nvPr/>
          </p:nvCxnSpPr>
          <p:spPr>
            <a:xfrm>
              <a:off x="4273550" y="1800476"/>
              <a:ext cx="0" cy="254635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13" name="Content Placeholder 2">
            <a:extLst>
              <a:ext uri="{FF2B5EF4-FFF2-40B4-BE49-F238E27FC236}">
                <a16:creationId xmlns:a16="http://schemas.microsoft.com/office/drawing/2014/main" id="{3FA3D970-B087-4907-B836-45443E45F007}"/>
              </a:ext>
            </a:extLst>
          </p:cNvPr>
          <p:cNvSpPr>
            <a:spLocks noGrp="1"/>
          </p:cNvSpPr>
          <p:nvPr>
            <p:ph idx="1"/>
          </p:nvPr>
        </p:nvSpPr>
        <p:spPr>
          <a:xfrm>
            <a:off x="628652" y="1085849"/>
            <a:ext cx="7886700" cy="501507"/>
          </a:xfrm>
        </p:spPr>
        <p:txBody>
          <a:bodyPr/>
          <a:lstStyle/>
          <a:p>
            <a:pPr>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Visual comparison</a:t>
            </a:r>
          </a:p>
        </p:txBody>
      </p:sp>
      <p:sp>
        <p:nvSpPr>
          <p:cNvPr id="3" name="TextBox 2">
            <a:extLst>
              <a:ext uri="{FF2B5EF4-FFF2-40B4-BE49-F238E27FC236}">
                <a16:creationId xmlns:a16="http://schemas.microsoft.com/office/drawing/2014/main" id="{B3F690FD-01A9-4651-9FC0-79961E9C755B}"/>
              </a:ext>
            </a:extLst>
          </p:cNvPr>
          <p:cNvSpPr txBox="1"/>
          <p:nvPr/>
        </p:nvSpPr>
        <p:spPr>
          <a:xfrm>
            <a:off x="3057525" y="1657350"/>
            <a:ext cx="2514600" cy="369332"/>
          </a:xfrm>
          <a:prstGeom prst="rect">
            <a:avLst/>
          </a:prstGeom>
          <a:noFill/>
        </p:spPr>
        <p:txBody>
          <a:bodyPr wrap="square" rtlCol="0">
            <a:spAutoFit/>
          </a:bodyPr>
          <a:lstStyle/>
          <a:p>
            <a:r>
              <a:rPr lang="en-US"/>
              <a:t>    </a:t>
            </a:r>
            <a:r>
              <a:rPr lang="en-US">
                <a:solidFill>
                  <a:srgbClr val="FF0000"/>
                </a:solidFill>
              </a:rPr>
              <a:t>Bank 0           Bank 1</a:t>
            </a:r>
          </a:p>
        </p:txBody>
      </p:sp>
    </p:spTree>
    <p:extLst>
      <p:ext uri="{BB962C8B-B14F-4D97-AF65-F5344CB8AC3E}">
        <p14:creationId xmlns:p14="http://schemas.microsoft.com/office/powerpoint/2010/main" val="353854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atin typeface="Helvetica" panose="020B0604020202020204" pitchFamily="34" charset="0"/>
                <a:cs typeface="Helvetica" panose="020B0604020202020204" pitchFamily="34" charset="0"/>
              </a:rPr>
              <a:t>Outline</a:t>
            </a: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2" y="1085849"/>
            <a:ext cx="7886700" cy="5572127"/>
          </a:xfrm>
        </p:spPr>
        <p:txBody>
          <a:bodyPr/>
          <a:lstStyle/>
          <a:p>
            <a:pPr>
              <a:buClr>
                <a:schemeClr val="accent1">
                  <a:lumMod val="50000"/>
                </a:schemeClr>
              </a:buClr>
              <a:buFont typeface="Wingdings" panose="05000000000000000000" pitchFamily="2" charset="2"/>
              <a:buChar char="Ø"/>
            </a:pPr>
            <a:r>
              <a:rPr lang="en-US" dirty="0">
                <a:latin typeface="Helvetica" panose="020B0604020202020204" pitchFamily="34" charset="0"/>
                <a:cs typeface="Helvetica" panose="020B0604020202020204" pitchFamily="34" charset="0"/>
              </a:rPr>
              <a:t>Motivation</a:t>
            </a:r>
          </a:p>
          <a:p>
            <a:pPr>
              <a:buClr>
                <a:schemeClr val="accent1">
                  <a:lumMod val="50000"/>
                </a:schemeClr>
              </a:buClr>
              <a:buFont typeface="Wingdings" panose="05000000000000000000" pitchFamily="2" charset="2"/>
              <a:buChar char="Ø"/>
            </a:pPr>
            <a:r>
              <a:rPr lang="en-US" dirty="0">
                <a:latin typeface="Helvetica" panose="020B0604020202020204" pitchFamily="34" charset="0"/>
                <a:cs typeface="Helvetica" panose="020B0604020202020204" pitchFamily="34" charset="0"/>
              </a:rPr>
              <a:t>Design</a:t>
            </a:r>
          </a:p>
          <a:p>
            <a:pPr lvl="1">
              <a:buClr>
                <a:schemeClr val="accent1">
                  <a:lumMod val="50000"/>
                </a:schemeClr>
              </a:buClr>
              <a:buFont typeface="Wingdings" panose="05000000000000000000" pitchFamily="2" charset="2"/>
              <a:buChar char="Ø"/>
            </a:pPr>
            <a:r>
              <a:rPr lang="en-US" dirty="0">
                <a:latin typeface="Helvetica" panose="020B0604020202020204" pitchFamily="34" charset="0"/>
                <a:cs typeface="Helvetica" panose="020B0604020202020204" pitchFamily="34" charset="0"/>
              </a:rPr>
              <a:t>Bank-</a:t>
            </a:r>
            <a:r>
              <a:rPr lang="en-US" altLang="zh-CN" dirty="0">
                <a:latin typeface="Helvetica" panose="020B0604020202020204" pitchFamily="34" charset="0"/>
                <a:cs typeface="Helvetica" panose="020B0604020202020204" pitchFamily="34" charset="0"/>
              </a:rPr>
              <a:t>Balanced</a:t>
            </a:r>
            <a:r>
              <a:rPr lang="en-US" dirty="0">
                <a:latin typeface="Helvetica" panose="020B0604020202020204" pitchFamily="34" charset="0"/>
                <a:cs typeface="Helvetica" panose="020B0604020202020204" pitchFamily="34" charset="0"/>
              </a:rPr>
              <a:t> Sparsity Pattern (BBS)</a:t>
            </a:r>
          </a:p>
          <a:p>
            <a:pPr lvl="1">
              <a:buClr>
                <a:schemeClr val="accent1">
                  <a:lumMod val="50000"/>
                </a:schemeClr>
              </a:buClr>
              <a:buFont typeface="Wingdings" panose="05000000000000000000" pitchFamily="2" charset="2"/>
              <a:buChar char="Ø"/>
            </a:pPr>
            <a:r>
              <a:rPr lang="en-US" dirty="0">
                <a:latin typeface="Helvetica" panose="020B0604020202020204" pitchFamily="34" charset="0"/>
                <a:cs typeface="Helvetica" panose="020B0604020202020204" pitchFamily="34" charset="0"/>
              </a:rPr>
              <a:t>Sparse Matrix Computation and Format for BBS</a:t>
            </a:r>
          </a:p>
          <a:p>
            <a:pPr lvl="1">
              <a:buClr>
                <a:schemeClr val="accent1">
                  <a:lumMod val="50000"/>
                </a:schemeClr>
              </a:buClr>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BBS FPGA Accelerator</a:t>
            </a:r>
          </a:p>
          <a:p>
            <a:pPr>
              <a:buClr>
                <a:schemeClr val="accent1">
                  <a:lumMod val="50000"/>
                </a:schemeClr>
              </a:buClr>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Evaluation</a:t>
            </a:r>
          </a:p>
          <a:p>
            <a:pPr lvl="1">
              <a:buClr>
                <a:schemeClr val="accent1">
                  <a:lumMod val="50000"/>
                </a:schemeClr>
              </a:buClr>
              <a:buFont typeface="Wingdings" panose="05000000000000000000" pitchFamily="2" charset="2"/>
              <a:buChar char="Ø"/>
            </a:pPr>
            <a:r>
              <a:rPr lang="en-US" dirty="0">
                <a:latin typeface="Helvetica" panose="020B0604020202020204" pitchFamily="34" charset="0"/>
                <a:cs typeface="Helvetica" panose="020B0604020202020204" pitchFamily="34" charset="0"/>
              </a:rPr>
              <a:t>Model Accuracy</a:t>
            </a:r>
          </a:p>
          <a:p>
            <a:pPr lvl="1">
              <a:buClr>
                <a:schemeClr val="accent1">
                  <a:lumMod val="50000"/>
                </a:schemeClr>
              </a:buClr>
              <a:buFont typeface="Wingdings" panose="05000000000000000000" pitchFamily="2" charset="2"/>
              <a:buChar char="Ø"/>
            </a:pPr>
            <a:r>
              <a:rPr lang="en-US" dirty="0">
                <a:latin typeface="Helvetica" panose="020B0604020202020204" pitchFamily="34" charset="0"/>
                <a:cs typeface="Helvetica" panose="020B0604020202020204" pitchFamily="34" charset="0"/>
              </a:rPr>
              <a:t>Hardware Efficiency</a:t>
            </a:r>
          </a:p>
          <a:p>
            <a:pPr>
              <a:buClr>
                <a:schemeClr val="accent1">
                  <a:lumMod val="50000"/>
                </a:schemeClr>
              </a:buClr>
              <a:buFont typeface="Wingdings" panose="05000000000000000000" pitchFamily="2" charset="2"/>
              <a:buChar char="Ø"/>
            </a:pPr>
            <a:r>
              <a:rPr lang="en-US" dirty="0">
                <a:latin typeface="Helvetica" panose="020B0604020202020204" pitchFamily="34" charset="0"/>
                <a:cs typeface="Helvetica" panose="020B0604020202020204" pitchFamily="34" charset="0"/>
              </a:rPr>
              <a:t>Conclusion</a:t>
            </a:r>
          </a:p>
        </p:txBody>
      </p:sp>
    </p:spTree>
    <p:extLst>
      <p:ext uri="{BB962C8B-B14F-4D97-AF65-F5344CB8AC3E}">
        <p14:creationId xmlns:p14="http://schemas.microsoft.com/office/powerpoint/2010/main" val="1984323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Weight map visualization</a:t>
            </a:r>
            <a:endParaRPr lang="en-US">
              <a:latin typeface="Helvetica" panose="020B0604020202020204" pitchFamily="34" charset="0"/>
              <a:cs typeface="Helvetica" panose="020B0604020202020204" pitchFamily="34" charset="0"/>
            </a:endParaRPr>
          </a:p>
        </p:txBody>
      </p:sp>
      <p:sp>
        <p:nvSpPr>
          <p:cNvPr id="4" name="AutoShape 2" descr="https://www.overleaf.com/project/5b8e6f6e766d07712d9d811e/file/5b976a8096585e3a387ae83f?format=png">
            <a:extLst>
              <a:ext uri="{FF2B5EF4-FFF2-40B4-BE49-F238E27FC236}">
                <a16:creationId xmlns:a16="http://schemas.microsoft.com/office/drawing/2014/main" id="{E8272544-11AC-4140-A554-AEB9D0BFEE0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 name="组合 4"/>
          <p:cNvGrpSpPr/>
          <p:nvPr/>
        </p:nvGrpSpPr>
        <p:grpSpPr>
          <a:xfrm>
            <a:off x="295275" y="2001016"/>
            <a:ext cx="8648700" cy="2781422"/>
            <a:chOff x="295275" y="1777540"/>
            <a:chExt cx="8648700" cy="2781422"/>
          </a:xfrm>
        </p:grpSpPr>
        <p:pic>
          <p:nvPicPr>
            <p:cNvPr id="7" name="Picture 6">
              <a:extLst>
                <a:ext uri="{FF2B5EF4-FFF2-40B4-BE49-F238E27FC236}">
                  <a16:creationId xmlns:a16="http://schemas.microsoft.com/office/drawing/2014/main" id="{F4616685-7959-44D2-895C-BF225432529A}"/>
                </a:ext>
              </a:extLst>
            </p:cNvPr>
            <p:cNvPicPr>
              <a:picLocks noChangeAspect="1"/>
            </p:cNvPicPr>
            <p:nvPr/>
          </p:nvPicPr>
          <p:blipFill>
            <a:blip r:embed="rId3"/>
            <a:stretch>
              <a:fillRect/>
            </a:stretch>
          </p:blipFill>
          <p:spPr>
            <a:xfrm>
              <a:off x="295275" y="1777540"/>
              <a:ext cx="8648700" cy="2781422"/>
            </a:xfrm>
            <a:prstGeom prst="rect">
              <a:avLst/>
            </a:prstGeom>
          </p:spPr>
        </p:pic>
        <p:cxnSp>
          <p:nvCxnSpPr>
            <p:cNvPr id="9" name="Straight Connector 8">
              <a:extLst>
                <a:ext uri="{FF2B5EF4-FFF2-40B4-BE49-F238E27FC236}">
                  <a16:creationId xmlns:a16="http://schemas.microsoft.com/office/drawing/2014/main" id="{999B1D55-7996-48E3-A0CE-B44F9291C1BA}"/>
                </a:ext>
              </a:extLst>
            </p:cNvPr>
            <p:cNvCxnSpPr/>
            <p:nvPr/>
          </p:nvCxnSpPr>
          <p:spPr>
            <a:xfrm>
              <a:off x="4273550" y="1800476"/>
              <a:ext cx="0" cy="254635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13" name="Content Placeholder 2">
            <a:extLst>
              <a:ext uri="{FF2B5EF4-FFF2-40B4-BE49-F238E27FC236}">
                <a16:creationId xmlns:a16="http://schemas.microsoft.com/office/drawing/2014/main" id="{3FA3D970-B087-4907-B836-45443E45F007}"/>
              </a:ext>
            </a:extLst>
          </p:cNvPr>
          <p:cNvSpPr>
            <a:spLocks noGrp="1"/>
          </p:cNvSpPr>
          <p:nvPr>
            <p:ph idx="1"/>
          </p:nvPr>
        </p:nvSpPr>
        <p:spPr>
          <a:xfrm>
            <a:off x="628652" y="1085849"/>
            <a:ext cx="7886700" cy="501507"/>
          </a:xfrm>
        </p:spPr>
        <p:txBody>
          <a:bodyPr/>
          <a:lstStyle/>
          <a:p>
            <a:pPr>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Visual comparison</a:t>
            </a:r>
          </a:p>
        </p:txBody>
      </p:sp>
      <p:sp>
        <p:nvSpPr>
          <p:cNvPr id="14" name="Content Placeholder 2">
            <a:extLst>
              <a:ext uri="{FF2B5EF4-FFF2-40B4-BE49-F238E27FC236}">
                <a16:creationId xmlns:a16="http://schemas.microsoft.com/office/drawing/2014/main" id="{DF15CC8C-A4C5-48F6-B814-785DB475C989}"/>
              </a:ext>
            </a:extLst>
          </p:cNvPr>
          <p:cNvSpPr txBox="1">
            <a:spLocks/>
          </p:cNvSpPr>
          <p:nvPr/>
        </p:nvSpPr>
        <p:spPr>
          <a:xfrm>
            <a:off x="628650" y="5196098"/>
            <a:ext cx="7886700" cy="501507"/>
          </a:xfrm>
          <a:prstGeom prst="rect">
            <a:avLst/>
          </a:prstGeom>
        </p:spPr>
        <p:txBody>
          <a:bodyPr vert="horz" lIns="91440" tIns="45720" rIns="91440" bIns="45720" rtlCol="0">
            <a:normAutofit/>
          </a:bodyPr>
          <a:lstStyle>
            <a:lvl1pPr marL="228596" indent="-228596" algn="l" defTabSz="91439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2" indent="-228596" algn="l" defTabSz="91439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6" algn="l" defTabSz="91439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2"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6"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1"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6"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0"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5"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50000"/>
                </a:schemeClr>
              </a:buClr>
              <a:buFont typeface="Wingdings" panose="05000000000000000000" pitchFamily="2" charset="2"/>
              <a:buChar char="Ø"/>
            </a:pPr>
            <a:r>
              <a:rPr lang="en-US" altLang="zh-CN">
                <a:latin typeface="Helvetica" panose="020B0604020202020204" pitchFamily="34" charset="0"/>
                <a:cs typeface="Helvetica" panose="020B0604020202020204" pitchFamily="34" charset="0"/>
              </a:rPr>
              <a:t>E</a:t>
            </a:r>
            <a:r>
              <a:rPr lang="en-US">
                <a:latin typeface="Helvetica" panose="020B0604020202020204" pitchFamily="34" charset="0"/>
                <a:cs typeface="Helvetica" panose="020B0604020202020204" pitchFamily="34" charset="0"/>
              </a:rPr>
              <a:t>ffect on </a:t>
            </a:r>
            <a:r>
              <a:rPr lang="en-US" altLang="zh-CN">
                <a:latin typeface="Helvetica" panose="020B0604020202020204" pitchFamily="34" charset="0"/>
                <a:cs typeface="Helvetica" panose="020B0604020202020204" pitchFamily="34" charset="0"/>
              </a:rPr>
              <a:t>model accuracy in evaluation results</a:t>
            </a:r>
          </a:p>
        </p:txBody>
      </p:sp>
      <p:sp>
        <p:nvSpPr>
          <p:cNvPr id="3" name="TextBox 2">
            <a:extLst>
              <a:ext uri="{FF2B5EF4-FFF2-40B4-BE49-F238E27FC236}">
                <a16:creationId xmlns:a16="http://schemas.microsoft.com/office/drawing/2014/main" id="{B3F690FD-01A9-4651-9FC0-79961E9C755B}"/>
              </a:ext>
            </a:extLst>
          </p:cNvPr>
          <p:cNvSpPr txBox="1"/>
          <p:nvPr/>
        </p:nvSpPr>
        <p:spPr>
          <a:xfrm>
            <a:off x="3057525" y="1657350"/>
            <a:ext cx="2514600" cy="369332"/>
          </a:xfrm>
          <a:prstGeom prst="rect">
            <a:avLst/>
          </a:prstGeom>
          <a:noFill/>
        </p:spPr>
        <p:txBody>
          <a:bodyPr wrap="square" rtlCol="0">
            <a:spAutoFit/>
          </a:bodyPr>
          <a:lstStyle/>
          <a:p>
            <a:r>
              <a:rPr lang="en-US"/>
              <a:t>    </a:t>
            </a:r>
            <a:r>
              <a:rPr lang="en-US">
                <a:solidFill>
                  <a:srgbClr val="FF0000"/>
                </a:solidFill>
              </a:rPr>
              <a:t>Bank 0           Bank 1</a:t>
            </a:r>
          </a:p>
        </p:txBody>
      </p:sp>
    </p:spTree>
    <p:extLst>
      <p:ext uri="{BB962C8B-B14F-4D97-AF65-F5344CB8AC3E}">
        <p14:creationId xmlns:p14="http://schemas.microsoft.com/office/powerpoint/2010/main" val="852980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atin typeface="Helvetica" panose="020B0604020202020204" pitchFamily="34" charset="0"/>
                <a:cs typeface="Helvetica" panose="020B0604020202020204" pitchFamily="34" charset="0"/>
              </a:rPr>
              <a:t>Outline</a:t>
            </a: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2" y="1085849"/>
            <a:ext cx="7886700" cy="5572127"/>
          </a:xfrm>
        </p:spPr>
        <p:txBody>
          <a:bodyPr/>
          <a:lstStyle/>
          <a:p>
            <a:pPr>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Motivation</a:t>
            </a:r>
          </a:p>
          <a:p>
            <a:pPr>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Design</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Bank-</a:t>
            </a:r>
            <a:r>
              <a:rPr lang="en-US" altLang="zh-CN">
                <a:solidFill>
                  <a:schemeClr val="bg1">
                    <a:lumMod val="65000"/>
                  </a:schemeClr>
                </a:solidFill>
                <a:latin typeface="Helvetica" panose="020B0604020202020204" pitchFamily="34" charset="0"/>
                <a:cs typeface="Helvetica" panose="020B0604020202020204" pitchFamily="34" charset="0"/>
              </a:rPr>
              <a:t>Balanced</a:t>
            </a:r>
            <a:r>
              <a:rPr lang="en-US">
                <a:solidFill>
                  <a:schemeClr val="bg1">
                    <a:lumMod val="65000"/>
                  </a:schemeClr>
                </a:solidFill>
                <a:latin typeface="Helvetica" panose="020B0604020202020204" pitchFamily="34" charset="0"/>
                <a:cs typeface="Helvetica" panose="020B0604020202020204" pitchFamily="34" charset="0"/>
              </a:rPr>
              <a:t> Sparsity Pattern (BBS)</a:t>
            </a:r>
          </a:p>
          <a:p>
            <a:pPr lvl="1">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Sparse Matrix Computation and Format for BBS</a:t>
            </a:r>
          </a:p>
          <a:p>
            <a:pPr lvl="1">
              <a:buClr>
                <a:schemeClr val="accent1">
                  <a:lumMod val="50000"/>
                </a:schemeClr>
              </a:buClr>
              <a:buFont typeface="Wingdings" panose="05000000000000000000" pitchFamily="2" charset="2"/>
              <a:buChar char="Ø"/>
            </a:pPr>
            <a:r>
              <a:rPr lang="en-US" altLang="zh-CN">
                <a:solidFill>
                  <a:schemeClr val="bg1">
                    <a:lumMod val="65000"/>
                  </a:schemeClr>
                </a:solidFill>
                <a:latin typeface="Helvetica" panose="020B0604020202020204" pitchFamily="34" charset="0"/>
                <a:cs typeface="Helvetica" panose="020B0604020202020204" pitchFamily="34" charset="0"/>
              </a:rPr>
              <a:t>BBS FPGA Accelerator</a:t>
            </a:r>
          </a:p>
          <a:p>
            <a:pPr>
              <a:buClr>
                <a:schemeClr val="accent1">
                  <a:lumMod val="50000"/>
                </a:schemeClr>
              </a:buClr>
              <a:buFont typeface="Wingdings" panose="05000000000000000000" pitchFamily="2" charset="2"/>
              <a:buChar char="Ø"/>
            </a:pPr>
            <a:r>
              <a:rPr lang="en-US" altLang="zh-CN">
                <a:solidFill>
                  <a:schemeClr val="bg1">
                    <a:lumMod val="65000"/>
                  </a:schemeClr>
                </a:solidFill>
                <a:latin typeface="Helvetica" panose="020B0604020202020204" pitchFamily="34" charset="0"/>
                <a:cs typeface="Helvetica" panose="020B0604020202020204" pitchFamily="34" charset="0"/>
              </a:rPr>
              <a:t>Evaluation</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Model Accuracy</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Hardware Efficiency</a:t>
            </a:r>
          </a:p>
          <a:p>
            <a:pPr>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Conclusion</a:t>
            </a:r>
          </a:p>
        </p:txBody>
      </p:sp>
    </p:spTree>
    <p:extLst>
      <p:ext uri="{BB962C8B-B14F-4D97-AF65-F5344CB8AC3E}">
        <p14:creationId xmlns:p14="http://schemas.microsoft.com/office/powerpoint/2010/main" val="803110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Sparse MV Multiplication (</a:t>
            </a:r>
            <a:r>
              <a:rPr lang="en-US" altLang="zh-CN" err="1">
                <a:latin typeface="Helvetica" panose="020B0604020202020204" pitchFamily="34" charset="0"/>
                <a:cs typeface="Helvetica" panose="020B0604020202020204" pitchFamily="34" charset="0"/>
              </a:rPr>
              <a:t>SpMxV</a:t>
            </a:r>
            <a:r>
              <a:rPr lang="en-US" altLang="zh-CN">
                <a:latin typeface="Helvetica" panose="020B0604020202020204" pitchFamily="34" charset="0"/>
                <a:cs typeface="Helvetica" panose="020B0604020202020204" pitchFamily="34" charset="0"/>
              </a:rPr>
              <a:t>)</a:t>
            </a:r>
            <a:endParaRPr lang="en-US">
              <a:latin typeface="Helvetica" panose="020B0604020202020204" pitchFamily="34" charset="0"/>
              <a:cs typeface="Helvetica" panose="020B0604020202020204" pitchFamily="34" charset="0"/>
            </a:endParaRPr>
          </a:p>
        </p:txBody>
      </p:sp>
      <p:sp>
        <p:nvSpPr>
          <p:cNvPr id="48" name="Content Placeholder 2">
            <a:extLst>
              <a:ext uri="{FF2B5EF4-FFF2-40B4-BE49-F238E27FC236}">
                <a16:creationId xmlns:a16="http://schemas.microsoft.com/office/drawing/2014/main" id="{DD82EE73-51F6-45CD-89B1-5D601C251A49}"/>
              </a:ext>
            </a:extLst>
          </p:cNvPr>
          <p:cNvSpPr>
            <a:spLocks noGrp="1"/>
          </p:cNvSpPr>
          <p:nvPr>
            <p:ph idx="1"/>
          </p:nvPr>
        </p:nvSpPr>
        <p:spPr>
          <a:xfrm>
            <a:off x="889078" y="1371728"/>
            <a:ext cx="5897203" cy="510862"/>
          </a:xfrm>
        </p:spPr>
        <p:txBody>
          <a:bodyPr>
            <a:normAutofit/>
          </a:bodyPr>
          <a:lstStyle/>
          <a:p>
            <a:pPr>
              <a:buClr>
                <a:schemeClr val="accent1">
                  <a:lumMod val="50000"/>
                </a:schemeClr>
              </a:buClr>
              <a:buFont typeface="Wingdings" panose="05000000000000000000" pitchFamily="2" charset="2"/>
              <a:buChar char="Ø"/>
            </a:pPr>
            <a:r>
              <a:rPr lang="en-US" altLang="zh-CN" sz="2400">
                <a:latin typeface="Helvetica" panose="020B0604020202020204" pitchFamily="34" charset="0"/>
                <a:cs typeface="Helvetica" panose="020B0604020202020204" pitchFamily="34" charset="0"/>
              </a:rPr>
              <a:t>Inter-row parallelism: m</a:t>
            </a:r>
            <a:r>
              <a:rPr lang="en-US" sz="2400">
                <a:latin typeface="Helvetica" panose="020B0604020202020204" pitchFamily="34" charset="0"/>
                <a:cs typeface="Helvetica" panose="020B0604020202020204" pitchFamily="34" charset="0"/>
              </a:rPr>
              <a:t>ultiple PEs</a:t>
            </a:r>
          </a:p>
        </p:txBody>
      </p:sp>
      <p:graphicFrame>
        <p:nvGraphicFramePr>
          <p:cNvPr id="63" name="Table 62">
            <a:extLst>
              <a:ext uri="{FF2B5EF4-FFF2-40B4-BE49-F238E27FC236}">
                <a16:creationId xmlns:a16="http://schemas.microsoft.com/office/drawing/2014/main" id="{E8DD09F3-C6DF-4CE3-A757-E0765B05C5EF}"/>
              </a:ext>
            </a:extLst>
          </p:cNvPr>
          <p:cNvGraphicFramePr>
            <a:graphicFrameLocks noGrp="1"/>
          </p:cNvGraphicFramePr>
          <p:nvPr>
            <p:extLst>
              <p:ext uri="{D42A27DB-BD31-4B8C-83A1-F6EECF244321}">
                <p14:modId xmlns:p14="http://schemas.microsoft.com/office/powerpoint/2010/main" val="3209150855"/>
              </p:ext>
            </p:extLst>
          </p:nvPr>
        </p:nvGraphicFramePr>
        <p:xfrm>
          <a:off x="2873524" y="2565677"/>
          <a:ext cx="4386444" cy="352340"/>
        </p:xfrm>
        <a:graphic>
          <a:graphicData uri="http://schemas.openxmlformats.org/drawingml/2006/table">
            <a:tbl>
              <a:tblPr firstRow="1" bandRow="1"/>
              <a:tblGrid>
                <a:gridCol w="365537">
                  <a:extLst>
                    <a:ext uri="{9D8B030D-6E8A-4147-A177-3AD203B41FA5}">
                      <a16:colId xmlns:a16="http://schemas.microsoft.com/office/drawing/2014/main" val="2751498739"/>
                    </a:ext>
                  </a:extLst>
                </a:gridCol>
                <a:gridCol w="365537">
                  <a:extLst>
                    <a:ext uri="{9D8B030D-6E8A-4147-A177-3AD203B41FA5}">
                      <a16:colId xmlns:a16="http://schemas.microsoft.com/office/drawing/2014/main" val="3145785283"/>
                    </a:ext>
                  </a:extLst>
                </a:gridCol>
                <a:gridCol w="365537">
                  <a:extLst>
                    <a:ext uri="{9D8B030D-6E8A-4147-A177-3AD203B41FA5}">
                      <a16:colId xmlns:a16="http://schemas.microsoft.com/office/drawing/2014/main" val="790980743"/>
                    </a:ext>
                  </a:extLst>
                </a:gridCol>
                <a:gridCol w="365537">
                  <a:extLst>
                    <a:ext uri="{9D8B030D-6E8A-4147-A177-3AD203B41FA5}">
                      <a16:colId xmlns:a16="http://schemas.microsoft.com/office/drawing/2014/main" val="3161708135"/>
                    </a:ext>
                  </a:extLst>
                </a:gridCol>
                <a:gridCol w="365537">
                  <a:extLst>
                    <a:ext uri="{9D8B030D-6E8A-4147-A177-3AD203B41FA5}">
                      <a16:colId xmlns:a16="http://schemas.microsoft.com/office/drawing/2014/main" val="2065889691"/>
                    </a:ext>
                  </a:extLst>
                </a:gridCol>
                <a:gridCol w="365537">
                  <a:extLst>
                    <a:ext uri="{9D8B030D-6E8A-4147-A177-3AD203B41FA5}">
                      <a16:colId xmlns:a16="http://schemas.microsoft.com/office/drawing/2014/main" val="1816133027"/>
                    </a:ext>
                  </a:extLst>
                </a:gridCol>
                <a:gridCol w="365537">
                  <a:extLst>
                    <a:ext uri="{9D8B030D-6E8A-4147-A177-3AD203B41FA5}">
                      <a16:colId xmlns:a16="http://schemas.microsoft.com/office/drawing/2014/main" val="2951615873"/>
                    </a:ext>
                  </a:extLst>
                </a:gridCol>
                <a:gridCol w="365537">
                  <a:extLst>
                    <a:ext uri="{9D8B030D-6E8A-4147-A177-3AD203B41FA5}">
                      <a16:colId xmlns:a16="http://schemas.microsoft.com/office/drawing/2014/main" val="3211364322"/>
                    </a:ext>
                  </a:extLst>
                </a:gridCol>
                <a:gridCol w="365537">
                  <a:extLst>
                    <a:ext uri="{9D8B030D-6E8A-4147-A177-3AD203B41FA5}">
                      <a16:colId xmlns:a16="http://schemas.microsoft.com/office/drawing/2014/main" val="1990404033"/>
                    </a:ext>
                  </a:extLst>
                </a:gridCol>
                <a:gridCol w="365537">
                  <a:extLst>
                    <a:ext uri="{9D8B030D-6E8A-4147-A177-3AD203B41FA5}">
                      <a16:colId xmlns:a16="http://schemas.microsoft.com/office/drawing/2014/main" val="4003046759"/>
                    </a:ext>
                  </a:extLst>
                </a:gridCol>
                <a:gridCol w="365537">
                  <a:extLst>
                    <a:ext uri="{9D8B030D-6E8A-4147-A177-3AD203B41FA5}">
                      <a16:colId xmlns:a16="http://schemas.microsoft.com/office/drawing/2014/main" val="2929734029"/>
                    </a:ext>
                  </a:extLst>
                </a:gridCol>
                <a:gridCol w="365537">
                  <a:extLst>
                    <a:ext uri="{9D8B030D-6E8A-4147-A177-3AD203B41FA5}">
                      <a16:colId xmlns:a16="http://schemas.microsoft.com/office/drawing/2014/main" val="3602525241"/>
                    </a:ext>
                  </a:extLst>
                </a:gridCol>
              </a:tblGrid>
              <a:tr h="210677">
                <a:tc>
                  <a:txBody>
                    <a:bodyPr/>
                    <a:lstStyle/>
                    <a:p>
                      <a:pPr algn="ctr"/>
                      <a:endParaRPr lang="en-US" sz="1800" b="1">
                        <a:latin typeface="Arial" panose="020B0604020202020204" pitchFamily="34" charset="0"/>
                        <a:cs typeface="Arial" panose="020B0604020202020204" pitchFamily="34" charset="0"/>
                      </a:endParaRPr>
                    </a:p>
                  </a:txBody>
                  <a:tcPr marL="85821" marR="85821" marT="39010" marB="39010"/>
                </a:tc>
                <a:tc>
                  <a:txBody>
                    <a:bodyPr/>
                    <a:lstStyle/>
                    <a:p>
                      <a:pPr algn="ctr"/>
                      <a:endParaRPr lang="en-US" sz="1800" b="1">
                        <a:latin typeface="Arial" panose="020B0604020202020204" pitchFamily="34" charset="0"/>
                        <a:cs typeface="Arial" panose="020B0604020202020204" pitchFamily="34" charset="0"/>
                      </a:endParaRPr>
                    </a:p>
                  </a:txBody>
                  <a:tcPr marL="85821" marR="85821" marT="39010" marB="39010"/>
                </a:tc>
                <a:tc>
                  <a:txBody>
                    <a:bodyPr/>
                    <a:lstStyle/>
                    <a:p>
                      <a:pPr algn="ctr"/>
                      <a:endParaRPr lang="en-US" sz="1800" b="1">
                        <a:latin typeface="Arial" panose="020B0604020202020204" pitchFamily="34" charset="0"/>
                        <a:cs typeface="Arial" panose="020B0604020202020204" pitchFamily="34" charset="0"/>
                      </a:endParaRPr>
                    </a:p>
                  </a:txBody>
                  <a:tcPr marL="85821" marR="85821" marT="39010" marB="39010"/>
                </a:tc>
                <a:tc>
                  <a:txBody>
                    <a:bodyPr/>
                    <a:lstStyle/>
                    <a:p>
                      <a:pPr algn="ctr"/>
                      <a:endParaRPr lang="en-US" sz="1800" b="1">
                        <a:latin typeface="Arial" panose="020B0604020202020204" pitchFamily="34" charset="0"/>
                        <a:cs typeface="Arial" panose="020B0604020202020204" pitchFamily="34" charset="0"/>
                      </a:endParaRPr>
                    </a:p>
                  </a:txBody>
                  <a:tcPr marL="85821" marR="85821" marT="39010" marB="39010"/>
                </a:tc>
                <a:tc>
                  <a:txBody>
                    <a:bodyPr/>
                    <a:lstStyle/>
                    <a:p>
                      <a:pPr algn="ctr"/>
                      <a:endParaRPr lang="en-US" sz="1800" b="1">
                        <a:latin typeface="Arial" panose="020B0604020202020204" pitchFamily="34" charset="0"/>
                        <a:cs typeface="Arial" panose="020B0604020202020204" pitchFamily="34" charset="0"/>
                      </a:endParaRPr>
                    </a:p>
                  </a:txBody>
                  <a:tcPr marL="85821" marR="85821" marT="39010" marB="39010"/>
                </a:tc>
                <a:tc>
                  <a:txBody>
                    <a:bodyPr/>
                    <a:lstStyle/>
                    <a:p>
                      <a:pPr algn="ctr"/>
                      <a:endParaRPr lang="en-US" sz="1800" b="1">
                        <a:latin typeface="Arial" panose="020B0604020202020204" pitchFamily="34" charset="0"/>
                        <a:cs typeface="Arial" panose="020B0604020202020204" pitchFamily="34" charset="0"/>
                      </a:endParaRPr>
                    </a:p>
                  </a:txBody>
                  <a:tcPr marL="85821" marR="85821" marT="39010" marB="39010"/>
                </a:tc>
                <a:tc>
                  <a:txBody>
                    <a:bodyPr/>
                    <a:lstStyle/>
                    <a:p>
                      <a:pPr algn="ctr"/>
                      <a:endParaRPr lang="en-US" sz="1800" b="1">
                        <a:latin typeface="Arial" panose="020B0604020202020204" pitchFamily="34" charset="0"/>
                        <a:cs typeface="Arial" panose="020B0604020202020204" pitchFamily="34" charset="0"/>
                      </a:endParaRPr>
                    </a:p>
                  </a:txBody>
                  <a:tcPr marL="85821" marR="85821" marT="39010" marB="39010"/>
                </a:tc>
                <a:tc>
                  <a:txBody>
                    <a:bodyPr/>
                    <a:lstStyle/>
                    <a:p>
                      <a:pPr algn="ctr"/>
                      <a:endParaRPr lang="en-US" sz="1800" b="1">
                        <a:latin typeface="Arial" panose="020B0604020202020204" pitchFamily="34" charset="0"/>
                        <a:cs typeface="Arial" panose="020B0604020202020204" pitchFamily="34" charset="0"/>
                      </a:endParaRPr>
                    </a:p>
                  </a:txBody>
                  <a:tcPr marL="85821" marR="85821" marT="39010" marB="39010"/>
                </a:tc>
                <a:tc>
                  <a:txBody>
                    <a:bodyPr/>
                    <a:lstStyle/>
                    <a:p>
                      <a:pPr algn="ctr"/>
                      <a:endParaRPr lang="en-US" sz="1800" b="1">
                        <a:latin typeface="Arial" panose="020B0604020202020204" pitchFamily="34" charset="0"/>
                        <a:cs typeface="Arial" panose="020B0604020202020204" pitchFamily="34" charset="0"/>
                      </a:endParaRPr>
                    </a:p>
                  </a:txBody>
                  <a:tcPr marL="85821" marR="85821" marT="39010" marB="39010"/>
                </a:tc>
                <a:tc>
                  <a:txBody>
                    <a:bodyPr/>
                    <a:lstStyle/>
                    <a:p>
                      <a:pPr algn="ctr"/>
                      <a:endParaRPr lang="en-US" sz="1800" b="1">
                        <a:latin typeface="Arial" panose="020B0604020202020204" pitchFamily="34" charset="0"/>
                        <a:cs typeface="Arial" panose="020B0604020202020204" pitchFamily="34" charset="0"/>
                      </a:endParaRPr>
                    </a:p>
                  </a:txBody>
                  <a:tcPr marL="85821" marR="85821" marT="39010" marB="39010"/>
                </a:tc>
                <a:tc>
                  <a:txBody>
                    <a:bodyPr/>
                    <a:lstStyle/>
                    <a:p>
                      <a:pPr algn="ctr"/>
                      <a:endParaRPr lang="en-US" sz="1800" b="1">
                        <a:latin typeface="Arial" panose="020B0604020202020204" pitchFamily="34" charset="0"/>
                        <a:cs typeface="Arial" panose="020B0604020202020204" pitchFamily="34" charset="0"/>
                      </a:endParaRPr>
                    </a:p>
                  </a:txBody>
                  <a:tcPr marL="85821" marR="85821" marT="39010" marB="39010"/>
                </a:tc>
                <a:tc>
                  <a:txBody>
                    <a:bodyPr/>
                    <a:lstStyle/>
                    <a:p>
                      <a:pPr algn="ctr"/>
                      <a:endParaRPr lang="en-US" sz="1800" b="1">
                        <a:latin typeface="Arial" panose="020B0604020202020204" pitchFamily="34" charset="0"/>
                        <a:cs typeface="Arial" panose="020B0604020202020204" pitchFamily="34" charset="0"/>
                      </a:endParaRPr>
                    </a:p>
                  </a:txBody>
                  <a:tcPr marL="85821" marR="85821" marT="39010" marB="39010"/>
                </a:tc>
                <a:extLst>
                  <a:ext uri="{0D108BD9-81ED-4DB2-BD59-A6C34878D82A}">
                    <a16:rowId xmlns:a16="http://schemas.microsoft.com/office/drawing/2014/main" val="1881286385"/>
                  </a:ext>
                </a:extLst>
              </a:tr>
            </a:tbl>
          </a:graphicData>
        </a:graphic>
      </p:graphicFrame>
      <p:graphicFrame>
        <p:nvGraphicFramePr>
          <p:cNvPr id="64" name="Table 63">
            <a:extLst>
              <a:ext uri="{FF2B5EF4-FFF2-40B4-BE49-F238E27FC236}">
                <a16:creationId xmlns:a16="http://schemas.microsoft.com/office/drawing/2014/main" id="{F01D4FBF-5F91-41D0-B5E1-41DB2E29FD7C}"/>
              </a:ext>
            </a:extLst>
          </p:cNvPr>
          <p:cNvGraphicFramePr>
            <a:graphicFrameLocks noGrp="1"/>
          </p:cNvGraphicFramePr>
          <p:nvPr>
            <p:extLst>
              <p:ext uri="{D42A27DB-BD31-4B8C-83A1-F6EECF244321}">
                <p14:modId xmlns:p14="http://schemas.microsoft.com/office/powerpoint/2010/main" val="3431086104"/>
              </p:ext>
            </p:extLst>
          </p:nvPr>
        </p:nvGraphicFramePr>
        <p:xfrm>
          <a:off x="1143656" y="2323684"/>
          <a:ext cx="427969" cy="4128817"/>
        </p:xfrm>
        <a:graphic>
          <a:graphicData uri="http://schemas.openxmlformats.org/drawingml/2006/table">
            <a:tbl>
              <a:tblPr firstRow="1" bandRow="1">
                <a:tableStyleId>{2D5ABB26-0587-4C30-8999-92F81FD0307C}</a:tableStyleId>
              </a:tblPr>
              <a:tblGrid>
                <a:gridCol w="427969">
                  <a:extLst>
                    <a:ext uri="{9D8B030D-6E8A-4147-A177-3AD203B41FA5}">
                      <a16:colId xmlns:a16="http://schemas.microsoft.com/office/drawing/2014/main" val="3783139237"/>
                    </a:ext>
                  </a:extLst>
                </a:gridCol>
              </a:tblGrid>
              <a:tr h="331881">
                <a:tc>
                  <a:txBody>
                    <a:bodyPr/>
                    <a:lstStyle/>
                    <a:p>
                      <a:endParaRPr lang="en-US" sz="1600" baseline="-25000"/>
                    </a:p>
                  </a:txBody>
                  <a:tcPr marL="86096" marR="86096" marT="43048" marB="430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767491"/>
                  </a:ext>
                </a:extLst>
              </a:tr>
              <a:tr h="331881">
                <a:tc>
                  <a:txBody>
                    <a:bodyPr/>
                    <a:lstStyle/>
                    <a:p>
                      <a:endParaRPr lang="en-US" sz="1700"/>
                    </a:p>
                  </a:txBody>
                  <a:tcPr marL="86096" marR="86096" marT="43048" marB="430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650516"/>
                  </a:ext>
                </a:extLst>
              </a:tr>
              <a:tr h="331881">
                <a:tc>
                  <a:txBody>
                    <a:bodyPr/>
                    <a:lstStyle/>
                    <a:p>
                      <a:endParaRPr lang="en-US" sz="1700"/>
                    </a:p>
                  </a:txBody>
                  <a:tcPr marL="86096" marR="86096" marT="43048" marB="430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4051344"/>
                  </a:ext>
                </a:extLst>
              </a:tr>
              <a:tr h="331881">
                <a:tc>
                  <a:txBody>
                    <a:bodyPr/>
                    <a:lstStyle/>
                    <a:p>
                      <a:endParaRPr lang="en-US" sz="1700"/>
                    </a:p>
                  </a:txBody>
                  <a:tcPr marL="86096" marR="86096" marT="43048" marB="430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31676"/>
                  </a:ext>
                </a:extLst>
              </a:tr>
              <a:tr h="331881">
                <a:tc>
                  <a:txBody>
                    <a:bodyPr/>
                    <a:lstStyle/>
                    <a:p>
                      <a:endParaRPr lang="en-US" sz="1700"/>
                    </a:p>
                  </a:txBody>
                  <a:tcPr marL="86096" marR="86096" marT="43048" marB="430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665006"/>
                  </a:ext>
                </a:extLst>
              </a:tr>
              <a:tr h="331881">
                <a:tc>
                  <a:txBody>
                    <a:bodyPr/>
                    <a:lstStyle/>
                    <a:p>
                      <a:endParaRPr lang="en-US" sz="1700"/>
                    </a:p>
                  </a:txBody>
                  <a:tcPr marL="86096" marR="86096" marT="43048" marB="430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4847798"/>
                  </a:ext>
                </a:extLst>
              </a:tr>
              <a:tr h="331881">
                <a:tc>
                  <a:txBody>
                    <a:bodyPr/>
                    <a:lstStyle/>
                    <a:p>
                      <a:endParaRPr lang="en-US" sz="1700"/>
                    </a:p>
                  </a:txBody>
                  <a:tcPr marL="86096" marR="86096" marT="43048" marB="430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903508"/>
                  </a:ext>
                </a:extLst>
              </a:tr>
              <a:tr h="331881">
                <a:tc>
                  <a:txBody>
                    <a:bodyPr/>
                    <a:lstStyle/>
                    <a:p>
                      <a:endParaRPr lang="en-US" sz="1700"/>
                    </a:p>
                  </a:txBody>
                  <a:tcPr marL="86096" marR="86096" marT="43048" marB="430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472540"/>
                  </a:ext>
                </a:extLst>
              </a:tr>
              <a:tr h="331881">
                <a:tc>
                  <a:txBody>
                    <a:bodyPr/>
                    <a:lstStyle/>
                    <a:p>
                      <a:endParaRPr lang="en-US" sz="1700"/>
                    </a:p>
                  </a:txBody>
                  <a:tcPr marL="86096" marR="86096" marT="43048" marB="430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852307"/>
                  </a:ext>
                </a:extLst>
              </a:tr>
              <a:tr h="331881">
                <a:tc>
                  <a:txBody>
                    <a:bodyPr/>
                    <a:lstStyle/>
                    <a:p>
                      <a:endParaRPr lang="en-US" sz="1700"/>
                    </a:p>
                  </a:txBody>
                  <a:tcPr marL="86096" marR="86096" marT="43048" marB="430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90015"/>
                  </a:ext>
                </a:extLst>
              </a:tr>
              <a:tr h="331881">
                <a:tc>
                  <a:txBody>
                    <a:bodyPr/>
                    <a:lstStyle/>
                    <a:p>
                      <a:endParaRPr lang="en-US" sz="1700"/>
                    </a:p>
                  </a:txBody>
                  <a:tcPr marL="86096" marR="86096" marT="43048" marB="430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530912"/>
                  </a:ext>
                </a:extLst>
              </a:tr>
              <a:tr h="331881">
                <a:tc>
                  <a:txBody>
                    <a:bodyPr/>
                    <a:lstStyle/>
                    <a:p>
                      <a:endParaRPr lang="en-US" sz="1700"/>
                    </a:p>
                  </a:txBody>
                  <a:tcPr marL="86096" marR="86096" marT="43048" marB="430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5914046"/>
                  </a:ext>
                </a:extLst>
              </a:tr>
            </a:tbl>
          </a:graphicData>
        </a:graphic>
      </p:graphicFrame>
      <p:sp>
        <p:nvSpPr>
          <p:cNvPr id="65" name="Cross 64">
            <a:extLst>
              <a:ext uri="{FF2B5EF4-FFF2-40B4-BE49-F238E27FC236}">
                <a16:creationId xmlns:a16="http://schemas.microsoft.com/office/drawing/2014/main" id="{2F59A041-3783-475E-8827-6C94CEAC3BFE}"/>
              </a:ext>
            </a:extLst>
          </p:cNvPr>
          <p:cNvSpPr/>
          <p:nvPr/>
        </p:nvSpPr>
        <p:spPr>
          <a:xfrm rot="2561489">
            <a:off x="1937726" y="3761849"/>
            <a:ext cx="700873" cy="682042"/>
          </a:xfrm>
          <a:prstGeom prst="plus">
            <a:avLst>
              <a:gd name="adj" fmla="val 40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6" name="Table 65">
            <a:extLst>
              <a:ext uri="{FF2B5EF4-FFF2-40B4-BE49-F238E27FC236}">
                <a16:creationId xmlns:a16="http://schemas.microsoft.com/office/drawing/2014/main" id="{787209EA-C664-4B5C-89F0-9E342BB0FB3A}"/>
              </a:ext>
            </a:extLst>
          </p:cNvPr>
          <p:cNvGraphicFramePr>
            <a:graphicFrameLocks noGrp="1"/>
          </p:cNvGraphicFramePr>
          <p:nvPr>
            <p:extLst>
              <p:ext uri="{D42A27DB-BD31-4B8C-83A1-F6EECF244321}">
                <p14:modId xmlns:p14="http://schemas.microsoft.com/office/powerpoint/2010/main" val="2304127108"/>
              </p:ext>
            </p:extLst>
          </p:nvPr>
        </p:nvGraphicFramePr>
        <p:xfrm>
          <a:off x="2872740" y="3732106"/>
          <a:ext cx="4404360" cy="352658"/>
        </p:xfrm>
        <a:graphic>
          <a:graphicData uri="http://schemas.openxmlformats.org/drawingml/2006/table">
            <a:tbl>
              <a:tblPr firstRow="1" bandRow="1"/>
              <a:tblGrid>
                <a:gridCol w="367030">
                  <a:extLst>
                    <a:ext uri="{9D8B030D-6E8A-4147-A177-3AD203B41FA5}">
                      <a16:colId xmlns:a16="http://schemas.microsoft.com/office/drawing/2014/main" val="2751498739"/>
                    </a:ext>
                  </a:extLst>
                </a:gridCol>
                <a:gridCol w="367030">
                  <a:extLst>
                    <a:ext uri="{9D8B030D-6E8A-4147-A177-3AD203B41FA5}">
                      <a16:colId xmlns:a16="http://schemas.microsoft.com/office/drawing/2014/main" val="3145785283"/>
                    </a:ext>
                  </a:extLst>
                </a:gridCol>
                <a:gridCol w="367030">
                  <a:extLst>
                    <a:ext uri="{9D8B030D-6E8A-4147-A177-3AD203B41FA5}">
                      <a16:colId xmlns:a16="http://schemas.microsoft.com/office/drawing/2014/main" val="790980743"/>
                    </a:ext>
                  </a:extLst>
                </a:gridCol>
                <a:gridCol w="367030">
                  <a:extLst>
                    <a:ext uri="{9D8B030D-6E8A-4147-A177-3AD203B41FA5}">
                      <a16:colId xmlns:a16="http://schemas.microsoft.com/office/drawing/2014/main" val="3161708135"/>
                    </a:ext>
                  </a:extLst>
                </a:gridCol>
                <a:gridCol w="367030">
                  <a:extLst>
                    <a:ext uri="{9D8B030D-6E8A-4147-A177-3AD203B41FA5}">
                      <a16:colId xmlns:a16="http://schemas.microsoft.com/office/drawing/2014/main" val="2065889691"/>
                    </a:ext>
                  </a:extLst>
                </a:gridCol>
                <a:gridCol w="367030">
                  <a:extLst>
                    <a:ext uri="{9D8B030D-6E8A-4147-A177-3AD203B41FA5}">
                      <a16:colId xmlns:a16="http://schemas.microsoft.com/office/drawing/2014/main" val="1816133027"/>
                    </a:ext>
                  </a:extLst>
                </a:gridCol>
                <a:gridCol w="367030">
                  <a:extLst>
                    <a:ext uri="{9D8B030D-6E8A-4147-A177-3AD203B41FA5}">
                      <a16:colId xmlns:a16="http://schemas.microsoft.com/office/drawing/2014/main" val="2951615873"/>
                    </a:ext>
                  </a:extLst>
                </a:gridCol>
                <a:gridCol w="367030">
                  <a:extLst>
                    <a:ext uri="{9D8B030D-6E8A-4147-A177-3AD203B41FA5}">
                      <a16:colId xmlns:a16="http://schemas.microsoft.com/office/drawing/2014/main" val="3211364322"/>
                    </a:ext>
                  </a:extLst>
                </a:gridCol>
                <a:gridCol w="367030">
                  <a:extLst>
                    <a:ext uri="{9D8B030D-6E8A-4147-A177-3AD203B41FA5}">
                      <a16:colId xmlns:a16="http://schemas.microsoft.com/office/drawing/2014/main" val="1990404033"/>
                    </a:ext>
                  </a:extLst>
                </a:gridCol>
                <a:gridCol w="367030">
                  <a:extLst>
                    <a:ext uri="{9D8B030D-6E8A-4147-A177-3AD203B41FA5}">
                      <a16:colId xmlns:a16="http://schemas.microsoft.com/office/drawing/2014/main" val="4003046759"/>
                    </a:ext>
                  </a:extLst>
                </a:gridCol>
                <a:gridCol w="367030">
                  <a:extLst>
                    <a:ext uri="{9D8B030D-6E8A-4147-A177-3AD203B41FA5}">
                      <a16:colId xmlns:a16="http://schemas.microsoft.com/office/drawing/2014/main" val="2929734029"/>
                    </a:ext>
                  </a:extLst>
                </a:gridCol>
                <a:gridCol w="367030">
                  <a:extLst>
                    <a:ext uri="{9D8B030D-6E8A-4147-A177-3AD203B41FA5}">
                      <a16:colId xmlns:a16="http://schemas.microsoft.com/office/drawing/2014/main" val="3602525241"/>
                    </a:ext>
                  </a:extLst>
                </a:gridCol>
              </a:tblGrid>
              <a:tr h="121193">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286385"/>
                  </a:ext>
                </a:extLst>
              </a:tr>
            </a:tbl>
          </a:graphicData>
        </a:graphic>
      </p:graphicFrame>
      <p:graphicFrame>
        <p:nvGraphicFramePr>
          <p:cNvPr id="67" name="Table 66">
            <a:extLst>
              <a:ext uri="{FF2B5EF4-FFF2-40B4-BE49-F238E27FC236}">
                <a16:creationId xmlns:a16="http://schemas.microsoft.com/office/drawing/2014/main" id="{008B5B22-9567-4BCA-AB89-C785ECE118FB}"/>
              </a:ext>
            </a:extLst>
          </p:cNvPr>
          <p:cNvGraphicFramePr>
            <a:graphicFrameLocks noGrp="1"/>
          </p:cNvGraphicFramePr>
          <p:nvPr>
            <p:extLst>
              <p:ext uri="{D42A27DB-BD31-4B8C-83A1-F6EECF244321}">
                <p14:modId xmlns:p14="http://schemas.microsoft.com/office/powerpoint/2010/main" val="3045208541"/>
              </p:ext>
            </p:extLst>
          </p:nvPr>
        </p:nvGraphicFramePr>
        <p:xfrm>
          <a:off x="2872740" y="3148892"/>
          <a:ext cx="4404360" cy="352658"/>
        </p:xfrm>
        <a:graphic>
          <a:graphicData uri="http://schemas.openxmlformats.org/drawingml/2006/table">
            <a:tbl>
              <a:tblPr firstRow="1" bandRow="1"/>
              <a:tblGrid>
                <a:gridCol w="367030">
                  <a:extLst>
                    <a:ext uri="{9D8B030D-6E8A-4147-A177-3AD203B41FA5}">
                      <a16:colId xmlns:a16="http://schemas.microsoft.com/office/drawing/2014/main" val="2751498739"/>
                    </a:ext>
                  </a:extLst>
                </a:gridCol>
                <a:gridCol w="367030">
                  <a:extLst>
                    <a:ext uri="{9D8B030D-6E8A-4147-A177-3AD203B41FA5}">
                      <a16:colId xmlns:a16="http://schemas.microsoft.com/office/drawing/2014/main" val="3145785283"/>
                    </a:ext>
                  </a:extLst>
                </a:gridCol>
                <a:gridCol w="367030">
                  <a:extLst>
                    <a:ext uri="{9D8B030D-6E8A-4147-A177-3AD203B41FA5}">
                      <a16:colId xmlns:a16="http://schemas.microsoft.com/office/drawing/2014/main" val="790980743"/>
                    </a:ext>
                  </a:extLst>
                </a:gridCol>
                <a:gridCol w="367030">
                  <a:extLst>
                    <a:ext uri="{9D8B030D-6E8A-4147-A177-3AD203B41FA5}">
                      <a16:colId xmlns:a16="http://schemas.microsoft.com/office/drawing/2014/main" val="3161708135"/>
                    </a:ext>
                  </a:extLst>
                </a:gridCol>
                <a:gridCol w="367030">
                  <a:extLst>
                    <a:ext uri="{9D8B030D-6E8A-4147-A177-3AD203B41FA5}">
                      <a16:colId xmlns:a16="http://schemas.microsoft.com/office/drawing/2014/main" val="2065889691"/>
                    </a:ext>
                  </a:extLst>
                </a:gridCol>
                <a:gridCol w="367030">
                  <a:extLst>
                    <a:ext uri="{9D8B030D-6E8A-4147-A177-3AD203B41FA5}">
                      <a16:colId xmlns:a16="http://schemas.microsoft.com/office/drawing/2014/main" val="1816133027"/>
                    </a:ext>
                  </a:extLst>
                </a:gridCol>
                <a:gridCol w="367030">
                  <a:extLst>
                    <a:ext uri="{9D8B030D-6E8A-4147-A177-3AD203B41FA5}">
                      <a16:colId xmlns:a16="http://schemas.microsoft.com/office/drawing/2014/main" val="2951615873"/>
                    </a:ext>
                  </a:extLst>
                </a:gridCol>
                <a:gridCol w="367030">
                  <a:extLst>
                    <a:ext uri="{9D8B030D-6E8A-4147-A177-3AD203B41FA5}">
                      <a16:colId xmlns:a16="http://schemas.microsoft.com/office/drawing/2014/main" val="3211364322"/>
                    </a:ext>
                  </a:extLst>
                </a:gridCol>
                <a:gridCol w="367030">
                  <a:extLst>
                    <a:ext uri="{9D8B030D-6E8A-4147-A177-3AD203B41FA5}">
                      <a16:colId xmlns:a16="http://schemas.microsoft.com/office/drawing/2014/main" val="1990404033"/>
                    </a:ext>
                  </a:extLst>
                </a:gridCol>
                <a:gridCol w="367030">
                  <a:extLst>
                    <a:ext uri="{9D8B030D-6E8A-4147-A177-3AD203B41FA5}">
                      <a16:colId xmlns:a16="http://schemas.microsoft.com/office/drawing/2014/main" val="4003046759"/>
                    </a:ext>
                  </a:extLst>
                </a:gridCol>
                <a:gridCol w="367030">
                  <a:extLst>
                    <a:ext uri="{9D8B030D-6E8A-4147-A177-3AD203B41FA5}">
                      <a16:colId xmlns:a16="http://schemas.microsoft.com/office/drawing/2014/main" val="2929734029"/>
                    </a:ext>
                  </a:extLst>
                </a:gridCol>
                <a:gridCol w="367030">
                  <a:extLst>
                    <a:ext uri="{9D8B030D-6E8A-4147-A177-3AD203B41FA5}">
                      <a16:colId xmlns:a16="http://schemas.microsoft.com/office/drawing/2014/main" val="3602525241"/>
                    </a:ext>
                  </a:extLst>
                </a:gridCol>
              </a:tblGrid>
              <a:tr h="121193">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286385"/>
                  </a:ext>
                </a:extLst>
              </a:tr>
            </a:tbl>
          </a:graphicData>
        </a:graphic>
      </p:graphicFrame>
      <p:graphicFrame>
        <p:nvGraphicFramePr>
          <p:cNvPr id="68" name="Table 67">
            <a:extLst>
              <a:ext uri="{FF2B5EF4-FFF2-40B4-BE49-F238E27FC236}">
                <a16:creationId xmlns:a16="http://schemas.microsoft.com/office/drawing/2014/main" id="{A572A34B-113C-4764-B076-443EEB5A6861}"/>
              </a:ext>
            </a:extLst>
          </p:cNvPr>
          <p:cNvGraphicFramePr>
            <a:graphicFrameLocks noGrp="1"/>
          </p:cNvGraphicFramePr>
          <p:nvPr>
            <p:extLst>
              <p:ext uri="{D42A27DB-BD31-4B8C-83A1-F6EECF244321}">
                <p14:modId xmlns:p14="http://schemas.microsoft.com/office/powerpoint/2010/main" val="3834970374"/>
              </p:ext>
            </p:extLst>
          </p:nvPr>
        </p:nvGraphicFramePr>
        <p:xfrm>
          <a:off x="2872740" y="4315320"/>
          <a:ext cx="4404360" cy="352658"/>
        </p:xfrm>
        <a:graphic>
          <a:graphicData uri="http://schemas.openxmlformats.org/drawingml/2006/table">
            <a:tbl>
              <a:tblPr firstRow="1" bandRow="1"/>
              <a:tblGrid>
                <a:gridCol w="367030">
                  <a:extLst>
                    <a:ext uri="{9D8B030D-6E8A-4147-A177-3AD203B41FA5}">
                      <a16:colId xmlns:a16="http://schemas.microsoft.com/office/drawing/2014/main" val="2751498739"/>
                    </a:ext>
                  </a:extLst>
                </a:gridCol>
                <a:gridCol w="367030">
                  <a:extLst>
                    <a:ext uri="{9D8B030D-6E8A-4147-A177-3AD203B41FA5}">
                      <a16:colId xmlns:a16="http://schemas.microsoft.com/office/drawing/2014/main" val="3145785283"/>
                    </a:ext>
                  </a:extLst>
                </a:gridCol>
                <a:gridCol w="367030">
                  <a:extLst>
                    <a:ext uri="{9D8B030D-6E8A-4147-A177-3AD203B41FA5}">
                      <a16:colId xmlns:a16="http://schemas.microsoft.com/office/drawing/2014/main" val="790980743"/>
                    </a:ext>
                  </a:extLst>
                </a:gridCol>
                <a:gridCol w="367030">
                  <a:extLst>
                    <a:ext uri="{9D8B030D-6E8A-4147-A177-3AD203B41FA5}">
                      <a16:colId xmlns:a16="http://schemas.microsoft.com/office/drawing/2014/main" val="3161708135"/>
                    </a:ext>
                  </a:extLst>
                </a:gridCol>
                <a:gridCol w="367030">
                  <a:extLst>
                    <a:ext uri="{9D8B030D-6E8A-4147-A177-3AD203B41FA5}">
                      <a16:colId xmlns:a16="http://schemas.microsoft.com/office/drawing/2014/main" val="2065889691"/>
                    </a:ext>
                  </a:extLst>
                </a:gridCol>
                <a:gridCol w="367030">
                  <a:extLst>
                    <a:ext uri="{9D8B030D-6E8A-4147-A177-3AD203B41FA5}">
                      <a16:colId xmlns:a16="http://schemas.microsoft.com/office/drawing/2014/main" val="1816133027"/>
                    </a:ext>
                  </a:extLst>
                </a:gridCol>
                <a:gridCol w="367030">
                  <a:extLst>
                    <a:ext uri="{9D8B030D-6E8A-4147-A177-3AD203B41FA5}">
                      <a16:colId xmlns:a16="http://schemas.microsoft.com/office/drawing/2014/main" val="2951615873"/>
                    </a:ext>
                  </a:extLst>
                </a:gridCol>
                <a:gridCol w="367030">
                  <a:extLst>
                    <a:ext uri="{9D8B030D-6E8A-4147-A177-3AD203B41FA5}">
                      <a16:colId xmlns:a16="http://schemas.microsoft.com/office/drawing/2014/main" val="3211364322"/>
                    </a:ext>
                  </a:extLst>
                </a:gridCol>
                <a:gridCol w="367030">
                  <a:extLst>
                    <a:ext uri="{9D8B030D-6E8A-4147-A177-3AD203B41FA5}">
                      <a16:colId xmlns:a16="http://schemas.microsoft.com/office/drawing/2014/main" val="1990404033"/>
                    </a:ext>
                  </a:extLst>
                </a:gridCol>
                <a:gridCol w="367030">
                  <a:extLst>
                    <a:ext uri="{9D8B030D-6E8A-4147-A177-3AD203B41FA5}">
                      <a16:colId xmlns:a16="http://schemas.microsoft.com/office/drawing/2014/main" val="4003046759"/>
                    </a:ext>
                  </a:extLst>
                </a:gridCol>
                <a:gridCol w="367030">
                  <a:extLst>
                    <a:ext uri="{9D8B030D-6E8A-4147-A177-3AD203B41FA5}">
                      <a16:colId xmlns:a16="http://schemas.microsoft.com/office/drawing/2014/main" val="2929734029"/>
                    </a:ext>
                  </a:extLst>
                </a:gridCol>
                <a:gridCol w="367030">
                  <a:extLst>
                    <a:ext uri="{9D8B030D-6E8A-4147-A177-3AD203B41FA5}">
                      <a16:colId xmlns:a16="http://schemas.microsoft.com/office/drawing/2014/main" val="3602525241"/>
                    </a:ext>
                  </a:extLst>
                </a:gridCol>
              </a:tblGrid>
              <a:tr h="121193">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286385"/>
                  </a:ext>
                </a:extLst>
              </a:tr>
            </a:tbl>
          </a:graphicData>
        </a:graphic>
      </p:graphicFrame>
      <p:graphicFrame>
        <p:nvGraphicFramePr>
          <p:cNvPr id="69" name="Table 68">
            <a:extLst>
              <a:ext uri="{FF2B5EF4-FFF2-40B4-BE49-F238E27FC236}">
                <a16:creationId xmlns:a16="http://schemas.microsoft.com/office/drawing/2014/main" id="{282836F6-5705-49A6-BBD1-D1B4F4E69444}"/>
              </a:ext>
            </a:extLst>
          </p:cNvPr>
          <p:cNvGraphicFramePr>
            <a:graphicFrameLocks noGrp="1"/>
          </p:cNvGraphicFramePr>
          <p:nvPr>
            <p:extLst>
              <p:ext uri="{D42A27DB-BD31-4B8C-83A1-F6EECF244321}">
                <p14:modId xmlns:p14="http://schemas.microsoft.com/office/powerpoint/2010/main" val="1899172409"/>
              </p:ext>
            </p:extLst>
          </p:nvPr>
        </p:nvGraphicFramePr>
        <p:xfrm>
          <a:off x="2872740" y="4898534"/>
          <a:ext cx="4404360" cy="352658"/>
        </p:xfrm>
        <a:graphic>
          <a:graphicData uri="http://schemas.openxmlformats.org/drawingml/2006/table">
            <a:tbl>
              <a:tblPr firstRow="1" bandRow="1"/>
              <a:tblGrid>
                <a:gridCol w="367030">
                  <a:extLst>
                    <a:ext uri="{9D8B030D-6E8A-4147-A177-3AD203B41FA5}">
                      <a16:colId xmlns:a16="http://schemas.microsoft.com/office/drawing/2014/main" val="2751498739"/>
                    </a:ext>
                  </a:extLst>
                </a:gridCol>
                <a:gridCol w="367030">
                  <a:extLst>
                    <a:ext uri="{9D8B030D-6E8A-4147-A177-3AD203B41FA5}">
                      <a16:colId xmlns:a16="http://schemas.microsoft.com/office/drawing/2014/main" val="3145785283"/>
                    </a:ext>
                  </a:extLst>
                </a:gridCol>
                <a:gridCol w="367030">
                  <a:extLst>
                    <a:ext uri="{9D8B030D-6E8A-4147-A177-3AD203B41FA5}">
                      <a16:colId xmlns:a16="http://schemas.microsoft.com/office/drawing/2014/main" val="790980743"/>
                    </a:ext>
                  </a:extLst>
                </a:gridCol>
                <a:gridCol w="367030">
                  <a:extLst>
                    <a:ext uri="{9D8B030D-6E8A-4147-A177-3AD203B41FA5}">
                      <a16:colId xmlns:a16="http://schemas.microsoft.com/office/drawing/2014/main" val="3161708135"/>
                    </a:ext>
                  </a:extLst>
                </a:gridCol>
                <a:gridCol w="367030">
                  <a:extLst>
                    <a:ext uri="{9D8B030D-6E8A-4147-A177-3AD203B41FA5}">
                      <a16:colId xmlns:a16="http://schemas.microsoft.com/office/drawing/2014/main" val="2065889691"/>
                    </a:ext>
                  </a:extLst>
                </a:gridCol>
                <a:gridCol w="367030">
                  <a:extLst>
                    <a:ext uri="{9D8B030D-6E8A-4147-A177-3AD203B41FA5}">
                      <a16:colId xmlns:a16="http://schemas.microsoft.com/office/drawing/2014/main" val="1816133027"/>
                    </a:ext>
                  </a:extLst>
                </a:gridCol>
                <a:gridCol w="367030">
                  <a:extLst>
                    <a:ext uri="{9D8B030D-6E8A-4147-A177-3AD203B41FA5}">
                      <a16:colId xmlns:a16="http://schemas.microsoft.com/office/drawing/2014/main" val="2951615873"/>
                    </a:ext>
                  </a:extLst>
                </a:gridCol>
                <a:gridCol w="367030">
                  <a:extLst>
                    <a:ext uri="{9D8B030D-6E8A-4147-A177-3AD203B41FA5}">
                      <a16:colId xmlns:a16="http://schemas.microsoft.com/office/drawing/2014/main" val="3211364322"/>
                    </a:ext>
                  </a:extLst>
                </a:gridCol>
                <a:gridCol w="367030">
                  <a:extLst>
                    <a:ext uri="{9D8B030D-6E8A-4147-A177-3AD203B41FA5}">
                      <a16:colId xmlns:a16="http://schemas.microsoft.com/office/drawing/2014/main" val="1990404033"/>
                    </a:ext>
                  </a:extLst>
                </a:gridCol>
                <a:gridCol w="367030">
                  <a:extLst>
                    <a:ext uri="{9D8B030D-6E8A-4147-A177-3AD203B41FA5}">
                      <a16:colId xmlns:a16="http://schemas.microsoft.com/office/drawing/2014/main" val="4003046759"/>
                    </a:ext>
                  </a:extLst>
                </a:gridCol>
                <a:gridCol w="367030">
                  <a:extLst>
                    <a:ext uri="{9D8B030D-6E8A-4147-A177-3AD203B41FA5}">
                      <a16:colId xmlns:a16="http://schemas.microsoft.com/office/drawing/2014/main" val="2929734029"/>
                    </a:ext>
                  </a:extLst>
                </a:gridCol>
                <a:gridCol w="367030">
                  <a:extLst>
                    <a:ext uri="{9D8B030D-6E8A-4147-A177-3AD203B41FA5}">
                      <a16:colId xmlns:a16="http://schemas.microsoft.com/office/drawing/2014/main" val="3602525241"/>
                    </a:ext>
                  </a:extLst>
                </a:gridCol>
              </a:tblGrid>
              <a:tr h="121193">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286385"/>
                  </a:ext>
                </a:extLst>
              </a:tr>
            </a:tbl>
          </a:graphicData>
        </a:graphic>
      </p:graphicFrame>
      <p:graphicFrame>
        <p:nvGraphicFramePr>
          <p:cNvPr id="70" name="Table 69">
            <a:extLst>
              <a:ext uri="{FF2B5EF4-FFF2-40B4-BE49-F238E27FC236}">
                <a16:creationId xmlns:a16="http://schemas.microsoft.com/office/drawing/2014/main" id="{FFF26B8B-4EB1-48D5-BE6E-B0B03148999D}"/>
              </a:ext>
            </a:extLst>
          </p:cNvPr>
          <p:cNvGraphicFramePr>
            <a:graphicFrameLocks noGrp="1"/>
          </p:cNvGraphicFramePr>
          <p:nvPr>
            <p:extLst>
              <p:ext uri="{D42A27DB-BD31-4B8C-83A1-F6EECF244321}">
                <p14:modId xmlns:p14="http://schemas.microsoft.com/office/powerpoint/2010/main" val="1180165147"/>
              </p:ext>
            </p:extLst>
          </p:nvPr>
        </p:nvGraphicFramePr>
        <p:xfrm>
          <a:off x="2872740" y="5481748"/>
          <a:ext cx="4404360" cy="352658"/>
        </p:xfrm>
        <a:graphic>
          <a:graphicData uri="http://schemas.openxmlformats.org/drawingml/2006/table">
            <a:tbl>
              <a:tblPr firstRow="1" bandRow="1"/>
              <a:tblGrid>
                <a:gridCol w="367030">
                  <a:extLst>
                    <a:ext uri="{9D8B030D-6E8A-4147-A177-3AD203B41FA5}">
                      <a16:colId xmlns:a16="http://schemas.microsoft.com/office/drawing/2014/main" val="2751498739"/>
                    </a:ext>
                  </a:extLst>
                </a:gridCol>
                <a:gridCol w="367030">
                  <a:extLst>
                    <a:ext uri="{9D8B030D-6E8A-4147-A177-3AD203B41FA5}">
                      <a16:colId xmlns:a16="http://schemas.microsoft.com/office/drawing/2014/main" val="3145785283"/>
                    </a:ext>
                  </a:extLst>
                </a:gridCol>
                <a:gridCol w="367030">
                  <a:extLst>
                    <a:ext uri="{9D8B030D-6E8A-4147-A177-3AD203B41FA5}">
                      <a16:colId xmlns:a16="http://schemas.microsoft.com/office/drawing/2014/main" val="790980743"/>
                    </a:ext>
                  </a:extLst>
                </a:gridCol>
                <a:gridCol w="367030">
                  <a:extLst>
                    <a:ext uri="{9D8B030D-6E8A-4147-A177-3AD203B41FA5}">
                      <a16:colId xmlns:a16="http://schemas.microsoft.com/office/drawing/2014/main" val="3161708135"/>
                    </a:ext>
                  </a:extLst>
                </a:gridCol>
                <a:gridCol w="367030">
                  <a:extLst>
                    <a:ext uri="{9D8B030D-6E8A-4147-A177-3AD203B41FA5}">
                      <a16:colId xmlns:a16="http://schemas.microsoft.com/office/drawing/2014/main" val="2065889691"/>
                    </a:ext>
                  </a:extLst>
                </a:gridCol>
                <a:gridCol w="367030">
                  <a:extLst>
                    <a:ext uri="{9D8B030D-6E8A-4147-A177-3AD203B41FA5}">
                      <a16:colId xmlns:a16="http://schemas.microsoft.com/office/drawing/2014/main" val="1816133027"/>
                    </a:ext>
                  </a:extLst>
                </a:gridCol>
                <a:gridCol w="367030">
                  <a:extLst>
                    <a:ext uri="{9D8B030D-6E8A-4147-A177-3AD203B41FA5}">
                      <a16:colId xmlns:a16="http://schemas.microsoft.com/office/drawing/2014/main" val="2951615873"/>
                    </a:ext>
                  </a:extLst>
                </a:gridCol>
                <a:gridCol w="367030">
                  <a:extLst>
                    <a:ext uri="{9D8B030D-6E8A-4147-A177-3AD203B41FA5}">
                      <a16:colId xmlns:a16="http://schemas.microsoft.com/office/drawing/2014/main" val="3211364322"/>
                    </a:ext>
                  </a:extLst>
                </a:gridCol>
                <a:gridCol w="367030">
                  <a:extLst>
                    <a:ext uri="{9D8B030D-6E8A-4147-A177-3AD203B41FA5}">
                      <a16:colId xmlns:a16="http://schemas.microsoft.com/office/drawing/2014/main" val="1990404033"/>
                    </a:ext>
                  </a:extLst>
                </a:gridCol>
                <a:gridCol w="367030">
                  <a:extLst>
                    <a:ext uri="{9D8B030D-6E8A-4147-A177-3AD203B41FA5}">
                      <a16:colId xmlns:a16="http://schemas.microsoft.com/office/drawing/2014/main" val="4003046759"/>
                    </a:ext>
                  </a:extLst>
                </a:gridCol>
                <a:gridCol w="367030">
                  <a:extLst>
                    <a:ext uri="{9D8B030D-6E8A-4147-A177-3AD203B41FA5}">
                      <a16:colId xmlns:a16="http://schemas.microsoft.com/office/drawing/2014/main" val="2929734029"/>
                    </a:ext>
                  </a:extLst>
                </a:gridCol>
                <a:gridCol w="367030">
                  <a:extLst>
                    <a:ext uri="{9D8B030D-6E8A-4147-A177-3AD203B41FA5}">
                      <a16:colId xmlns:a16="http://schemas.microsoft.com/office/drawing/2014/main" val="3602525241"/>
                    </a:ext>
                  </a:extLst>
                </a:gridCol>
              </a:tblGrid>
              <a:tr h="121193">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1286385"/>
                  </a:ext>
                </a:extLst>
              </a:tr>
            </a:tbl>
          </a:graphicData>
        </a:graphic>
      </p:graphicFrame>
      <p:sp>
        <p:nvSpPr>
          <p:cNvPr id="71" name="TextBox 70">
            <a:extLst>
              <a:ext uri="{FF2B5EF4-FFF2-40B4-BE49-F238E27FC236}">
                <a16:creationId xmlns:a16="http://schemas.microsoft.com/office/drawing/2014/main" id="{64B84930-4C6F-4EC0-A76E-92D2BF397385}"/>
              </a:ext>
            </a:extLst>
          </p:cNvPr>
          <p:cNvSpPr txBox="1"/>
          <p:nvPr/>
        </p:nvSpPr>
        <p:spPr>
          <a:xfrm>
            <a:off x="7347024" y="2553212"/>
            <a:ext cx="657225" cy="369332"/>
          </a:xfrm>
          <a:prstGeom prst="rect">
            <a:avLst/>
          </a:prstGeom>
          <a:noFill/>
        </p:spPr>
        <p:txBody>
          <a:bodyPr wrap="square" rtlCol="0">
            <a:spAutoFit/>
          </a:bodyPr>
          <a:lstStyle/>
          <a:p>
            <a:r>
              <a:rPr lang="en-US"/>
              <a:t>PE 0</a:t>
            </a:r>
          </a:p>
        </p:txBody>
      </p:sp>
      <p:sp>
        <p:nvSpPr>
          <p:cNvPr id="72" name="TextBox 71">
            <a:extLst>
              <a:ext uri="{FF2B5EF4-FFF2-40B4-BE49-F238E27FC236}">
                <a16:creationId xmlns:a16="http://schemas.microsoft.com/office/drawing/2014/main" id="{1FB2B914-3F34-492A-8061-184FF98BFF09}"/>
              </a:ext>
            </a:extLst>
          </p:cNvPr>
          <p:cNvSpPr txBox="1"/>
          <p:nvPr/>
        </p:nvSpPr>
        <p:spPr>
          <a:xfrm>
            <a:off x="7347025" y="3132920"/>
            <a:ext cx="657225" cy="369332"/>
          </a:xfrm>
          <a:prstGeom prst="rect">
            <a:avLst/>
          </a:prstGeom>
          <a:noFill/>
        </p:spPr>
        <p:txBody>
          <a:bodyPr wrap="square" rtlCol="0">
            <a:spAutoFit/>
          </a:bodyPr>
          <a:lstStyle/>
          <a:p>
            <a:r>
              <a:rPr lang="en-US"/>
              <a:t>PE 1</a:t>
            </a:r>
          </a:p>
        </p:txBody>
      </p:sp>
      <p:sp>
        <p:nvSpPr>
          <p:cNvPr id="73" name="TextBox 72">
            <a:extLst>
              <a:ext uri="{FF2B5EF4-FFF2-40B4-BE49-F238E27FC236}">
                <a16:creationId xmlns:a16="http://schemas.microsoft.com/office/drawing/2014/main" id="{DB85C572-1C69-46F9-86BB-FB947810BE15}"/>
              </a:ext>
            </a:extLst>
          </p:cNvPr>
          <p:cNvSpPr txBox="1"/>
          <p:nvPr/>
        </p:nvSpPr>
        <p:spPr>
          <a:xfrm>
            <a:off x="7347023" y="3721884"/>
            <a:ext cx="657225" cy="369332"/>
          </a:xfrm>
          <a:prstGeom prst="rect">
            <a:avLst/>
          </a:prstGeom>
          <a:noFill/>
        </p:spPr>
        <p:txBody>
          <a:bodyPr wrap="square" rtlCol="0">
            <a:spAutoFit/>
          </a:bodyPr>
          <a:lstStyle/>
          <a:p>
            <a:r>
              <a:rPr lang="en-US"/>
              <a:t>PE 2</a:t>
            </a:r>
          </a:p>
        </p:txBody>
      </p:sp>
      <p:sp>
        <p:nvSpPr>
          <p:cNvPr id="74" name="TextBox 73">
            <a:extLst>
              <a:ext uri="{FF2B5EF4-FFF2-40B4-BE49-F238E27FC236}">
                <a16:creationId xmlns:a16="http://schemas.microsoft.com/office/drawing/2014/main" id="{080A98EA-5CDD-49F2-9CF3-0C45ACC233A0}"/>
              </a:ext>
            </a:extLst>
          </p:cNvPr>
          <p:cNvSpPr txBox="1"/>
          <p:nvPr/>
        </p:nvSpPr>
        <p:spPr>
          <a:xfrm>
            <a:off x="7347023" y="4301592"/>
            <a:ext cx="657225" cy="369332"/>
          </a:xfrm>
          <a:prstGeom prst="rect">
            <a:avLst/>
          </a:prstGeom>
          <a:noFill/>
        </p:spPr>
        <p:txBody>
          <a:bodyPr wrap="square" rtlCol="0">
            <a:spAutoFit/>
          </a:bodyPr>
          <a:lstStyle/>
          <a:p>
            <a:r>
              <a:rPr lang="en-US"/>
              <a:t>PE 3</a:t>
            </a:r>
          </a:p>
        </p:txBody>
      </p:sp>
      <p:sp>
        <p:nvSpPr>
          <p:cNvPr id="75" name="TextBox 74">
            <a:extLst>
              <a:ext uri="{FF2B5EF4-FFF2-40B4-BE49-F238E27FC236}">
                <a16:creationId xmlns:a16="http://schemas.microsoft.com/office/drawing/2014/main" id="{3A94C5A8-D8F4-42E8-A566-9A4F6231A21B}"/>
              </a:ext>
            </a:extLst>
          </p:cNvPr>
          <p:cNvSpPr txBox="1"/>
          <p:nvPr/>
        </p:nvSpPr>
        <p:spPr>
          <a:xfrm>
            <a:off x="7347023" y="4890556"/>
            <a:ext cx="657225" cy="369332"/>
          </a:xfrm>
          <a:prstGeom prst="rect">
            <a:avLst/>
          </a:prstGeom>
          <a:noFill/>
        </p:spPr>
        <p:txBody>
          <a:bodyPr wrap="square" rtlCol="0">
            <a:spAutoFit/>
          </a:bodyPr>
          <a:lstStyle/>
          <a:p>
            <a:r>
              <a:rPr lang="en-US"/>
              <a:t>PE 4</a:t>
            </a:r>
          </a:p>
        </p:txBody>
      </p:sp>
      <p:sp>
        <p:nvSpPr>
          <p:cNvPr id="76" name="TextBox 75">
            <a:extLst>
              <a:ext uri="{FF2B5EF4-FFF2-40B4-BE49-F238E27FC236}">
                <a16:creationId xmlns:a16="http://schemas.microsoft.com/office/drawing/2014/main" id="{5EBFCAFB-414D-4A8E-98C2-3CD0A4DED0E1}"/>
              </a:ext>
            </a:extLst>
          </p:cNvPr>
          <p:cNvSpPr txBox="1"/>
          <p:nvPr/>
        </p:nvSpPr>
        <p:spPr>
          <a:xfrm>
            <a:off x="7347022" y="5471526"/>
            <a:ext cx="657225" cy="369332"/>
          </a:xfrm>
          <a:prstGeom prst="rect">
            <a:avLst/>
          </a:prstGeom>
          <a:noFill/>
        </p:spPr>
        <p:txBody>
          <a:bodyPr wrap="square" rtlCol="0">
            <a:spAutoFit/>
          </a:bodyPr>
          <a:lstStyle/>
          <a:p>
            <a:r>
              <a:rPr lang="en-US"/>
              <a:t>PE 5</a:t>
            </a:r>
          </a:p>
        </p:txBody>
      </p:sp>
      <p:sp>
        <p:nvSpPr>
          <p:cNvPr id="77" name="TextBox 76">
            <a:extLst>
              <a:ext uri="{FF2B5EF4-FFF2-40B4-BE49-F238E27FC236}">
                <a16:creationId xmlns:a16="http://schemas.microsoft.com/office/drawing/2014/main" id="{6ABCBFE2-8479-440A-AB36-C04F5875853E}"/>
              </a:ext>
            </a:extLst>
          </p:cNvPr>
          <p:cNvSpPr txBox="1"/>
          <p:nvPr/>
        </p:nvSpPr>
        <p:spPr>
          <a:xfrm>
            <a:off x="4608195" y="1828846"/>
            <a:ext cx="9334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Matrix</a:t>
            </a:r>
          </a:p>
        </p:txBody>
      </p:sp>
      <p:sp>
        <p:nvSpPr>
          <p:cNvPr id="78" name="TextBox 77">
            <a:extLst>
              <a:ext uri="{FF2B5EF4-FFF2-40B4-BE49-F238E27FC236}">
                <a16:creationId xmlns:a16="http://schemas.microsoft.com/office/drawing/2014/main" id="{4E97A234-A1EF-49A5-817B-B21BFC5D26EE}"/>
              </a:ext>
            </a:extLst>
          </p:cNvPr>
          <p:cNvSpPr txBox="1"/>
          <p:nvPr/>
        </p:nvSpPr>
        <p:spPr>
          <a:xfrm>
            <a:off x="889079" y="1828846"/>
            <a:ext cx="910277"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Vector</a:t>
            </a:r>
          </a:p>
        </p:txBody>
      </p:sp>
    </p:spTree>
    <p:extLst>
      <p:ext uri="{BB962C8B-B14F-4D97-AF65-F5344CB8AC3E}">
        <p14:creationId xmlns:p14="http://schemas.microsoft.com/office/powerpoint/2010/main" val="360155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Sparse MV Multiplication (</a:t>
            </a:r>
            <a:r>
              <a:rPr lang="en-US" altLang="zh-CN" err="1">
                <a:latin typeface="Helvetica" panose="020B0604020202020204" pitchFamily="34" charset="0"/>
                <a:cs typeface="Helvetica" panose="020B0604020202020204" pitchFamily="34" charset="0"/>
              </a:rPr>
              <a:t>SpMxV</a:t>
            </a:r>
            <a:r>
              <a:rPr lang="en-US" altLang="zh-CN">
                <a:latin typeface="Helvetica" panose="020B0604020202020204" pitchFamily="34" charset="0"/>
                <a:cs typeface="Helvetica" panose="020B0604020202020204" pitchFamily="34" charset="0"/>
              </a:rPr>
              <a:t>)</a:t>
            </a:r>
            <a:endParaRPr lang="en-US">
              <a:latin typeface="Helvetica" panose="020B0604020202020204" pitchFamily="34" charset="0"/>
              <a:cs typeface="Helvetica" panose="020B0604020202020204" pitchFamily="34" charset="0"/>
            </a:endParaRPr>
          </a:p>
        </p:txBody>
      </p:sp>
      <p:graphicFrame>
        <p:nvGraphicFramePr>
          <p:cNvPr id="30" name="Table 29">
            <a:extLst>
              <a:ext uri="{FF2B5EF4-FFF2-40B4-BE49-F238E27FC236}">
                <a16:creationId xmlns:a16="http://schemas.microsoft.com/office/drawing/2014/main" id="{2F53681D-EC3F-4A88-B9CC-CADCD625C164}"/>
              </a:ext>
            </a:extLst>
          </p:cNvPr>
          <p:cNvGraphicFramePr>
            <a:graphicFrameLocks noGrp="1"/>
          </p:cNvGraphicFramePr>
          <p:nvPr>
            <p:extLst>
              <p:ext uri="{D42A27DB-BD31-4B8C-83A1-F6EECF244321}">
                <p14:modId xmlns:p14="http://schemas.microsoft.com/office/powerpoint/2010/main" val="1382814400"/>
              </p:ext>
            </p:extLst>
          </p:nvPr>
        </p:nvGraphicFramePr>
        <p:xfrm>
          <a:off x="2873524" y="2565677"/>
          <a:ext cx="4386444" cy="352340"/>
        </p:xfrm>
        <a:graphic>
          <a:graphicData uri="http://schemas.openxmlformats.org/drawingml/2006/table">
            <a:tbl>
              <a:tblPr firstRow="1" bandRow="1"/>
              <a:tblGrid>
                <a:gridCol w="365537">
                  <a:extLst>
                    <a:ext uri="{9D8B030D-6E8A-4147-A177-3AD203B41FA5}">
                      <a16:colId xmlns:a16="http://schemas.microsoft.com/office/drawing/2014/main" val="2751498739"/>
                    </a:ext>
                  </a:extLst>
                </a:gridCol>
                <a:gridCol w="365537">
                  <a:extLst>
                    <a:ext uri="{9D8B030D-6E8A-4147-A177-3AD203B41FA5}">
                      <a16:colId xmlns:a16="http://schemas.microsoft.com/office/drawing/2014/main" val="3145785283"/>
                    </a:ext>
                  </a:extLst>
                </a:gridCol>
                <a:gridCol w="365537">
                  <a:extLst>
                    <a:ext uri="{9D8B030D-6E8A-4147-A177-3AD203B41FA5}">
                      <a16:colId xmlns:a16="http://schemas.microsoft.com/office/drawing/2014/main" val="790980743"/>
                    </a:ext>
                  </a:extLst>
                </a:gridCol>
                <a:gridCol w="365537">
                  <a:extLst>
                    <a:ext uri="{9D8B030D-6E8A-4147-A177-3AD203B41FA5}">
                      <a16:colId xmlns:a16="http://schemas.microsoft.com/office/drawing/2014/main" val="3161708135"/>
                    </a:ext>
                  </a:extLst>
                </a:gridCol>
                <a:gridCol w="365537">
                  <a:extLst>
                    <a:ext uri="{9D8B030D-6E8A-4147-A177-3AD203B41FA5}">
                      <a16:colId xmlns:a16="http://schemas.microsoft.com/office/drawing/2014/main" val="2065889691"/>
                    </a:ext>
                  </a:extLst>
                </a:gridCol>
                <a:gridCol w="365537">
                  <a:extLst>
                    <a:ext uri="{9D8B030D-6E8A-4147-A177-3AD203B41FA5}">
                      <a16:colId xmlns:a16="http://schemas.microsoft.com/office/drawing/2014/main" val="1816133027"/>
                    </a:ext>
                  </a:extLst>
                </a:gridCol>
                <a:gridCol w="365537">
                  <a:extLst>
                    <a:ext uri="{9D8B030D-6E8A-4147-A177-3AD203B41FA5}">
                      <a16:colId xmlns:a16="http://schemas.microsoft.com/office/drawing/2014/main" val="2951615873"/>
                    </a:ext>
                  </a:extLst>
                </a:gridCol>
                <a:gridCol w="365537">
                  <a:extLst>
                    <a:ext uri="{9D8B030D-6E8A-4147-A177-3AD203B41FA5}">
                      <a16:colId xmlns:a16="http://schemas.microsoft.com/office/drawing/2014/main" val="3211364322"/>
                    </a:ext>
                  </a:extLst>
                </a:gridCol>
                <a:gridCol w="365537">
                  <a:extLst>
                    <a:ext uri="{9D8B030D-6E8A-4147-A177-3AD203B41FA5}">
                      <a16:colId xmlns:a16="http://schemas.microsoft.com/office/drawing/2014/main" val="1990404033"/>
                    </a:ext>
                  </a:extLst>
                </a:gridCol>
                <a:gridCol w="365537">
                  <a:extLst>
                    <a:ext uri="{9D8B030D-6E8A-4147-A177-3AD203B41FA5}">
                      <a16:colId xmlns:a16="http://schemas.microsoft.com/office/drawing/2014/main" val="4003046759"/>
                    </a:ext>
                  </a:extLst>
                </a:gridCol>
                <a:gridCol w="365537">
                  <a:extLst>
                    <a:ext uri="{9D8B030D-6E8A-4147-A177-3AD203B41FA5}">
                      <a16:colId xmlns:a16="http://schemas.microsoft.com/office/drawing/2014/main" val="2929734029"/>
                    </a:ext>
                  </a:extLst>
                </a:gridCol>
                <a:gridCol w="365537">
                  <a:extLst>
                    <a:ext uri="{9D8B030D-6E8A-4147-A177-3AD203B41FA5}">
                      <a16:colId xmlns:a16="http://schemas.microsoft.com/office/drawing/2014/main" val="3602525241"/>
                    </a:ext>
                  </a:extLst>
                </a:gridCol>
              </a:tblGrid>
              <a:tr h="210677">
                <a:tc>
                  <a:txBody>
                    <a:bodyPr/>
                    <a:lstStyle/>
                    <a:p>
                      <a:pPr algn="ctr"/>
                      <a:r>
                        <a:rPr lang="en-US" altLang="zh-CN" sz="1800" b="0">
                          <a:latin typeface="Arial" panose="020B0604020202020204" pitchFamily="34" charset="0"/>
                          <a:cs typeface="Arial" panose="020B0604020202020204" pitchFamily="34" charset="0"/>
                        </a:rPr>
                        <a:t>A</a:t>
                      </a:r>
                      <a:endParaRPr lang="en-US" sz="1800" b="0">
                        <a:latin typeface="Arial" panose="020B0604020202020204" pitchFamily="34" charset="0"/>
                        <a:cs typeface="Arial" panose="020B0604020202020204" pitchFamily="34" charset="0"/>
                      </a:endParaRP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0</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altLang="zh-CN" sz="1800" b="0">
                          <a:latin typeface="Arial" panose="020B0604020202020204" pitchFamily="34" charset="0"/>
                          <a:cs typeface="Arial" panose="020B0604020202020204" pitchFamily="34" charset="0"/>
                        </a:rPr>
                        <a:t>B</a:t>
                      </a:r>
                      <a:endParaRPr lang="en-US" sz="1800" b="0">
                        <a:latin typeface="Arial" panose="020B0604020202020204" pitchFamily="34" charset="0"/>
                        <a:cs typeface="Arial" panose="020B0604020202020204" pitchFamily="34" charset="0"/>
                      </a:endParaRP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altLang="zh-CN" sz="1800" b="0">
                          <a:latin typeface="Arial" panose="020B0604020202020204" pitchFamily="34" charset="0"/>
                          <a:cs typeface="Arial" panose="020B0604020202020204" pitchFamily="34" charset="0"/>
                        </a:rPr>
                        <a:t>C</a:t>
                      </a:r>
                      <a:endParaRPr lang="en-US" sz="1800" b="0">
                        <a:latin typeface="Arial" panose="020B0604020202020204" pitchFamily="34" charset="0"/>
                        <a:cs typeface="Arial" panose="020B0604020202020204" pitchFamily="34" charset="0"/>
                      </a:endParaRP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D</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0</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0</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E</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F</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G</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0</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H</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81286385"/>
                  </a:ext>
                </a:extLst>
              </a:tr>
            </a:tbl>
          </a:graphicData>
        </a:graphic>
      </p:graphicFrame>
      <p:graphicFrame>
        <p:nvGraphicFramePr>
          <p:cNvPr id="31" name="Table 30">
            <a:extLst>
              <a:ext uri="{FF2B5EF4-FFF2-40B4-BE49-F238E27FC236}">
                <a16:creationId xmlns:a16="http://schemas.microsoft.com/office/drawing/2014/main" id="{61A0746C-249B-49C9-B7DC-C511CB880749}"/>
              </a:ext>
            </a:extLst>
          </p:cNvPr>
          <p:cNvGraphicFramePr>
            <a:graphicFrameLocks noGrp="1"/>
          </p:cNvGraphicFramePr>
          <p:nvPr>
            <p:extLst>
              <p:ext uri="{D42A27DB-BD31-4B8C-83A1-F6EECF244321}">
                <p14:modId xmlns:p14="http://schemas.microsoft.com/office/powerpoint/2010/main" val="35329356"/>
              </p:ext>
            </p:extLst>
          </p:nvPr>
        </p:nvGraphicFramePr>
        <p:xfrm>
          <a:off x="1143655" y="2323684"/>
          <a:ext cx="494645" cy="4296457"/>
        </p:xfrm>
        <a:graphic>
          <a:graphicData uri="http://schemas.openxmlformats.org/drawingml/2006/table">
            <a:tbl>
              <a:tblPr firstRow="1" bandRow="1">
                <a:tableStyleId>{2D5ABB26-0587-4C30-8999-92F81FD0307C}</a:tableStyleId>
              </a:tblPr>
              <a:tblGrid>
                <a:gridCol w="494645">
                  <a:extLst>
                    <a:ext uri="{9D8B030D-6E8A-4147-A177-3AD203B41FA5}">
                      <a16:colId xmlns:a16="http://schemas.microsoft.com/office/drawing/2014/main" val="3783139237"/>
                    </a:ext>
                  </a:extLst>
                </a:gridCol>
              </a:tblGrid>
              <a:tr h="331881">
                <a:tc>
                  <a:txBody>
                    <a:bodyPr/>
                    <a:lstStyle/>
                    <a:p>
                      <a:r>
                        <a:rPr lang="en-US" altLang="zh-CN" sz="1600" b="0">
                          <a:latin typeface="Arial" panose="020B0604020202020204" pitchFamily="34" charset="0"/>
                          <a:cs typeface="Arial" panose="020B0604020202020204" pitchFamily="34" charset="0"/>
                        </a:rPr>
                        <a:t>V</a:t>
                      </a:r>
                      <a:r>
                        <a:rPr lang="en-US" altLang="zh-CN" sz="1600" b="0" baseline="-25000">
                          <a:latin typeface="Arial" panose="020B0604020202020204" pitchFamily="34" charset="0"/>
                          <a:cs typeface="Arial" panose="020B0604020202020204" pitchFamily="34" charset="0"/>
                        </a:rPr>
                        <a:t>0</a:t>
                      </a:r>
                      <a:endParaRPr lang="en-US" sz="1600" b="0" baseline="-2500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767491"/>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1</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650516"/>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2</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4051344"/>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3</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31676"/>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4</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665006"/>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5</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4847798"/>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6</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903508"/>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7</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472540"/>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8</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852307"/>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9</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90015"/>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10</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530912"/>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11</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5914046"/>
                  </a:ext>
                </a:extLst>
              </a:tr>
            </a:tbl>
          </a:graphicData>
        </a:graphic>
      </p:graphicFrame>
      <p:sp>
        <p:nvSpPr>
          <p:cNvPr id="32" name="Cross 31">
            <a:extLst>
              <a:ext uri="{FF2B5EF4-FFF2-40B4-BE49-F238E27FC236}">
                <a16:creationId xmlns:a16="http://schemas.microsoft.com/office/drawing/2014/main" id="{871DF6F3-4C98-4B34-AC8F-25204CBD26BD}"/>
              </a:ext>
            </a:extLst>
          </p:cNvPr>
          <p:cNvSpPr/>
          <p:nvPr/>
        </p:nvSpPr>
        <p:spPr>
          <a:xfrm rot="2561489">
            <a:off x="1937726" y="3761849"/>
            <a:ext cx="700873" cy="682042"/>
          </a:xfrm>
          <a:prstGeom prst="plus">
            <a:avLst>
              <a:gd name="adj" fmla="val 400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Table 32">
            <a:extLst>
              <a:ext uri="{FF2B5EF4-FFF2-40B4-BE49-F238E27FC236}">
                <a16:creationId xmlns:a16="http://schemas.microsoft.com/office/drawing/2014/main" id="{5A517384-A351-4E39-90D7-C05AB677D5E0}"/>
              </a:ext>
            </a:extLst>
          </p:cNvPr>
          <p:cNvGraphicFramePr>
            <a:graphicFrameLocks noGrp="1"/>
          </p:cNvGraphicFramePr>
          <p:nvPr>
            <p:extLst/>
          </p:nvPr>
        </p:nvGraphicFramePr>
        <p:xfrm>
          <a:off x="2872740" y="3732106"/>
          <a:ext cx="4404360" cy="352658"/>
        </p:xfrm>
        <a:graphic>
          <a:graphicData uri="http://schemas.openxmlformats.org/drawingml/2006/table">
            <a:tbl>
              <a:tblPr firstRow="1" bandRow="1"/>
              <a:tblGrid>
                <a:gridCol w="367030">
                  <a:extLst>
                    <a:ext uri="{9D8B030D-6E8A-4147-A177-3AD203B41FA5}">
                      <a16:colId xmlns:a16="http://schemas.microsoft.com/office/drawing/2014/main" val="2751498739"/>
                    </a:ext>
                  </a:extLst>
                </a:gridCol>
                <a:gridCol w="367030">
                  <a:extLst>
                    <a:ext uri="{9D8B030D-6E8A-4147-A177-3AD203B41FA5}">
                      <a16:colId xmlns:a16="http://schemas.microsoft.com/office/drawing/2014/main" val="3145785283"/>
                    </a:ext>
                  </a:extLst>
                </a:gridCol>
                <a:gridCol w="367030">
                  <a:extLst>
                    <a:ext uri="{9D8B030D-6E8A-4147-A177-3AD203B41FA5}">
                      <a16:colId xmlns:a16="http://schemas.microsoft.com/office/drawing/2014/main" val="790980743"/>
                    </a:ext>
                  </a:extLst>
                </a:gridCol>
                <a:gridCol w="367030">
                  <a:extLst>
                    <a:ext uri="{9D8B030D-6E8A-4147-A177-3AD203B41FA5}">
                      <a16:colId xmlns:a16="http://schemas.microsoft.com/office/drawing/2014/main" val="3161708135"/>
                    </a:ext>
                  </a:extLst>
                </a:gridCol>
                <a:gridCol w="367030">
                  <a:extLst>
                    <a:ext uri="{9D8B030D-6E8A-4147-A177-3AD203B41FA5}">
                      <a16:colId xmlns:a16="http://schemas.microsoft.com/office/drawing/2014/main" val="2065889691"/>
                    </a:ext>
                  </a:extLst>
                </a:gridCol>
                <a:gridCol w="367030">
                  <a:extLst>
                    <a:ext uri="{9D8B030D-6E8A-4147-A177-3AD203B41FA5}">
                      <a16:colId xmlns:a16="http://schemas.microsoft.com/office/drawing/2014/main" val="1816133027"/>
                    </a:ext>
                  </a:extLst>
                </a:gridCol>
                <a:gridCol w="367030">
                  <a:extLst>
                    <a:ext uri="{9D8B030D-6E8A-4147-A177-3AD203B41FA5}">
                      <a16:colId xmlns:a16="http://schemas.microsoft.com/office/drawing/2014/main" val="2951615873"/>
                    </a:ext>
                  </a:extLst>
                </a:gridCol>
                <a:gridCol w="367030">
                  <a:extLst>
                    <a:ext uri="{9D8B030D-6E8A-4147-A177-3AD203B41FA5}">
                      <a16:colId xmlns:a16="http://schemas.microsoft.com/office/drawing/2014/main" val="3211364322"/>
                    </a:ext>
                  </a:extLst>
                </a:gridCol>
                <a:gridCol w="367030">
                  <a:extLst>
                    <a:ext uri="{9D8B030D-6E8A-4147-A177-3AD203B41FA5}">
                      <a16:colId xmlns:a16="http://schemas.microsoft.com/office/drawing/2014/main" val="1990404033"/>
                    </a:ext>
                  </a:extLst>
                </a:gridCol>
                <a:gridCol w="367030">
                  <a:extLst>
                    <a:ext uri="{9D8B030D-6E8A-4147-A177-3AD203B41FA5}">
                      <a16:colId xmlns:a16="http://schemas.microsoft.com/office/drawing/2014/main" val="4003046759"/>
                    </a:ext>
                  </a:extLst>
                </a:gridCol>
                <a:gridCol w="367030">
                  <a:extLst>
                    <a:ext uri="{9D8B030D-6E8A-4147-A177-3AD203B41FA5}">
                      <a16:colId xmlns:a16="http://schemas.microsoft.com/office/drawing/2014/main" val="2929734029"/>
                    </a:ext>
                  </a:extLst>
                </a:gridCol>
                <a:gridCol w="367030">
                  <a:extLst>
                    <a:ext uri="{9D8B030D-6E8A-4147-A177-3AD203B41FA5}">
                      <a16:colId xmlns:a16="http://schemas.microsoft.com/office/drawing/2014/main" val="3602525241"/>
                    </a:ext>
                  </a:extLst>
                </a:gridCol>
              </a:tblGrid>
              <a:tr h="121193">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81286385"/>
                  </a:ext>
                </a:extLst>
              </a:tr>
            </a:tbl>
          </a:graphicData>
        </a:graphic>
      </p:graphicFrame>
      <p:graphicFrame>
        <p:nvGraphicFramePr>
          <p:cNvPr id="34" name="Table 33">
            <a:extLst>
              <a:ext uri="{FF2B5EF4-FFF2-40B4-BE49-F238E27FC236}">
                <a16:creationId xmlns:a16="http://schemas.microsoft.com/office/drawing/2014/main" id="{53C4407F-589B-4C41-8BF2-69857E1ED95F}"/>
              </a:ext>
            </a:extLst>
          </p:cNvPr>
          <p:cNvGraphicFramePr>
            <a:graphicFrameLocks noGrp="1"/>
          </p:cNvGraphicFramePr>
          <p:nvPr>
            <p:extLst/>
          </p:nvPr>
        </p:nvGraphicFramePr>
        <p:xfrm>
          <a:off x="2872740" y="3148892"/>
          <a:ext cx="4404360" cy="352658"/>
        </p:xfrm>
        <a:graphic>
          <a:graphicData uri="http://schemas.openxmlformats.org/drawingml/2006/table">
            <a:tbl>
              <a:tblPr firstRow="1" bandRow="1"/>
              <a:tblGrid>
                <a:gridCol w="367030">
                  <a:extLst>
                    <a:ext uri="{9D8B030D-6E8A-4147-A177-3AD203B41FA5}">
                      <a16:colId xmlns:a16="http://schemas.microsoft.com/office/drawing/2014/main" val="2751498739"/>
                    </a:ext>
                  </a:extLst>
                </a:gridCol>
                <a:gridCol w="367030">
                  <a:extLst>
                    <a:ext uri="{9D8B030D-6E8A-4147-A177-3AD203B41FA5}">
                      <a16:colId xmlns:a16="http://schemas.microsoft.com/office/drawing/2014/main" val="3145785283"/>
                    </a:ext>
                  </a:extLst>
                </a:gridCol>
                <a:gridCol w="367030">
                  <a:extLst>
                    <a:ext uri="{9D8B030D-6E8A-4147-A177-3AD203B41FA5}">
                      <a16:colId xmlns:a16="http://schemas.microsoft.com/office/drawing/2014/main" val="790980743"/>
                    </a:ext>
                  </a:extLst>
                </a:gridCol>
                <a:gridCol w="367030">
                  <a:extLst>
                    <a:ext uri="{9D8B030D-6E8A-4147-A177-3AD203B41FA5}">
                      <a16:colId xmlns:a16="http://schemas.microsoft.com/office/drawing/2014/main" val="3161708135"/>
                    </a:ext>
                  </a:extLst>
                </a:gridCol>
                <a:gridCol w="367030">
                  <a:extLst>
                    <a:ext uri="{9D8B030D-6E8A-4147-A177-3AD203B41FA5}">
                      <a16:colId xmlns:a16="http://schemas.microsoft.com/office/drawing/2014/main" val="2065889691"/>
                    </a:ext>
                  </a:extLst>
                </a:gridCol>
                <a:gridCol w="367030">
                  <a:extLst>
                    <a:ext uri="{9D8B030D-6E8A-4147-A177-3AD203B41FA5}">
                      <a16:colId xmlns:a16="http://schemas.microsoft.com/office/drawing/2014/main" val="1816133027"/>
                    </a:ext>
                  </a:extLst>
                </a:gridCol>
                <a:gridCol w="367030">
                  <a:extLst>
                    <a:ext uri="{9D8B030D-6E8A-4147-A177-3AD203B41FA5}">
                      <a16:colId xmlns:a16="http://schemas.microsoft.com/office/drawing/2014/main" val="2951615873"/>
                    </a:ext>
                  </a:extLst>
                </a:gridCol>
                <a:gridCol w="367030">
                  <a:extLst>
                    <a:ext uri="{9D8B030D-6E8A-4147-A177-3AD203B41FA5}">
                      <a16:colId xmlns:a16="http://schemas.microsoft.com/office/drawing/2014/main" val="3211364322"/>
                    </a:ext>
                  </a:extLst>
                </a:gridCol>
                <a:gridCol w="367030">
                  <a:extLst>
                    <a:ext uri="{9D8B030D-6E8A-4147-A177-3AD203B41FA5}">
                      <a16:colId xmlns:a16="http://schemas.microsoft.com/office/drawing/2014/main" val="1990404033"/>
                    </a:ext>
                  </a:extLst>
                </a:gridCol>
                <a:gridCol w="367030">
                  <a:extLst>
                    <a:ext uri="{9D8B030D-6E8A-4147-A177-3AD203B41FA5}">
                      <a16:colId xmlns:a16="http://schemas.microsoft.com/office/drawing/2014/main" val="4003046759"/>
                    </a:ext>
                  </a:extLst>
                </a:gridCol>
                <a:gridCol w="367030">
                  <a:extLst>
                    <a:ext uri="{9D8B030D-6E8A-4147-A177-3AD203B41FA5}">
                      <a16:colId xmlns:a16="http://schemas.microsoft.com/office/drawing/2014/main" val="2929734029"/>
                    </a:ext>
                  </a:extLst>
                </a:gridCol>
                <a:gridCol w="367030">
                  <a:extLst>
                    <a:ext uri="{9D8B030D-6E8A-4147-A177-3AD203B41FA5}">
                      <a16:colId xmlns:a16="http://schemas.microsoft.com/office/drawing/2014/main" val="3602525241"/>
                    </a:ext>
                  </a:extLst>
                </a:gridCol>
              </a:tblGrid>
              <a:tr h="121193">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81286385"/>
                  </a:ext>
                </a:extLst>
              </a:tr>
            </a:tbl>
          </a:graphicData>
        </a:graphic>
      </p:graphicFrame>
      <p:graphicFrame>
        <p:nvGraphicFramePr>
          <p:cNvPr id="35" name="Table 34">
            <a:extLst>
              <a:ext uri="{FF2B5EF4-FFF2-40B4-BE49-F238E27FC236}">
                <a16:creationId xmlns:a16="http://schemas.microsoft.com/office/drawing/2014/main" id="{ADF3ECA8-5D3B-49DC-A92D-7A30BAEAB60C}"/>
              </a:ext>
            </a:extLst>
          </p:cNvPr>
          <p:cNvGraphicFramePr>
            <a:graphicFrameLocks noGrp="1"/>
          </p:cNvGraphicFramePr>
          <p:nvPr>
            <p:extLst/>
          </p:nvPr>
        </p:nvGraphicFramePr>
        <p:xfrm>
          <a:off x="2872740" y="4315320"/>
          <a:ext cx="4404360" cy="352658"/>
        </p:xfrm>
        <a:graphic>
          <a:graphicData uri="http://schemas.openxmlformats.org/drawingml/2006/table">
            <a:tbl>
              <a:tblPr firstRow="1" bandRow="1"/>
              <a:tblGrid>
                <a:gridCol w="367030">
                  <a:extLst>
                    <a:ext uri="{9D8B030D-6E8A-4147-A177-3AD203B41FA5}">
                      <a16:colId xmlns:a16="http://schemas.microsoft.com/office/drawing/2014/main" val="2751498739"/>
                    </a:ext>
                  </a:extLst>
                </a:gridCol>
                <a:gridCol w="367030">
                  <a:extLst>
                    <a:ext uri="{9D8B030D-6E8A-4147-A177-3AD203B41FA5}">
                      <a16:colId xmlns:a16="http://schemas.microsoft.com/office/drawing/2014/main" val="3145785283"/>
                    </a:ext>
                  </a:extLst>
                </a:gridCol>
                <a:gridCol w="367030">
                  <a:extLst>
                    <a:ext uri="{9D8B030D-6E8A-4147-A177-3AD203B41FA5}">
                      <a16:colId xmlns:a16="http://schemas.microsoft.com/office/drawing/2014/main" val="790980743"/>
                    </a:ext>
                  </a:extLst>
                </a:gridCol>
                <a:gridCol w="367030">
                  <a:extLst>
                    <a:ext uri="{9D8B030D-6E8A-4147-A177-3AD203B41FA5}">
                      <a16:colId xmlns:a16="http://schemas.microsoft.com/office/drawing/2014/main" val="3161708135"/>
                    </a:ext>
                  </a:extLst>
                </a:gridCol>
                <a:gridCol w="367030">
                  <a:extLst>
                    <a:ext uri="{9D8B030D-6E8A-4147-A177-3AD203B41FA5}">
                      <a16:colId xmlns:a16="http://schemas.microsoft.com/office/drawing/2014/main" val="2065889691"/>
                    </a:ext>
                  </a:extLst>
                </a:gridCol>
                <a:gridCol w="367030">
                  <a:extLst>
                    <a:ext uri="{9D8B030D-6E8A-4147-A177-3AD203B41FA5}">
                      <a16:colId xmlns:a16="http://schemas.microsoft.com/office/drawing/2014/main" val="1816133027"/>
                    </a:ext>
                  </a:extLst>
                </a:gridCol>
                <a:gridCol w="367030">
                  <a:extLst>
                    <a:ext uri="{9D8B030D-6E8A-4147-A177-3AD203B41FA5}">
                      <a16:colId xmlns:a16="http://schemas.microsoft.com/office/drawing/2014/main" val="2951615873"/>
                    </a:ext>
                  </a:extLst>
                </a:gridCol>
                <a:gridCol w="367030">
                  <a:extLst>
                    <a:ext uri="{9D8B030D-6E8A-4147-A177-3AD203B41FA5}">
                      <a16:colId xmlns:a16="http://schemas.microsoft.com/office/drawing/2014/main" val="3211364322"/>
                    </a:ext>
                  </a:extLst>
                </a:gridCol>
                <a:gridCol w="367030">
                  <a:extLst>
                    <a:ext uri="{9D8B030D-6E8A-4147-A177-3AD203B41FA5}">
                      <a16:colId xmlns:a16="http://schemas.microsoft.com/office/drawing/2014/main" val="1990404033"/>
                    </a:ext>
                  </a:extLst>
                </a:gridCol>
                <a:gridCol w="367030">
                  <a:extLst>
                    <a:ext uri="{9D8B030D-6E8A-4147-A177-3AD203B41FA5}">
                      <a16:colId xmlns:a16="http://schemas.microsoft.com/office/drawing/2014/main" val="4003046759"/>
                    </a:ext>
                  </a:extLst>
                </a:gridCol>
                <a:gridCol w="367030">
                  <a:extLst>
                    <a:ext uri="{9D8B030D-6E8A-4147-A177-3AD203B41FA5}">
                      <a16:colId xmlns:a16="http://schemas.microsoft.com/office/drawing/2014/main" val="2929734029"/>
                    </a:ext>
                  </a:extLst>
                </a:gridCol>
                <a:gridCol w="367030">
                  <a:extLst>
                    <a:ext uri="{9D8B030D-6E8A-4147-A177-3AD203B41FA5}">
                      <a16:colId xmlns:a16="http://schemas.microsoft.com/office/drawing/2014/main" val="3602525241"/>
                    </a:ext>
                  </a:extLst>
                </a:gridCol>
              </a:tblGrid>
              <a:tr h="121193">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81286385"/>
                  </a:ext>
                </a:extLst>
              </a:tr>
            </a:tbl>
          </a:graphicData>
        </a:graphic>
      </p:graphicFrame>
      <p:graphicFrame>
        <p:nvGraphicFramePr>
          <p:cNvPr id="36" name="Table 35">
            <a:extLst>
              <a:ext uri="{FF2B5EF4-FFF2-40B4-BE49-F238E27FC236}">
                <a16:creationId xmlns:a16="http://schemas.microsoft.com/office/drawing/2014/main" id="{1E6AB849-AF63-4E0F-97C3-6F83C3590704}"/>
              </a:ext>
            </a:extLst>
          </p:cNvPr>
          <p:cNvGraphicFramePr>
            <a:graphicFrameLocks noGrp="1"/>
          </p:cNvGraphicFramePr>
          <p:nvPr>
            <p:extLst/>
          </p:nvPr>
        </p:nvGraphicFramePr>
        <p:xfrm>
          <a:off x="2872740" y="4898534"/>
          <a:ext cx="4404360" cy="352658"/>
        </p:xfrm>
        <a:graphic>
          <a:graphicData uri="http://schemas.openxmlformats.org/drawingml/2006/table">
            <a:tbl>
              <a:tblPr firstRow="1" bandRow="1"/>
              <a:tblGrid>
                <a:gridCol w="367030">
                  <a:extLst>
                    <a:ext uri="{9D8B030D-6E8A-4147-A177-3AD203B41FA5}">
                      <a16:colId xmlns:a16="http://schemas.microsoft.com/office/drawing/2014/main" val="2751498739"/>
                    </a:ext>
                  </a:extLst>
                </a:gridCol>
                <a:gridCol w="367030">
                  <a:extLst>
                    <a:ext uri="{9D8B030D-6E8A-4147-A177-3AD203B41FA5}">
                      <a16:colId xmlns:a16="http://schemas.microsoft.com/office/drawing/2014/main" val="3145785283"/>
                    </a:ext>
                  </a:extLst>
                </a:gridCol>
                <a:gridCol w="367030">
                  <a:extLst>
                    <a:ext uri="{9D8B030D-6E8A-4147-A177-3AD203B41FA5}">
                      <a16:colId xmlns:a16="http://schemas.microsoft.com/office/drawing/2014/main" val="790980743"/>
                    </a:ext>
                  </a:extLst>
                </a:gridCol>
                <a:gridCol w="367030">
                  <a:extLst>
                    <a:ext uri="{9D8B030D-6E8A-4147-A177-3AD203B41FA5}">
                      <a16:colId xmlns:a16="http://schemas.microsoft.com/office/drawing/2014/main" val="3161708135"/>
                    </a:ext>
                  </a:extLst>
                </a:gridCol>
                <a:gridCol w="367030">
                  <a:extLst>
                    <a:ext uri="{9D8B030D-6E8A-4147-A177-3AD203B41FA5}">
                      <a16:colId xmlns:a16="http://schemas.microsoft.com/office/drawing/2014/main" val="2065889691"/>
                    </a:ext>
                  </a:extLst>
                </a:gridCol>
                <a:gridCol w="367030">
                  <a:extLst>
                    <a:ext uri="{9D8B030D-6E8A-4147-A177-3AD203B41FA5}">
                      <a16:colId xmlns:a16="http://schemas.microsoft.com/office/drawing/2014/main" val="1816133027"/>
                    </a:ext>
                  </a:extLst>
                </a:gridCol>
                <a:gridCol w="367030">
                  <a:extLst>
                    <a:ext uri="{9D8B030D-6E8A-4147-A177-3AD203B41FA5}">
                      <a16:colId xmlns:a16="http://schemas.microsoft.com/office/drawing/2014/main" val="2951615873"/>
                    </a:ext>
                  </a:extLst>
                </a:gridCol>
                <a:gridCol w="367030">
                  <a:extLst>
                    <a:ext uri="{9D8B030D-6E8A-4147-A177-3AD203B41FA5}">
                      <a16:colId xmlns:a16="http://schemas.microsoft.com/office/drawing/2014/main" val="3211364322"/>
                    </a:ext>
                  </a:extLst>
                </a:gridCol>
                <a:gridCol w="367030">
                  <a:extLst>
                    <a:ext uri="{9D8B030D-6E8A-4147-A177-3AD203B41FA5}">
                      <a16:colId xmlns:a16="http://schemas.microsoft.com/office/drawing/2014/main" val="1990404033"/>
                    </a:ext>
                  </a:extLst>
                </a:gridCol>
                <a:gridCol w="367030">
                  <a:extLst>
                    <a:ext uri="{9D8B030D-6E8A-4147-A177-3AD203B41FA5}">
                      <a16:colId xmlns:a16="http://schemas.microsoft.com/office/drawing/2014/main" val="4003046759"/>
                    </a:ext>
                  </a:extLst>
                </a:gridCol>
                <a:gridCol w="367030">
                  <a:extLst>
                    <a:ext uri="{9D8B030D-6E8A-4147-A177-3AD203B41FA5}">
                      <a16:colId xmlns:a16="http://schemas.microsoft.com/office/drawing/2014/main" val="2929734029"/>
                    </a:ext>
                  </a:extLst>
                </a:gridCol>
                <a:gridCol w="367030">
                  <a:extLst>
                    <a:ext uri="{9D8B030D-6E8A-4147-A177-3AD203B41FA5}">
                      <a16:colId xmlns:a16="http://schemas.microsoft.com/office/drawing/2014/main" val="3602525241"/>
                    </a:ext>
                  </a:extLst>
                </a:gridCol>
              </a:tblGrid>
              <a:tr h="121193">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81286385"/>
                  </a:ext>
                </a:extLst>
              </a:tr>
            </a:tbl>
          </a:graphicData>
        </a:graphic>
      </p:graphicFrame>
      <p:graphicFrame>
        <p:nvGraphicFramePr>
          <p:cNvPr id="37" name="Table 36">
            <a:extLst>
              <a:ext uri="{FF2B5EF4-FFF2-40B4-BE49-F238E27FC236}">
                <a16:creationId xmlns:a16="http://schemas.microsoft.com/office/drawing/2014/main" id="{89FBB9B5-5ACB-4ADA-9E84-15B64152A2E2}"/>
              </a:ext>
            </a:extLst>
          </p:cNvPr>
          <p:cNvGraphicFramePr>
            <a:graphicFrameLocks noGrp="1"/>
          </p:cNvGraphicFramePr>
          <p:nvPr>
            <p:extLst/>
          </p:nvPr>
        </p:nvGraphicFramePr>
        <p:xfrm>
          <a:off x="2872740" y="5481748"/>
          <a:ext cx="4404360" cy="352658"/>
        </p:xfrm>
        <a:graphic>
          <a:graphicData uri="http://schemas.openxmlformats.org/drawingml/2006/table">
            <a:tbl>
              <a:tblPr firstRow="1" bandRow="1"/>
              <a:tblGrid>
                <a:gridCol w="367030">
                  <a:extLst>
                    <a:ext uri="{9D8B030D-6E8A-4147-A177-3AD203B41FA5}">
                      <a16:colId xmlns:a16="http://schemas.microsoft.com/office/drawing/2014/main" val="2751498739"/>
                    </a:ext>
                  </a:extLst>
                </a:gridCol>
                <a:gridCol w="367030">
                  <a:extLst>
                    <a:ext uri="{9D8B030D-6E8A-4147-A177-3AD203B41FA5}">
                      <a16:colId xmlns:a16="http://schemas.microsoft.com/office/drawing/2014/main" val="3145785283"/>
                    </a:ext>
                  </a:extLst>
                </a:gridCol>
                <a:gridCol w="367030">
                  <a:extLst>
                    <a:ext uri="{9D8B030D-6E8A-4147-A177-3AD203B41FA5}">
                      <a16:colId xmlns:a16="http://schemas.microsoft.com/office/drawing/2014/main" val="790980743"/>
                    </a:ext>
                  </a:extLst>
                </a:gridCol>
                <a:gridCol w="367030">
                  <a:extLst>
                    <a:ext uri="{9D8B030D-6E8A-4147-A177-3AD203B41FA5}">
                      <a16:colId xmlns:a16="http://schemas.microsoft.com/office/drawing/2014/main" val="3161708135"/>
                    </a:ext>
                  </a:extLst>
                </a:gridCol>
                <a:gridCol w="367030">
                  <a:extLst>
                    <a:ext uri="{9D8B030D-6E8A-4147-A177-3AD203B41FA5}">
                      <a16:colId xmlns:a16="http://schemas.microsoft.com/office/drawing/2014/main" val="2065889691"/>
                    </a:ext>
                  </a:extLst>
                </a:gridCol>
                <a:gridCol w="367030">
                  <a:extLst>
                    <a:ext uri="{9D8B030D-6E8A-4147-A177-3AD203B41FA5}">
                      <a16:colId xmlns:a16="http://schemas.microsoft.com/office/drawing/2014/main" val="1816133027"/>
                    </a:ext>
                  </a:extLst>
                </a:gridCol>
                <a:gridCol w="367030">
                  <a:extLst>
                    <a:ext uri="{9D8B030D-6E8A-4147-A177-3AD203B41FA5}">
                      <a16:colId xmlns:a16="http://schemas.microsoft.com/office/drawing/2014/main" val="2951615873"/>
                    </a:ext>
                  </a:extLst>
                </a:gridCol>
                <a:gridCol w="367030">
                  <a:extLst>
                    <a:ext uri="{9D8B030D-6E8A-4147-A177-3AD203B41FA5}">
                      <a16:colId xmlns:a16="http://schemas.microsoft.com/office/drawing/2014/main" val="3211364322"/>
                    </a:ext>
                  </a:extLst>
                </a:gridCol>
                <a:gridCol w="367030">
                  <a:extLst>
                    <a:ext uri="{9D8B030D-6E8A-4147-A177-3AD203B41FA5}">
                      <a16:colId xmlns:a16="http://schemas.microsoft.com/office/drawing/2014/main" val="1990404033"/>
                    </a:ext>
                  </a:extLst>
                </a:gridCol>
                <a:gridCol w="367030">
                  <a:extLst>
                    <a:ext uri="{9D8B030D-6E8A-4147-A177-3AD203B41FA5}">
                      <a16:colId xmlns:a16="http://schemas.microsoft.com/office/drawing/2014/main" val="4003046759"/>
                    </a:ext>
                  </a:extLst>
                </a:gridCol>
                <a:gridCol w="367030">
                  <a:extLst>
                    <a:ext uri="{9D8B030D-6E8A-4147-A177-3AD203B41FA5}">
                      <a16:colId xmlns:a16="http://schemas.microsoft.com/office/drawing/2014/main" val="2929734029"/>
                    </a:ext>
                  </a:extLst>
                </a:gridCol>
                <a:gridCol w="367030">
                  <a:extLst>
                    <a:ext uri="{9D8B030D-6E8A-4147-A177-3AD203B41FA5}">
                      <a16:colId xmlns:a16="http://schemas.microsoft.com/office/drawing/2014/main" val="3602525241"/>
                    </a:ext>
                  </a:extLst>
                </a:gridCol>
              </a:tblGrid>
              <a:tr h="121193">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endParaRPr lang="en-US" sz="1800" b="1">
                        <a:latin typeface="Arial" panose="020B0604020202020204" pitchFamily="34" charset="0"/>
                        <a:cs typeface="Arial" panose="020B0604020202020204" pitchFamily="34" charset="0"/>
                      </a:endParaRPr>
                    </a:p>
                  </a:txBody>
                  <a:tcPr marL="86171" marR="86171" marT="39169" marB="3916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881286385"/>
                  </a:ext>
                </a:extLst>
              </a:tr>
            </a:tbl>
          </a:graphicData>
        </a:graphic>
      </p:graphicFrame>
      <p:sp>
        <p:nvSpPr>
          <p:cNvPr id="38" name="TextBox 37">
            <a:extLst>
              <a:ext uri="{FF2B5EF4-FFF2-40B4-BE49-F238E27FC236}">
                <a16:creationId xmlns:a16="http://schemas.microsoft.com/office/drawing/2014/main" id="{1D35395A-100F-44F8-AF51-1B80FA77225B}"/>
              </a:ext>
            </a:extLst>
          </p:cNvPr>
          <p:cNvSpPr txBox="1"/>
          <p:nvPr/>
        </p:nvSpPr>
        <p:spPr>
          <a:xfrm>
            <a:off x="889079" y="1828846"/>
            <a:ext cx="910277"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Vector</a:t>
            </a:r>
          </a:p>
        </p:txBody>
      </p:sp>
      <p:sp>
        <p:nvSpPr>
          <p:cNvPr id="39" name="TextBox 38">
            <a:extLst>
              <a:ext uri="{FF2B5EF4-FFF2-40B4-BE49-F238E27FC236}">
                <a16:creationId xmlns:a16="http://schemas.microsoft.com/office/drawing/2014/main" id="{D363DE3E-EF42-4C3B-89B7-EABCBAA62FB9}"/>
              </a:ext>
            </a:extLst>
          </p:cNvPr>
          <p:cNvSpPr txBox="1"/>
          <p:nvPr/>
        </p:nvSpPr>
        <p:spPr>
          <a:xfrm>
            <a:off x="4355715" y="1828846"/>
            <a:ext cx="9334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Matrix</a:t>
            </a:r>
          </a:p>
        </p:txBody>
      </p:sp>
      <p:sp>
        <p:nvSpPr>
          <p:cNvPr id="40" name="TextBox 39">
            <a:extLst>
              <a:ext uri="{FF2B5EF4-FFF2-40B4-BE49-F238E27FC236}">
                <a16:creationId xmlns:a16="http://schemas.microsoft.com/office/drawing/2014/main" id="{D87A77E2-4928-4BE7-A696-C23F1B511BCF}"/>
              </a:ext>
            </a:extLst>
          </p:cNvPr>
          <p:cNvSpPr txBox="1"/>
          <p:nvPr/>
        </p:nvSpPr>
        <p:spPr>
          <a:xfrm>
            <a:off x="7347024" y="2553212"/>
            <a:ext cx="657225" cy="369332"/>
          </a:xfrm>
          <a:prstGeom prst="rect">
            <a:avLst/>
          </a:prstGeom>
          <a:noFill/>
        </p:spPr>
        <p:txBody>
          <a:bodyPr wrap="square" rtlCol="0">
            <a:spAutoFit/>
          </a:bodyPr>
          <a:lstStyle/>
          <a:p>
            <a:r>
              <a:rPr lang="en-US"/>
              <a:t>PE 0</a:t>
            </a:r>
          </a:p>
        </p:txBody>
      </p:sp>
      <p:sp>
        <p:nvSpPr>
          <p:cNvPr id="41" name="TextBox 40">
            <a:extLst>
              <a:ext uri="{FF2B5EF4-FFF2-40B4-BE49-F238E27FC236}">
                <a16:creationId xmlns:a16="http://schemas.microsoft.com/office/drawing/2014/main" id="{622FD1EA-F385-4016-BBD0-D8ADA18F4F15}"/>
              </a:ext>
            </a:extLst>
          </p:cNvPr>
          <p:cNvSpPr txBox="1"/>
          <p:nvPr/>
        </p:nvSpPr>
        <p:spPr>
          <a:xfrm>
            <a:off x="7347025" y="3132920"/>
            <a:ext cx="657225" cy="369332"/>
          </a:xfrm>
          <a:prstGeom prst="rect">
            <a:avLst/>
          </a:prstGeom>
          <a:noFill/>
        </p:spPr>
        <p:txBody>
          <a:bodyPr wrap="square" rtlCol="0">
            <a:spAutoFit/>
          </a:bodyPr>
          <a:lstStyle/>
          <a:p>
            <a:r>
              <a:rPr lang="en-US">
                <a:solidFill>
                  <a:schemeClr val="bg1">
                    <a:lumMod val="65000"/>
                  </a:schemeClr>
                </a:solidFill>
              </a:rPr>
              <a:t>PE 1</a:t>
            </a:r>
          </a:p>
        </p:txBody>
      </p:sp>
      <p:sp>
        <p:nvSpPr>
          <p:cNvPr id="42" name="TextBox 41">
            <a:extLst>
              <a:ext uri="{FF2B5EF4-FFF2-40B4-BE49-F238E27FC236}">
                <a16:creationId xmlns:a16="http://schemas.microsoft.com/office/drawing/2014/main" id="{6F9001E2-84BC-49B5-BC1B-2AD4DAC40241}"/>
              </a:ext>
            </a:extLst>
          </p:cNvPr>
          <p:cNvSpPr txBox="1"/>
          <p:nvPr/>
        </p:nvSpPr>
        <p:spPr>
          <a:xfrm>
            <a:off x="7347023" y="3721884"/>
            <a:ext cx="657225" cy="369332"/>
          </a:xfrm>
          <a:prstGeom prst="rect">
            <a:avLst/>
          </a:prstGeom>
          <a:noFill/>
        </p:spPr>
        <p:txBody>
          <a:bodyPr wrap="square" rtlCol="0">
            <a:spAutoFit/>
          </a:bodyPr>
          <a:lstStyle/>
          <a:p>
            <a:r>
              <a:rPr lang="en-US">
                <a:solidFill>
                  <a:schemeClr val="bg1">
                    <a:lumMod val="65000"/>
                  </a:schemeClr>
                </a:solidFill>
              </a:rPr>
              <a:t>PE 2</a:t>
            </a:r>
          </a:p>
        </p:txBody>
      </p:sp>
      <p:sp>
        <p:nvSpPr>
          <p:cNvPr id="43" name="TextBox 42">
            <a:extLst>
              <a:ext uri="{FF2B5EF4-FFF2-40B4-BE49-F238E27FC236}">
                <a16:creationId xmlns:a16="http://schemas.microsoft.com/office/drawing/2014/main" id="{6A4FB93C-A2CE-4321-A7D6-1B7FE3C10688}"/>
              </a:ext>
            </a:extLst>
          </p:cNvPr>
          <p:cNvSpPr txBox="1"/>
          <p:nvPr/>
        </p:nvSpPr>
        <p:spPr>
          <a:xfrm>
            <a:off x="7347023" y="4301592"/>
            <a:ext cx="657225" cy="369332"/>
          </a:xfrm>
          <a:prstGeom prst="rect">
            <a:avLst/>
          </a:prstGeom>
          <a:noFill/>
        </p:spPr>
        <p:txBody>
          <a:bodyPr wrap="square" rtlCol="0">
            <a:spAutoFit/>
          </a:bodyPr>
          <a:lstStyle/>
          <a:p>
            <a:r>
              <a:rPr lang="en-US">
                <a:solidFill>
                  <a:schemeClr val="bg1">
                    <a:lumMod val="65000"/>
                  </a:schemeClr>
                </a:solidFill>
              </a:rPr>
              <a:t>PE 3</a:t>
            </a:r>
          </a:p>
        </p:txBody>
      </p:sp>
      <p:sp>
        <p:nvSpPr>
          <p:cNvPr id="44" name="TextBox 43">
            <a:extLst>
              <a:ext uri="{FF2B5EF4-FFF2-40B4-BE49-F238E27FC236}">
                <a16:creationId xmlns:a16="http://schemas.microsoft.com/office/drawing/2014/main" id="{20A517C6-7848-4E5D-87D8-5E3D02E6B97F}"/>
              </a:ext>
            </a:extLst>
          </p:cNvPr>
          <p:cNvSpPr txBox="1"/>
          <p:nvPr/>
        </p:nvSpPr>
        <p:spPr>
          <a:xfrm>
            <a:off x="7347023" y="4890556"/>
            <a:ext cx="657225" cy="369332"/>
          </a:xfrm>
          <a:prstGeom prst="rect">
            <a:avLst/>
          </a:prstGeom>
          <a:noFill/>
        </p:spPr>
        <p:txBody>
          <a:bodyPr wrap="square" rtlCol="0">
            <a:spAutoFit/>
          </a:bodyPr>
          <a:lstStyle/>
          <a:p>
            <a:r>
              <a:rPr lang="en-US">
                <a:solidFill>
                  <a:schemeClr val="bg1">
                    <a:lumMod val="65000"/>
                  </a:schemeClr>
                </a:solidFill>
              </a:rPr>
              <a:t>PE 4</a:t>
            </a:r>
          </a:p>
        </p:txBody>
      </p:sp>
      <p:sp>
        <p:nvSpPr>
          <p:cNvPr id="45" name="TextBox 44">
            <a:extLst>
              <a:ext uri="{FF2B5EF4-FFF2-40B4-BE49-F238E27FC236}">
                <a16:creationId xmlns:a16="http://schemas.microsoft.com/office/drawing/2014/main" id="{8A29CE7D-0E63-4718-967A-A5E5094F7CEB}"/>
              </a:ext>
            </a:extLst>
          </p:cNvPr>
          <p:cNvSpPr txBox="1"/>
          <p:nvPr/>
        </p:nvSpPr>
        <p:spPr>
          <a:xfrm>
            <a:off x="7347022" y="5471526"/>
            <a:ext cx="657225" cy="369332"/>
          </a:xfrm>
          <a:prstGeom prst="rect">
            <a:avLst/>
          </a:prstGeom>
          <a:noFill/>
        </p:spPr>
        <p:txBody>
          <a:bodyPr wrap="square" rtlCol="0">
            <a:spAutoFit/>
          </a:bodyPr>
          <a:lstStyle/>
          <a:p>
            <a:r>
              <a:rPr lang="en-US">
                <a:solidFill>
                  <a:schemeClr val="bg1">
                    <a:lumMod val="65000"/>
                  </a:schemeClr>
                </a:solidFill>
              </a:rPr>
              <a:t>PE 5</a:t>
            </a:r>
          </a:p>
        </p:txBody>
      </p:sp>
      <p:sp>
        <p:nvSpPr>
          <p:cNvPr id="20" name="Content Placeholder 2">
            <a:extLst>
              <a:ext uri="{FF2B5EF4-FFF2-40B4-BE49-F238E27FC236}">
                <a16:creationId xmlns:a16="http://schemas.microsoft.com/office/drawing/2014/main" id="{4CF34591-B702-4AE9-8F46-D556FE4A8247}"/>
              </a:ext>
            </a:extLst>
          </p:cNvPr>
          <p:cNvSpPr>
            <a:spLocks noGrp="1"/>
          </p:cNvSpPr>
          <p:nvPr>
            <p:ph idx="1"/>
          </p:nvPr>
        </p:nvSpPr>
        <p:spPr>
          <a:xfrm>
            <a:off x="889079" y="1192478"/>
            <a:ext cx="5897203" cy="510862"/>
          </a:xfrm>
        </p:spPr>
        <p:txBody>
          <a:bodyPr>
            <a:normAutofit/>
          </a:bodyPr>
          <a:lstStyle/>
          <a:p>
            <a:pPr>
              <a:buClr>
                <a:schemeClr val="accent1">
                  <a:lumMod val="50000"/>
                </a:schemeClr>
              </a:buClr>
              <a:buFont typeface="Wingdings" panose="05000000000000000000" pitchFamily="2" charset="2"/>
              <a:buChar char="Ø"/>
            </a:pPr>
            <a:r>
              <a:rPr lang="en-US" sz="2400">
                <a:latin typeface="Helvetica" panose="020B0604020202020204" pitchFamily="34" charset="0"/>
                <a:cs typeface="Helvetica" panose="020B0604020202020204" pitchFamily="34" charset="0"/>
              </a:rPr>
              <a:t>Intra-row (inter-bank) parallelism:</a:t>
            </a:r>
          </a:p>
        </p:txBody>
      </p:sp>
    </p:spTree>
    <p:extLst>
      <p:ext uri="{BB962C8B-B14F-4D97-AF65-F5344CB8AC3E}">
        <p14:creationId xmlns:p14="http://schemas.microsoft.com/office/powerpoint/2010/main" val="44697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Sparse MV Multiplication (</a:t>
            </a:r>
            <a:r>
              <a:rPr lang="en-US" altLang="zh-CN" err="1">
                <a:latin typeface="Helvetica" panose="020B0604020202020204" pitchFamily="34" charset="0"/>
                <a:cs typeface="Helvetica" panose="020B0604020202020204" pitchFamily="34" charset="0"/>
              </a:rPr>
              <a:t>SpMxV</a:t>
            </a:r>
            <a:r>
              <a:rPr lang="en-US" altLang="zh-CN">
                <a:latin typeface="Helvetica" panose="020B0604020202020204" pitchFamily="34" charset="0"/>
                <a:cs typeface="Helvetica" panose="020B0604020202020204" pitchFamily="34" charset="0"/>
              </a:rPr>
              <a:t>)</a:t>
            </a:r>
            <a:endParaRPr lang="en-US">
              <a:latin typeface="Helvetica" panose="020B0604020202020204" pitchFamily="34" charset="0"/>
              <a:cs typeface="Helvetica" panose="020B0604020202020204" pitchFamily="34" charset="0"/>
            </a:endParaRPr>
          </a:p>
        </p:txBody>
      </p:sp>
      <p:sp>
        <p:nvSpPr>
          <p:cNvPr id="61" name="TextBox 60">
            <a:extLst>
              <a:ext uri="{FF2B5EF4-FFF2-40B4-BE49-F238E27FC236}">
                <a16:creationId xmlns:a16="http://schemas.microsoft.com/office/drawing/2014/main" id="{F7EFFA3A-9729-467A-A336-E682E1BFBDD5}"/>
              </a:ext>
            </a:extLst>
          </p:cNvPr>
          <p:cNvSpPr txBox="1"/>
          <p:nvPr/>
        </p:nvSpPr>
        <p:spPr>
          <a:xfrm>
            <a:off x="4253742" y="1713533"/>
            <a:ext cx="1957627" cy="323165"/>
          </a:xfrm>
          <a:prstGeom prst="rect">
            <a:avLst/>
          </a:prstGeom>
          <a:noFill/>
        </p:spPr>
        <p:txBody>
          <a:bodyPr wrap="square" rtlCol="0">
            <a:spAutoFit/>
          </a:bodyPr>
          <a:lstStyle/>
          <a:p>
            <a:r>
              <a:rPr lang="en-US" altLang="zh-CN" sz="1500" b="1">
                <a:latin typeface="Arial" panose="020B0604020202020204" pitchFamily="34" charset="0"/>
                <a:cs typeface="Arial" panose="020B0604020202020204" pitchFamily="34" charset="0"/>
              </a:rPr>
              <a:t>BSB matrix row</a:t>
            </a:r>
            <a:endParaRPr lang="en-US" sz="1500" b="1">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D1D84CEA-19F3-4C84-816E-8FB7D22419BE}"/>
              </a:ext>
            </a:extLst>
          </p:cNvPr>
          <p:cNvSpPr txBox="1"/>
          <p:nvPr/>
        </p:nvSpPr>
        <p:spPr>
          <a:xfrm>
            <a:off x="392017" y="1938325"/>
            <a:ext cx="1957627" cy="323165"/>
          </a:xfrm>
          <a:prstGeom prst="rect">
            <a:avLst/>
          </a:prstGeom>
          <a:noFill/>
        </p:spPr>
        <p:txBody>
          <a:bodyPr wrap="square" rtlCol="0">
            <a:spAutoFit/>
          </a:bodyPr>
          <a:lstStyle/>
          <a:p>
            <a:r>
              <a:rPr lang="en-US" altLang="zh-CN" sz="1500" b="1">
                <a:latin typeface="Arial" panose="020B0604020202020204" pitchFamily="34" charset="0"/>
                <a:cs typeface="Arial" panose="020B0604020202020204" pitchFamily="34" charset="0"/>
              </a:rPr>
              <a:t>Dense vector</a:t>
            </a:r>
            <a:endParaRPr lang="en-US" sz="1500" b="1">
              <a:latin typeface="Arial" panose="020B0604020202020204" pitchFamily="34" charset="0"/>
              <a:cs typeface="Arial" panose="020B0604020202020204" pitchFamily="34" charset="0"/>
            </a:endParaRPr>
          </a:p>
        </p:txBody>
      </p:sp>
      <p:graphicFrame>
        <p:nvGraphicFramePr>
          <p:cNvPr id="72" name="Table 71">
            <a:extLst>
              <a:ext uri="{FF2B5EF4-FFF2-40B4-BE49-F238E27FC236}">
                <a16:creationId xmlns:a16="http://schemas.microsoft.com/office/drawing/2014/main" id="{C63A2D80-E616-4E16-8D6C-A5E9167AB9FF}"/>
              </a:ext>
            </a:extLst>
          </p:cNvPr>
          <p:cNvGraphicFramePr>
            <a:graphicFrameLocks noGrp="1"/>
          </p:cNvGraphicFramePr>
          <p:nvPr>
            <p:extLst>
              <p:ext uri="{D42A27DB-BD31-4B8C-83A1-F6EECF244321}">
                <p14:modId xmlns:p14="http://schemas.microsoft.com/office/powerpoint/2010/main" val="3075091491"/>
              </p:ext>
            </p:extLst>
          </p:nvPr>
        </p:nvGraphicFramePr>
        <p:xfrm>
          <a:off x="2102935" y="2538425"/>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0</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73" name="Table 72">
            <a:extLst>
              <a:ext uri="{FF2B5EF4-FFF2-40B4-BE49-F238E27FC236}">
                <a16:creationId xmlns:a16="http://schemas.microsoft.com/office/drawing/2014/main" id="{AB356AAD-44ED-4A00-AD41-E77A818A72AA}"/>
              </a:ext>
            </a:extLst>
          </p:cNvPr>
          <p:cNvGraphicFramePr>
            <a:graphicFrameLocks noGrp="1"/>
          </p:cNvGraphicFramePr>
          <p:nvPr>
            <p:extLst>
              <p:ext uri="{D42A27DB-BD31-4B8C-83A1-F6EECF244321}">
                <p14:modId xmlns:p14="http://schemas.microsoft.com/office/powerpoint/2010/main" val="4042130867"/>
              </p:ext>
            </p:extLst>
          </p:nvPr>
        </p:nvGraphicFramePr>
        <p:xfrm>
          <a:off x="3581854" y="2542720"/>
          <a:ext cx="1471952" cy="281940"/>
        </p:xfrm>
        <a:graphic>
          <a:graphicData uri="http://schemas.openxmlformats.org/drawingml/2006/table">
            <a:tbl>
              <a:tblPr firstRow="1" bandRow="1">
                <a:tableStyleId>{C4B1156A-380E-4F78-BDF5-A606A8083BF9}</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1</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74" name="Table 73">
            <a:extLst>
              <a:ext uri="{FF2B5EF4-FFF2-40B4-BE49-F238E27FC236}">
                <a16:creationId xmlns:a16="http://schemas.microsoft.com/office/drawing/2014/main" id="{0BB19D14-E8F4-45D8-8F79-8B0709BC9403}"/>
              </a:ext>
            </a:extLst>
          </p:cNvPr>
          <p:cNvGraphicFramePr>
            <a:graphicFrameLocks noGrp="1"/>
          </p:cNvGraphicFramePr>
          <p:nvPr>
            <p:extLst>
              <p:ext uri="{D42A27DB-BD31-4B8C-83A1-F6EECF244321}">
                <p14:modId xmlns:p14="http://schemas.microsoft.com/office/powerpoint/2010/main" val="3950104243"/>
              </p:ext>
            </p:extLst>
          </p:nvPr>
        </p:nvGraphicFramePr>
        <p:xfrm>
          <a:off x="5062939" y="2543361"/>
          <a:ext cx="1471952" cy="281940"/>
        </p:xfrm>
        <a:graphic>
          <a:graphicData uri="http://schemas.openxmlformats.org/drawingml/2006/table">
            <a:tbl>
              <a:tblPr firstRow="1" bandRow="1">
                <a:tableStyleId>{22838BEF-8BB2-4498-84A7-C5851F593DF1}</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2</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75" name="Table 74">
            <a:extLst>
              <a:ext uri="{FF2B5EF4-FFF2-40B4-BE49-F238E27FC236}">
                <a16:creationId xmlns:a16="http://schemas.microsoft.com/office/drawing/2014/main" id="{D5A42F85-5BF7-43BA-B1A4-B46F5D2808FF}"/>
              </a:ext>
            </a:extLst>
          </p:cNvPr>
          <p:cNvGraphicFramePr>
            <a:graphicFrameLocks noGrp="1"/>
          </p:cNvGraphicFramePr>
          <p:nvPr>
            <p:extLst>
              <p:ext uri="{D42A27DB-BD31-4B8C-83A1-F6EECF244321}">
                <p14:modId xmlns:p14="http://schemas.microsoft.com/office/powerpoint/2010/main" val="3091646205"/>
              </p:ext>
            </p:extLst>
          </p:nvPr>
        </p:nvGraphicFramePr>
        <p:xfrm>
          <a:off x="6534891" y="2543361"/>
          <a:ext cx="1471952" cy="281940"/>
        </p:xfrm>
        <a:graphic>
          <a:graphicData uri="http://schemas.openxmlformats.org/drawingml/2006/table">
            <a:tbl>
              <a:tblPr firstRow="1" bandRow="1">
                <a:tableStyleId>{16D9F66E-5EB9-4882-86FB-DCBF35E3C3E4}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3</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sp>
        <p:nvSpPr>
          <p:cNvPr id="76" name="Rectangle 75">
            <a:extLst>
              <a:ext uri="{FF2B5EF4-FFF2-40B4-BE49-F238E27FC236}">
                <a16:creationId xmlns:a16="http://schemas.microsoft.com/office/drawing/2014/main" id="{69EE9508-5DB5-49EC-A331-ABEDC7325302}"/>
              </a:ext>
            </a:extLst>
          </p:cNvPr>
          <p:cNvSpPr/>
          <p:nvPr/>
        </p:nvSpPr>
        <p:spPr>
          <a:xfrm>
            <a:off x="1946965" y="2098946"/>
            <a:ext cx="6180851" cy="745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n>
                <a:solidFill>
                  <a:schemeClr val="tx1"/>
                </a:solidFill>
              </a:ln>
              <a:solidFill>
                <a:schemeClr val="tx1"/>
              </a:solidFill>
            </a:endParaRPr>
          </a:p>
        </p:txBody>
      </p:sp>
      <p:graphicFrame>
        <p:nvGraphicFramePr>
          <p:cNvPr id="78" name="Table 77">
            <a:extLst>
              <a:ext uri="{FF2B5EF4-FFF2-40B4-BE49-F238E27FC236}">
                <a16:creationId xmlns:a16="http://schemas.microsoft.com/office/drawing/2014/main" id="{17BCE02C-A14F-4F9E-BFFB-F01A0CAF415B}"/>
              </a:ext>
            </a:extLst>
          </p:cNvPr>
          <p:cNvGraphicFramePr>
            <a:graphicFrameLocks noGrp="1"/>
          </p:cNvGraphicFramePr>
          <p:nvPr>
            <p:extLst>
              <p:ext uri="{D42A27DB-BD31-4B8C-83A1-F6EECF244321}">
                <p14:modId xmlns:p14="http://schemas.microsoft.com/office/powerpoint/2010/main" val="2267591799"/>
              </p:ext>
            </p:extLst>
          </p:nvPr>
        </p:nvGraphicFramePr>
        <p:xfrm>
          <a:off x="2102935" y="2225644"/>
          <a:ext cx="5901924" cy="297180"/>
        </p:xfrm>
        <a:graphic>
          <a:graphicData uri="http://schemas.openxmlformats.org/drawingml/2006/table">
            <a:tbl>
              <a:tblPr firstRow="1" bandRow="1">
                <a:tableStyleId>{5940675A-B579-460E-94D1-54222C63F5DA}</a:tableStyleId>
              </a:tblPr>
              <a:tblGrid>
                <a:gridCol w="491827">
                  <a:extLst>
                    <a:ext uri="{9D8B030D-6E8A-4147-A177-3AD203B41FA5}">
                      <a16:colId xmlns:a16="http://schemas.microsoft.com/office/drawing/2014/main" val="2751498739"/>
                    </a:ext>
                  </a:extLst>
                </a:gridCol>
                <a:gridCol w="491827">
                  <a:extLst>
                    <a:ext uri="{9D8B030D-6E8A-4147-A177-3AD203B41FA5}">
                      <a16:colId xmlns:a16="http://schemas.microsoft.com/office/drawing/2014/main" val="3145785283"/>
                    </a:ext>
                  </a:extLst>
                </a:gridCol>
                <a:gridCol w="491827">
                  <a:extLst>
                    <a:ext uri="{9D8B030D-6E8A-4147-A177-3AD203B41FA5}">
                      <a16:colId xmlns:a16="http://schemas.microsoft.com/office/drawing/2014/main" val="790980743"/>
                    </a:ext>
                  </a:extLst>
                </a:gridCol>
                <a:gridCol w="491827">
                  <a:extLst>
                    <a:ext uri="{9D8B030D-6E8A-4147-A177-3AD203B41FA5}">
                      <a16:colId xmlns:a16="http://schemas.microsoft.com/office/drawing/2014/main" val="3161708135"/>
                    </a:ext>
                  </a:extLst>
                </a:gridCol>
                <a:gridCol w="491827">
                  <a:extLst>
                    <a:ext uri="{9D8B030D-6E8A-4147-A177-3AD203B41FA5}">
                      <a16:colId xmlns:a16="http://schemas.microsoft.com/office/drawing/2014/main" val="2065889691"/>
                    </a:ext>
                  </a:extLst>
                </a:gridCol>
                <a:gridCol w="491827">
                  <a:extLst>
                    <a:ext uri="{9D8B030D-6E8A-4147-A177-3AD203B41FA5}">
                      <a16:colId xmlns:a16="http://schemas.microsoft.com/office/drawing/2014/main" val="1816133027"/>
                    </a:ext>
                  </a:extLst>
                </a:gridCol>
                <a:gridCol w="491827">
                  <a:extLst>
                    <a:ext uri="{9D8B030D-6E8A-4147-A177-3AD203B41FA5}">
                      <a16:colId xmlns:a16="http://schemas.microsoft.com/office/drawing/2014/main" val="2951615873"/>
                    </a:ext>
                  </a:extLst>
                </a:gridCol>
                <a:gridCol w="491827">
                  <a:extLst>
                    <a:ext uri="{9D8B030D-6E8A-4147-A177-3AD203B41FA5}">
                      <a16:colId xmlns:a16="http://schemas.microsoft.com/office/drawing/2014/main" val="3211364322"/>
                    </a:ext>
                  </a:extLst>
                </a:gridCol>
                <a:gridCol w="491827">
                  <a:extLst>
                    <a:ext uri="{9D8B030D-6E8A-4147-A177-3AD203B41FA5}">
                      <a16:colId xmlns:a16="http://schemas.microsoft.com/office/drawing/2014/main" val="1990404033"/>
                    </a:ext>
                  </a:extLst>
                </a:gridCol>
                <a:gridCol w="491827">
                  <a:extLst>
                    <a:ext uri="{9D8B030D-6E8A-4147-A177-3AD203B41FA5}">
                      <a16:colId xmlns:a16="http://schemas.microsoft.com/office/drawing/2014/main" val="4003046759"/>
                    </a:ext>
                  </a:extLst>
                </a:gridCol>
                <a:gridCol w="491827">
                  <a:extLst>
                    <a:ext uri="{9D8B030D-6E8A-4147-A177-3AD203B41FA5}">
                      <a16:colId xmlns:a16="http://schemas.microsoft.com/office/drawing/2014/main" val="2929734029"/>
                    </a:ext>
                  </a:extLst>
                </a:gridCol>
                <a:gridCol w="491827">
                  <a:extLst>
                    <a:ext uri="{9D8B030D-6E8A-4147-A177-3AD203B41FA5}">
                      <a16:colId xmlns:a16="http://schemas.microsoft.com/office/drawing/2014/main" val="3602525241"/>
                    </a:ext>
                  </a:extLst>
                </a:gridCol>
              </a:tblGrid>
              <a:tr h="297180">
                <a:tc>
                  <a:txBody>
                    <a:bodyPr/>
                    <a:lstStyle/>
                    <a:p>
                      <a:pPr algn="ctr"/>
                      <a:r>
                        <a:rPr lang="en-US" altLang="zh-CN" sz="1500" b="1">
                          <a:solidFill>
                            <a:srgbClr val="FF0000"/>
                          </a:solidFill>
                          <a:latin typeface="Arial" panose="020B0604020202020204" pitchFamily="34" charset="0"/>
                          <a:cs typeface="Arial" panose="020B0604020202020204" pitchFamily="34" charset="0"/>
                        </a:rPr>
                        <a:t>A</a:t>
                      </a:r>
                      <a:endParaRPr lang="en-US" sz="1500" b="1">
                        <a:solidFill>
                          <a:srgbClr val="FF0000"/>
                        </a:solidFill>
                        <a:latin typeface="Arial" panose="020B0604020202020204" pitchFamily="34" charset="0"/>
                        <a:cs typeface="Arial" panose="020B0604020202020204" pitchFamily="34" charset="0"/>
                      </a:endParaRP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0</a:t>
                      </a:r>
                      <a:endParaRPr lang="en-US" sz="1500" b="1">
                        <a:latin typeface="Arial" panose="020B0604020202020204" pitchFamily="34" charset="0"/>
                        <a:cs typeface="Arial" panose="020B0604020202020204" pitchFamily="34" charset="0"/>
                      </a:endParaRP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B</a:t>
                      </a:r>
                      <a:endParaRPr lang="en-US" sz="1500" b="1">
                        <a:latin typeface="Arial" panose="020B0604020202020204" pitchFamily="34" charset="0"/>
                        <a:cs typeface="Arial" panose="020B0604020202020204" pitchFamily="34" charset="0"/>
                      </a:endParaRP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altLang="zh-CN" sz="1500" b="1">
                          <a:solidFill>
                            <a:srgbClr val="FF0000"/>
                          </a:solidFill>
                          <a:latin typeface="Arial" panose="020B0604020202020204" pitchFamily="34" charset="0"/>
                          <a:cs typeface="Arial" panose="020B0604020202020204" pitchFamily="34" charset="0"/>
                        </a:rPr>
                        <a:t>C</a:t>
                      </a:r>
                      <a:endParaRPr lang="en-US" sz="1500" b="1">
                        <a:solidFill>
                          <a:srgbClr val="FF0000"/>
                        </a:solidFill>
                        <a:latin typeface="Arial" panose="020B0604020202020204" pitchFamily="34" charset="0"/>
                        <a:cs typeface="Arial" panose="020B0604020202020204" pitchFamily="34" charset="0"/>
                      </a:endParaRP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D</a:t>
                      </a:r>
                      <a:endParaRPr lang="en-US" sz="1500" b="1">
                        <a:latin typeface="Arial" panose="020B0604020202020204" pitchFamily="34" charset="0"/>
                        <a:cs typeface="Arial" panose="020B0604020202020204" pitchFamily="34" charset="0"/>
                      </a:endParaRP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0</a:t>
                      </a:r>
                      <a:endParaRPr lang="en-US" sz="1500" b="1">
                        <a:latin typeface="Arial" panose="020B0604020202020204" pitchFamily="34" charset="0"/>
                        <a:cs typeface="Arial" panose="020B0604020202020204" pitchFamily="34" charset="0"/>
                      </a:endParaRP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500">
                          <a:latin typeface="Arial" panose="020B0604020202020204" pitchFamily="34" charset="0"/>
                          <a:cs typeface="Arial" panose="020B0604020202020204" pitchFamily="34" charset="0"/>
                        </a:rPr>
                        <a:t>0</a:t>
                      </a:r>
                      <a:endParaRPr lang="en-US" sz="1500" b="1">
                        <a:latin typeface="Arial" panose="020B0604020202020204" pitchFamily="34" charset="0"/>
                        <a:cs typeface="Arial" panose="020B0604020202020204" pitchFamily="34" charset="0"/>
                      </a:endParaRP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b="1">
                          <a:solidFill>
                            <a:srgbClr val="FF0000"/>
                          </a:solidFill>
                          <a:latin typeface="Arial" panose="020B0604020202020204" pitchFamily="34" charset="0"/>
                          <a:cs typeface="Arial" panose="020B0604020202020204" pitchFamily="34" charset="0"/>
                        </a:rPr>
                        <a:t>E</a:t>
                      </a: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F</a:t>
                      </a:r>
                      <a:endParaRPr lang="en-US" sz="1500" b="1">
                        <a:latin typeface="Arial" panose="020B0604020202020204" pitchFamily="34" charset="0"/>
                        <a:cs typeface="Arial" panose="020B0604020202020204" pitchFamily="34" charset="0"/>
                      </a:endParaRP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b="1">
                          <a:solidFill>
                            <a:srgbClr val="FF0000"/>
                          </a:solidFill>
                          <a:latin typeface="Arial" panose="020B0604020202020204" pitchFamily="34" charset="0"/>
                          <a:cs typeface="Arial" panose="020B0604020202020204" pitchFamily="34" charset="0"/>
                        </a:rPr>
                        <a:t>G</a:t>
                      </a: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0</a:t>
                      </a:r>
                      <a:endParaRPr lang="en-US" sz="1500" b="1">
                        <a:latin typeface="Arial" panose="020B0604020202020204" pitchFamily="34" charset="0"/>
                        <a:cs typeface="Arial" panose="020B0604020202020204" pitchFamily="34" charset="0"/>
                      </a:endParaRP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H</a:t>
                      </a:r>
                      <a:endParaRPr lang="en-US" sz="1500" b="1">
                        <a:latin typeface="Arial" panose="020B0604020202020204" pitchFamily="34" charset="0"/>
                        <a:cs typeface="Arial" panose="020B0604020202020204" pitchFamily="34" charset="0"/>
                      </a:endParaRP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81286385"/>
                  </a:ext>
                </a:extLst>
              </a:tr>
            </a:tbl>
          </a:graphicData>
        </a:graphic>
      </p:graphicFrame>
      <p:graphicFrame>
        <p:nvGraphicFramePr>
          <p:cNvPr id="100" name="Table 99">
            <a:extLst>
              <a:ext uri="{FF2B5EF4-FFF2-40B4-BE49-F238E27FC236}">
                <a16:creationId xmlns:a16="http://schemas.microsoft.com/office/drawing/2014/main" id="{F8E7646E-C8BC-4D35-A56B-AC47CA79CBD6}"/>
              </a:ext>
            </a:extLst>
          </p:cNvPr>
          <p:cNvGraphicFramePr>
            <a:graphicFrameLocks noGrp="1"/>
          </p:cNvGraphicFramePr>
          <p:nvPr>
            <p:extLst>
              <p:ext uri="{D42A27DB-BD31-4B8C-83A1-F6EECF244321}">
                <p14:modId xmlns:p14="http://schemas.microsoft.com/office/powerpoint/2010/main" val="2805626012"/>
              </p:ext>
            </p:extLst>
          </p:nvPr>
        </p:nvGraphicFramePr>
        <p:xfrm>
          <a:off x="6015892" y="3736643"/>
          <a:ext cx="1962068" cy="297180"/>
        </p:xfrm>
        <a:graphic>
          <a:graphicData uri="http://schemas.openxmlformats.org/drawingml/2006/table">
            <a:tbl>
              <a:tblPr firstRow="1" bandRow="1">
                <a:tableStyleId>{5940675A-B579-460E-94D1-54222C63F5DA}</a:tableStyleId>
              </a:tblPr>
              <a:tblGrid>
                <a:gridCol w="490517">
                  <a:extLst>
                    <a:ext uri="{9D8B030D-6E8A-4147-A177-3AD203B41FA5}">
                      <a16:colId xmlns:a16="http://schemas.microsoft.com/office/drawing/2014/main" val="3626430238"/>
                    </a:ext>
                  </a:extLst>
                </a:gridCol>
                <a:gridCol w="490517">
                  <a:extLst>
                    <a:ext uri="{9D8B030D-6E8A-4147-A177-3AD203B41FA5}">
                      <a16:colId xmlns:a16="http://schemas.microsoft.com/office/drawing/2014/main" val="2187959006"/>
                    </a:ext>
                  </a:extLst>
                </a:gridCol>
                <a:gridCol w="490517">
                  <a:extLst>
                    <a:ext uri="{9D8B030D-6E8A-4147-A177-3AD203B41FA5}">
                      <a16:colId xmlns:a16="http://schemas.microsoft.com/office/drawing/2014/main" val="2377823865"/>
                    </a:ext>
                  </a:extLst>
                </a:gridCol>
                <a:gridCol w="490517">
                  <a:extLst>
                    <a:ext uri="{9D8B030D-6E8A-4147-A177-3AD203B41FA5}">
                      <a16:colId xmlns:a16="http://schemas.microsoft.com/office/drawing/2014/main" val="2158341944"/>
                    </a:ext>
                  </a:extLst>
                </a:gridCol>
              </a:tblGrid>
              <a:tr h="297180">
                <a:tc>
                  <a:txBody>
                    <a:bodyPr/>
                    <a:lstStyle/>
                    <a:p>
                      <a:pPr algn="ctr"/>
                      <a:r>
                        <a:rPr lang="en-US" altLang="zh-CN" sz="1500" b="1">
                          <a:latin typeface="Arial" panose="020B0604020202020204" pitchFamily="34" charset="0"/>
                          <a:cs typeface="Arial" panose="020B0604020202020204" pitchFamily="34" charset="0"/>
                        </a:rPr>
                        <a:t>A</a:t>
                      </a:r>
                      <a:endParaRPr lang="en-US" sz="1500" b="1" baseline="-25000">
                        <a:latin typeface="Arial" panose="020B0604020202020204" pitchFamily="34" charset="0"/>
                        <a:cs typeface="Arial" panose="020B0604020202020204" pitchFamily="34" charset="0"/>
                      </a:endParaRPr>
                    </a:p>
                  </a:txBody>
                  <a:tcPr marL="68580" marR="68580" marT="34290" marB="3429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altLang="zh-CN" sz="1500" b="1">
                          <a:latin typeface="Arial" panose="020B0604020202020204" pitchFamily="34" charset="0"/>
                          <a:cs typeface="Arial" panose="020B0604020202020204" pitchFamily="34" charset="0"/>
                        </a:rPr>
                        <a:t>C</a:t>
                      </a:r>
                      <a:endParaRPr lang="en-US" sz="1500" b="1" baseline="-25000">
                        <a:latin typeface="Arial" panose="020B0604020202020204" pitchFamily="34" charset="0"/>
                        <a:cs typeface="Arial" panose="020B0604020202020204" pitchFamily="34" charset="0"/>
                      </a:endParaRPr>
                    </a:p>
                  </a:txBody>
                  <a:tcPr marL="68580" marR="68580" marT="34290" marB="34290">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500" b="1">
                          <a:latin typeface="Arial" panose="020B0604020202020204" pitchFamily="34" charset="0"/>
                          <a:cs typeface="Arial" panose="020B0604020202020204" pitchFamily="34" charset="0"/>
                        </a:rPr>
                        <a:t>E</a:t>
                      </a:r>
                      <a:endParaRPr lang="en-US" sz="1500" b="1" baseline="-25000">
                        <a:latin typeface="Arial" panose="020B0604020202020204" pitchFamily="34" charset="0"/>
                        <a:cs typeface="Arial" panose="020B0604020202020204" pitchFamily="34" charset="0"/>
                      </a:endParaRPr>
                    </a:p>
                  </a:txBody>
                  <a:tcPr marL="68580" marR="68580" marT="34290" marB="34290">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sz="1500" b="1">
                          <a:latin typeface="Arial" panose="020B0604020202020204" pitchFamily="34" charset="0"/>
                          <a:cs typeface="Arial" panose="020B0604020202020204" pitchFamily="34" charset="0"/>
                        </a:rPr>
                        <a:t>G</a:t>
                      </a:r>
                      <a:endParaRPr lang="en-US" sz="1500" b="1" baseline="-25000">
                        <a:latin typeface="Arial" panose="020B0604020202020204" pitchFamily="34" charset="0"/>
                        <a:cs typeface="Arial" panose="020B0604020202020204" pitchFamily="34" charset="0"/>
                      </a:endParaRPr>
                    </a:p>
                  </a:txBody>
                  <a:tcPr marL="68580" marR="68580" marT="34290" marB="3429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78810789"/>
                  </a:ext>
                </a:extLst>
              </a:tr>
            </a:tbl>
          </a:graphicData>
        </a:graphic>
      </p:graphicFrame>
      <p:graphicFrame>
        <p:nvGraphicFramePr>
          <p:cNvPr id="102" name="Table 101">
            <a:extLst>
              <a:ext uri="{FF2B5EF4-FFF2-40B4-BE49-F238E27FC236}">
                <a16:creationId xmlns:a16="http://schemas.microsoft.com/office/drawing/2014/main" id="{CD45D5EB-1732-4675-8C08-54A4E4B97C0D}"/>
              </a:ext>
            </a:extLst>
          </p:cNvPr>
          <p:cNvGraphicFramePr>
            <a:graphicFrameLocks noGrp="1"/>
          </p:cNvGraphicFramePr>
          <p:nvPr>
            <p:extLst>
              <p:ext uri="{D42A27DB-BD31-4B8C-83A1-F6EECF244321}">
                <p14:modId xmlns:p14="http://schemas.microsoft.com/office/powerpoint/2010/main" val="4162939436"/>
              </p:ext>
            </p:extLst>
          </p:nvPr>
        </p:nvGraphicFramePr>
        <p:xfrm>
          <a:off x="768861" y="2399967"/>
          <a:ext cx="494645" cy="4296457"/>
        </p:xfrm>
        <a:graphic>
          <a:graphicData uri="http://schemas.openxmlformats.org/drawingml/2006/table">
            <a:tbl>
              <a:tblPr firstRow="1" bandRow="1">
                <a:tableStyleId>{2D5ABB26-0587-4C30-8999-92F81FD0307C}</a:tableStyleId>
              </a:tblPr>
              <a:tblGrid>
                <a:gridCol w="494645">
                  <a:extLst>
                    <a:ext uri="{9D8B030D-6E8A-4147-A177-3AD203B41FA5}">
                      <a16:colId xmlns:a16="http://schemas.microsoft.com/office/drawing/2014/main" val="3783139237"/>
                    </a:ext>
                  </a:extLst>
                </a:gridCol>
              </a:tblGrid>
              <a:tr h="331881">
                <a:tc>
                  <a:txBody>
                    <a:bodyPr/>
                    <a:lstStyle/>
                    <a:p>
                      <a:r>
                        <a:rPr lang="en-US" altLang="zh-CN" sz="1600" b="0">
                          <a:latin typeface="Arial" panose="020B0604020202020204" pitchFamily="34" charset="0"/>
                          <a:cs typeface="Arial" panose="020B0604020202020204" pitchFamily="34" charset="0"/>
                        </a:rPr>
                        <a:t>V</a:t>
                      </a:r>
                      <a:r>
                        <a:rPr lang="en-US" altLang="zh-CN" sz="1600" b="0" baseline="-25000">
                          <a:latin typeface="Arial" panose="020B0604020202020204" pitchFamily="34" charset="0"/>
                          <a:cs typeface="Arial" panose="020B0604020202020204" pitchFamily="34" charset="0"/>
                        </a:rPr>
                        <a:t>0</a:t>
                      </a:r>
                      <a:endParaRPr lang="en-US" sz="1600" b="0" baseline="-2500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767491"/>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1</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650516"/>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2</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4051344"/>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3</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31676"/>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4</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665006"/>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5</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4847798"/>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6</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3903508"/>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7</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472540"/>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8</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9852307"/>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9</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790015"/>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10</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530912"/>
                  </a:ext>
                </a:extLst>
              </a:tr>
              <a:tr h="331881">
                <a:tc>
                  <a:txBody>
                    <a:bodyPr/>
                    <a:lstStyle/>
                    <a:p>
                      <a:r>
                        <a:rPr lang="en-US" altLang="zh-CN" sz="1800" b="0">
                          <a:latin typeface="Arial" panose="020B0604020202020204" pitchFamily="34" charset="0"/>
                          <a:cs typeface="Arial" panose="020B0604020202020204" pitchFamily="34" charset="0"/>
                        </a:rPr>
                        <a:t>V</a:t>
                      </a:r>
                      <a:r>
                        <a:rPr lang="en-US" altLang="zh-CN" sz="1800" b="0" baseline="-25000">
                          <a:latin typeface="Arial" panose="020B0604020202020204" pitchFamily="34" charset="0"/>
                          <a:cs typeface="Arial" panose="020B0604020202020204" pitchFamily="34" charset="0"/>
                        </a:rPr>
                        <a:t>11</a:t>
                      </a:r>
                      <a:endParaRPr lang="en-US" sz="1700" b="0"/>
                    </a:p>
                  </a:txBody>
                  <a:tcPr marL="86096" marR="86096" marT="43048" marB="43048">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5914046"/>
                  </a:ext>
                </a:extLst>
              </a:tr>
            </a:tbl>
          </a:graphicData>
        </a:graphic>
      </p:graphicFrame>
      <p:sp>
        <p:nvSpPr>
          <p:cNvPr id="103" name="Content Placeholder 2">
            <a:extLst>
              <a:ext uri="{FF2B5EF4-FFF2-40B4-BE49-F238E27FC236}">
                <a16:creationId xmlns:a16="http://schemas.microsoft.com/office/drawing/2014/main" id="{B8795876-421D-4273-941C-BEECCB3DE93D}"/>
              </a:ext>
            </a:extLst>
          </p:cNvPr>
          <p:cNvSpPr>
            <a:spLocks noGrp="1"/>
          </p:cNvSpPr>
          <p:nvPr>
            <p:ph idx="1"/>
          </p:nvPr>
        </p:nvSpPr>
        <p:spPr>
          <a:xfrm>
            <a:off x="889079" y="1192478"/>
            <a:ext cx="5897203" cy="510862"/>
          </a:xfrm>
        </p:spPr>
        <p:txBody>
          <a:bodyPr>
            <a:normAutofit/>
          </a:bodyPr>
          <a:lstStyle/>
          <a:p>
            <a:pPr>
              <a:buClr>
                <a:schemeClr val="accent1">
                  <a:lumMod val="50000"/>
                </a:schemeClr>
              </a:buClr>
              <a:buFont typeface="Wingdings" panose="05000000000000000000" pitchFamily="2" charset="2"/>
              <a:buChar char="Ø"/>
            </a:pPr>
            <a:r>
              <a:rPr lang="en-US" sz="2400">
                <a:latin typeface="Helvetica" panose="020B0604020202020204" pitchFamily="34" charset="0"/>
                <a:cs typeface="Helvetica" panose="020B0604020202020204" pitchFamily="34" charset="0"/>
              </a:rPr>
              <a:t>Intra-row (inter-bank) parallelism:</a:t>
            </a:r>
          </a:p>
        </p:txBody>
      </p:sp>
    </p:spTree>
    <p:extLst>
      <p:ext uri="{BB962C8B-B14F-4D97-AF65-F5344CB8AC3E}">
        <p14:creationId xmlns:p14="http://schemas.microsoft.com/office/powerpoint/2010/main" val="689134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Sparse MV Multiplication (</a:t>
            </a:r>
            <a:r>
              <a:rPr lang="en-US" altLang="zh-CN" err="1">
                <a:latin typeface="Helvetica" panose="020B0604020202020204" pitchFamily="34" charset="0"/>
                <a:cs typeface="Helvetica" panose="020B0604020202020204" pitchFamily="34" charset="0"/>
              </a:rPr>
              <a:t>SpMxV</a:t>
            </a:r>
            <a:r>
              <a:rPr lang="en-US" altLang="zh-CN">
                <a:latin typeface="Helvetica" panose="020B0604020202020204" pitchFamily="34" charset="0"/>
                <a:cs typeface="Helvetica" panose="020B0604020202020204" pitchFamily="34" charset="0"/>
              </a:rPr>
              <a:t>)</a:t>
            </a:r>
            <a:endParaRPr lang="en-US">
              <a:latin typeface="Helvetica" panose="020B0604020202020204" pitchFamily="34" charset="0"/>
              <a:cs typeface="Helvetica" panose="020B0604020202020204" pitchFamily="34" charset="0"/>
            </a:endParaRPr>
          </a:p>
        </p:txBody>
      </p:sp>
      <p:graphicFrame>
        <p:nvGraphicFramePr>
          <p:cNvPr id="54" name="Table 53">
            <a:extLst>
              <a:ext uri="{FF2B5EF4-FFF2-40B4-BE49-F238E27FC236}">
                <a16:creationId xmlns:a16="http://schemas.microsoft.com/office/drawing/2014/main" id="{95D5B04D-4B92-4D7A-BE4F-355295AC780C}"/>
              </a:ext>
            </a:extLst>
          </p:cNvPr>
          <p:cNvGraphicFramePr>
            <a:graphicFrameLocks noGrp="1"/>
          </p:cNvGraphicFramePr>
          <p:nvPr>
            <p:extLst>
              <p:ext uri="{D42A27DB-BD31-4B8C-83A1-F6EECF244321}">
                <p14:modId xmlns:p14="http://schemas.microsoft.com/office/powerpoint/2010/main" val="4207447184"/>
              </p:ext>
            </p:extLst>
          </p:nvPr>
        </p:nvGraphicFramePr>
        <p:xfrm>
          <a:off x="977838" y="3554773"/>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996006894"/>
                    </a:ext>
                  </a:extLst>
                </a:gridCol>
                <a:gridCol w="490651">
                  <a:extLst>
                    <a:ext uri="{9D8B030D-6E8A-4147-A177-3AD203B41FA5}">
                      <a16:colId xmlns:a16="http://schemas.microsoft.com/office/drawing/2014/main" val="4086258166"/>
                    </a:ext>
                  </a:extLst>
                </a:gridCol>
                <a:gridCol w="490651">
                  <a:extLst>
                    <a:ext uri="{9D8B030D-6E8A-4147-A177-3AD203B41FA5}">
                      <a16:colId xmlns:a16="http://schemas.microsoft.com/office/drawing/2014/main" val="1036222748"/>
                    </a:ext>
                  </a:extLst>
                </a:gridCol>
              </a:tblGrid>
              <a:tr h="297180">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0</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3">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1</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3">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2</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3">
                        <a:lumMod val="40000"/>
                        <a:lumOff val="60000"/>
                      </a:schemeClr>
                    </a:solidFill>
                  </a:tcPr>
                </a:tc>
                <a:extLst>
                  <a:ext uri="{0D108BD9-81ED-4DB2-BD59-A6C34878D82A}">
                    <a16:rowId xmlns:a16="http://schemas.microsoft.com/office/drawing/2014/main" val="410112187"/>
                  </a:ext>
                </a:extLst>
              </a:tr>
            </a:tbl>
          </a:graphicData>
        </a:graphic>
      </p:graphicFrame>
      <p:graphicFrame>
        <p:nvGraphicFramePr>
          <p:cNvPr id="55" name="Table 54">
            <a:extLst>
              <a:ext uri="{FF2B5EF4-FFF2-40B4-BE49-F238E27FC236}">
                <a16:creationId xmlns:a16="http://schemas.microsoft.com/office/drawing/2014/main" id="{2C148896-F986-4A35-8863-CFB084C2D616}"/>
              </a:ext>
            </a:extLst>
          </p:cNvPr>
          <p:cNvGraphicFramePr>
            <a:graphicFrameLocks noGrp="1"/>
          </p:cNvGraphicFramePr>
          <p:nvPr>
            <p:extLst>
              <p:ext uri="{D42A27DB-BD31-4B8C-83A1-F6EECF244321}">
                <p14:modId xmlns:p14="http://schemas.microsoft.com/office/powerpoint/2010/main" val="3147939819"/>
              </p:ext>
            </p:extLst>
          </p:nvPr>
        </p:nvGraphicFramePr>
        <p:xfrm>
          <a:off x="980668" y="4209533"/>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380191954"/>
                    </a:ext>
                  </a:extLst>
                </a:gridCol>
                <a:gridCol w="490651">
                  <a:extLst>
                    <a:ext uri="{9D8B030D-6E8A-4147-A177-3AD203B41FA5}">
                      <a16:colId xmlns:a16="http://schemas.microsoft.com/office/drawing/2014/main" val="3030184510"/>
                    </a:ext>
                  </a:extLst>
                </a:gridCol>
                <a:gridCol w="490651">
                  <a:extLst>
                    <a:ext uri="{9D8B030D-6E8A-4147-A177-3AD203B41FA5}">
                      <a16:colId xmlns:a16="http://schemas.microsoft.com/office/drawing/2014/main" val="1174049360"/>
                    </a:ext>
                  </a:extLst>
                </a:gridCol>
              </a:tblGrid>
              <a:tr h="297180">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3</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4">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4</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4">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5</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4">
                        <a:lumMod val="40000"/>
                        <a:lumOff val="60000"/>
                      </a:schemeClr>
                    </a:solidFill>
                  </a:tcPr>
                </a:tc>
                <a:extLst>
                  <a:ext uri="{0D108BD9-81ED-4DB2-BD59-A6C34878D82A}">
                    <a16:rowId xmlns:a16="http://schemas.microsoft.com/office/drawing/2014/main" val="3383765174"/>
                  </a:ext>
                </a:extLst>
              </a:tr>
            </a:tbl>
          </a:graphicData>
        </a:graphic>
      </p:graphicFrame>
      <p:graphicFrame>
        <p:nvGraphicFramePr>
          <p:cNvPr id="56" name="Table 55">
            <a:extLst>
              <a:ext uri="{FF2B5EF4-FFF2-40B4-BE49-F238E27FC236}">
                <a16:creationId xmlns:a16="http://schemas.microsoft.com/office/drawing/2014/main" id="{AD68F0D6-B2B5-4EC7-9B82-CCAA9CF780AE}"/>
              </a:ext>
            </a:extLst>
          </p:cNvPr>
          <p:cNvGraphicFramePr>
            <a:graphicFrameLocks noGrp="1"/>
          </p:cNvGraphicFramePr>
          <p:nvPr>
            <p:extLst>
              <p:ext uri="{D42A27DB-BD31-4B8C-83A1-F6EECF244321}">
                <p14:modId xmlns:p14="http://schemas.microsoft.com/office/powerpoint/2010/main" val="597834880"/>
              </p:ext>
            </p:extLst>
          </p:nvPr>
        </p:nvGraphicFramePr>
        <p:xfrm>
          <a:off x="980668" y="4897618"/>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564610475"/>
                    </a:ext>
                  </a:extLst>
                </a:gridCol>
                <a:gridCol w="490651">
                  <a:extLst>
                    <a:ext uri="{9D8B030D-6E8A-4147-A177-3AD203B41FA5}">
                      <a16:colId xmlns:a16="http://schemas.microsoft.com/office/drawing/2014/main" val="2879877133"/>
                    </a:ext>
                  </a:extLst>
                </a:gridCol>
                <a:gridCol w="490651">
                  <a:extLst>
                    <a:ext uri="{9D8B030D-6E8A-4147-A177-3AD203B41FA5}">
                      <a16:colId xmlns:a16="http://schemas.microsoft.com/office/drawing/2014/main" val="4220216987"/>
                    </a:ext>
                  </a:extLst>
                </a:gridCol>
              </a:tblGrid>
              <a:tr h="297180">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6</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5">
                        <a:lumMod val="40000"/>
                        <a:lumOff val="60000"/>
                      </a:schemeClr>
                    </a:solidFill>
                  </a:tcPr>
                </a:tc>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7</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5">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8</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976757473"/>
                  </a:ext>
                </a:extLst>
              </a:tr>
            </a:tbl>
          </a:graphicData>
        </a:graphic>
      </p:graphicFrame>
      <p:graphicFrame>
        <p:nvGraphicFramePr>
          <p:cNvPr id="57" name="Table 56">
            <a:extLst>
              <a:ext uri="{FF2B5EF4-FFF2-40B4-BE49-F238E27FC236}">
                <a16:creationId xmlns:a16="http://schemas.microsoft.com/office/drawing/2014/main" id="{32848AE4-8DE9-4DB5-91A3-95C69EC4676D}"/>
              </a:ext>
            </a:extLst>
          </p:cNvPr>
          <p:cNvGraphicFramePr>
            <a:graphicFrameLocks noGrp="1"/>
          </p:cNvGraphicFramePr>
          <p:nvPr>
            <p:extLst>
              <p:ext uri="{D42A27DB-BD31-4B8C-83A1-F6EECF244321}">
                <p14:modId xmlns:p14="http://schemas.microsoft.com/office/powerpoint/2010/main" val="1980097931"/>
              </p:ext>
            </p:extLst>
          </p:nvPr>
        </p:nvGraphicFramePr>
        <p:xfrm>
          <a:off x="977837" y="5540145"/>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626430238"/>
                    </a:ext>
                  </a:extLst>
                </a:gridCol>
                <a:gridCol w="490651">
                  <a:extLst>
                    <a:ext uri="{9D8B030D-6E8A-4147-A177-3AD203B41FA5}">
                      <a16:colId xmlns:a16="http://schemas.microsoft.com/office/drawing/2014/main" val="2187959006"/>
                    </a:ext>
                  </a:extLst>
                </a:gridCol>
                <a:gridCol w="490651">
                  <a:extLst>
                    <a:ext uri="{9D8B030D-6E8A-4147-A177-3AD203B41FA5}">
                      <a16:colId xmlns:a16="http://schemas.microsoft.com/office/drawing/2014/main" val="2377823865"/>
                    </a:ext>
                  </a:extLst>
                </a:gridCol>
              </a:tblGrid>
              <a:tr h="297180">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9</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10</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11</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extLst>
                  <a:ext uri="{0D108BD9-81ED-4DB2-BD59-A6C34878D82A}">
                    <a16:rowId xmlns:a16="http://schemas.microsoft.com/office/drawing/2014/main" val="578810789"/>
                  </a:ext>
                </a:extLst>
              </a:tr>
            </a:tbl>
          </a:graphicData>
        </a:graphic>
      </p:graphicFrame>
      <p:sp>
        <p:nvSpPr>
          <p:cNvPr id="61" name="TextBox 60">
            <a:extLst>
              <a:ext uri="{FF2B5EF4-FFF2-40B4-BE49-F238E27FC236}">
                <a16:creationId xmlns:a16="http://schemas.microsoft.com/office/drawing/2014/main" id="{F7EFFA3A-9729-467A-A336-E682E1BFBDD5}"/>
              </a:ext>
            </a:extLst>
          </p:cNvPr>
          <p:cNvSpPr txBox="1"/>
          <p:nvPr/>
        </p:nvSpPr>
        <p:spPr>
          <a:xfrm>
            <a:off x="4253742" y="1704008"/>
            <a:ext cx="1957627" cy="323165"/>
          </a:xfrm>
          <a:prstGeom prst="rect">
            <a:avLst/>
          </a:prstGeom>
          <a:noFill/>
        </p:spPr>
        <p:txBody>
          <a:bodyPr wrap="square" rtlCol="0">
            <a:spAutoFit/>
          </a:bodyPr>
          <a:lstStyle/>
          <a:p>
            <a:r>
              <a:rPr lang="en-US" altLang="zh-CN" sz="1500" b="1">
                <a:latin typeface="Arial" panose="020B0604020202020204" pitchFamily="34" charset="0"/>
                <a:cs typeface="Arial" panose="020B0604020202020204" pitchFamily="34" charset="0"/>
              </a:rPr>
              <a:t>BSB matrix row</a:t>
            </a:r>
            <a:endParaRPr lang="en-US" sz="1500" b="1">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7033C4D6-8B38-4D2A-97C8-658FE57793FE}"/>
              </a:ext>
            </a:extLst>
          </p:cNvPr>
          <p:cNvSpPr/>
          <p:nvPr/>
        </p:nvSpPr>
        <p:spPr>
          <a:xfrm>
            <a:off x="811117" y="3442530"/>
            <a:ext cx="1763486" cy="277251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63" name="TextBox 62">
            <a:extLst>
              <a:ext uri="{FF2B5EF4-FFF2-40B4-BE49-F238E27FC236}">
                <a16:creationId xmlns:a16="http://schemas.microsoft.com/office/drawing/2014/main" id="{D1D84CEA-19F3-4C84-816E-8FB7D22419BE}"/>
              </a:ext>
            </a:extLst>
          </p:cNvPr>
          <p:cNvSpPr txBox="1"/>
          <p:nvPr/>
        </p:nvSpPr>
        <p:spPr>
          <a:xfrm>
            <a:off x="811117" y="3034823"/>
            <a:ext cx="1957627" cy="323165"/>
          </a:xfrm>
          <a:prstGeom prst="rect">
            <a:avLst/>
          </a:prstGeom>
          <a:noFill/>
        </p:spPr>
        <p:txBody>
          <a:bodyPr wrap="square" rtlCol="0">
            <a:spAutoFit/>
          </a:bodyPr>
          <a:lstStyle/>
          <a:p>
            <a:r>
              <a:rPr lang="en-US" altLang="zh-CN" sz="1500" b="1">
                <a:latin typeface="Arial" panose="020B0604020202020204" pitchFamily="34" charset="0"/>
                <a:cs typeface="Arial" panose="020B0604020202020204" pitchFamily="34" charset="0"/>
              </a:rPr>
              <a:t>Dense vector</a:t>
            </a:r>
            <a:endParaRPr lang="en-US" sz="1500" b="1">
              <a:latin typeface="Arial" panose="020B0604020202020204" pitchFamily="34" charset="0"/>
              <a:cs typeface="Arial" panose="020B0604020202020204" pitchFamily="34" charset="0"/>
            </a:endParaRPr>
          </a:p>
        </p:txBody>
      </p:sp>
      <p:graphicFrame>
        <p:nvGraphicFramePr>
          <p:cNvPr id="72" name="Table 71">
            <a:extLst>
              <a:ext uri="{FF2B5EF4-FFF2-40B4-BE49-F238E27FC236}">
                <a16:creationId xmlns:a16="http://schemas.microsoft.com/office/drawing/2014/main" id="{C63A2D80-E616-4E16-8D6C-A5E9167AB9FF}"/>
              </a:ext>
            </a:extLst>
          </p:cNvPr>
          <p:cNvGraphicFramePr>
            <a:graphicFrameLocks noGrp="1"/>
          </p:cNvGraphicFramePr>
          <p:nvPr>
            <p:extLst>
              <p:ext uri="{D42A27DB-BD31-4B8C-83A1-F6EECF244321}">
                <p14:modId xmlns:p14="http://schemas.microsoft.com/office/powerpoint/2010/main" val="4155551418"/>
              </p:ext>
            </p:extLst>
          </p:nvPr>
        </p:nvGraphicFramePr>
        <p:xfrm>
          <a:off x="2102935" y="2528900"/>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0</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73" name="Table 72">
            <a:extLst>
              <a:ext uri="{FF2B5EF4-FFF2-40B4-BE49-F238E27FC236}">
                <a16:creationId xmlns:a16="http://schemas.microsoft.com/office/drawing/2014/main" id="{AB356AAD-44ED-4A00-AD41-E77A818A72AA}"/>
              </a:ext>
            </a:extLst>
          </p:cNvPr>
          <p:cNvGraphicFramePr>
            <a:graphicFrameLocks noGrp="1"/>
          </p:cNvGraphicFramePr>
          <p:nvPr>
            <p:extLst>
              <p:ext uri="{D42A27DB-BD31-4B8C-83A1-F6EECF244321}">
                <p14:modId xmlns:p14="http://schemas.microsoft.com/office/powerpoint/2010/main" val="3279681070"/>
              </p:ext>
            </p:extLst>
          </p:nvPr>
        </p:nvGraphicFramePr>
        <p:xfrm>
          <a:off x="3581854" y="2533195"/>
          <a:ext cx="1471952" cy="281940"/>
        </p:xfrm>
        <a:graphic>
          <a:graphicData uri="http://schemas.openxmlformats.org/drawingml/2006/table">
            <a:tbl>
              <a:tblPr firstRow="1" bandRow="1">
                <a:tableStyleId>{C4B1156A-380E-4F78-BDF5-A606A8083BF9}</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1</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74" name="Table 73">
            <a:extLst>
              <a:ext uri="{FF2B5EF4-FFF2-40B4-BE49-F238E27FC236}">
                <a16:creationId xmlns:a16="http://schemas.microsoft.com/office/drawing/2014/main" id="{0BB19D14-E8F4-45D8-8F79-8B0709BC9403}"/>
              </a:ext>
            </a:extLst>
          </p:cNvPr>
          <p:cNvGraphicFramePr>
            <a:graphicFrameLocks noGrp="1"/>
          </p:cNvGraphicFramePr>
          <p:nvPr>
            <p:extLst>
              <p:ext uri="{D42A27DB-BD31-4B8C-83A1-F6EECF244321}">
                <p14:modId xmlns:p14="http://schemas.microsoft.com/office/powerpoint/2010/main" val="2190841220"/>
              </p:ext>
            </p:extLst>
          </p:nvPr>
        </p:nvGraphicFramePr>
        <p:xfrm>
          <a:off x="5062939" y="2533836"/>
          <a:ext cx="1471952" cy="281940"/>
        </p:xfrm>
        <a:graphic>
          <a:graphicData uri="http://schemas.openxmlformats.org/drawingml/2006/table">
            <a:tbl>
              <a:tblPr firstRow="1" bandRow="1">
                <a:tableStyleId>{22838BEF-8BB2-4498-84A7-C5851F593DF1}</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2</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75" name="Table 74">
            <a:extLst>
              <a:ext uri="{FF2B5EF4-FFF2-40B4-BE49-F238E27FC236}">
                <a16:creationId xmlns:a16="http://schemas.microsoft.com/office/drawing/2014/main" id="{D5A42F85-5BF7-43BA-B1A4-B46F5D2808FF}"/>
              </a:ext>
            </a:extLst>
          </p:cNvPr>
          <p:cNvGraphicFramePr>
            <a:graphicFrameLocks noGrp="1"/>
          </p:cNvGraphicFramePr>
          <p:nvPr>
            <p:extLst>
              <p:ext uri="{D42A27DB-BD31-4B8C-83A1-F6EECF244321}">
                <p14:modId xmlns:p14="http://schemas.microsoft.com/office/powerpoint/2010/main" val="3789694033"/>
              </p:ext>
            </p:extLst>
          </p:nvPr>
        </p:nvGraphicFramePr>
        <p:xfrm>
          <a:off x="6534891" y="2533836"/>
          <a:ext cx="1471952" cy="281940"/>
        </p:xfrm>
        <a:graphic>
          <a:graphicData uri="http://schemas.openxmlformats.org/drawingml/2006/table">
            <a:tbl>
              <a:tblPr firstRow="1" bandRow="1">
                <a:tableStyleId>{16D9F66E-5EB9-4882-86FB-DCBF35E3C3E4}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3</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sp>
        <p:nvSpPr>
          <p:cNvPr id="76" name="Rectangle 75">
            <a:extLst>
              <a:ext uri="{FF2B5EF4-FFF2-40B4-BE49-F238E27FC236}">
                <a16:creationId xmlns:a16="http://schemas.microsoft.com/office/drawing/2014/main" id="{69EE9508-5DB5-49EC-A331-ABEDC7325302}"/>
              </a:ext>
            </a:extLst>
          </p:cNvPr>
          <p:cNvSpPr/>
          <p:nvPr/>
        </p:nvSpPr>
        <p:spPr>
          <a:xfrm>
            <a:off x="1946965" y="2089421"/>
            <a:ext cx="6180851" cy="745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n>
                <a:solidFill>
                  <a:schemeClr val="tx1"/>
                </a:solidFill>
              </a:ln>
              <a:solidFill>
                <a:schemeClr val="tx1"/>
              </a:solidFill>
            </a:endParaRPr>
          </a:p>
        </p:txBody>
      </p:sp>
      <p:graphicFrame>
        <p:nvGraphicFramePr>
          <p:cNvPr id="78" name="Table 77">
            <a:extLst>
              <a:ext uri="{FF2B5EF4-FFF2-40B4-BE49-F238E27FC236}">
                <a16:creationId xmlns:a16="http://schemas.microsoft.com/office/drawing/2014/main" id="{17BCE02C-A14F-4F9E-BFFB-F01A0CAF415B}"/>
              </a:ext>
            </a:extLst>
          </p:cNvPr>
          <p:cNvGraphicFramePr>
            <a:graphicFrameLocks noGrp="1"/>
          </p:cNvGraphicFramePr>
          <p:nvPr>
            <p:extLst>
              <p:ext uri="{D42A27DB-BD31-4B8C-83A1-F6EECF244321}">
                <p14:modId xmlns:p14="http://schemas.microsoft.com/office/powerpoint/2010/main" val="3201898735"/>
              </p:ext>
            </p:extLst>
          </p:nvPr>
        </p:nvGraphicFramePr>
        <p:xfrm>
          <a:off x="2102935" y="2216119"/>
          <a:ext cx="5901924" cy="297180"/>
        </p:xfrm>
        <a:graphic>
          <a:graphicData uri="http://schemas.openxmlformats.org/drawingml/2006/table">
            <a:tbl>
              <a:tblPr firstRow="1" bandRow="1">
                <a:tableStyleId>{5940675A-B579-460E-94D1-54222C63F5DA}</a:tableStyleId>
              </a:tblPr>
              <a:tblGrid>
                <a:gridCol w="491827">
                  <a:extLst>
                    <a:ext uri="{9D8B030D-6E8A-4147-A177-3AD203B41FA5}">
                      <a16:colId xmlns:a16="http://schemas.microsoft.com/office/drawing/2014/main" val="2751498739"/>
                    </a:ext>
                  </a:extLst>
                </a:gridCol>
                <a:gridCol w="491827">
                  <a:extLst>
                    <a:ext uri="{9D8B030D-6E8A-4147-A177-3AD203B41FA5}">
                      <a16:colId xmlns:a16="http://schemas.microsoft.com/office/drawing/2014/main" val="3145785283"/>
                    </a:ext>
                  </a:extLst>
                </a:gridCol>
                <a:gridCol w="491827">
                  <a:extLst>
                    <a:ext uri="{9D8B030D-6E8A-4147-A177-3AD203B41FA5}">
                      <a16:colId xmlns:a16="http://schemas.microsoft.com/office/drawing/2014/main" val="790980743"/>
                    </a:ext>
                  </a:extLst>
                </a:gridCol>
                <a:gridCol w="491827">
                  <a:extLst>
                    <a:ext uri="{9D8B030D-6E8A-4147-A177-3AD203B41FA5}">
                      <a16:colId xmlns:a16="http://schemas.microsoft.com/office/drawing/2014/main" val="3161708135"/>
                    </a:ext>
                  </a:extLst>
                </a:gridCol>
                <a:gridCol w="491827">
                  <a:extLst>
                    <a:ext uri="{9D8B030D-6E8A-4147-A177-3AD203B41FA5}">
                      <a16:colId xmlns:a16="http://schemas.microsoft.com/office/drawing/2014/main" val="2065889691"/>
                    </a:ext>
                  </a:extLst>
                </a:gridCol>
                <a:gridCol w="491827">
                  <a:extLst>
                    <a:ext uri="{9D8B030D-6E8A-4147-A177-3AD203B41FA5}">
                      <a16:colId xmlns:a16="http://schemas.microsoft.com/office/drawing/2014/main" val="1816133027"/>
                    </a:ext>
                  </a:extLst>
                </a:gridCol>
                <a:gridCol w="491827">
                  <a:extLst>
                    <a:ext uri="{9D8B030D-6E8A-4147-A177-3AD203B41FA5}">
                      <a16:colId xmlns:a16="http://schemas.microsoft.com/office/drawing/2014/main" val="2951615873"/>
                    </a:ext>
                  </a:extLst>
                </a:gridCol>
                <a:gridCol w="491827">
                  <a:extLst>
                    <a:ext uri="{9D8B030D-6E8A-4147-A177-3AD203B41FA5}">
                      <a16:colId xmlns:a16="http://schemas.microsoft.com/office/drawing/2014/main" val="3211364322"/>
                    </a:ext>
                  </a:extLst>
                </a:gridCol>
                <a:gridCol w="491827">
                  <a:extLst>
                    <a:ext uri="{9D8B030D-6E8A-4147-A177-3AD203B41FA5}">
                      <a16:colId xmlns:a16="http://schemas.microsoft.com/office/drawing/2014/main" val="1990404033"/>
                    </a:ext>
                  </a:extLst>
                </a:gridCol>
                <a:gridCol w="491827">
                  <a:extLst>
                    <a:ext uri="{9D8B030D-6E8A-4147-A177-3AD203B41FA5}">
                      <a16:colId xmlns:a16="http://schemas.microsoft.com/office/drawing/2014/main" val="4003046759"/>
                    </a:ext>
                  </a:extLst>
                </a:gridCol>
                <a:gridCol w="491827">
                  <a:extLst>
                    <a:ext uri="{9D8B030D-6E8A-4147-A177-3AD203B41FA5}">
                      <a16:colId xmlns:a16="http://schemas.microsoft.com/office/drawing/2014/main" val="2929734029"/>
                    </a:ext>
                  </a:extLst>
                </a:gridCol>
                <a:gridCol w="491827">
                  <a:extLst>
                    <a:ext uri="{9D8B030D-6E8A-4147-A177-3AD203B41FA5}">
                      <a16:colId xmlns:a16="http://schemas.microsoft.com/office/drawing/2014/main" val="3602525241"/>
                    </a:ext>
                  </a:extLst>
                </a:gridCol>
              </a:tblGrid>
              <a:tr h="297180">
                <a:tc>
                  <a:txBody>
                    <a:bodyPr/>
                    <a:lstStyle/>
                    <a:p>
                      <a:pPr algn="ctr"/>
                      <a:r>
                        <a:rPr lang="en-US" altLang="zh-CN" sz="1500" b="1">
                          <a:solidFill>
                            <a:srgbClr val="FF0000"/>
                          </a:solidFill>
                          <a:latin typeface="Arial" panose="020B0604020202020204" pitchFamily="34" charset="0"/>
                          <a:cs typeface="Arial" panose="020B0604020202020204" pitchFamily="34" charset="0"/>
                        </a:rPr>
                        <a:t>A</a:t>
                      </a:r>
                      <a:endParaRPr lang="en-US" sz="1500" b="1">
                        <a:solidFill>
                          <a:srgbClr val="FF0000"/>
                        </a:solidFill>
                        <a:latin typeface="Arial" panose="020B0604020202020204" pitchFamily="34" charset="0"/>
                        <a:cs typeface="Arial" panose="020B0604020202020204" pitchFamily="34" charset="0"/>
                      </a:endParaRP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0</a:t>
                      </a:r>
                      <a:endParaRPr lang="en-US" sz="1500" b="1">
                        <a:latin typeface="Arial" panose="020B0604020202020204" pitchFamily="34" charset="0"/>
                        <a:cs typeface="Arial" panose="020B0604020202020204" pitchFamily="34" charset="0"/>
                      </a:endParaRP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B</a:t>
                      </a:r>
                      <a:endParaRPr lang="en-US" sz="1500" b="1">
                        <a:latin typeface="Arial" panose="020B0604020202020204" pitchFamily="34" charset="0"/>
                        <a:cs typeface="Arial" panose="020B0604020202020204" pitchFamily="34" charset="0"/>
                      </a:endParaRP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altLang="zh-CN" sz="1500" b="1">
                          <a:solidFill>
                            <a:srgbClr val="FF0000"/>
                          </a:solidFill>
                          <a:latin typeface="Arial" panose="020B0604020202020204" pitchFamily="34" charset="0"/>
                          <a:cs typeface="Arial" panose="020B0604020202020204" pitchFamily="34" charset="0"/>
                        </a:rPr>
                        <a:t>C</a:t>
                      </a:r>
                      <a:endParaRPr lang="en-US" sz="1500" b="1">
                        <a:solidFill>
                          <a:srgbClr val="FF0000"/>
                        </a:solidFill>
                        <a:latin typeface="Arial" panose="020B0604020202020204" pitchFamily="34" charset="0"/>
                        <a:cs typeface="Arial" panose="020B0604020202020204" pitchFamily="34" charset="0"/>
                      </a:endParaRP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D</a:t>
                      </a:r>
                      <a:endParaRPr lang="en-US" sz="1500" b="1">
                        <a:latin typeface="Arial" panose="020B0604020202020204" pitchFamily="34" charset="0"/>
                        <a:cs typeface="Arial" panose="020B0604020202020204" pitchFamily="34" charset="0"/>
                      </a:endParaRP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0</a:t>
                      </a:r>
                      <a:endParaRPr lang="en-US" sz="1500" b="1">
                        <a:latin typeface="Arial" panose="020B0604020202020204" pitchFamily="34" charset="0"/>
                        <a:cs typeface="Arial" panose="020B0604020202020204" pitchFamily="34" charset="0"/>
                      </a:endParaRP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500">
                          <a:latin typeface="Arial" panose="020B0604020202020204" pitchFamily="34" charset="0"/>
                          <a:cs typeface="Arial" panose="020B0604020202020204" pitchFamily="34" charset="0"/>
                        </a:rPr>
                        <a:t>0</a:t>
                      </a:r>
                      <a:endParaRPr lang="en-US" sz="1500" b="1">
                        <a:latin typeface="Arial" panose="020B0604020202020204" pitchFamily="34" charset="0"/>
                        <a:cs typeface="Arial" panose="020B0604020202020204" pitchFamily="34" charset="0"/>
                      </a:endParaRP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b="1">
                          <a:solidFill>
                            <a:srgbClr val="FF0000"/>
                          </a:solidFill>
                          <a:latin typeface="Arial" panose="020B0604020202020204" pitchFamily="34" charset="0"/>
                          <a:cs typeface="Arial" panose="020B0604020202020204" pitchFamily="34" charset="0"/>
                        </a:rPr>
                        <a:t>E</a:t>
                      </a: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F</a:t>
                      </a:r>
                      <a:endParaRPr lang="en-US" sz="1500" b="1">
                        <a:latin typeface="Arial" panose="020B0604020202020204" pitchFamily="34" charset="0"/>
                        <a:cs typeface="Arial" panose="020B0604020202020204" pitchFamily="34" charset="0"/>
                      </a:endParaRP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b="1">
                          <a:solidFill>
                            <a:srgbClr val="FF0000"/>
                          </a:solidFill>
                          <a:latin typeface="Arial" panose="020B0604020202020204" pitchFamily="34" charset="0"/>
                          <a:cs typeface="Arial" panose="020B0604020202020204" pitchFamily="34" charset="0"/>
                        </a:rPr>
                        <a:t>G</a:t>
                      </a: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0</a:t>
                      </a:r>
                      <a:endParaRPr lang="en-US" sz="1500" b="1">
                        <a:latin typeface="Arial" panose="020B0604020202020204" pitchFamily="34" charset="0"/>
                        <a:cs typeface="Arial" panose="020B0604020202020204" pitchFamily="34" charset="0"/>
                      </a:endParaRP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H</a:t>
                      </a:r>
                      <a:endParaRPr lang="en-US" sz="1500" b="1">
                        <a:latin typeface="Arial" panose="020B0604020202020204" pitchFamily="34" charset="0"/>
                        <a:cs typeface="Arial" panose="020B0604020202020204" pitchFamily="34" charset="0"/>
                      </a:endParaRP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81286385"/>
                  </a:ext>
                </a:extLst>
              </a:tr>
            </a:tbl>
          </a:graphicData>
        </a:graphic>
      </p:graphicFrame>
      <p:graphicFrame>
        <p:nvGraphicFramePr>
          <p:cNvPr id="82" name="Table 81">
            <a:extLst>
              <a:ext uri="{FF2B5EF4-FFF2-40B4-BE49-F238E27FC236}">
                <a16:creationId xmlns:a16="http://schemas.microsoft.com/office/drawing/2014/main" id="{2328D735-BBD1-4E1F-B0C8-413708DC6D8A}"/>
              </a:ext>
            </a:extLst>
          </p:cNvPr>
          <p:cNvGraphicFramePr>
            <a:graphicFrameLocks noGrp="1"/>
          </p:cNvGraphicFramePr>
          <p:nvPr>
            <p:extLst>
              <p:ext uri="{D42A27DB-BD31-4B8C-83A1-F6EECF244321}">
                <p14:modId xmlns:p14="http://schemas.microsoft.com/office/powerpoint/2010/main" val="1343653115"/>
              </p:ext>
            </p:extLst>
          </p:nvPr>
        </p:nvGraphicFramePr>
        <p:xfrm>
          <a:off x="966897" y="3850153"/>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0</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83" name="Table 82">
            <a:extLst>
              <a:ext uri="{FF2B5EF4-FFF2-40B4-BE49-F238E27FC236}">
                <a16:creationId xmlns:a16="http://schemas.microsoft.com/office/drawing/2014/main" id="{FA8A63CB-DF69-42CA-B55E-69C14D52B117}"/>
              </a:ext>
            </a:extLst>
          </p:cNvPr>
          <p:cNvGraphicFramePr>
            <a:graphicFrameLocks noGrp="1"/>
          </p:cNvGraphicFramePr>
          <p:nvPr>
            <p:extLst>
              <p:ext uri="{D42A27DB-BD31-4B8C-83A1-F6EECF244321}">
                <p14:modId xmlns:p14="http://schemas.microsoft.com/office/powerpoint/2010/main" val="2943699962"/>
              </p:ext>
            </p:extLst>
          </p:nvPr>
        </p:nvGraphicFramePr>
        <p:xfrm>
          <a:off x="978959" y="4502288"/>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1</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84" name="Table 83">
            <a:extLst>
              <a:ext uri="{FF2B5EF4-FFF2-40B4-BE49-F238E27FC236}">
                <a16:creationId xmlns:a16="http://schemas.microsoft.com/office/drawing/2014/main" id="{2109ED36-B741-4B44-B476-65BEFB0D6CF8}"/>
              </a:ext>
            </a:extLst>
          </p:cNvPr>
          <p:cNvGraphicFramePr>
            <a:graphicFrameLocks noGrp="1"/>
          </p:cNvGraphicFramePr>
          <p:nvPr>
            <p:extLst>
              <p:ext uri="{D42A27DB-BD31-4B8C-83A1-F6EECF244321}">
                <p14:modId xmlns:p14="http://schemas.microsoft.com/office/powerpoint/2010/main" val="1143150240"/>
              </p:ext>
            </p:extLst>
          </p:nvPr>
        </p:nvGraphicFramePr>
        <p:xfrm>
          <a:off x="985234" y="5191935"/>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2</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85" name="Table 84">
            <a:extLst>
              <a:ext uri="{FF2B5EF4-FFF2-40B4-BE49-F238E27FC236}">
                <a16:creationId xmlns:a16="http://schemas.microsoft.com/office/drawing/2014/main" id="{220B35E0-344D-4D88-BCBA-2BB97B853715}"/>
              </a:ext>
            </a:extLst>
          </p:cNvPr>
          <p:cNvGraphicFramePr>
            <a:graphicFrameLocks noGrp="1"/>
          </p:cNvGraphicFramePr>
          <p:nvPr>
            <p:extLst>
              <p:ext uri="{D42A27DB-BD31-4B8C-83A1-F6EECF244321}">
                <p14:modId xmlns:p14="http://schemas.microsoft.com/office/powerpoint/2010/main" val="2724871273"/>
              </p:ext>
            </p:extLst>
          </p:nvPr>
        </p:nvGraphicFramePr>
        <p:xfrm>
          <a:off x="976982" y="5831155"/>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3</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100" name="Table 99">
            <a:extLst>
              <a:ext uri="{FF2B5EF4-FFF2-40B4-BE49-F238E27FC236}">
                <a16:creationId xmlns:a16="http://schemas.microsoft.com/office/drawing/2014/main" id="{F8E7646E-C8BC-4D35-A56B-AC47CA79CBD6}"/>
              </a:ext>
            </a:extLst>
          </p:cNvPr>
          <p:cNvGraphicFramePr>
            <a:graphicFrameLocks noGrp="1"/>
          </p:cNvGraphicFramePr>
          <p:nvPr>
            <p:extLst>
              <p:ext uri="{D42A27DB-BD31-4B8C-83A1-F6EECF244321}">
                <p14:modId xmlns:p14="http://schemas.microsoft.com/office/powerpoint/2010/main" val="2533656220"/>
              </p:ext>
            </p:extLst>
          </p:nvPr>
        </p:nvGraphicFramePr>
        <p:xfrm>
          <a:off x="6015892" y="3727118"/>
          <a:ext cx="1962068" cy="297180"/>
        </p:xfrm>
        <a:graphic>
          <a:graphicData uri="http://schemas.openxmlformats.org/drawingml/2006/table">
            <a:tbl>
              <a:tblPr firstRow="1" bandRow="1">
                <a:tableStyleId>{5940675A-B579-460E-94D1-54222C63F5DA}</a:tableStyleId>
              </a:tblPr>
              <a:tblGrid>
                <a:gridCol w="490517">
                  <a:extLst>
                    <a:ext uri="{9D8B030D-6E8A-4147-A177-3AD203B41FA5}">
                      <a16:colId xmlns:a16="http://schemas.microsoft.com/office/drawing/2014/main" val="3626430238"/>
                    </a:ext>
                  </a:extLst>
                </a:gridCol>
                <a:gridCol w="490517">
                  <a:extLst>
                    <a:ext uri="{9D8B030D-6E8A-4147-A177-3AD203B41FA5}">
                      <a16:colId xmlns:a16="http://schemas.microsoft.com/office/drawing/2014/main" val="2187959006"/>
                    </a:ext>
                  </a:extLst>
                </a:gridCol>
                <a:gridCol w="490517">
                  <a:extLst>
                    <a:ext uri="{9D8B030D-6E8A-4147-A177-3AD203B41FA5}">
                      <a16:colId xmlns:a16="http://schemas.microsoft.com/office/drawing/2014/main" val="2377823865"/>
                    </a:ext>
                  </a:extLst>
                </a:gridCol>
                <a:gridCol w="490517">
                  <a:extLst>
                    <a:ext uri="{9D8B030D-6E8A-4147-A177-3AD203B41FA5}">
                      <a16:colId xmlns:a16="http://schemas.microsoft.com/office/drawing/2014/main" val="2158341944"/>
                    </a:ext>
                  </a:extLst>
                </a:gridCol>
              </a:tblGrid>
              <a:tr h="297180">
                <a:tc>
                  <a:txBody>
                    <a:bodyPr/>
                    <a:lstStyle/>
                    <a:p>
                      <a:pPr algn="ctr"/>
                      <a:r>
                        <a:rPr lang="en-US" altLang="zh-CN" sz="1500" b="1">
                          <a:latin typeface="Arial" panose="020B0604020202020204" pitchFamily="34" charset="0"/>
                          <a:cs typeface="Arial" panose="020B0604020202020204" pitchFamily="34" charset="0"/>
                        </a:rPr>
                        <a:t>A</a:t>
                      </a:r>
                      <a:endParaRPr lang="en-US" sz="1500" b="1" baseline="-25000">
                        <a:latin typeface="Arial" panose="020B0604020202020204" pitchFamily="34" charset="0"/>
                        <a:cs typeface="Arial" panose="020B0604020202020204" pitchFamily="34" charset="0"/>
                      </a:endParaRPr>
                    </a:p>
                  </a:txBody>
                  <a:tcPr marL="68580" marR="68580" marT="34290" marB="3429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altLang="zh-CN" sz="1500" b="1">
                          <a:latin typeface="Arial" panose="020B0604020202020204" pitchFamily="34" charset="0"/>
                          <a:cs typeface="Arial" panose="020B0604020202020204" pitchFamily="34" charset="0"/>
                        </a:rPr>
                        <a:t>C</a:t>
                      </a:r>
                      <a:endParaRPr lang="en-US" sz="1500" b="1" baseline="-25000">
                        <a:latin typeface="Arial" panose="020B0604020202020204" pitchFamily="34" charset="0"/>
                        <a:cs typeface="Arial" panose="020B0604020202020204" pitchFamily="34" charset="0"/>
                      </a:endParaRPr>
                    </a:p>
                  </a:txBody>
                  <a:tcPr marL="68580" marR="68580" marT="34290" marB="34290">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500" b="1">
                          <a:latin typeface="Arial" panose="020B0604020202020204" pitchFamily="34" charset="0"/>
                          <a:cs typeface="Arial" panose="020B0604020202020204" pitchFamily="34" charset="0"/>
                        </a:rPr>
                        <a:t>E</a:t>
                      </a:r>
                      <a:endParaRPr lang="en-US" sz="1500" b="1" baseline="-25000">
                        <a:latin typeface="Arial" panose="020B0604020202020204" pitchFamily="34" charset="0"/>
                        <a:cs typeface="Arial" panose="020B0604020202020204" pitchFamily="34" charset="0"/>
                      </a:endParaRPr>
                    </a:p>
                  </a:txBody>
                  <a:tcPr marL="68580" marR="68580" marT="34290" marB="34290">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sz="1500" b="1">
                          <a:latin typeface="Arial" panose="020B0604020202020204" pitchFamily="34" charset="0"/>
                          <a:cs typeface="Arial" panose="020B0604020202020204" pitchFamily="34" charset="0"/>
                        </a:rPr>
                        <a:t>G</a:t>
                      </a:r>
                      <a:endParaRPr lang="en-US" sz="1500" b="1" baseline="-25000">
                        <a:latin typeface="Arial" panose="020B0604020202020204" pitchFamily="34" charset="0"/>
                        <a:cs typeface="Arial" panose="020B0604020202020204" pitchFamily="34" charset="0"/>
                      </a:endParaRPr>
                    </a:p>
                  </a:txBody>
                  <a:tcPr marL="68580" marR="68580" marT="34290" marB="3429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78810789"/>
                  </a:ext>
                </a:extLst>
              </a:tr>
            </a:tbl>
          </a:graphicData>
        </a:graphic>
      </p:graphicFrame>
      <p:sp>
        <p:nvSpPr>
          <p:cNvPr id="32" name="Content Placeholder 2">
            <a:extLst>
              <a:ext uri="{FF2B5EF4-FFF2-40B4-BE49-F238E27FC236}">
                <a16:creationId xmlns:a16="http://schemas.microsoft.com/office/drawing/2014/main" id="{280D695F-3922-43D5-8054-2146E1F8663E}"/>
              </a:ext>
            </a:extLst>
          </p:cNvPr>
          <p:cNvSpPr>
            <a:spLocks noGrp="1"/>
          </p:cNvSpPr>
          <p:nvPr>
            <p:ph idx="1"/>
          </p:nvPr>
        </p:nvSpPr>
        <p:spPr>
          <a:xfrm>
            <a:off x="889079" y="1192478"/>
            <a:ext cx="5897203" cy="510862"/>
          </a:xfrm>
        </p:spPr>
        <p:txBody>
          <a:bodyPr>
            <a:normAutofit/>
          </a:bodyPr>
          <a:lstStyle/>
          <a:p>
            <a:pPr>
              <a:buClr>
                <a:schemeClr val="accent1">
                  <a:lumMod val="50000"/>
                </a:schemeClr>
              </a:buClr>
              <a:buFont typeface="Wingdings" panose="05000000000000000000" pitchFamily="2" charset="2"/>
              <a:buChar char="Ø"/>
            </a:pPr>
            <a:r>
              <a:rPr lang="en-US" sz="2400">
                <a:latin typeface="Helvetica" panose="020B0604020202020204" pitchFamily="34" charset="0"/>
                <a:cs typeface="Helvetica" panose="020B0604020202020204" pitchFamily="34" charset="0"/>
              </a:rPr>
              <a:t>Intra-row (inter-bank) parallelism:</a:t>
            </a:r>
          </a:p>
        </p:txBody>
      </p:sp>
    </p:spTree>
    <p:extLst>
      <p:ext uri="{BB962C8B-B14F-4D97-AF65-F5344CB8AC3E}">
        <p14:creationId xmlns:p14="http://schemas.microsoft.com/office/powerpoint/2010/main" val="3021378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Sparse MV Multiplication (</a:t>
            </a:r>
            <a:r>
              <a:rPr lang="en-US" altLang="zh-CN" err="1">
                <a:latin typeface="Helvetica" panose="020B0604020202020204" pitchFamily="34" charset="0"/>
                <a:cs typeface="Helvetica" panose="020B0604020202020204" pitchFamily="34" charset="0"/>
              </a:rPr>
              <a:t>SpMxV</a:t>
            </a:r>
            <a:r>
              <a:rPr lang="en-US" altLang="zh-CN">
                <a:latin typeface="Helvetica" panose="020B0604020202020204" pitchFamily="34" charset="0"/>
                <a:cs typeface="Helvetica" panose="020B0604020202020204" pitchFamily="34" charset="0"/>
              </a:rPr>
              <a:t>)</a:t>
            </a:r>
            <a:endParaRPr lang="en-US">
              <a:latin typeface="Helvetica" panose="020B0604020202020204" pitchFamily="34" charset="0"/>
              <a:cs typeface="Helvetica" panose="020B0604020202020204" pitchFamily="34" charset="0"/>
            </a:endParaRPr>
          </a:p>
        </p:txBody>
      </p:sp>
      <p:graphicFrame>
        <p:nvGraphicFramePr>
          <p:cNvPr id="54" name="Table 53">
            <a:extLst>
              <a:ext uri="{FF2B5EF4-FFF2-40B4-BE49-F238E27FC236}">
                <a16:creationId xmlns:a16="http://schemas.microsoft.com/office/drawing/2014/main" id="{95D5B04D-4B92-4D7A-BE4F-355295AC780C}"/>
              </a:ext>
            </a:extLst>
          </p:cNvPr>
          <p:cNvGraphicFramePr>
            <a:graphicFrameLocks noGrp="1"/>
          </p:cNvGraphicFramePr>
          <p:nvPr>
            <p:extLst/>
          </p:nvPr>
        </p:nvGraphicFramePr>
        <p:xfrm>
          <a:off x="977838" y="3554773"/>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996006894"/>
                    </a:ext>
                  </a:extLst>
                </a:gridCol>
                <a:gridCol w="490651">
                  <a:extLst>
                    <a:ext uri="{9D8B030D-6E8A-4147-A177-3AD203B41FA5}">
                      <a16:colId xmlns:a16="http://schemas.microsoft.com/office/drawing/2014/main" val="4086258166"/>
                    </a:ext>
                  </a:extLst>
                </a:gridCol>
                <a:gridCol w="490651">
                  <a:extLst>
                    <a:ext uri="{9D8B030D-6E8A-4147-A177-3AD203B41FA5}">
                      <a16:colId xmlns:a16="http://schemas.microsoft.com/office/drawing/2014/main" val="1036222748"/>
                    </a:ext>
                  </a:extLst>
                </a:gridCol>
              </a:tblGrid>
              <a:tr h="297180">
                <a:tc>
                  <a:txBody>
                    <a:bodyPr/>
                    <a:lstStyle/>
                    <a:p>
                      <a:pPr algn="ctr"/>
                      <a:r>
                        <a:rPr kumimoji="0" lang="en-US" sz="1500" b="1" u="none" strike="noStrike" kern="1200" cap="none" spc="0" normalizeH="0" baseline="0" noProof="0">
                          <a:ln>
                            <a:noFill/>
                          </a:ln>
                          <a:solidFill>
                            <a:srgbClr val="FF0000"/>
                          </a:solidFill>
                          <a:effectLst/>
                          <a:uLnTx/>
                          <a:uFillTx/>
                        </a:rPr>
                        <a:t>V</a:t>
                      </a:r>
                      <a:r>
                        <a:rPr kumimoji="0" lang="en-US" sz="1500" b="1" u="none" strike="noStrike" kern="1200" cap="none" spc="0" normalizeH="0" baseline="-25000" noProof="0">
                          <a:ln>
                            <a:noFill/>
                          </a:ln>
                          <a:solidFill>
                            <a:srgbClr val="FF0000"/>
                          </a:solidFill>
                          <a:effectLst/>
                          <a:uLnTx/>
                          <a:uFillTx/>
                        </a:rPr>
                        <a:t>0</a:t>
                      </a:r>
                      <a:endParaRPr lang="en-US" sz="1500" b="1" baseline="-25000">
                        <a:solidFill>
                          <a:srgbClr val="FF0000"/>
                        </a:solidFill>
                        <a:latin typeface="Arial" panose="020B0604020202020204" pitchFamily="34" charset="0"/>
                        <a:cs typeface="Arial" panose="020B0604020202020204" pitchFamily="34" charset="0"/>
                      </a:endParaRPr>
                    </a:p>
                  </a:txBody>
                  <a:tcPr marL="68580" marR="68580" marT="34290" marB="34290">
                    <a:solidFill>
                      <a:schemeClr val="accent3">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1</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3">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2</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3">
                        <a:lumMod val="40000"/>
                        <a:lumOff val="60000"/>
                      </a:schemeClr>
                    </a:solidFill>
                  </a:tcPr>
                </a:tc>
                <a:extLst>
                  <a:ext uri="{0D108BD9-81ED-4DB2-BD59-A6C34878D82A}">
                    <a16:rowId xmlns:a16="http://schemas.microsoft.com/office/drawing/2014/main" val="410112187"/>
                  </a:ext>
                </a:extLst>
              </a:tr>
            </a:tbl>
          </a:graphicData>
        </a:graphic>
      </p:graphicFrame>
      <p:graphicFrame>
        <p:nvGraphicFramePr>
          <p:cNvPr id="55" name="Table 54">
            <a:extLst>
              <a:ext uri="{FF2B5EF4-FFF2-40B4-BE49-F238E27FC236}">
                <a16:creationId xmlns:a16="http://schemas.microsoft.com/office/drawing/2014/main" id="{2C148896-F986-4A35-8863-CFB084C2D616}"/>
              </a:ext>
            </a:extLst>
          </p:cNvPr>
          <p:cNvGraphicFramePr>
            <a:graphicFrameLocks noGrp="1"/>
          </p:cNvGraphicFramePr>
          <p:nvPr>
            <p:extLst/>
          </p:nvPr>
        </p:nvGraphicFramePr>
        <p:xfrm>
          <a:off x="980668" y="4209533"/>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380191954"/>
                    </a:ext>
                  </a:extLst>
                </a:gridCol>
                <a:gridCol w="490651">
                  <a:extLst>
                    <a:ext uri="{9D8B030D-6E8A-4147-A177-3AD203B41FA5}">
                      <a16:colId xmlns:a16="http://schemas.microsoft.com/office/drawing/2014/main" val="3030184510"/>
                    </a:ext>
                  </a:extLst>
                </a:gridCol>
                <a:gridCol w="490651">
                  <a:extLst>
                    <a:ext uri="{9D8B030D-6E8A-4147-A177-3AD203B41FA5}">
                      <a16:colId xmlns:a16="http://schemas.microsoft.com/office/drawing/2014/main" val="1174049360"/>
                    </a:ext>
                  </a:extLst>
                </a:gridCol>
              </a:tblGrid>
              <a:tr h="297180">
                <a:tc>
                  <a:txBody>
                    <a:bodyPr/>
                    <a:lstStyle/>
                    <a:p>
                      <a:pPr algn="ctr"/>
                      <a:r>
                        <a:rPr kumimoji="0" lang="en-US" sz="1500" b="1" u="none" strike="noStrike" kern="1200" cap="none" spc="0" normalizeH="0" baseline="0" noProof="0">
                          <a:ln>
                            <a:noFill/>
                          </a:ln>
                          <a:solidFill>
                            <a:srgbClr val="FF0000"/>
                          </a:solidFill>
                          <a:effectLst/>
                          <a:uLnTx/>
                          <a:uFillTx/>
                        </a:rPr>
                        <a:t>V</a:t>
                      </a:r>
                      <a:r>
                        <a:rPr kumimoji="0" lang="en-US" sz="1500" b="1" u="none" strike="noStrike" kern="1200" cap="none" spc="0" normalizeH="0" baseline="-25000" noProof="0">
                          <a:ln>
                            <a:noFill/>
                          </a:ln>
                          <a:solidFill>
                            <a:srgbClr val="FF0000"/>
                          </a:solidFill>
                          <a:effectLst/>
                          <a:uLnTx/>
                          <a:uFillTx/>
                        </a:rPr>
                        <a:t>3</a:t>
                      </a:r>
                      <a:endParaRPr lang="en-US" sz="1500" b="1" baseline="-25000">
                        <a:solidFill>
                          <a:srgbClr val="FF0000"/>
                        </a:solidFill>
                        <a:latin typeface="Arial" panose="020B0604020202020204" pitchFamily="34" charset="0"/>
                        <a:cs typeface="Arial" panose="020B0604020202020204" pitchFamily="34" charset="0"/>
                      </a:endParaRPr>
                    </a:p>
                  </a:txBody>
                  <a:tcPr marL="68580" marR="68580" marT="34290" marB="34290">
                    <a:solidFill>
                      <a:schemeClr val="accent4">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4</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4">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5</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4">
                        <a:lumMod val="40000"/>
                        <a:lumOff val="60000"/>
                      </a:schemeClr>
                    </a:solidFill>
                  </a:tcPr>
                </a:tc>
                <a:extLst>
                  <a:ext uri="{0D108BD9-81ED-4DB2-BD59-A6C34878D82A}">
                    <a16:rowId xmlns:a16="http://schemas.microsoft.com/office/drawing/2014/main" val="3383765174"/>
                  </a:ext>
                </a:extLst>
              </a:tr>
            </a:tbl>
          </a:graphicData>
        </a:graphic>
      </p:graphicFrame>
      <p:graphicFrame>
        <p:nvGraphicFramePr>
          <p:cNvPr id="56" name="Table 55">
            <a:extLst>
              <a:ext uri="{FF2B5EF4-FFF2-40B4-BE49-F238E27FC236}">
                <a16:creationId xmlns:a16="http://schemas.microsoft.com/office/drawing/2014/main" id="{AD68F0D6-B2B5-4EC7-9B82-CCAA9CF780AE}"/>
              </a:ext>
            </a:extLst>
          </p:cNvPr>
          <p:cNvGraphicFramePr>
            <a:graphicFrameLocks noGrp="1"/>
          </p:cNvGraphicFramePr>
          <p:nvPr>
            <p:extLst/>
          </p:nvPr>
        </p:nvGraphicFramePr>
        <p:xfrm>
          <a:off x="980668" y="4897618"/>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564610475"/>
                    </a:ext>
                  </a:extLst>
                </a:gridCol>
                <a:gridCol w="490651">
                  <a:extLst>
                    <a:ext uri="{9D8B030D-6E8A-4147-A177-3AD203B41FA5}">
                      <a16:colId xmlns:a16="http://schemas.microsoft.com/office/drawing/2014/main" val="2879877133"/>
                    </a:ext>
                  </a:extLst>
                </a:gridCol>
                <a:gridCol w="490651">
                  <a:extLst>
                    <a:ext uri="{9D8B030D-6E8A-4147-A177-3AD203B41FA5}">
                      <a16:colId xmlns:a16="http://schemas.microsoft.com/office/drawing/2014/main" val="4220216987"/>
                    </a:ext>
                  </a:extLst>
                </a:gridCol>
              </a:tblGrid>
              <a:tr h="297180">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6</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5">
                        <a:lumMod val="40000"/>
                        <a:lumOff val="60000"/>
                      </a:schemeClr>
                    </a:solidFill>
                  </a:tcPr>
                </a:tc>
                <a:tc>
                  <a:txBody>
                    <a:bodyPr/>
                    <a:lstStyle/>
                    <a:p>
                      <a:pPr algn="ctr"/>
                      <a:r>
                        <a:rPr kumimoji="0" lang="en-US" sz="1500" b="1" u="none" strike="noStrike" kern="1200" cap="none" spc="0" normalizeH="0" baseline="0" noProof="0">
                          <a:ln>
                            <a:noFill/>
                          </a:ln>
                          <a:solidFill>
                            <a:srgbClr val="FF0000"/>
                          </a:solidFill>
                          <a:effectLst/>
                          <a:uLnTx/>
                          <a:uFillTx/>
                        </a:rPr>
                        <a:t>V</a:t>
                      </a:r>
                      <a:r>
                        <a:rPr kumimoji="0" lang="en-US" sz="1500" b="1" u="none" strike="noStrike" kern="1200" cap="none" spc="0" normalizeH="0" baseline="-25000" noProof="0">
                          <a:ln>
                            <a:noFill/>
                          </a:ln>
                          <a:solidFill>
                            <a:srgbClr val="FF0000"/>
                          </a:solidFill>
                          <a:effectLst/>
                          <a:uLnTx/>
                          <a:uFillTx/>
                        </a:rPr>
                        <a:t>7</a:t>
                      </a:r>
                      <a:endParaRPr lang="en-US" sz="1500" b="1" baseline="-25000">
                        <a:solidFill>
                          <a:srgbClr val="FF0000"/>
                        </a:solidFill>
                        <a:latin typeface="Arial" panose="020B0604020202020204" pitchFamily="34" charset="0"/>
                        <a:cs typeface="Arial" panose="020B0604020202020204" pitchFamily="34" charset="0"/>
                      </a:endParaRPr>
                    </a:p>
                  </a:txBody>
                  <a:tcPr marL="68580" marR="68580" marT="34290" marB="34290">
                    <a:solidFill>
                      <a:schemeClr val="accent5">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8</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976757473"/>
                  </a:ext>
                </a:extLst>
              </a:tr>
            </a:tbl>
          </a:graphicData>
        </a:graphic>
      </p:graphicFrame>
      <p:graphicFrame>
        <p:nvGraphicFramePr>
          <p:cNvPr id="57" name="Table 56">
            <a:extLst>
              <a:ext uri="{FF2B5EF4-FFF2-40B4-BE49-F238E27FC236}">
                <a16:creationId xmlns:a16="http://schemas.microsoft.com/office/drawing/2014/main" id="{32848AE4-8DE9-4DB5-91A3-95C69EC4676D}"/>
              </a:ext>
            </a:extLst>
          </p:cNvPr>
          <p:cNvGraphicFramePr>
            <a:graphicFrameLocks noGrp="1"/>
          </p:cNvGraphicFramePr>
          <p:nvPr>
            <p:extLst/>
          </p:nvPr>
        </p:nvGraphicFramePr>
        <p:xfrm>
          <a:off x="977837" y="5540145"/>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626430238"/>
                    </a:ext>
                  </a:extLst>
                </a:gridCol>
                <a:gridCol w="490651">
                  <a:extLst>
                    <a:ext uri="{9D8B030D-6E8A-4147-A177-3AD203B41FA5}">
                      <a16:colId xmlns:a16="http://schemas.microsoft.com/office/drawing/2014/main" val="2187959006"/>
                    </a:ext>
                  </a:extLst>
                </a:gridCol>
                <a:gridCol w="490651">
                  <a:extLst>
                    <a:ext uri="{9D8B030D-6E8A-4147-A177-3AD203B41FA5}">
                      <a16:colId xmlns:a16="http://schemas.microsoft.com/office/drawing/2014/main" val="2377823865"/>
                    </a:ext>
                  </a:extLst>
                </a:gridCol>
              </a:tblGrid>
              <a:tr h="297180">
                <a:tc>
                  <a:txBody>
                    <a:bodyPr/>
                    <a:lstStyle/>
                    <a:p>
                      <a:pPr algn="ctr"/>
                      <a:r>
                        <a:rPr kumimoji="0" lang="en-US" sz="1500" b="1" u="none" strike="noStrike" kern="1200" cap="none" spc="0" normalizeH="0" baseline="0" noProof="0">
                          <a:ln>
                            <a:noFill/>
                          </a:ln>
                          <a:solidFill>
                            <a:srgbClr val="FF0000"/>
                          </a:solidFill>
                          <a:effectLst/>
                          <a:uLnTx/>
                          <a:uFillTx/>
                        </a:rPr>
                        <a:t>V</a:t>
                      </a:r>
                      <a:r>
                        <a:rPr kumimoji="0" lang="en-US" sz="1500" b="1" u="none" strike="noStrike" kern="1200" cap="none" spc="0" normalizeH="0" baseline="-25000" noProof="0">
                          <a:ln>
                            <a:noFill/>
                          </a:ln>
                          <a:solidFill>
                            <a:srgbClr val="FF0000"/>
                          </a:solidFill>
                          <a:effectLst/>
                          <a:uLnTx/>
                          <a:uFillTx/>
                        </a:rPr>
                        <a:t>9</a:t>
                      </a:r>
                      <a:endParaRPr lang="en-US" sz="1500" b="1" baseline="-25000">
                        <a:solidFill>
                          <a:srgbClr val="FF0000"/>
                        </a:solidFill>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10</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11</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extLst>
                  <a:ext uri="{0D108BD9-81ED-4DB2-BD59-A6C34878D82A}">
                    <a16:rowId xmlns:a16="http://schemas.microsoft.com/office/drawing/2014/main" val="578810789"/>
                  </a:ext>
                </a:extLst>
              </a:tr>
            </a:tbl>
          </a:graphicData>
        </a:graphic>
      </p:graphicFrame>
      <p:sp>
        <p:nvSpPr>
          <p:cNvPr id="61" name="TextBox 60">
            <a:extLst>
              <a:ext uri="{FF2B5EF4-FFF2-40B4-BE49-F238E27FC236}">
                <a16:creationId xmlns:a16="http://schemas.microsoft.com/office/drawing/2014/main" id="{F7EFFA3A-9729-467A-A336-E682E1BFBDD5}"/>
              </a:ext>
            </a:extLst>
          </p:cNvPr>
          <p:cNvSpPr txBox="1"/>
          <p:nvPr/>
        </p:nvSpPr>
        <p:spPr>
          <a:xfrm>
            <a:off x="4253742" y="1704008"/>
            <a:ext cx="1957627" cy="323165"/>
          </a:xfrm>
          <a:prstGeom prst="rect">
            <a:avLst/>
          </a:prstGeom>
          <a:noFill/>
        </p:spPr>
        <p:txBody>
          <a:bodyPr wrap="square" rtlCol="0">
            <a:spAutoFit/>
          </a:bodyPr>
          <a:lstStyle/>
          <a:p>
            <a:r>
              <a:rPr lang="en-US" altLang="zh-CN" sz="1500" b="1">
                <a:latin typeface="Arial" panose="020B0604020202020204" pitchFamily="34" charset="0"/>
                <a:cs typeface="Arial" panose="020B0604020202020204" pitchFamily="34" charset="0"/>
              </a:rPr>
              <a:t>BSB matrix row</a:t>
            </a:r>
            <a:endParaRPr lang="en-US" sz="1500" b="1">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7033C4D6-8B38-4D2A-97C8-658FE57793FE}"/>
              </a:ext>
            </a:extLst>
          </p:cNvPr>
          <p:cNvSpPr/>
          <p:nvPr/>
        </p:nvSpPr>
        <p:spPr>
          <a:xfrm>
            <a:off x="811117" y="3442530"/>
            <a:ext cx="1763486" cy="277251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63" name="TextBox 62">
            <a:extLst>
              <a:ext uri="{FF2B5EF4-FFF2-40B4-BE49-F238E27FC236}">
                <a16:creationId xmlns:a16="http://schemas.microsoft.com/office/drawing/2014/main" id="{D1D84CEA-19F3-4C84-816E-8FB7D22419BE}"/>
              </a:ext>
            </a:extLst>
          </p:cNvPr>
          <p:cNvSpPr txBox="1"/>
          <p:nvPr/>
        </p:nvSpPr>
        <p:spPr>
          <a:xfrm>
            <a:off x="811117" y="3034823"/>
            <a:ext cx="1957627" cy="323165"/>
          </a:xfrm>
          <a:prstGeom prst="rect">
            <a:avLst/>
          </a:prstGeom>
          <a:noFill/>
        </p:spPr>
        <p:txBody>
          <a:bodyPr wrap="square" rtlCol="0">
            <a:spAutoFit/>
          </a:bodyPr>
          <a:lstStyle/>
          <a:p>
            <a:r>
              <a:rPr lang="en-US" altLang="zh-CN" sz="1500" b="1">
                <a:latin typeface="Arial" panose="020B0604020202020204" pitchFamily="34" charset="0"/>
                <a:cs typeface="Arial" panose="020B0604020202020204" pitchFamily="34" charset="0"/>
              </a:rPr>
              <a:t>Dense vector</a:t>
            </a:r>
            <a:endParaRPr lang="en-US" sz="1500" b="1">
              <a:latin typeface="Arial" panose="020B0604020202020204" pitchFamily="34" charset="0"/>
              <a:cs typeface="Arial" panose="020B0604020202020204" pitchFamily="34" charset="0"/>
            </a:endParaRPr>
          </a:p>
        </p:txBody>
      </p:sp>
      <p:graphicFrame>
        <p:nvGraphicFramePr>
          <p:cNvPr id="72" name="Table 71">
            <a:extLst>
              <a:ext uri="{FF2B5EF4-FFF2-40B4-BE49-F238E27FC236}">
                <a16:creationId xmlns:a16="http://schemas.microsoft.com/office/drawing/2014/main" id="{C63A2D80-E616-4E16-8D6C-A5E9167AB9FF}"/>
              </a:ext>
            </a:extLst>
          </p:cNvPr>
          <p:cNvGraphicFramePr>
            <a:graphicFrameLocks noGrp="1"/>
          </p:cNvGraphicFramePr>
          <p:nvPr>
            <p:extLst/>
          </p:nvPr>
        </p:nvGraphicFramePr>
        <p:xfrm>
          <a:off x="2102935" y="2528900"/>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0</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73" name="Table 72">
            <a:extLst>
              <a:ext uri="{FF2B5EF4-FFF2-40B4-BE49-F238E27FC236}">
                <a16:creationId xmlns:a16="http://schemas.microsoft.com/office/drawing/2014/main" id="{AB356AAD-44ED-4A00-AD41-E77A818A72AA}"/>
              </a:ext>
            </a:extLst>
          </p:cNvPr>
          <p:cNvGraphicFramePr>
            <a:graphicFrameLocks noGrp="1"/>
          </p:cNvGraphicFramePr>
          <p:nvPr>
            <p:extLst/>
          </p:nvPr>
        </p:nvGraphicFramePr>
        <p:xfrm>
          <a:off x="3581854" y="2533195"/>
          <a:ext cx="1471952" cy="281940"/>
        </p:xfrm>
        <a:graphic>
          <a:graphicData uri="http://schemas.openxmlformats.org/drawingml/2006/table">
            <a:tbl>
              <a:tblPr firstRow="1" bandRow="1">
                <a:tableStyleId>{C4B1156A-380E-4F78-BDF5-A606A8083BF9}</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1</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74" name="Table 73">
            <a:extLst>
              <a:ext uri="{FF2B5EF4-FFF2-40B4-BE49-F238E27FC236}">
                <a16:creationId xmlns:a16="http://schemas.microsoft.com/office/drawing/2014/main" id="{0BB19D14-E8F4-45D8-8F79-8B0709BC9403}"/>
              </a:ext>
            </a:extLst>
          </p:cNvPr>
          <p:cNvGraphicFramePr>
            <a:graphicFrameLocks noGrp="1"/>
          </p:cNvGraphicFramePr>
          <p:nvPr>
            <p:extLst/>
          </p:nvPr>
        </p:nvGraphicFramePr>
        <p:xfrm>
          <a:off x="5062939" y="2533836"/>
          <a:ext cx="1471952" cy="281940"/>
        </p:xfrm>
        <a:graphic>
          <a:graphicData uri="http://schemas.openxmlformats.org/drawingml/2006/table">
            <a:tbl>
              <a:tblPr firstRow="1" bandRow="1">
                <a:tableStyleId>{22838BEF-8BB2-4498-84A7-C5851F593DF1}</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2</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75" name="Table 74">
            <a:extLst>
              <a:ext uri="{FF2B5EF4-FFF2-40B4-BE49-F238E27FC236}">
                <a16:creationId xmlns:a16="http://schemas.microsoft.com/office/drawing/2014/main" id="{D5A42F85-5BF7-43BA-B1A4-B46F5D2808FF}"/>
              </a:ext>
            </a:extLst>
          </p:cNvPr>
          <p:cNvGraphicFramePr>
            <a:graphicFrameLocks noGrp="1"/>
          </p:cNvGraphicFramePr>
          <p:nvPr>
            <p:extLst/>
          </p:nvPr>
        </p:nvGraphicFramePr>
        <p:xfrm>
          <a:off x="6534891" y="2533836"/>
          <a:ext cx="1471952" cy="281940"/>
        </p:xfrm>
        <a:graphic>
          <a:graphicData uri="http://schemas.openxmlformats.org/drawingml/2006/table">
            <a:tbl>
              <a:tblPr firstRow="1" bandRow="1">
                <a:tableStyleId>{16D9F66E-5EB9-4882-86FB-DCBF35E3C3E4}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3</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sp>
        <p:nvSpPr>
          <p:cNvPr id="76" name="Rectangle 75">
            <a:extLst>
              <a:ext uri="{FF2B5EF4-FFF2-40B4-BE49-F238E27FC236}">
                <a16:creationId xmlns:a16="http://schemas.microsoft.com/office/drawing/2014/main" id="{69EE9508-5DB5-49EC-A331-ABEDC7325302}"/>
              </a:ext>
            </a:extLst>
          </p:cNvPr>
          <p:cNvSpPr/>
          <p:nvPr/>
        </p:nvSpPr>
        <p:spPr>
          <a:xfrm>
            <a:off x="1946965" y="2089421"/>
            <a:ext cx="6180851" cy="745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n>
                <a:solidFill>
                  <a:schemeClr val="tx1"/>
                </a:solidFill>
              </a:ln>
              <a:solidFill>
                <a:schemeClr val="tx1"/>
              </a:solidFill>
            </a:endParaRPr>
          </a:p>
        </p:txBody>
      </p:sp>
      <p:graphicFrame>
        <p:nvGraphicFramePr>
          <p:cNvPr id="78" name="Table 77">
            <a:extLst>
              <a:ext uri="{FF2B5EF4-FFF2-40B4-BE49-F238E27FC236}">
                <a16:creationId xmlns:a16="http://schemas.microsoft.com/office/drawing/2014/main" id="{17BCE02C-A14F-4F9E-BFFB-F01A0CAF415B}"/>
              </a:ext>
            </a:extLst>
          </p:cNvPr>
          <p:cNvGraphicFramePr>
            <a:graphicFrameLocks noGrp="1"/>
          </p:cNvGraphicFramePr>
          <p:nvPr>
            <p:extLst/>
          </p:nvPr>
        </p:nvGraphicFramePr>
        <p:xfrm>
          <a:off x="2102935" y="2216119"/>
          <a:ext cx="5901924" cy="297180"/>
        </p:xfrm>
        <a:graphic>
          <a:graphicData uri="http://schemas.openxmlformats.org/drawingml/2006/table">
            <a:tbl>
              <a:tblPr firstRow="1" bandRow="1">
                <a:tableStyleId>{5940675A-B579-460E-94D1-54222C63F5DA}</a:tableStyleId>
              </a:tblPr>
              <a:tblGrid>
                <a:gridCol w="491827">
                  <a:extLst>
                    <a:ext uri="{9D8B030D-6E8A-4147-A177-3AD203B41FA5}">
                      <a16:colId xmlns:a16="http://schemas.microsoft.com/office/drawing/2014/main" val="2751498739"/>
                    </a:ext>
                  </a:extLst>
                </a:gridCol>
                <a:gridCol w="491827">
                  <a:extLst>
                    <a:ext uri="{9D8B030D-6E8A-4147-A177-3AD203B41FA5}">
                      <a16:colId xmlns:a16="http://schemas.microsoft.com/office/drawing/2014/main" val="3145785283"/>
                    </a:ext>
                  </a:extLst>
                </a:gridCol>
                <a:gridCol w="491827">
                  <a:extLst>
                    <a:ext uri="{9D8B030D-6E8A-4147-A177-3AD203B41FA5}">
                      <a16:colId xmlns:a16="http://schemas.microsoft.com/office/drawing/2014/main" val="790980743"/>
                    </a:ext>
                  </a:extLst>
                </a:gridCol>
                <a:gridCol w="491827">
                  <a:extLst>
                    <a:ext uri="{9D8B030D-6E8A-4147-A177-3AD203B41FA5}">
                      <a16:colId xmlns:a16="http://schemas.microsoft.com/office/drawing/2014/main" val="3161708135"/>
                    </a:ext>
                  </a:extLst>
                </a:gridCol>
                <a:gridCol w="491827">
                  <a:extLst>
                    <a:ext uri="{9D8B030D-6E8A-4147-A177-3AD203B41FA5}">
                      <a16:colId xmlns:a16="http://schemas.microsoft.com/office/drawing/2014/main" val="2065889691"/>
                    </a:ext>
                  </a:extLst>
                </a:gridCol>
                <a:gridCol w="491827">
                  <a:extLst>
                    <a:ext uri="{9D8B030D-6E8A-4147-A177-3AD203B41FA5}">
                      <a16:colId xmlns:a16="http://schemas.microsoft.com/office/drawing/2014/main" val="1816133027"/>
                    </a:ext>
                  </a:extLst>
                </a:gridCol>
                <a:gridCol w="491827">
                  <a:extLst>
                    <a:ext uri="{9D8B030D-6E8A-4147-A177-3AD203B41FA5}">
                      <a16:colId xmlns:a16="http://schemas.microsoft.com/office/drawing/2014/main" val="2951615873"/>
                    </a:ext>
                  </a:extLst>
                </a:gridCol>
                <a:gridCol w="491827">
                  <a:extLst>
                    <a:ext uri="{9D8B030D-6E8A-4147-A177-3AD203B41FA5}">
                      <a16:colId xmlns:a16="http://schemas.microsoft.com/office/drawing/2014/main" val="3211364322"/>
                    </a:ext>
                  </a:extLst>
                </a:gridCol>
                <a:gridCol w="491827">
                  <a:extLst>
                    <a:ext uri="{9D8B030D-6E8A-4147-A177-3AD203B41FA5}">
                      <a16:colId xmlns:a16="http://schemas.microsoft.com/office/drawing/2014/main" val="1990404033"/>
                    </a:ext>
                  </a:extLst>
                </a:gridCol>
                <a:gridCol w="491827">
                  <a:extLst>
                    <a:ext uri="{9D8B030D-6E8A-4147-A177-3AD203B41FA5}">
                      <a16:colId xmlns:a16="http://schemas.microsoft.com/office/drawing/2014/main" val="4003046759"/>
                    </a:ext>
                  </a:extLst>
                </a:gridCol>
                <a:gridCol w="491827">
                  <a:extLst>
                    <a:ext uri="{9D8B030D-6E8A-4147-A177-3AD203B41FA5}">
                      <a16:colId xmlns:a16="http://schemas.microsoft.com/office/drawing/2014/main" val="2929734029"/>
                    </a:ext>
                  </a:extLst>
                </a:gridCol>
                <a:gridCol w="491827">
                  <a:extLst>
                    <a:ext uri="{9D8B030D-6E8A-4147-A177-3AD203B41FA5}">
                      <a16:colId xmlns:a16="http://schemas.microsoft.com/office/drawing/2014/main" val="3602525241"/>
                    </a:ext>
                  </a:extLst>
                </a:gridCol>
              </a:tblGrid>
              <a:tr h="297180">
                <a:tc>
                  <a:txBody>
                    <a:bodyPr/>
                    <a:lstStyle/>
                    <a:p>
                      <a:pPr algn="ctr"/>
                      <a:r>
                        <a:rPr lang="en-US" altLang="zh-CN" sz="1500" b="1">
                          <a:solidFill>
                            <a:srgbClr val="FF0000"/>
                          </a:solidFill>
                          <a:latin typeface="Arial" panose="020B0604020202020204" pitchFamily="34" charset="0"/>
                          <a:cs typeface="Arial" panose="020B0604020202020204" pitchFamily="34" charset="0"/>
                        </a:rPr>
                        <a:t>A</a:t>
                      </a:r>
                      <a:endParaRPr lang="en-US" sz="1500" b="1">
                        <a:solidFill>
                          <a:srgbClr val="FF0000"/>
                        </a:solidFill>
                        <a:latin typeface="Arial" panose="020B0604020202020204" pitchFamily="34" charset="0"/>
                        <a:cs typeface="Arial" panose="020B0604020202020204" pitchFamily="34" charset="0"/>
                      </a:endParaRP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0</a:t>
                      </a:r>
                      <a:endParaRPr lang="en-US" sz="1500" b="1">
                        <a:latin typeface="Arial" panose="020B0604020202020204" pitchFamily="34" charset="0"/>
                        <a:cs typeface="Arial" panose="020B0604020202020204" pitchFamily="34" charset="0"/>
                      </a:endParaRP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B</a:t>
                      </a:r>
                      <a:endParaRPr lang="en-US" sz="1500" b="1">
                        <a:latin typeface="Arial" panose="020B0604020202020204" pitchFamily="34" charset="0"/>
                        <a:cs typeface="Arial" panose="020B0604020202020204" pitchFamily="34" charset="0"/>
                      </a:endParaRP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altLang="zh-CN" sz="1500" b="1">
                          <a:solidFill>
                            <a:srgbClr val="FF0000"/>
                          </a:solidFill>
                          <a:latin typeface="Arial" panose="020B0604020202020204" pitchFamily="34" charset="0"/>
                          <a:cs typeface="Arial" panose="020B0604020202020204" pitchFamily="34" charset="0"/>
                        </a:rPr>
                        <a:t>C</a:t>
                      </a:r>
                      <a:endParaRPr lang="en-US" sz="1500" b="1">
                        <a:solidFill>
                          <a:srgbClr val="FF0000"/>
                        </a:solidFill>
                        <a:latin typeface="Arial" panose="020B0604020202020204" pitchFamily="34" charset="0"/>
                        <a:cs typeface="Arial" panose="020B0604020202020204" pitchFamily="34" charset="0"/>
                      </a:endParaRP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D</a:t>
                      </a:r>
                      <a:endParaRPr lang="en-US" sz="1500" b="1">
                        <a:latin typeface="Arial" panose="020B0604020202020204" pitchFamily="34" charset="0"/>
                        <a:cs typeface="Arial" panose="020B0604020202020204" pitchFamily="34" charset="0"/>
                      </a:endParaRP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0</a:t>
                      </a:r>
                      <a:endParaRPr lang="en-US" sz="1500" b="1">
                        <a:latin typeface="Arial" panose="020B0604020202020204" pitchFamily="34" charset="0"/>
                        <a:cs typeface="Arial" panose="020B0604020202020204" pitchFamily="34" charset="0"/>
                      </a:endParaRP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500">
                          <a:latin typeface="Arial" panose="020B0604020202020204" pitchFamily="34" charset="0"/>
                          <a:cs typeface="Arial" panose="020B0604020202020204" pitchFamily="34" charset="0"/>
                        </a:rPr>
                        <a:t>0</a:t>
                      </a:r>
                      <a:endParaRPr lang="en-US" sz="1500" b="1">
                        <a:latin typeface="Arial" panose="020B0604020202020204" pitchFamily="34" charset="0"/>
                        <a:cs typeface="Arial" panose="020B0604020202020204" pitchFamily="34" charset="0"/>
                      </a:endParaRP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b="1">
                          <a:solidFill>
                            <a:srgbClr val="FF0000"/>
                          </a:solidFill>
                          <a:latin typeface="Arial" panose="020B0604020202020204" pitchFamily="34" charset="0"/>
                          <a:cs typeface="Arial" panose="020B0604020202020204" pitchFamily="34" charset="0"/>
                        </a:rPr>
                        <a:t>E</a:t>
                      </a: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F</a:t>
                      </a:r>
                      <a:endParaRPr lang="en-US" sz="1500" b="1">
                        <a:latin typeface="Arial" panose="020B0604020202020204" pitchFamily="34" charset="0"/>
                        <a:cs typeface="Arial" panose="020B0604020202020204" pitchFamily="34" charset="0"/>
                      </a:endParaRP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b="1">
                          <a:solidFill>
                            <a:srgbClr val="FF0000"/>
                          </a:solidFill>
                          <a:latin typeface="Arial" panose="020B0604020202020204" pitchFamily="34" charset="0"/>
                          <a:cs typeface="Arial" panose="020B0604020202020204" pitchFamily="34" charset="0"/>
                        </a:rPr>
                        <a:t>G</a:t>
                      </a: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0</a:t>
                      </a:r>
                      <a:endParaRPr lang="en-US" sz="1500" b="1">
                        <a:latin typeface="Arial" panose="020B0604020202020204" pitchFamily="34" charset="0"/>
                        <a:cs typeface="Arial" panose="020B0604020202020204" pitchFamily="34" charset="0"/>
                      </a:endParaRP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500">
                          <a:latin typeface="Arial" panose="020B0604020202020204" pitchFamily="34" charset="0"/>
                          <a:cs typeface="Arial" panose="020B0604020202020204" pitchFamily="34" charset="0"/>
                        </a:rPr>
                        <a:t>H</a:t>
                      </a:r>
                      <a:endParaRPr lang="en-US" sz="1500" b="1">
                        <a:latin typeface="Arial" panose="020B0604020202020204" pitchFamily="34" charset="0"/>
                        <a:cs typeface="Arial" panose="020B0604020202020204" pitchFamily="34" charset="0"/>
                      </a:endParaRP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81286385"/>
                  </a:ext>
                </a:extLst>
              </a:tr>
            </a:tbl>
          </a:graphicData>
        </a:graphic>
      </p:graphicFrame>
      <p:graphicFrame>
        <p:nvGraphicFramePr>
          <p:cNvPr id="82" name="Table 81">
            <a:extLst>
              <a:ext uri="{FF2B5EF4-FFF2-40B4-BE49-F238E27FC236}">
                <a16:creationId xmlns:a16="http://schemas.microsoft.com/office/drawing/2014/main" id="{2328D735-BBD1-4E1F-B0C8-413708DC6D8A}"/>
              </a:ext>
            </a:extLst>
          </p:cNvPr>
          <p:cNvGraphicFramePr>
            <a:graphicFrameLocks noGrp="1"/>
          </p:cNvGraphicFramePr>
          <p:nvPr>
            <p:extLst/>
          </p:nvPr>
        </p:nvGraphicFramePr>
        <p:xfrm>
          <a:off x="966897" y="3850153"/>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0</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83" name="Table 82">
            <a:extLst>
              <a:ext uri="{FF2B5EF4-FFF2-40B4-BE49-F238E27FC236}">
                <a16:creationId xmlns:a16="http://schemas.microsoft.com/office/drawing/2014/main" id="{FA8A63CB-DF69-42CA-B55E-69C14D52B117}"/>
              </a:ext>
            </a:extLst>
          </p:cNvPr>
          <p:cNvGraphicFramePr>
            <a:graphicFrameLocks noGrp="1"/>
          </p:cNvGraphicFramePr>
          <p:nvPr>
            <p:extLst/>
          </p:nvPr>
        </p:nvGraphicFramePr>
        <p:xfrm>
          <a:off x="978959" y="4502288"/>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1</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84" name="Table 83">
            <a:extLst>
              <a:ext uri="{FF2B5EF4-FFF2-40B4-BE49-F238E27FC236}">
                <a16:creationId xmlns:a16="http://schemas.microsoft.com/office/drawing/2014/main" id="{2109ED36-B741-4B44-B476-65BEFB0D6CF8}"/>
              </a:ext>
            </a:extLst>
          </p:cNvPr>
          <p:cNvGraphicFramePr>
            <a:graphicFrameLocks noGrp="1"/>
          </p:cNvGraphicFramePr>
          <p:nvPr>
            <p:extLst/>
          </p:nvPr>
        </p:nvGraphicFramePr>
        <p:xfrm>
          <a:off x="985234" y="5191935"/>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2</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85" name="Table 84">
            <a:extLst>
              <a:ext uri="{FF2B5EF4-FFF2-40B4-BE49-F238E27FC236}">
                <a16:creationId xmlns:a16="http://schemas.microsoft.com/office/drawing/2014/main" id="{220B35E0-344D-4D88-BCBA-2BB97B853715}"/>
              </a:ext>
            </a:extLst>
          </p:cNvPr>
          <p:cNvGraphicFramePr>
            <a:graphicFrameLocks noGrp="1"/>
          </p:cNvGraphicFramePr>
          <p:nvPr>
            <p:extLst/>
          </p:nvPr>
        </p:nvGraphicFramePr>
        <p:xfrm>
          <a:off x="976982" y="5831155"/>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3</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sp>
        <p:nvSpPr>
          <p:cNvPr id="89" name="Trapezoid 88">
            <a:extLst>
              <a:ext uri="{FF2B5EF4-FFF2-40B4-BE49-F238E27FC236}">
                <a16:creationId xmlns:a16="http://schemas.microsoft.com/office/drawing/2014/main" id="{1DDF82FA-6B30-487D-94C5-17B6A9E1640B}"/>
              </a:ext>
            </a:extLst>
          </p:cNvPr>
          <p:cNvSpPr/>
          <p:nvPr/>
        </p:nvSpPr>
        <p:spPr>
          <a:xfrm rot="10800000">
            <a:off x="3608013" y="4349378"/>
            <a:ext cx="4369948" cy="348847"/>
          </a:xfrm>
          <a:prstGeom prst="trapezoid">
            <a:avLst>
              <a:gd name="adj" fmla="val 159654"/>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90" name="Rectangle 89">
            <a:extLst>
              <a:ext uri="{FF2B5EF4-FFF2-40B4-BE49-F238E27FC236}">
                <a16:creationId xmlns:a16="http://schemas.microsoft.com/office/drawing/2014/main" id="{E6C06805-6B16-4CD9-B497-6AFDFA0015CF}"/>
              </a:ext>
            </a:extLst>
          </p:cNvPr>
          <p:cNvSpPr/>
          <p:nvPr/>
        </p:nvSpPr>
        <p:spPr>
          <a:xfrm>
            <a:off x="4538189" y="5061350"/>
            <a:ext cx="2504364" cy="391333"/>
          </a:xfrm>
          <a:prstGeom prst="rect">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Arial" panose="020B0604020202020204" pitchFamily="34" charset="0"/>
                <a:cs typeface="Arial" panose="020B0604020202020204" pitchFamily="34" charset="0"/>
              </a:rPr>
              <a:t>Accumulate</a:t>
            </a:r>
          </a:p>
        </p:txBody>
      </p:sp>
      <p:sp>
        <p:nvSpPr>
          <p:cNvPr id="91" name="TextBox 90">
            <a:extLst>
              <a:ext uri="{FF2B5EF4-FFF2-40B4-BE49-F238E27FC236}">
                <a16:creationId xmlns:a16="http://schemas.microsoft.com/office/drawing/2014/main" id="{B1CA2A23-9B99-4C91-BF3A-FCD49D4095C2}"/>
              </a:ext>
            </a:extLst>
          </p:cNvPr>
          <p:cNvSpPr txBox="1"/>
          <p:nvPr/>
        </p:nvSpPr>
        <p:spPr>
          <a:xfrm>
            <a:off x="3733801" y="4366934"/>
            <a:ext cx="4152900" cy="323165"/>
          </a:xfrm>
          <a:prstGeom prst="rect">
            <a:avLst/>
          </a:prstGeom>
          <a:noFill/>
        </p:spPr>
        <p:txBody>
          <a:bodyPr wrap="square" rtlCol="0">
            <a:spAutoFit/>
          </a:bodyPr>
          <a:lstStyle/>
          <a:p>
            <a:pPr algn="ctr"/>
            <a:r>
              <a:rPr lang="en-US" sz="1500">
                <a:latin typeface="Arial" panose="020B0604020202020204" pitchFamily="34" charset="0"/>
                <a:cs typeface="Arial" panose="020B0604020202020204" pitchFamily="34" charset="0"/>
              </a:rPr>
              <a:t>Partial dot product: V</a:t>
            </a:r>
            <a:r>
              <a:rPr lang="en-US" sz="1500" baseline="-25000">
                <a:latin typeface="Arial" panose="020B0604020202020204" pitchFamily="34" charset="0"/>
                <a:cs typeface="Arial" panose="020B0604020202020204" pitchFamily="34" charset="0"/>
              </a:rPr>
              <a:t>0</a:t>
            </a:r>
            <a:r>
              <a:rPr lang="en-US" altLang="zh-CN" sz="1500">
                <a:latin typeface="Arial" panose="020B0604020202020204" pitchFamily="34" charset="0"/>
                <a:cs typeface="Arial" panose="020B0604020202020204" pitchFamily="34" charset="0"/>
                <a:sym typeface="Wingdings" panose="05000000000000000000" pitchFamily="2" charset="2"/>
              </a:rPr>
              <a:t></a:t>
            </a:r>
            <a:r>
              <a:rPr lang="en-US" altLang="zh-CN" sz="1500">
                <a:latin typeface="Arial" panose="020B0604020202020204" pitchFamily="34" charset="0"/>
                <a:cs typeface="Arial" panose="020B0604020202020204" pitchFamily="34" charset="0"/>
              </a:rPr>
              <a:t>A+</a:t>
            </a:r>
            <a:r>
              <a:rPr lang="en-US" sz="1500">
                <a:latin typeface="Arial" panose="020B0604020202020204" pitchFamily="34" charset="0"/>
                <a:cs typeface="Arial" panose="020B0604020202020204" pitchFamily="34" charset="0"/>
              </a:rPr>
              <a:t>V</a:t>
            </a:r>
            <a:r>
              <a:rPr lang="en-US" sz="1500" baseline="-25000">
                <a:latin typeface="Arial" panose="020B0604020202020204" pitchFamily="34" charset="0"/>
                <a:cs typeface="Arial" panose="020B0604020202020204" pitchFamily="34" charset="0"/>
              </a:rPr>
              <a:t>3</a:t>
            </a:r>
            <a:r>
              <a:rPr lang="en-US" altLang="zh-CN" sz="1500">
                <a:latin typeface="Arial" panose="020B0604020202020204" pitchFamily="34" charset="0"/>
                <a:cs typeface="Arial" panose="020B0604020202020204" pitchFamily="34" charset="0"/>
                <a:sym typeface="Wingdings" panose="05000000000000000000" pitchFamily="2" charset="2"/>
              </a:rPr>
              <a:t></a:t>
            </a:r>
            <a:r>
              <a:rPr lang="en-US" altLang="zh-CN" sz="1500">
                <a:latin typeface="Arial" panose="020B0604020202020204" pitchFamily="34" charset="0"/>
                <a:cs typeface="Arial" panose="020B0604020202020204" pitchFamily="34" charset="0"/>
              </a:rPr>
              <a:t>C+</a:t>
            </a:r>
            <a:r>
              <a:rPr lang="en-US" sz="1500">
                <a:latin typeface="Arial" panose="020B0604020202020204" pitchFamily="34" charset="0"/>
                <a:cs typeface="Arial" panose="020B0604020202020204" pitchFamily="34" charset="0"/>
              </a:rPr>
              <a:t>V</a:t>
            </a:r>
            <a:r>
              <a:rPr lang="en-US" sz="1500" baseline="-25000">
                <a:latin typeface="Arial" panose="020B0604020202020204" pitchFamily="34" charset="0"/>
                <a:cs typeface="Arial" panose="020B0604020202020204" pitchFamily="34" charset="0"/>
              </a:rPr>
              <a:t>7</a:t>
            </a:r>
            <a:r>
              <a:rPr lang="en-US" altLang="zh-CN" sz="1500">
                <a:latin typeface="Arial" panose="020B0604020202020204" pitchFamily="34" charset="0"/>
                <a:cs typeface="Arial" panose="020B0604020202020204" pitchFamily="34" charset="0"/>
                <a:sym typeface="Wingdings" panose="05000000000000000000" pitchFamily="2" charset="2"/>
              </a:rPr>
              <a:t></a:t>
            </a:r>
            <a:r>
              <a:rPr lang="en-US" altLang="zh-CN" sz="1500">
                <a:latin typeface="Arial" panose="020B0604020202020204" pitchFamily="34" charset="0"/>
                <a:cs typeface="Arial" panose="020B0604020202020204" pitchFamily="34" charset="0"/>
              </a:rPr>
              <a:t>E+</a:t>
            </a:r>
            <a:r>
              <a:rPr lang="en-US" sz="1500">
                <a:latin typeface="Arial" panose="020B0604020202020204" pitchFamily="34" charset="0"/>
                <a:cs typeface="Arial" panose="020B0604020202020204" pitchFamily="34" charset="0"/>
              </a:rPr>
              <a:t>V</a:t>
            </a:r>
            <a:r>
              <a:rPr lang="en-US" sz="1500" baseline="-25000">
                <a:latin typeface="Arial" panose="020B0604020202020204" pitchFamily="34" charset="0"/>
                <a:cs typeface="Arial" panose="020B0604020202020204" pitchFamily="34" charset="0"/>
              </a:rPr>
              <a:t>9</a:t>
            </a:r>
            <a:r>
              <a:rPr lang="en-US" altLang="zh-CN" sz="1500">
                <a:latin typeface="Arial" panose="020B0604020202020204" pitchFamily="34" charset="0"/>
                <a:cs typeface="Arial" panose="020B0604020202020204" pitchFamily="34" charset="0"/>
                <a:sym typeface="Wingdings" panose="05000000000000000000" pitchFamily="2" charset="2"/>
              </a:rPr>
              <a:t></a:t>
            </a:r>
            <a:r>
              <a:rPr lang="en-US" altLang="zh-CN" sz="1500">
                <a:latin typeface="Arial" panose="020B0604020202020204" pitchFamily="34" charset="0"/>
                <a:cs typeface="Arial" panose="020B0604020202020204" pitchFamily="34" charset="0"/>
              </a:rPr>
              <a:t>G</a:t>
            </a:r>
            <a:endParaRPr lang="en-US" sz="1500" baseline="-25000">
              <a:latin typeface="Arial" panose="020B0604020202020204" pitchFamily="34" charset="0"/>
              <a:cs typeface="Arial" panose="020B0604020202020204" pitchFamily="34" charset="0"/>
            </a:endParaRPr>
          </a:p>
        </p:txBody>
      </p:sp>
      <p:cxnSp>
        <p:nvCxnSpPr>
          <p:cNvPr id="92" name="Straight Arrow Connector 91">
            <a:extLst>
              <a:ext uri="{FF2B5EF4-FFF2-40B4-BE49-F238E27FC236}">
                <a16:creationId xmlns:a16="http://schemas.microsoft.com/office/drawing/2014/main" id="{C40FC36F-246F-4CAC-BC07-95DA522BB4B5}"/>
              </a:ext>
            </a:extLst>
          </p:cNvPr>
          <p:cNvCxnSpPr/>
          <p:nvPr/>
        </p:nvCxnSpPr>
        <p:spPr>
          <a:xfrm>
            <a:off x="4538642" y="4041414"/>
            <a:ext cx="0" cy="2876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9826593-81BE-409F-A933-2308EB2B4533}"/>
              </a:ext>
            </a:extLst>
          </p:cNvPr>
          <p:cNvCxnSpPr/>
          <p:nvPr/>
        </p:nvCxnSpPr>
        <p:spPr>
          <a:xfrm>
            <a:off x="6994277" y="4031259"/>
            <a:ext cx="0" cy="297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6FF4A37-153A-4933-B801-BCFF5F02110E}"/>
              </a:ext>
            </a:extLst>
          </p:cNvPr>
          <p:cNvCxnSpPr>
            <a:cxnSpLocks/>
            <a:stCxn id="89" idx="0"/>
            <a:endCxn id="90" idx="0"/>
          </p:cNvCxnSpPr>
          <p:nvPr/>
        </p:nvCxnSpPr>
        <p:spPr>
          <a:xfrm flipH="1">
            <a:off x="5790372" y="4698225"/>
            <a:ext cx="2615" cy="363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0D156CEC-3344-4BE4-987A-0E5525B93E2F}"/>
              </a:ext>
            </a:extLst>
          </p:cNvPr>
          <p:cNvCxnSpPr/>
          <p:nvPr/>
        </p:nvCxnSpPr>
        <p:spPr>
          <a:xfrm>
            <a:off x="5805338" y="5452682"/>
            <a:ext cx="0" cy="5068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59">
            <a:extLst>
              <a:ext uri="{FF2B5EF4-FFF2-40B4-BE49-F238E27FC236}">
                <a16:creationId xmlns:a16="http://schemas.microsoft.com/office/drawing/2014/main" id="{B86DEAE1-68D9-4ECD-8015-395287033999}"/>
              </a:ext>
            </a:extLst>
          </p:cNvPr>
          <p:cNvCxnSpPr>
            <a:cxnSpLocks/>
            <a:endCxn id="90" idx="1"/>
          </p:cNvCxnSpPr>
          <p:nvPr/>
        </p:nvCxnSpPr>
        <p:spPr>
          <a:xfrm rot="10800000">
            <a:off x="4538189" y="5257016"/>
            <a:ext cx="1252182" cy="425355"/>
          </a:xfrm>
          <a:prstGeom prst="bentConnector3">
            <a:avLst>
              <a:gd name="adj1" fmla="val 11369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7" name="Table 96">
            <a:extLst>
              <a:ext uri="{FF2B5EF4-FFF2-40B4-BE49-F238E27FC236}">
                <a16:creationId xmlns:a16="http://schemas.microsoft.com/office/drawing/2014/main" id="{EF9F39D5-0EC8-4350-8454-7954A4DFFC65}"/>
              </a:ext>
            </a:extLst>
          </p:cNvPr>
          <p:cNvGraphicFramePr>
            <a:graphicFrameLocks noGrp="1"/>
          </p:cNvGraphicFramePr>
          <p:nvPr>
            <p:extLst/>
          </p:nvPr>
        </p:nvGraphicFramePr>
        <p:xfrm>
          <a:off x="3564091" y="3734079"/>
          <a:ext cx="1962068" cy="297180"/>
        </p:xfrm>
        <a:graphic>
          <a:graphicData uri="http://schemas.openxmlformats.org/drawingml/2006/table">
            <a:tbl>
              <a:tblPr firstRow="1" bandRow="1">
                <a:tableStyleId>{5940675A-B579-460E-94D1-54222C63F5DA}</a:tableStyleId>
              </a:tblPr>
              <a:tblGrid>
                <a:gridCol w="490517">
                  <a:extLst>
                    <a:ext uri="{9D8B030D-6E8A-4147-A177-3AD203B41FA5}">
                      <a16:colId xmlns:a16="http://schemas.microsoft.com/office/drawing/2014/main" val="3626430238"/>
                    </a:ext>
                  </a:extLst>
                </a:gridCol>
                <a:gridCol w="490517">
                  <a:extLst>
                    <a:ext uri="{9D8B030D-6E8A-4147-A177-3AD203B41FA5}">
                      <a16:colId xmlns:a16="http://schemas.microsoft.com/office/drawing/2014/main" val="2187959006"/>
                    </a:ext>
                  </a:extLst>
                </a:gridCol>
                <a:gridCol w="490517">
                  <a:extLst>
                    <a:ext uri="{9D8B030D-6E8A-4147-A177-3AD203B41FA5}">
                      <a16:colId xmlns:a16="http://schemas.microsoft.com/office/drawing/2014/main" val="2377823865"/>
                    </a:ext>
                  </a:extLst>
                </a:gridCol>
                <a:gridCol w="490517">
                  <a:extLst>
                    <a:ext uri="{9D8B030D-6E8A-4147-A177-3AD203B41FA5}">
                      <a16:colId xmlns:a16="http://schemas.microsoft.com/office/drawing/2014/main" val="2158341944"/>
                    </a:ext>
                  </a:extLst>
                </a:gridCol>
              </a:tblGrid>
              <a:tr h="297180">
                <a:tc>
                  <a:txBody>
                    <a:bodyPr/>
                    <a:lstStyle/>
                    <a:p>
                      <a:pPr algn="ctr"/>
                      <a:r>
                        <a:rPr lang="en-US" sz="1500" b="1">
                          <a:latin typeface="Arial" panose="020B0604020202020204" pitchFamily="34" charset="0"/>
                          <a:cs typeface="Arial" panose="020B0604020202020204" pitchFamily="34" charset="0"/>
                        </a:rPr>
                        <a:t>V</a:t>
                      </a:r>
                      <a:r>
                        <a:rPr lang="en-US" sz="1500" b="1" baseline="-25000">
                          <a:latin typeface="Arial" panose="020B0604020202020204" pitchFamily="34" charset="0"/>
                          <a:cs typeface="Arial" panose="020B0604020202020204" pitchFamily="34" charset="0"/>
                        </a:rPr>
                        <a:t>0</a:t>
                      </a:r>
                    </a:p>
                  </a:txBody>
                  <a:tcPr marL="68580" marR="68580" marT="34290" marB="3429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500" b="1">
                          <a:latin typeface="Arial" panose="020B0604020202020204" pitchFamily="34" charset="0"/>
                          <a:cs typeface="Arial" panose="020B0604020202020204" pitchFamily="34" charset="0"/>
                        </a:rPr>
                        <a:t>V</a:t>
                      </a:r>
                      <a:r>
                        <a:rPr lang="en-US" altLang="zh-CN" sz="1500" b="1" baseline="-25000">
                          <a:latin typeface="Arial" panose="020B0604020202020204" pitchFamily="34" charset="0"/>
                          <a:cs typeface="Arial" panose="020B0604020202020204" pitchFamily="34" charset="0"/>
                        </a:rPr>
                        <a:t>3</a:t>
                      </a:r>
                      <a:endParaRPr lang="en-US" sz="1500" b="1" baseline="-25000">
                        <a:latin typeface="Arial" panose="020B0604020202020204" pitchFamily="34" charset="0"/>
                        <a:cs typeface="Arial" panose="020B0604020202020204" pitchFamily="34" charset="0"/>
                      </a:endParaRPr>
                    </a:p>
                  </a:txBody>
                  <a:tcPr marL="68580" marR="68580" marT="34290" marB="34290">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500" b="1">
                          <a:latin typeface="Arial" panose="020B0604020202020204" pitchFamily="34" charset="0"/>
                          <a:cs typeface="Arial" panose="020B0604020202020204" pitchFamily="34" charset="0"/>
                        </a:rPr>
                        <a:t>V</a:t>
                      </a:r>
                      <a:r>
                        <a:rPr lang="en-US" altLang="zh-CN" sz="1500" b="1" baseline="-25000">
                          <a:latin typeface="Arial" panose="020B0604020202020204" pitchFamily="34" charset="0"/>
                          <a:cs typeface="Arial" panose="020B0604020202020204" pitchFamily="34" charset="0"/>
                        </a:rPr>
                        <a:t>7</a:t>
                      </a:r>
                      <a:endParaRPr lang="en-US" sz="1500" b="1" baseline="-25000">
                        <a:latin typeface="Arial" panose="020B0604020202020204" pitchFamily="34" charset="0"/>
                        <a:cs typeface="Arial" panose="020B0604020202020204" pitchFamily="34" charset="0"/>
                      </a:endParaRPr>
                    </a:p>
                  </a:txBody>
                  <a:tcPr marL="68580" marR="68580" marT="34290" marB="34290">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b="1">
                          <a:latin typeface="Arial" panose="020B0604020202020204" pitchFamily="34" charset="0"/>
                          <a:cs typeface="Arial" panose="020B0604020202020204" pitchFamily="34" charset="0"/>
                        </a:rPr>
                        <a:t>V</a:t>
                      </a:r>
                      <a:r>
                        <a:rPr lang="en-US" sz="1500" b="1" baseline="-25000">
                          <a:latin typeface="Arial" panose="020B0604020202020204" pitchFamily="34" charset="0"/>
                          <a:cs typeface="Arial" panose="020B0604020202020204" pitchFamily="34" charset="0"/>
                        </a:rPr>
                        <a:t>9</a:t>
                      </a:r>
                    </a:p>
                  </a:txBody>
                  <a:tcPr marL="68580" marR="68580" marT="34290" marB="3429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78810789"/>
                  </a:ext>
                </a:extLst>
              </a:tr>
            </a:tbl>
          </a:graphicData>
        </a:graphic>
      </p:graphicFrame>
      <p:graphicFrame>
        <p:nvGraphicFramePr>
          <p:cNvPr id="100" name="Table 99">
            <a:extLst>
              <a:ext uri="{FF2B5EF4-FFF2-40B4-BE49-F238E27FC236}">
                <a16:creationId xmlns:a16="http://schemas.microsoft.com/office/drawing/2014/main" id="{F8E7646E-C8BC-4D35-A56B-AC47CA79CBD6}"/>
              </a:ext>
            </a:extLst>
          </p:cNvPr>
          <p:cNvGraphicFramePr>
            <a:graphicFrameLocks noGrp="1"/>
          </p:cNvGraphicFramePr>
          <p:nvPr>
            <p:extLst/>
          </p:nvPr>
        </p:nvGraphicFramePr>
        <p:xfrm>
          <a:off x="6015892" y="3727118"/>
          <a:ext cx="1962068" cy="297180"/>
        </p:xfrm>
        <a:graphic>
          <a:graphicData uri="http://schemas.openxmlformats.org/drawingml/2006/table">
            <a:tbl>
              <a:tblPr firstRow="1" bandRow="1">
                <a:tableStyleId>{5940675A-B579-460E-94D1-54222C63F5DA}</a:tableStyleId>
              </a:tblPr>
              <a:tblGrid>
                <a:gridCol w="490517">
                  <a:extLst>
                    <a:ext uri="{9D8B030D-6E8A-4147-A177-3AD203B41FA5}">
                      <a16:colId xmlns:a16="http://schemas.microsoft.com/office/drawing/2014/main" val="3626430238"/>
                    </a:ext>
                  </a:extLst>
                </a:gridCol>
                <a:gridCol w="490517">
                  <a:extLst>
                    <a:ext uri="{9D8B030D-6E8A-4147-A177-3AD203B41FA5}">
                      <a16:colId xmlns:a16="http://schemas.microsoft.com/office/drawing/2014/main" val="2187959006"/>
                    </a:ext>
                  </a:extLst>
                </a:gridCol>
                <a:gridCol w="490517">
                  <a:extLst>
                    <a:ext uri="{9D8B030D-6E8A-4147-A177-3AD203B41FA5}">
                      <a16:colId xmlns:a16="http://schemas.microsoft.com/office/drawing/2014/main" val="2377823865"/>
                    </a:ext>
                  </a:extLst>
                </a:gridCol>
                <a:gridCol w="490517">
                  <a:extLst>
                    <a:ext uri="{9D8B030D-6E8A-4147-A177-3AD203B41FA5}">
                      <a16:colId xmlns:a16="http://schemas.microsoft.com/office/drawing/2014/main" val="2158341944"/>
                    </a:ext>
                  </a:extLst>
                </a:gridCol>
              </a:tblGrid>
              <a:tr h="297180">
                <a:tc>
                  <a:txBody>
                    <a:bodyPr/>
                    <a:lstStyle/>
                    <a:p>
                      <a:pPr algn="ctr"/>
                      <a:r>
                        <a:rPr lang="en-US" altLang="zh-CN" sz="1500" b="1">
                          <a:latin typeface="Arial" panose="020B0604020202020204" pitchFamily="34" charset="0"/>
                          <a:cs typeface="Arial" panose="020B0604020202020204" pitchFamily="34" charset="0"/>
                        </a:rPr>
                        <a:t>A</a:t>
                      </a:r>
                      <a:endParaRPr lang="en-US" sz="1500" b="1" baseline="-25000">
                        <a:latin typeface="Arial" panose="020B0604020202020204" pitchFamily="34" charset="0"/>
                        <a:cs typeface="Arial" panose="020B0604020202020204" pitchFamily="34" charset="0"/>
                      </a:endParaRPr>
                    </a:p>
                  </a:txBody>
                  <a:tcPr marL="68580" marR="68580" marT="34290" marB="3429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altLang="zh-CN" sz="1500" b="1">
                          <a:latin typeface="Arial" panose="020B0604020202020204" pitchFamily="34" charset="0"/>
                          <a:cs typeface="Arial" panose="020B0604020202020204" pitchFamily="34" charset="0"/>
                        </a:rPr>
                        <a:t>C</a:t>
                      </a:r>
                      <a:endParaRPr lang="en-US" sz="1500" b="1" baseline="-25000">
                        <a:latin typeface="Arial" panose="020B0604020202020204" pitchFamily="34" charset="0"/>
                        <a:cs typeface="Arial" panose="020B0604020202020204" pitchFamily="34" charset="0"/>
                      </a:endParaRPr>
                    </a:p>
                  </a:txBody>
                  <a:tcPr marL="68580" marR="68580" marT="34290" marB="34290">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500" b="1">
                          <a:latin typeface="Arial" panose="020B0604020202020204" pitchFamily="34" charset="0"/>
                          <a:cs typeface="Arial" panose="020B0604020202020204" pitchFamily="34" charset="0"/>
                        </a:rPr>
                        <a:t>E</a:t>
                      </a:r>
                      <a:endParaRPr lang="en-US" sz="1500" b="1" baseline="-25000">
                        <a:latin typeface="Arial" panose="020B0604020202020204" pitchFamily="34" charset="0"/>
                        <a:cs typeface="Arial" panose="020B0604020202020204" pitchFamily="34" charset="0"/>
                      </a:endParaRPr>
                    </a:p>
                  </a:txBody>
                  <a:tcPr marL="68580" marR="68580" marT="34290" marB="34290">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sz="1500" b="1">
                          <a:latin typeface="Arial" panose="020B0604020202020204" pitchFamily="34" charset="0"/>
                          <a:cs typeface="Arial" panose="020B0604020202020204" pitchFamily="34" charset="0"/>
                        </a:rPr>
                        <a:t>G</a:t>
                      </a:r>
                      <a:endParaRPr lang="en-US" sz="1500" b="1" baseline="-25000">
                        <a:latin typeface="Arial" panose="020B0604020202020204" pitchFamily="34" charset="0"/>
                        <a:cs typeface="Arial" panose="020B0604020202020204" pitchFamily="34" charset="0"/>
                      </a:endParaRPr>
                    </a:p>
                  </a:txBody>
                  <a:tcPr marL="68580" marR="68580" marT="34290" marB="3429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78810789"/>
                  </a:ext>
                </a:extLst>
              </a:tr>
            </a:tbl>
          </a:graphicData>
        </a:graphic>
      </p:graphicFrame>
      <p:sp>
        <p:nvSpPr>
          <p:cNvPr id="3" name="TextBox 2">
            <a:extLst>
              <a:ext uri="{FF2B5EF4-FFF2-40B4-BE49-F238E27FC236}">
                <a16:creationId xmlns:a16="http://schemas.microsoft.com/office/drawing/2014/main" id="{7E099BF5-E3B1-45BC-8CCF-BFBB9C9C9B48}"/>
              </a:ext>
            </a:extLst>
          </p:cNvPr>
          <p:cNvSpPr txBox="1"/>
          <p:nvPr/>
        </p:nvSpPr>
        <p:spPr>
          <a:xfrm>
            <a:off x="5973124" y="4707655"/>
            <a:ext cx="1411380" cy="369332"/>
          </a:xfrm>
          <a:prstGeom prst="rect">
            <a:avLst/>
          </a:prstGeom>
          <a:noFill/>
        </p:spPr>
        <p:txBody>
          <a:bodyPr wrap="square" rtlCol="0">
            <a:spAutoFit/>
          </a:bodyPr>
          <a:lstStyle/>
          <a:p>
            <a:r>
              <a:rPr lang="en-US" altLang="zh-CN"/>
              <a:t>S1</a:t>
            </a:r>
            <a:endParaRPr lang="en-US"/>
          </a:p>
        </p:txBody>
      </p:sp>
      <p:sp>
        <p:nvSpPr>
          <p:cNvPr id="32" name="Content Placeholder 2">
            <a:extLst>
              <a:ext uri="{FF2B5EF4-FFF2-40B4-BE49-F238E27FC236}">
                <a16:creationId xmlns:a16="http://schemas.microsoft.com/office/drawing/2014/main" id="{47555B4F-F6D4-426C-B924-DFFB4B673B22}"/>
              </a:ext>
            </a:extLst>
          </p:cNvPr>
          <p:cNvSpPr>
            <a:spLocks noGrp="1"/>
          </p:cNvSpPr>
          <p:nvPr>
            <p:ph idx="1"/>
          </p:nvPr>
        </p:nvSpPr>
        <p:spPr>
          <a:xfrm>
            <a:off x="889079" y="1192478"/>
            <a:ext cx="5897203" cy="510862"/>
          </a:xfrm>
        </p:spPr>
        <p:txBody>
          <a:bodyPr>
            <a:normAutofit/>
          </a:bodyPr>
          <a:lstStyle/>
          <a:p>
            <a:pPr>
              <a:buClr>
                <a:schemeClr val="accent1">
                  <a:lumMod val="50000"/>
                </a:schemeClr>
              </a:buClr>
              <a:buFont typeface="Wingdings" panose="05000000000000000000" pitchFamily="2" charset="2"/>
              <a:buChar char="Ø"/>
            </a:pPr>
            <a:r>
              <a:rPr lang="en-US" sz="2400">
                <a:latin typeface="Helvetica" panose="020B0604020202020204" pitchFamily="34" charset="0"/>
                <a:cs typeface="Helvetica" panose="020B0604020202020204" pitchFamily="34" charset="0"/>
              </a:rPr>
              <a:t>Intra-row (inter-bank) parallelism:</a:t>
            </a:r>
          </a:p>
        </p:txBody>
      </p:sp>
    </p:spTree>
    <p:extLst>
      <p:ext uri="{BB962C8B-B14F-4D97-AF65-F5344CB8AC3E}">
        <p14:creationId xmlns:p14="http://schemas.microsoft.com/office/powerpoint/2010/main" val="17670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1"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Sparse MV Multiplication (</a:t>
            </a:r>
            <a:r>
              <a:rPr lang="en-US" altLang="zh-CN" err="1">
                <a:latin typeface="Helvetica" panose="020B0604020202020204" pitchFamily="34" charset="0"/>
                <a:cs typeface="Helvetica" panose="020B0604020202020204" pitchFamily="34" charset="0"/>
              </a:rPr>
              <a:t>SpMxV</a:t>
            </a:r>
            <a:r>
              <a:rPr lang="en-US" altLang="zh-CN">
                <a:latin typeface="Helvetica" panose="020B0604020202020204" pitchFamily="34" charset="0"/>
                <a:cs typeface="Helvetica" panose="020B0604020202020204" pitchFamily="34" charset="0"/>
              </a:rPr>
              <a:t>)</a:t>
            </a:r>
            <a:endParaRPr lang="en-US">
              <a:latin typeface="Helvetica" panose="020B0604020202020204" pitchFamily="34" charset="0"/>
              <a:cs typeface="Helvetica" panose="020B0604020202020204" pitchFamily="34" charset="0"/>
            </a:endParaRPr>
          </a:p>
        </p:txBody>
      </p:sp>
      <p:graphicFrame>
        <p:nvGraphicFramePr>
          <p:cNvPr id="54" name="Table 53">
            <a:extLst>
              <a:ext uri="{FF2B5EF4-FFF2-40B4-BE49-F238E27FC236}">
                <a16:creationId xmlns:a16="http://schemas.microsoft.com/office/drawing/2014/main" id="{95D5B04D-4B92-4D7A-BE4F-355295AC780C}"/>
              </a:ext>
            </a:extLst>
          </p:cNvPr>
          <p:cNvGraphicFramePr>
            <a:graphicFrameLocks noGrp="1"/>
          </p:cNvGraphicFramePr>
          <p:nvPr>
            <p:extLst>
              <p:ext uri="{D42A27DB-BD31-4B8C-83A1-F6EECF244321}">
                <p14:modId xmlns:p14="http://schemas.microsoft.com/office/powerpoint/2010/main" val="2862891583"/>
              </p:ext>
            </p:extLst>
          </p:nvPr>
        </p:nvGraphicFramePr>
        <p:xfrm>
          <a:off x="977838" y="3554773"/>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996006894"/>
                    </a:ext>
                  </a:extLst>
                </a:gridCol>
                <a:gridCol w="490651">
                  <a:extLst>
                    <a:ext uri="{9D8B030D-6E8A-4147-A177-3AD203B41FA5}">
                      <a16:colId xmlns:a16="http://schemas.microsoft.com/office/drawing/2014/main" val="4086258166"/>
                    </a:ext>
                  </a:extLst>
                </a:gridCol>
                <a:gridCol w="490651">
                  <a:extLst>
                    <a:ext uri="{9D8B030D-6E8A-4147-A177-3AD203B41FA5}">
                      <a16:colId xmlns:a16="http://schemas.microsoft.com/office/drawing/2014/main" val="1036222748"/>
                    </a:ext>
                  </a:extLst>
                </a:gridCol>
              </a:tblGrid>
              <a:tr h="297180">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0</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3">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1</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3">
                        <a:lumMod val="40000"/>
                        <a:lumOff val="60000"/>
                      </a:schemeClr>
                    </a:solidFill>
                  </a:tcPr>
                </a:tc>
                <a:tc>
                  <a:txBody>
                    <a:bodyPr/>
                    <a:lstStyle/>
                    <a:p>
                      <a:pPr algn="ctr"/>
                      <a:r>
                        <a:rPr kumimoji="0" lang="en-US" sz="1500" b="1" u="none" strike="noStrike" kern="1200" cap="none" spc="0" normalizeH="0" baseline="0" noProof="0">
                          <a:ln>
                            <a:noFill/>
                          </a:ln>
                          <a:solidFill>
                            <a:srgbClr val="FF0000"/>
                          </a:solidFill>
                          <a:effectLst/>
                          <a:uLnTx/>
                          <a:uFillTx/>
                        </a:rPr>
                        <a:t>V</a:t>
                      </a:r>
                      <a:r>
                        <a:rPr kumimoji="0" lang="en-US" sz="1500" b="1" u="none" strike="noStrike" kern="1200" cap="none" spc="0" normalizeH="0" baseline="-25000" noProof="0">
                          <a:ln>
                            <a:noFill/>
                          </a:ln>
                          <a:solidFill>
                            <a:srgbClr val="FF0000"/>
                          </a:solidFill>
                          <a:effectLst/>
                          <a:uLnTx/>
                          <a:uFillTx/>
                        </a:rPr>
                        <a:t>2</a:t>
                      </a:r>
                      <a:endParaRPr lang="en-US" sz="1500" b="1" baseline="-25000">
                        <a:solidFill>
                          <a:srgbClr val="FF0000"/>
                        </a:solidFill>
                        <a:latin typeface="Arial" panose="020B0604020202020204" pitchFamily="34" charset="0"/>
                        <a:cs typeface="Arial" panose="020B0604020202020204" pitchFamily="34" charset="0"/>
                      </a:endParaRPr>
                    </a:p>
                  </a:txBody>
                  <a:tcPr marL="68580" marR="68580" marT="34290" marB="34290">
                    <a:solidFill>
                      <a:schemeClr val="accent3">
                        <a:lumMod val="40000"/>
                        <a:lumOff val="60000"/>
                      </a:schemeClr>
                    </a:solidFill>
                  </a:tcPr>
                </a:tc>
                <a:extLst>
                  <a:ext uri="{0D108BD9-81ED-4DB2-BD59-A6C34878D82A}">
                    <a16:rowId xmlns:a16="http://schemas.microsoft.com/office/drawing/2014/main" val="410112187"/>
                  </a:ext>
                </a:extLst>
              </a:tr>
            </a:tbl>
          </a:graphicData>
        </a:graphic>
      </p:graphicFrame>
      <p:graphicFrame>
        <p:nvGraphicFramePr>
          <p:cNvPr id="55" name="Table 54">
            <a:extLst>
              <a:ext uri="{FF2B5EF4-FFF2-40B4-BE49-F238E27FC236}">
                <a16:creationId xmlns:a16="http://schemas.microsoft.com/office/drawing/2014/main" id="{2C148896-F986-4A35-8863-CFB084C2D616}"/>
              </a:ext>
            </a:extLst>
          </p:cNvPr>
          <p:cNvGraphicFramePr>
            <a:graphicFrameLocks noGrp="1"/>
          </p:cNvGraphicFramePr>
          <p:nvPr>
            <p:extLst>
              <p:ext uri="{D42A27DB-BD31-4B8C-83A1-F6EECF244321}">
                <p14:modId xmlns:p14="http://schemas.microsoft.com/office/powerpoint/2010/main" val="1940074155"/>
              </p:ext>
            </p:extLst>
          </p:nvPr>
        </p:nvGraphicFramePr>
        <p:xfrm>
          <a:off x="980668" y="4209533"/>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380191954"/>
                    </a:ext>
                  </a:extLst>
                </a:gridCol>
                <a:gridCol w="490651">
                  <a:extLst>
                    <a:ext uri="{9D8B030D-6E8A-4147-A177-3AD203B41FA5}">
                      <a16:colId xmlns:a16="http://schemas.microsoft.com/office/drawing/2014/main" val="3030184510"/>
                    </a:ext>
                  </a:extLst>
                </a:gridCol>
                <a:gridCol w="490651">
                  <a:extLst>
                    <a:ext uri="{9D8B030D-6E8A-4147-A177-3AD203B41FA5}">
                      <a16:colId xmlns:a16="http://schemas.microsoft.com/office/drawing/2014/main" val="1174049360"/>
                    </a:ext>
                  </a:extLst>
                </a:gridCol>
              </a:tblGrid>
              <a:tr h="297180">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3</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4">
                        <a:lumMod val="40000"/>
                        <a:lumOff val="60000"/>
                      </a:schemeClr>
                    </a:solidFill>
                  </a:tcPr>
                </a:tc>
                <a:tc>
                  <a:txBody>
                    <a:bodyPr/>
                    <a:lstStyle/>
                    <a:p>
                      <a:pPr algn="ctr"/>
                      <a:r>
                        <a:rPr kumimoji="0" lang="en-US" sz="1500" b="1" u="none" strike="noStrike" kern="1200" cap="none" spc="0" normalizeH="0" baseline="0" noProof="0">
                          <a:ln>
                            <a:noFill/>
                          </a:ln>
                          <a:solidFill>
                            <a:srgbClr val="FF0000"/>
                          </a:solidFill>
                          <a:effectLst/>
                          <a:uLnTx/>
                          <a:uFillTx/>
                        </a:rPr>
                        <a:t>V</a:t>
                      </a:r>
                      <a:r>
                        <a:rPr kumimoji="0" lang="en-US" sz="1500" b="1" u="none" strike="noStrike" kern="1200" cap="none" spc="0" normalizeH="0" baseline="-25000" noProof="0">
                          <a:ln>
                            <a:noFill/>
                          </a:ln>
                          <a:solidFill>
                            <a:srgbClr val="FF0000"/>
                          </a:solidFill>
                          <a:effectLst/>
                          <a:uLnTx/>
                          <a:uFillTx/>
                        </a:rPr>
                        <a:t>4</a:t>
                      </a:r>
                      <a:endParaRPr lang="en-US" sz="1500" b="1" baseline="-25000">
                        <a:solidFill>
                          <a:srgbClr val="FF0000"/>
                        </a:solidFill>
                        <a:latin typeface="Arial" panose="020B0604020202020204" pitchFamily="34" charset="0"/>
                        <a:cs typeface="Arial" panose="020B0604020202020204" pitchFamily="34" charset="0"/>
                      </a:endParaRPr>
                    </a:p>
                  </a:txBody>
                  <a:tcPr marL="68580" marR="68580" marT="34290" marB="34290">
                    <a:solidFill>
                      <a:schemeClr val="accent4">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5</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4">
                        <a:lumMod val="40000"/>
                        <a:lumOff val="60000"/>
                      </a:schemeClr>
                    </a:solidFill>
                  </a:tcPr>
                </a:tc>
                <a:extLst>
                  <a:ext uri="{0D108BD9-81ED-4DB2-BD59-A6C34878D82A}">
                    <a16:rowId xmlns:a16="http://schemas.microsoft.com/office/drawing/2014/main" val="3383765174"/>
                  </a:ext>
                </a:extLst>
              </a:tr>
            </a:tbl>
          </a:graphicData>
        </a:graphic>
      </p:graphicFrame>
      <p:graphicFrame>
        <p:nvGraphicFramePr>
          <p:cNvPr id="56" name="Table 55">
            <a:extLst>
              <a:ext uri="{FF2B5EF4-FFF2-40B4-BE49-F238E27FC236}">
                <a16:creationId xmlns:a16="http://schemas.microsoft.com/office/drawing/2014/main" id="{AD68F0D6-B2B5-4EC7-9B82-CCAA9CF780AE}"/>
              </a:ext>
            </a:extLst>
          </p:cNvPr>
          <p:cNvGraphicFramePr>
            <a:graphicFrameLocks noGrp="1"/>
          </p:cNvGraphicFramePr>
          <p:nvPr>
            <p:extLst>
              <p:ext uri="{D42A27DB-BD31-4B8C-83A1-F6EECF244321}">
                <p14:modId xmlns:p14="http://schemas.microsoft.com/office/powerpoint/2010/main" val="810271790"/>
              </p:ext>
            </p:extLst>
          </p:nvPr>
        </p:nvGraphicFramePr>
        <p:xfrm>
          <a:off x="980668" y="4897618"/>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564610475"/>
                    </a:ext>
                  </a:extLst>
                </a:gridCol>
                <a:gridCol w="490651">
                  <a:extLst>
                    <a:ext uri="{9D8B030D-6E8A-4147-A177-3AD203B41FA5}">
                      <a16:colId xmlns:a16="http://schemas.microsoft.com/office/drawing/2014/main" val="2879877133"/>
                    </a:ext>
                  </a:extLst>
                </a:gridCol>
                <a:gridCol w="490651">
                  <a:extLst>
                    <a:ext uri="{9D8B030D-6E8A-4147-A177-3AD203B41FA5}">
                      <a16:colId xmlns:a16="http://schemas.microsoft.com/office/drawing/2014/main" val="4220216987"/>
                    </a:ext>
                  </a:extLst>
                </a:gridCol>
              </a:tblGrid>
              <a:tr h="297180">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6</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5">
                        <a:lumMod val="40000"/>
                        <a:lumOff val="60000"/>
                      </a:schemeClr>
                    </a:solidFill>
                  </a:tcPr>
                </a:tc>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7</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5">
                        <a:lumMod val="40000"/>
                        <a:lumOff val="60000"/>
                      </a:schemeClr>
                    </a:solidFill>
                  </a:tcPr>
                </a:tc>
                <a:tc>
                  <a:txBody>
                    <a:bodyPr/>
                    <a:lstStyle/>
                    <a:p>
                      <a:pPr algn="ctr"/>
                      <a:r>
                        <a:rPr kumimoji="0" lang="en-US" sz="1500" b="1" u="none" strike="noStrike" kern="1200" cap="none" spc="0" normalizeH="0" baseline="0" noProof="0">
                          <a:ln>
                            <a:noFill/>
                          </a:ln>
                          <a:solidFill>
                            <a:srgbClr val="FF0000"/>
                          </a:solidFill>
                          <a:effectLst/>
                          <a:uLnTx/>
                          <a:uFillTx/>
                        </a:rPr>
                        <a:t>V</a:t>
                      </a:r>
                      <a:r>
                        <a:rPr kumimoji="0" lang="en-US" sz="1500" b="1" u="none" strike="noStrike" kern="1200" cap="none" spc="0" normalizeH="0" baseline="-25000" noProof="0">
                          <a:ln>
                            <a:noFill/>
                          </a:ln>
                          <a:solidFill>
                            <a:srgbClr val="FF0000"/>
                          </a:solidFill>
                          <a:effectLst/>
                          <a:uLnTx/>
                          <a:uFillTx/>
                        </a:rPr>
                        <a:t>8</a:t>
                      </a:r>
                      <a:endParaRPr lang="en-US" sz="1500" b="1" baseline="-25000">
                        <a:solidFill>
                          <a:srgbClr val="FF0000"/>
                        </a:solidFill>
                        <a:latin typeface="Arial" panose="020B0604020202020204" pitchFamily="34" charset="0"/>
                        <a:cs typeface="Arial" panose="020B0604020202020204" pitchFamily="34"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976757473"/>
                  </a:ext>
                </a:extLst>
              </a:tr>
            </a:tbl>
          </a:graphicData>
        </a:graphic>
      </p:graphicFrame>
      <p:graphicFrame>
        <p:nvGraphicFramePr>
          <p:cNvPr id="57" name="Table 56">
            <a:extLst>
              <a:ext uri="{FF2B5EF4-FFF2-40B4-BE49-F238E27FC236}">
                <a16:creationId xmlns:a16="http://schemas.microsoft.com/office/drawing/2014/main" id="{32848AE4-8DE9-4DB5-91A3-95C69EC4676D}"/>
              </a:ext>
            </a:extLst>
          </p:cNvPr>
          <p:cNvGraphicFramePr>
            <a:graphicFrameLocks noGrp="1"/>
          </p:cNvGraphicFramePr>
          <p:nvPr>
            <p:extLst>
              <p:ext uri="{D42A27DB-BD31-4B8C-83A1-F6EECF244321}">
                <p14:modId xmlns:p14="http://schemas.microsoft.com/office/powerpoint/2010/main" val="2563816451"/>
              </p:ext>
            </p:extLst>
          </p:nvPr>
        </p:nvGraphicFramePr>
        <p:xfrm>
          <a:off x="977837" y="5540145"/>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626430238"/>
                    </a:ext>
                  </a:extLst>
                </a:gridCol>
                <a:gridCol w="490651">
                  <a:extLst>
                    <a:ext uri="{9D8B030D-6E8A-4147-A177-3AD203B41FA5}">
                      <a16:colId xmlns:a16="http://schemas.microsoft.com/office/drawing/2014/main" val="2187959006"/>
                    </a:ext>
                  </a:extLst>
                </a:gridCol>
                <a:gridCol w="490651">
                  <a:extLst>
                    <a:ext uri="{9D8B030D-6E8A-4147-A177-3AD203B41FA5}">
                      <a16:colId xmlns:a16="http://schemas.microsoft.com/office/drawing/2014/main" val="2377823865"/>
                    </a:ext>
                  </a:extLst>
                </a:gridCol>
              </a:tblGrid>
              <a:tr h="297180">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9</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tc>
                  <a:txBody>
                    <a:bodyPr/>
                    <a:lstStyle/>
                    <a:p>
                      <a:pPr algn="ctr"/>
                      <a:r>
                        <a:rPr kumimoji="0" lang="en-US" sz="1500" u="none" strike="noStrike" kern="1200" cap="none" spc="0" normalizeH="0" baseline="0" noProof="0">
                          <a:ln>
                            <a:noFill/>
                          </a:ln>
                          <a:effectLst/>
                          <a:uLnTx/>
                          <a:uFillTx/>
                        </a:rPr>
                        <a:t>V</a:t>
                      </a:r>
                      <a:r>
                        <a:rPr kumimoji="0" lang="en-US" sz="1500" u="none" strike="noStrike" kern="1200" cap="none" spc="0" normalizeH="0" baseline="-25000" noProof="0">
                          <a:ln>
                            <a:noFill/>
                          </a:ln>
                          <a:effectLst/>
                          <a:uLnTx/>
                          <a:uFillTx/>
                        </a:rPr>
                        <a:t>10</a:t>
                      </a:r>
                      <a:endParaRPr lang="en-US" sz="1500" b="1" baseline="-25000">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tc>
                  <a:txBody>
                    <a:bodyPr/>
                    <a:lstStyle/>
                    <a:p>
                      <a:pPr algn="ctr"/>
                      <a:r>
                        <a:rPr kumimoji="0" lang="en-US" sz="1500" b="1" u="none" strike="noStrike" kern="1200" cap="none" spc="0" normalizeH="0" baseline="0" noProof="0">
                          <a:ln>
                            <a:noFill/>
                          </a:ln>
                          <a:solidFill>
                            <a:srgbClr val="FF0000"/>
                          </a:solidFill>
                          <a:effectLst/>
                          <a:uLnTx/>
                          <a:uFillTx/>
                        </a:rPr>
                        <a:t>V</a:t>
                      </a:r>
                      <a:r>
                        <a:rPr kumimoji="0" lang="en-US" sz="1500" b="1" u="none" strike="noStrike" kern="1200" cap="none" spc="0" normalizeH="0" baseline="-25000" noProof="0">
                          <a:ln>
                            <a:noFill/>
                          </a:ln>
                          <a:solidFill>
                            <a:srgbClr val="FF0000"/>
                          </a:solidFill>
                          <a:effectLst/>
                          <a:uLnTx/>
                          <a:uFillTx/>
                        </a:rPr>
                        <a:t>11</a:t>
                      </a:r>
                      <a:endParaRPr lang="en-US" sz="1500" b="1" baseline="-25000">
                        <a:solidFill>
                          <a:srgbClr val="FF0000"/>
                        </a:solidFill>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extLst>
                  <a:ext uri="{0D108BD9-81ED-4DB2-BD59-A6C34878D82A}">
                    <a16:rowId xmlns:a16="http://schemas.microsoft.com/office/drawing/2014/main" val="578810789"/>
                  </a:ext>
                </a:extLst>
              </a:tr>
            </a:tbl>
          </a:graphicData>
        </a:graphic>
      </p:graphicFrame>
      <p:sp>
        <p:nvSpPr>
          <p:cNvPr id="61" name="TextBox 60">
            <a:extLst>
              <a:ext uri="{FF2B5EF4-FFF2-40B4-BE49-F238E27FC236}">
                <a16:creationId xmlns:a16="http://schemas.microsoft.com/office/drawing/2014/main" id="{F7EFFA3A-9729-467A-A336-E682E1BFBDD5}"/>
              </a:ext>
            </a:extLst>
          </p:cNvPr>
          <p:cNvSpPr txBox="1"/>
          <p:nvPr/>
        </p:nvSpPr>
        <p:spPr>
          <a:xfrm>
            <a:off x="4253742" y="1704008"/>
            <a:ext cx="1957627" cy="323165"/>
          </a:xfrm>
          <a:prstGeom prst="rect">
            <a:avLst/>
          </a:prstGeom>
          <a:noFill/>
        </p:spPr>
        <p:txBody>
          <a:bodyPr wrap="square" rtlCol="0">
            <a:spAutoFit/>
          </a:bodyPr>
          <a:lstStyle/>
          <a:p>
            <a:r>
              <a:rPr lang="en-US" altLang="zh-CN" sz="1500" b="1">
                <a:latin typeface="Arial" panose="020B0604020202020204" pitchFamily="34" charset="0"/>
                <a:cs typeface="Arial" panose="020B0604020202020204" pitchFamily="34" charset="0"/>
              </a:rPr>
              <a:t>BSB matrix row</a:t>
            </a:r>
            <a:endParaRPr lang="en-US" sz="1500" b="1">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7033C4D6-8B38-4D2A-97C8-658FE57793FE}"/>
              </a:ext>
            </a:extLst>
          </p:cNvPr>
          <p:cNvSpPr/>
          <p:nvPr/>
        </p:nvSpPr>
        <p:spPr>
          <a:xfrm>
            <a:off x="811117" y="3442530"/>
            <a:ext cx="1763486" cy="277251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63" name="TextBox 62">
            <a:extLst>
              <a:ext uri="{FF2B5EF4-FFF2-40B4-BE49-F238E27FC236}">
                <a16:creationId xmlns:a16="http://schemas.microsoft.com/office/drawing/2014/main" id="{D1D84CEA-19F3-4C84-816E-8FB7D22419BE}"/>
              </a:ext>
            </a:extLst>
          </p:cNvPr>
          <p:cNvSpPr txBox="1"/>
          <p:nvPr/>
        </p:nvSpPr>
        <p:spPr>
          <a:xfrm>
            <a:off x="811117" y="3034823"/>
            <a:ext cx="1957627" cy="323165"/>
          </a:xfrm>
          <a:prstGeom prst="rect">
            <a:avLst/>
          </a:prstGeom>
          <a:noFill/>
        </p:spPr>
        <p:txBody>
          <a:bodyPr wrap="square" rtlCol="0">
            <a:spAutoFit/>
          </a:bodyPr>
          <a:lstStyle/>
          <a:p>
            <a:r>
              <a:rPr lang="en-US" altLang="zh-CN" sz="1500" b="1">
                <a:latin typeface="Arial" panose="020B0604020202020204" pitchFamily="34" charset="0"/>
                <a:cs typeface="Arial" panose="020B0604020202020204" pitchFamily="34" charset="0"/>
              </a:rPr>
              <a:t>Dense vector</a:t>
            </a:r>
            <a:endParaRPr lang="en-US" sz="1500" b="1">
              <a:latin typeface="Arial" panose="020B0604020202020204" pitchFamily="34" charset="0"/>
              <a:cs typeface="Arial" panose="020B0604020202020204" pitchFamily="34" charset="0"/>
            </a:endParaRPr>
          </a:p>
        </p:txBody>
      </p:sp>
      <p:graphicFrame>
        <p:nvGraphicFramePr>
          <p:cNvPr id="72" name="Table 71">
            <a:extLst>
              <a:ext uri="{FF2B5EF4-FFF2-40B4-BE49-F238E27FC236}">
                <a16:creationId xmlns:a16="http://schemas.microsoft.com/office/drawing/2014/main" id="{C63A2D80-E616-4E16-8D6C-A5E9167AB9FF}"/>
              </a:ext>
            </a:extLst>
          </p:cNvPr>
          <p:cNvGraphicFramePr>
            <a:graphicFrameLocks noGrp="1"/>
          </p:cNvGraphicFramePr>
          <p:nvPr>
            <p:extLst/>
          </p:nvPr>
        </p:nvGraphicFramePr>
        <p:xfrm>
          <a:off x="2102935" y="2528900"/>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0</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73" name="Table 72">
            <a:extLst>
              <a:ext uri="{FF2B5EF4-FFF2-40B4-BE49-F238E27FC236}">
                <a16:creationId xmlns:a16="http://schemas.microsoft.com/office/drawing/2014/main" id="{AB356AAD-44ED-4A00-AD41-E77A818A72AA}"/>
              </a:ext>
            </a:extLst>
          </p:cNvPr>
          <p:cNvGraphicFramePr>
            <a:graphicFrameLocks noGrp="1"/>
          </p:cNvGraphicFramePr>
          <p:nvPr>
            <p:extLst/>
          </p:nvPr>
        </p:nvGraphicFramePr>
        <p:xfrm>
          <a:off x="3581854" y="2533195"/>
          <a:ext cx="1471952" cy="281940"/>
        </p:xfrm>
        <a:graphic>
          <a:graphicData uri="http://schemas.openxmlformats.org/drawingml/2006/table">
            <a:tbl>
              <a:tblPr firstRow="1" bandRow="1">
                <a:tableStyleId>{C4B1156A-380E-4F78-BDF5-A606A8083BF9}</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1</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74" name="Table 73">
            <a:extLst>
              <a:ext uri="{FF2B5EF4-FFF2-40B4-BE49-F238E27FC236}">
                <a16:creationId xmlns:a16="http://schemas.microsoft.com/office/drawing/2014/main" id="{0BB19D14-E8F4-45D8-8F79-8B0709BC9403}"/>
              </a:ext>
            </a:extLst>
          </p:cNvPr>
          <p:cNvGraphicFramePr>
            <a:graphicFrameLocks noGrp="1"/>
          </p:cNvGraphicFramePr>
          <p:nvPr>
            <p:extLst/>
          </p:nvPr>
        </p:nvGraphicFramePr>
        <p:xfrm>
          <a:off x="5062939" y="2533836"/>
          <a:ext cx="1471952" cy="281940"/>
        </p:xfrm>
        <a:graphic>
          <a:graphicData uri="http://schemas.openxmlformats.org/drawingml/2006/table">
            <a:tbl>
              <a:tblPr firstRow="1" bandRow="1">
                <a:tableStyleId>{22838BEF-8BB2-4498-84A7-C5851F593DF1}</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2</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75" name="Table 74">
            <a:extLst>
              <a:ext uri="{FF2B5EF4-FFF2-40B4-BE49-F238E27FC236}">
                <a16:creationId xmlns:a16="http://schemas.microsoft.com/office/drawing/2014/main" id="{D5A42F85-5BF7-43BA-B1A4-B46F5D2808FF}"/>
              </a:ext>
            </a:extLst>
          </p:cNvPr>
          <p:cNvGraphicFramePr>
            <a:graphicFrameLocks noGrp="1"/>
          </p:cNvGraphicFramePr>
          <p:nvPr>
            <p:extLst/>
          </p:nvPr>
        </p:nvGraphicFramePr>
        <p:xfrm>
          <a:off x="6534891" y="2533836"/>
          <a:ext cx="1471952" cy="281940"/>
        </p:xfrm>
        <a:graphic>
          <a:graphicData uri="http://schemas.openxmlformats.org/drawingml/2006/table">
            <a:tbl>
              <a:tblPr firstRow="1" bandRow="1">
                <a:tableStyleId>{16D9F66E-5EB9-4882-86FB-DCBF35E3C3E4}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3</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sp>
        <p:nvSpPr>
          <p:cNvPr id="76" name="Rectangle 75">
            <a:extLst>
              <a:ext uri="{FF2B5EF4-FFF2-40B4-BE49-F238E27FC236}">
                <a16:creationId xmlns:a16="http://schemas.microsoft.com/office/drawing/2014/main" id="{69EE9508-5DB5-49EC-A331-ABEDC7325302}"/>
              </a:ext>
            </a:extLst>
          </p:cNvPr>
          <p:cNvSpPr/>
          <p:nvPr/>
        </p:nvSpPr>
        <p:spPr>
          <a:xfrm>
            <a:off x="1946965" y="2089421"/>
            <a:ext cx="6180851" cy="74522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ln>
                <a:solidFill>
                  <a:schemeClr val="tx1"/>
                </a:solidFill>
              </a:ln>
              <a:solidFill>
                <a:schemeClr val="tx1"/>
              </a:solidFill>
            </a:endParaRPr>
          </a:p>
        </p:txBody>
      </p:sp>
      <p:graphicFrame>
        <p:nvGraphicFramePr>
          <p:cNvPr id="78" name="Table 77">
            <a:extLst>
              <a:ext uri="{FF2B5EF4-FFF2-40B4-BE49-F238E27FC236}">
                <a16:creationId xmlns:a16="http://schemas.microsoft.com/office/drawing/2014/main" id="{17BCE02C-A14F-4F9E-BFFB-F01A0CAF415B}"/>
              </a:ext>
            </a:extLst>
          </p:cNvPr>
          <p:cNvGraphicFramePr>
            <a:graphicFrameLocks noGrp="1"/>
          </p:cNvGraphicFramePr>
          <p:nvPr>
            <p:extLst>
              <p:ext uri="{D42A27DB-BD31-4B8C-83A1-F6EECF244321}">
                <p14:modId xmlns:p14="http://schemas.microsoft.com/office/powerpoint/2010/main" val="1129098784"/>
              </p:ext>
            </p:extLst>
          </p:nvPr>
        </p:nvGraphicFramePr>
        <p:xfrm>
          <a:off x="2102935" y="2216119"/>
          <a:ext cx="5901924" cy="297180"/>
        </p:xfrm>
        <a:graphic>
          <a:graphicData uri="http://schemas.openxmlformats.org/drawingml/2006/table">
            <a:tbl>
              <a:tblPr firstRow="1" bandRow="1">
                <a:tableStyleId>{5940675A-B579-460E-94D1-54222C63F5DA}</a:tableStyleId>
              </a:tblPr>
              <a:tblGrid>
                <a:gridCol w="491827">
                  <a:extLst>
                    <a:ext uri="{9D8B030D-6E8A-4147-A177-3AD203B41FA5}">
                      <a16:colId xmlns:a16="http://schemas.microsoft.com/office/drawing/2014/main" val="2751498739"/>
                    </a:ext>
                  </a:extLst>
                </a:gridCol>
                <a:gridCol w="491827">
                  <a:extLst>
                    <a:ext uri="{9D8B030D-6E8A-4147-A177-3AD203B41FA5}">
                      <a16:colId xmlns:a16="http://schemas.microsoft.com/office/drawing/2014/main" val="3145785283"/>
                    </a:ext>
                  </a:extLst>
                </a:gridCol>
                <a:gridCol w="491827">
                  <a:extLst>
                    <a:ext uri="{9D8B030D-6E8A-4147-A177-3AD203B41FA5}">
                      <a16:colId xmlns:a16="http://schemas.microsoft.com/office/drawing/2014/main" val="790980743"/>
                    </a:ext>
                  </a:extLst>
                </a:gridCol>
                <a:gridCol w="491827">
                  <a:extLst>
                    <a:ext uri="{9D8B030D-6E8A-4147-A177-3AD203B41FA5}">
                      <a16:colId xmlns:a16="http://schemas.microsoft.com/office/drawing/2014/main" val="3161708135"/>
                    </a:ext>
                  </a:extLst>
                </a:gridCol>
                <a:gridCol w="491827">
                  <a:extLst>
                    <a:ext uri="{9D8B030D-6E8A-4147-A177-3AD203B41FA5}">
                      <a16:colId xmlns:a16="http://schemas.microsoft.com/office/drawing/2014/main" val="2065889691"/>
                    </a:ext>
                  </a:extLst>
                </a:gridCol>
                <a:gridCol w="491827">
                  <a:extLst>
                    <a:ext uri="{9D8B030D-6E8A-4147-A177-3AD203B41FA5}">
                      <a16:colId xmlns:a16="http://schemas.microsoft.com/office/drawing/2014/main" val="1816133027"/>
                    </a:ext>
                  </a:extLst>
                </a:gridCol>
                <a:gridCol w="491827">
                  <a:extLst>
                    <a:ext uri="{9D8B030D-6E8A-4147-A177-3AD203B41FA5}">
                      <a16:colId xmlns:a16="http://schemas.microsoft.com/office/drawing/2014/main" val="2951615873"/>
                    </a:ext>
                  </a:extLst>
                </a:gridCol>
                <a:gridCol w="491827">
                  <a:extLst>
                    <a:ext uri="{9D8B030D-6E8A-4147-A177-3AD203B41FA5}">
                      <a16:colId xmlns:a16="http://schemas.microsoft.com/office/drawing/2014/main" val="3211364322"/>
                    </a:ext>
                  </a:extLst>
                </a:gridCol>
                <a:gridCol w="491827">
                  <a:extLst>
                    <a:ext uri="{9D8B030D-6E8A-4147-A177-3AD203B41FA5}">
                      <a16:colId xmlns:a16="http://schemas.microsoft.com/office/drawing/2014/main" val="1990404033"/>
                    </a:ext>
                  </a:extLst>
                </a:gridCol>
                <a:gridCol w="491827">
                  <a:extLst>
                    <a:ext uri="{9D8B030D-6E8A-4147-A177-3AD203B41FA5}">
                      <a16:colId xmlns:a16="http://schemas.microsoft.com/office/drawing/2014/main" val="4003046759"/>
                    </a:ext>
                  </a:extLst>
                </a:gridCol>
                <a:gridCol w="491827">
                  <a:extLst>
                    <a:ext uri="{9D8B030D-6E8A-4147-A177-3AD203B41FA5}">
                      <a16:colId xmlns:a16="http://schemas.microsoft.com/office/drawing/2014/main" val="2929734029"/>
                    </a:ext>
                  </a:extLst>
                </a:gridCol>
                <a:gridCol w="491827">
                  <a:extLst>
                    <a:ext uri="{9D8B030D-6E8A-4147-A177-3AD203B41FA5}">
                      <a16:colId xmlns:a16="http://schemas.microsoft.com/office/drawing/2014/main" val="3602525241"/>
                    </a:ext>
                  </a:extLst>
                </a:gridCol>
              </a:tblGrid>
              <a:tr h="297180">
                <a:tc>
                  <a:txBody>
                    <a:bodyPr/>
                    <a:lstStyle/>
                    <a:p>
                      <a:pPr algn="ctr"/>
                      <a:r>
                        <a:rPr lang="en-US" altLang="zh-CN" sz="1500" b="0">
                          <a:solidFill>
                            <a:schemeClr val="tx1"/>
                          </a:solidFill>
                          <a:latin typeface="Arial" panose="020B0604020202020204" pitchFamily="34" charset="0"/>
                          <a:cs typeface="Arial" panose="020B0604020202020204" pitchFamily="34" charset="0"/>
                        </a:rPr>
                        <a:t>A</a:t>
                      </a:r>
                      <a:endParaRPr lang="en-US" sz="1500" b="0">
                        <a:solidFill>
                          <a:schemeClr val="tx1"/>
                        </a:solidFill>
                        <a:latin typeface="Arial" panose="020B0604020202020204" pitchFamily="34" charset="0"/>
                        <a:cs typeface="Arial" panose="020B0604020202020204" pitchFamily="34" charset="0"/>
                      </a:endParaRP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500" b="0">
                          <a:solidFill>
                            <a:schemeClr val="tx1"/>
                          </a:solidFill>
                          <a:latin typeface="Arial" panose="020B0604020202020204" pitchFamily="34" charset="0"/>
                          <a:cs typeface="Arial" panose="020B0604020202020204" pitchFamily="34" charset="0"/>
                        </a:rPr>
                        <a:t>0</a:t>
                      </a: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500" b="1">
                          <a:solidFill>
                            <a:srgbClr val="FF0000"/>
                          </a:solidFill>
                          <a:latin typeface="Arial" panose="020B0604020202020204" pitchFamily="34" charset="0"/>
                          <a:cs typeface="Arial" panose="020B0604020202020204" pitchFamily="34" charset="0"/>
                        </a:rPr>
                        <a:t>B</a:t>
                      </a: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altLang="zh-CN" sz="1500" b="0">
                          <a:solidFill>
                            <a:schemeClr val="tx1"/>
                          </a:solidFill>
                          <a:latin typeface="Arial" panose="020B0604020202020204" pitchFamily="34" charset="0"/>
                          <a:cs typeface="Arial" panose="020B0604020202020204" pitchFamily="34" charset="0"/>
                        </a:rPr>
                        <a:t>C</a:t>
                      </a:r>
                      <a:endParaRPr lang="en-US" sz="1500" b="0">
                        <a:solidFill>
                          <a:schemeClr val="tx1"/>
                        </a:solidFill>
                        <a:latin typeface="Arial" panose="020B0604020202020204" pitchFamily="34" charset="0"/>
                        <a:cs typeface="Arial" panose="020B0604020202020204" pitchFamily="34" charset="0"/>
                      </a:endParaRP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500" b="1">
                          <a:solidFill>
                            <a:srgbClr val="FF0000"/>
                          </a:solidFill>
                          <a:latin typeface="Arial" panose="020B0604020202020204" pitchFamily="34" charset="0"/>
                          <a:cs typeface="Arial" panose="020B0604020202020204" pitchFamily="34" charset="0"/>
                        </a:rPr>
                        <a:t>D</a:t>
                      </a: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500" b="0">
                          <a:solidFill>
                            <a:schemeClr val="tx1"/>
                          </a:solidFill>
                          <a:latin typeface="Arial" panose="020B0604020202020204" pitchFamily="34" charset="0"/>
                          <a:cs typeface="Arial" panose="020B0604020202020204" pitchFamily="34" charset="0"/>
                        </a:rPr>
                        <a:t>0</a:t>
                      </a: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500" b="0">
                          <a:solidFill>
                            <a:schemeClr val="tx1"/>
                          </a:solidFill>
                          <a:latin typeface="Arial" panose="020B0604020202020204" pitchFamily="34" charset="0"/>
                          <a:cs typeface="Arial" panose="020B0604020202020204" pitchFamily="34" charset="0"/>
                        </a:rPr>
                        <a:t>0</a:t>
                      </a:r>
                      <a:endParaRPr lang="en-US" sz="1500" b="0">
                        <a:solidFill>
                          <a:schemeClr val="tx1"/>
                        </a:solidFill>
                        <a:latin typeface="Arial" panose="020B0604020202020204" pitchFamily="34" charset="0"/>
                        <a:cs typeface="Arial" panose="020B0604020202020204" pitchFamily="34" charset="0"/>
                      </a:endParaRP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b="0">
                          <a:solidFill>
                            <a:schemeClr val="tx1"/>
                          </a:solidFill>
                          <a:latin typeface="Arial" panose="020B0604020202020204" pitchFamily="34" charset="0"/>
                          <a:cs typeface="Arial" panose="020B0604020202020204" pitchFamily="34" charset="0"/>
                        </a:rPr>
                        <a:t>E</a:t>
                      </a: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b="1">
                          <a:solidFill>
                            <a:srgbClr val="FF0000"/>
                          </a:solidFill>
                          <a:latin typeface="Arial" panose="020B0604020202020204" pitchFamily="34" charset="0"/>
                          <a:cs typeface="Arial" panose="020B0604020202020204" pitchFamily="34" charset="0"/>
                        </a:rPr>
                        <a:t>F</a:t>
                      </a: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b="0">
                          <a:solidFill>
                            <a:schemeClr val="tx1"/>
                          </a:solidFill>
                          <a:latin typeface="Arial" panose="020B0604020202020204" pitchFamily="34" charset="0"/>
                          <a:cs typeface="Arial" panose="020B0604020202020204" pitchFamily="34" charset="0"/>
                        </a:rPr>
                        <a:t>G</a:t>
                      </a:r>
                    </a:p>
                  </a:txBody>
                  <a:tcPr marL="68580" marR="68580" marT="34290" marB="34290">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500" b="0">
                          <a:solidFill>
                            <a:schemeClr val="tx1"/>
                          </a:solidFill>
                          <a:latin typeface="Arial" panose="020B0604020202020204" pitchFamily="34" charset="0"/>
                          <a:cs typeface="Arial" panose="020B0604020202020204" pitchFamily="34" charset="0"/>
                        </a:rPr>
                        <a:t>0</a:t>
                      </a:r>
                    </a:p>
                  </a:txBody>
                  <a:tcPr marL="68580" marR="68580" marT="34290" marB="34290">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500" b="1">
                          <a:solidFill>
                            <a:srgbClr val="FF0000"/>
                          </a:solidFill>
                          <a:latin typeface="Arial" panose="020B0604020202020204" pitchFamily="34" charset="0"/>
                          <a:cs typeface="Arial" panose="020B0604020202020204" pitchFamily="34" charset="0"/>
                        </a:rPr>
                        <a:t>H</a:t>
                      </a:r>
                    </a:p>
                  </a:txBody>
                  <a:tcPr marL="68580" marR="68580" marT="34290" marB="3429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81286385"/>
                  </a:ext>
                </a:extLst>
              </a:tr>
            </a:tbl>
          </a:graphicData>
        </a:graphic>
      </p:graphicFrame>
      <p:graphicFrame>
        <p:nvGraphicFramePr>
          <p:cNvPr id="82" name="Table 81">
            <a:extLst>
              <a:ext uri="{FF2B5EF4-FFF2-40B4-BE49-F238E27FC236}">
                <a16:creationId xmlns:a16="http://schemas.microsoft.com/office/drawing/2014/main" id="{2328D735-BBD1-4E1F-B0C8-413708DC6D8A}"/>
              </a:ext>
            </a:extLst>
          </p:cNvPr>
          <p:cNvGraphicFramePr>
            <a:graphicFrameLocks noGrp="1"/>
          </p:cNvGraphicFramePr>
          <p:nvPr>
            <p:extLst/>
          </p:nvPr>
        </p:nvGraphicFramePr>
        <p:xfrm>
          <a:off x="966897" y="3850153"/>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0</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83" name="Table 82">
            <a:extLst>
              <a:ext uri="{FF2B5EF4-FFF2-40B4-BE49-F238E27FC236}">
                <a16:creationId xmlns:a16="http://schemas.microsoft.com/office/drawing/2014/main" id="{FA8A63CB-DF69-42CA-B55E-69C14D52B117}"/>
              </a:ext>
            </a:extLst>
          </p:cNvPr>
          <p:cNvGraphicFramePr>
            <a:graphicFrameLocks noGrp="1"/>
          </p:cNvGraphicFramePr>
          <p:nvPr>
            <p:extLst/>
          </p:nvPr>
        </p:nvGraphicFramePr>
        <p:xfrm>
          <a:off x="978959" y="4502288"/>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1</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84" name="Table 83">
            <a:extLst>
              <a:ext uri="{FF2B5EF4-FFF2-40B4-BE49-F238E27FC236}">
                <a16:creationId xmlns:a16="http://schemas.microsoft.com/office/drawing/2014/main" id="{2109ED36-B741-4B44-B476-65BEFB0D6CF8}"/>
              </a:ext>
            </a:extLst>
          </p:cNvPr>
          <p:cNvGraphicFramePr>
            <a:graphicFrameLocks noGrp="1"/>
          </p:cNvGraphicFramePr>
          <p:nvPr>
            <p:extLst/>
          </p:nvPr>
        </p:nvGraphicFramePr>
        <p:xfrm>
          <a:off x="985234" y="5191935"/>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2</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85" name="Table 84">
            <a:extLst>
              <a:ext uri="{FF2B5EF4-FFF2-40B4-BE49-F238E27FC236}">
                <a16:creationId xmlns:a16="http://schemas.microsoft.com/office/drawing/2014/main" id="{220B35E0-344D-4D88-BCBA-2BB97B853715}"/>
              </a:ext>
            </a:extLst>
          </p:cNvPr>
          <p:cNvGraphicFramePr>
            <a:graphicFrameLocks noGrp="1"/>
          </p:cNvGraphicFramePr>
          <p:nvPr>
            <p:extLst/>
          </p:nvPr>
        </p:nvGraphicFramePr>
        <p:xfrm>
          <a:off x="976982" y="5831155"/>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3</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100" name="Table 99">
            <a:extLst>
              <a:ext uri="{FF2B5EF4-FFF2-40B4-BE49-F238E27FC236}">
                <a16:creationId xmlns:a16="http://schemas.microsoft.com/office/drawing/2014/main" id="{F8E7646E-C8BC-4D35-A56B-AC47CA79CBD6}"/>
              </a:ext>
            </a:extLst>
          </p:cNvPr>
          <p:cNvGraphicFramePr>
            <a:graphicFrameLocks noGrp="1"/>
          </p:cNvGraphicFramePr>
          <p:nvPr>
            <p:extLst>
              <p:ext uri="{D42A27DB-BD31-4B8C-83A1-F6EECF244321}">
                <p14:modId xmlns:p14="http://schemas.microsoft.com/office/powerpoint/2010/main" val="3192595026"/>
              </p:ext>
            </p:extLst>
          </p:nvPr>
        </p:nvGraphicFramePr>
        <p:xfrm>
          <a:off x="6015892" y="3727118"/>
          <a:ext cx="1962068" cy="297180"/>
        </p:xfrm>
        <a:graphic>
          <a:graphicData uri="http://schemas.openxmlformats.org/drawingml/2006/table">
            <a:tbl>
              <a:tblPr firstRow="1" bandRow="1">
                <a:tableStyleId>{5940675A-B579-460E-94D1-54222C63F5DA}</a:tableStyleId>
              </a:tblPr>
              <a:tblGrid>
                <a:gridCol w="490517">
                  <a:extLst>
                    <a:ext uri="{9D8B030D-6E8A-4147-A177-3AD203B41FA5}">
                      <a16:colId xmlns:a16="http://schemas.microsoft.com/office/drawing/2014/main" val="3626430238"/>
                    </a:ext>
                  </a:extLst>
                </a:gridCol>
                <a:gridCol w="490517">
                  <a:extLst>
                    <a:ext uri="{9D8B030D-6E8A-4147-A177-3AD203B41FA5}">
                      <a16:colId xmlns:a16="http://schemas.microsoft.com/office/drawing/2014/main" val="2187959006"/>
                    </a:ext>
                  </a:extLst>
                </a:gridCol>
                <a:gridCol w="490517">
                  <a:extLst>
                    <a:ext uri="{9D8B030D-6E8A-4147-A177-3AD203B41FA5}">
                      <a16:colId xmlns:a16="http://schemas.microsoft.com/office/drawing/2014/main" val="2377823865"/>
                    </a:ext>
                  </a:extLst>
                </a:gridCol>
                <a:gridCol w="490517">
                  <a:extLst>
                    <a:ext uri="{9D8B030D-6E8A-4147-A177-3AD203B41FA5}">
                      <a16:colId xmlns:a16="http://schemas.microsoft.com/office/drawing/2014/main" val="2158341944"/>
                    </a:ext>
                  </a:extLst>
                </a:gridCol>
              </a:tblGrid>
              <a:tr h="297180">
                <a:tc>
                  <a:txBody>
                    <a:bodyPr/>
                    <a:lstStyle/>
                    <a:p>
                      <a:pPr algn="ctr"/>
                      <a:r>
                        <a:rPr lang="en-US" altLang="zh-CN" sz="1500" b="1">
                          <a:latin typeface="Arial" panose="020B0604020202020204" pitchFamily="34" charset="0"/>
                          <a:cs typeface="Arial" panose="020B0604020202020204" pitchFamily="34" charset="0"/>
                        </a:rPr>
                        <a:t>B</a:t>
                      </a:r>
                      <a:endParaRPr lang="en-US" sz="1500" b="1" baseline="-25000">
                        <a:latin typeface="Arial" panose="020B0604020202020204" pitchFamily="34" charset="0"/>
                        <a:cs typeface="Arial" panose="020B0604020202020204" pitchFamily="34" charset="0"/>
                      </a:endParaRPr>
                    </a:p>
                  </a:txBody>
                  <a:tcPr marL="68580" marR="68580" marT="34290" marB="3429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altLang="zh-CN" sz="1500" b="1">
                          <a:latin typeface="Arial" panose="020B0604020202020204" pitchFamily="34" charset="0"/>
                          <a:cs typeface="Arial" panose="020B0604020202020204" pitchFamily="34" charset="0"/>
                        </a:rPr>
                        <a:t>D</a:t>
                      </a:r>
                      <a:endParaRPr lang="en-US" sz="1500" b="1" baseline="-25000">
                        <a:latin typeface="Arial" panose="020B0604020202020204" pitchFamily="34" charset="0"/>
                        <a:cs typeface="Arial" panose="020B0604020202020204" pitchFamily="34" charset="0"/>
                      </a:endParaRPr>
                    </a:p>
                  </a:txBody>
                  <a:tcPr marL="68580" marR="68580" marT="34290" marB="34290">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500" b="1">
                          <a:latin typeface="Arial" panose="020B0604020202020204" pitchFamily="34" charset="0"/>
                          <a:cs typeface="Arial" panose="020B0604020202020204" pitchFamily="34" charset="0"/>
                        </a:rPr>
                        <a:t>F</a:t>
                      </a:r>
                      <a:endParaRPr lang="en-US" sz="1500" b="1" baseline="-25000">
                        <a:latin typeface="Arial" panose="020B0604020202020204" pitchFamily="34" charset="0"/>
                        <a:cs typeface="Arial" panose="020B0604020202020204" pitchFamily="34" charset="0"/>
                      </a:endParaRPr>
                    </a:p>
                  </a:txBody>
                  <a:tcPr marL="68580" marR="68580" marT="34290" marB="34290">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altLang="zh-CN" sz="1500" b="1">
                          <a:latin typeface="Arial" panose="020B0604020202020204" pitchFamily="34" charset="0"/>
                          <a:cs typeface="Arial" panose="020B0604020202020204" pitchFamily="34" charset="0"/>
                        </a:rPr>
                        <a:t>H</a:t>
                      </a:r>
                      <a:endParaRPr lang="en-US" sz="1500" b="1" baseline="-25000">
                        <a:latin typeface="Arial" panose="020B0604020202020204" pitchFamily="34" charset="0"/>
                        <a:cs typeface="Arial" panose="020B0604020202020204" pitchFamily="34" charset="0"/>
                      </a:endParaRPr>
                    </a:p>
                  </a:txBody>
                  <a:tcPr marL="68580" marR="68580" marT="34290" marB="3429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78810789"/>
                  </a:ext>
                </a:extLst>
              </a:tr>
            </a:tbl>
          </a:graphicData>
        </a:graphic>
      </p:graphicFrame>
      <p:sp>
        <p:nvSpPr>
          <p:cNvPr id="23" name="Trapezoid 22">
            <a:extLst>
              <a:ext uri="{FF2B5EF4-FFF2-40B4-BE49-F238E27FC236}">
                <a16:creationId xmlns:a16="http://schemas.microsoft.com/office/drawing/2014/main" id="{9D0AC81A-4C7F-45D4-9871-9DD5288D629E}"/>
              </a:ext>
            </a:extLst>
          </p:cNvPr>
          <p:cNvSpPr/>
          <p:nvPr/>
        </p:nvSpPr>
        <p:spPr>
          <a:xfrm rot="10800000">
            <a:off x="3608013" y="4349378"/>
            <a:ext cx="4369948" cy="348847"/>
          </a:xfrm>
          <a:prstGeom prst="trapezoid">
            <a:avLst>
              <a:gd name="adj" fmla="val 159654"/>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4" name="Rectangle 23">
            <a:extLst>
              <a:ext uri="{FF2B5EF4-FFF2-40B4-BE49-F238E27FC236}">
                <a16:creationId xmlns:a16="http://schemas.microsoft.com/office/drawing/2014/main" id="{9050A570-3470-45D1-A05E-C73A454A88D6}"/>
              </a:ext>
            </a:extLst>
          </p:cNvPr>
          <p:cNvSpPr/>
          <p:nvPr/>
        </p:nvSpPr>
        <p:spPr>
          <a:xfrm>
            <a:off x="4538189" y="5061350"/>
            <a:ext cx="2504364" cy="391333"/>
          </a:xfrm>
          <a:prstGeom prst="rect">
            <a:avLst/>
          </a:prstGeom>
          <a:solidFill>
            <a:schemeClr val="accent1">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latin typeface="Arial" panose="020B0604020202020204" pitchFamily="34" charset="0"/>
                <a:cs typeface="Arial" panose="020B0604020202020204" pitchFamily="34" charset="0"/>
              </a:rPr>
              <a:t>Accumulate</a:t>
            </a:r>
          </a:p>
        </p:txBody>
      </p:sp>
      <p:sp>
        <p:nvSpPr>
          <p:cNvPr id="25" name="TextBox 24">
            <a:extLst>
              <a:ext uri="{FF2B5EF4-FFF2-40B4-BE49-F238E27FC236}">
                <a16:creationId xmlns:a16="http://schemas.microsoft.com/office/drawing/2014/main" id="{EFE594F3-EECF-4154-BDF0-3B79FAB06EDD}"/>
              </a:ext>
            </a:extLst>
          </p:cNvPr>
          <p:cNvSpPr txBox="1"/>
          <p:nvPr/>
        </p:nvSpPr>
        <p:spPr>
          <a:xfrm>
            <a:off x="3733801" y="4366934"/>
            <a:ext cx="4152900" cy="323165"/>
          </a:xfrm>
          <a:prstGeom prst="rect">
            <a:avLst/>
          </a:prstGeom>
          <a:noFill/>
        </p:spPr>
        <p:txBody>
          <a:bodyPr wrap="square" rtlCol="0">
            <a:spAutoFit/>
          </a:bodyPr>
          <a:lstStyle/>
          <a:p>
            <a:pPr algn="ctr"/>
            <a:r>
              <a:rPr lang="en-US" sz="1500">
                <a:latin typeface="Arial" panose="020B0604020202020204" pitchFamily="34" charset="0"/>
                <a:cs typeface="Arial" panose="020B0604020202020204" pitchFamily="34" charset="0"/>
              </a:rPr>
              <a:t>Partial dot product: V</a:t>
            </a:r>
            <a:r>
              <a:rPr lang="en-US" sz="1500" baseline="-25000">
                <a:latin typeface="Arial" panose="020B0604020202020204" pitchFamily="34" charset="0"/>
                <a:cs typeface="Arial" panose="020B0604020202020204" pitchFamily="34" charset="0"/>
              </a:rPr>
              <a:t>2</a:t>
            </a:r>
            <a:r>
              <a:rPr lang="en-US" altLang="zh-CN" sz="1500">
                <a:latin typeface="Arial" panose="020B0604020202020204" pitchFamily="34" charset="0"/>
                <a:cs typeface="Arial" panose="020B0604020202020204" pitchFamily="34" charset="0"/>
                <a:sym typeface="Wingdings" panose="05000000000000000000" pitchFamily="2" charset="2"/>
              </a:rPr>
              <a:t>B</a:t>
            </a:r>
            <a:r>
              <a:rPr lang="en-US" altLang="zh-CN" sz="1500">
                <a:latin typeface="Arial" panose="020B0604020202020204" pitchFamily="34" charset="0"/>
                <a:cs typeface="Arial" panose="020B0604020202020204" pitchFamily="34" charset="0"/>
              </a:rPr>
              <a:t>+</a:t>
            </a:r>
            <a:r>
              <a:rPr lang="en-US" sz="1500">
                <a:latin typeface="Arial" panose="020B0604020202020204" pitchFamily="34" charset="0"/>
                <a:cs typeface="Arial" panose="020B0604020202020204" pitchFamily="34" charset="0"/>
              </a:rPr>
              <a:t>V</a:t>
            </a:r>
            <a:r>
              <a:rPr lang="en-US" sz="1500" baseline="-25000">
                <a:latin typeface="Arial" panose="020B0604020202020204" pitchFamily="34" charset="0"/>
                <a:cs typeface="Arial" panose="020B0604020202020204" pitchFamily="34" charset="0"/>
              </a:rPr>
              <a:t>4</a:t>
            </a:r>
            <a:r>
              <a:rPr lang="en-US" altLang="zh-CN" sz="1500">
                <a:latin typeface="Arial" panose="020B0604020202020204" pitchFamily="34" charset="0"/>
                <a:cs typeface="Arial" panose="020B0604020202020204" pitchFamily="34" charset="0"/>
                <a:sym typeface="Wingdings" panose="05000000000000000000" pitchFamily="2" charset="2"/>
              </a:rPr>
              <a:t>D</a:t>
            </a:r>
            <a:r>
              <a:rPr lang="en-US" altLang="zh-CN" sz="1500">
                <a:latin typeface="Arial" panose="020B0604020202020204" pitchFamily="34" charset="0"/>
                <a:cs typeface="Arial" panose="020B0604020202020204" pitchFamily="34" charset="0"/>
              </a:rPr>
              <a:t>+</a:t>
            </a:r>
            <a:r>
              <a:rPr lang="en-US" sz="1500">
                <a:latin typeface="Arial" panose="020B0604020202020204" pitchFamily="34" charset="0"/>
                <a:cs typeface="Arial" panose="020B0604020202020204" pitchFamily="34" charset="0"/>
              </a:rPr>
              <a:t>V</a:t>
            </a:r>
            <a:r>
              <a:rPr lang="en-US" sz="1500" baseline="-25000">
                <a:latin typeface="Arial" panose="020B0604020202020204" pitchFamily="34" charset="0"/>
                <a:cs typeface="Arial" panose="020B0604020202020204" pitchFamily="34" charset="0"/>
              </a:rPr>
              <a:t>8</a:t>
            </a:r>
            <a:r>
              <a:rPr lang="en-US" altLang="zh-CN" sz="1500">
                <a:latin typeface="Arial" panose="020B0604020202020204" pitchFamily="34" charset="0"/>
                <a:cs typeface="Arial" panose="020B0604020202020204" pitchFamily="34" charset="0"/>
                <a:sym typeface="Wingdings" panose="05000000000000000000" pitchFamily="2" charset="2"/>
              </a:rPr>
              <a:t>F</a:t>
            </a:r>
            <a:r>
              <a:rPr lang="en-US" altLang="zh-CN" sz="1500">
                <a:latin typeface="Arial" panose="020B0604020202020204" pitchFamily="34" charset="0"/>
                <a:cs typeface="Arial" panose="020B0604020202020204" pitchFamily="34" charset="0"/>
              </a:rPr>
              <a:t>+</a:t>
            </a:r>
            <a:r>
              <a:rPr lang="en-US" sz="1500">
                <a:latin typeface="Arial" panose="020B0604020202020204" pitchFamily="34" charset="0"/>
                <a:cs typeface="Arial" panose="020B0604020202020204" pitchFamily="34" charset="0"/>
              </a:rPr>
              <a:t>V</a:t>
            </a:r>
            <a:r>
              <a:rPr lang="en-US" sz="1500" baseline="-25000">
                <a:latin typeface="Arial" panose="020B0604020202020204" pitchFamily="34" charset="0"/>
                <a:cs typeface="Arial" panose="020B0604020202020204" pitchFamily="34" charset="0"/>
              </a:rPr>
              <a:t>11</a:t>
            </a:r>
            <a:r>
              <a:rPr lang="en-US" altLang="zh-CN" sz="1500">
                <a:latin typeface="Arial" panose="020B0604020202020204" pitchFamily="34" charset="0"/>
                <a:cs typeface="Arial" panose="020B0604020202020204" pitchFamily="34" charset="0"/>
                <a:sym typeface="Wingdings" panose="05000000000000000000" pitchFamily="2" charset="2"/>
              </a:rPr>
              <a:t></a:t>
            </a:r>
            <a:r>
              <a:rPr lang="en-US" altLang="zh-CN" sz="1500">
                <a:latin typeface="Arial" panose="020B0604020202020204" pitchFamily="34" charset="0"/>
                <a:cs typeface="Arial" panose="020B0604020202020204" pitchFamily="34" charset="0"/>
              </a:rPr>
              <a:t>H</a:t>
            </a:r>
            <a:endParaRPr lang="en-US" sz="1500" baseline="-25000">
              <a:latin typeface="Arial" panose="020B0604020202020204" pitchFamily="34" charset="0"/>
              <a:cs typeface="Arial" panose="020B0604020202020204" pitchFamily="34" charset="0"/>
            </a:endParaRPr>
          </a:p>
        </p:txBody>
      </p:sp>
      <p:cxnSp>
        <p:nvCxnSpPr>
          <p:cNvPr id="26" name="Straight Arrow Connector 25">
            <a:extLst>
              <a:ext uri="{FF2B5EF4-FFF2-40B4-BE49-F238E27FC236}">
                <a16:creationId xmlns:a16="http://schemas.microsoft.com/office/drawing/2014/main" id="{2078AB5D-49AB-491A-8E81-8776D5F09EE2}"/>
              </a:ext>
            </a:extLst>
          </p:cNvPr>
          <p:cNvCxnSpPr/>
          <p:nvPr/>
        </p:nvCxnSpPr>
        <p:spPr>
          <a:xfrm>
            <a:off x="4538642" y="4041414"/>
            <a:ext cx="0" cy="2876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5D2030D-9D51-440E-8C5D-2215E6CED292}"/>
              </a:ext>
            </a:extLst>
          </p:cNvPr>
          <p:cNvCxnSpPr/>
          <p:nvPr/>
        </p:nvCxnSpPr>
        <p:spPr>
          <a:xfrm>
            <a:off x="6994277" y="4031259"/>
            <a:ext cx="0" cy="2978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5DD02A0-01EB-43A0-8EE7-DC3C0C2405DC}"/>
              </a:ext>
            </a:extLst>
          </p:cNvPr>
          <p:cNvCxnSpPr>
            <a:cxnSpLocks/>
            <a:stCxn id="23" idx="0"/>
            <a:endCxn id="24" idx="0"/>
          </p:cNvCxnSpPr>
          <p:nvPr/>
        </p:nvCxnSpPr>
        <p:spPr>
          <a:xfrm flipH="1">
            <a:off x="5790372" y="4698225"/>
            <a:ext cx="2615" cy="363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97455E5-F79A-4EB9-A820-BBDCFAF438FC}"/>
              </a:ext>
            </a:extLst>
          </p:cNvPr>
          <p:cNvCxnSpPr/>
          <p:nvPr/>
        </p:nvCxnSpPr>
        <p:spPr>
          <a:xfrm>
            <a:off x="5805338" y="5452682"/>
            <a:ext cx="0" cy="5068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59">
            <a:extLst>
              <a:ext uri="{FF2B5EF4-FFF2-40B4-BE49-F238E27FC236}">
                <a16:creationId xmlns:a16="http://schemas.microsoft.com/office/drawing/2014/main" id="{3873FDBA-780B-439A-9140-69D690C90CA3}"/>
              </a:ext>
            </a:extLst>
          </p:cNvPr>
          <p:cNvCxnSpPr>
            <a:cxnSpLocks/>
            <a:endCxn id="24" idx="1"/>
          </p:cNvCxnSpPr>
          <p:nvPr/>
        </p:nvCxnSpPr>
        <p:spPr>
          <a:xfrm rot="10800000">
            <a:off x="4538189" y="5257016"/>
            <a:ext cx="1252182" cy="425355"/>
          </a:xfrm>
          <a:prstGeom prst="bentConnector3">
            <a:avLst>
              <a:gd name="adj1" fmla="val 11369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0">
            <a:extLst>
              <a:ext uri="{FF2B5EF4-FFF2-40B4-BE49-F238E27FC236}">
                <a16:creationId xmlns:a16="http://schemas.microsoft.com/office/drawing/2014/main" id="{0CFF0673-1B05-42EF-B429-1A7CBC125A1F}"/>
              </a:ext>
            </a:extLst>
          </p:cNvPr>
          <p:cNvGraphicFramePr>
            <a:graphicFrameLocks noGrp="1"/>
          </p:cNvGraphicFramePr>
          <p:nvPr>
            <p:extLst>
              <p:ext uri="{D42A27DB-BD31-4B8C-83A1-F6EECF244321}">
                <p14:modId xmlns:p14="http://schemas.microsoft.com/office/powerpoint/2010/main" val="1948637083"/>
              </p:ext>
            </p:extLst>
          </p:nvPr>
        </p:nvGraphicFramePr>
        <p:xfrm>
          <a:off x="3564091" y="3734079"/>
          <a:ext cx="1962068" cy="297180"/>
        </p:xfrm>
        <a:graphic>
          <a:graphicData uri="http://schemas.openxmlformats.org/drawingml/2006/table">
            <a:tbl>
              <a:tblPr firstRow="1" bandRow="1">
                <a:tableStyleId>{5940675A-B579-460E-94D1-54222C63F5DA}</a:tableStyleId>
              </a:tblPr>
              <a:tblGrid>
                <a:gridCol w="490517">
                  <a:extLst>
                    <a:ext uri="{9D8B030D-6E8A-4147-A177-3AD203B41FA5}">
                      <a16:colId xmlns:a16="http://schemas.microsoft.com/office/drawing/2014/main" val="3626430238"/>
                    </a:ext>
                  </a:extLst>
                </a:gridCol>
                <a:gridCol w="490517">
                  <a:extLst>
                    <a:ext uri="{9D8B030D-6E8A-4147-A177-3AD203B41FA5}">
                      <a16:colId xmlns:a16="http://schemas.microsoft.com/office/drawing/2014/main" val="2187959006"/>
                    </a:ext>
                  </a:extLst>
                </a:gridCol>
                <a:gridCol w="490517">
                  <a:extLst>
                    <a:ext uri="{9D8B030D-6E8A-4147-A177-3AD203B41FA5}">
                      <a16:colId xmlns:a16="http://schemas.microsoft.com/office/drawing/2014/main" val="2377823865"/>
                    </a:ext>
                  </a:extLst>
                </a:gridCol>
                <a:gridCol w="490517">
                  <a:extLst>
                    <a:ext uri="{9D8B030D-6E8A-4147-A177-3AD203B41FA5}">
                      <a16:colId xmlns:a16="http://schemas.microsoft.com/office/drawing/2014/main" val="2158341944"/>
                    </a:ext>
                  </a:extLst>
                </a:gridCol>
              </a:tblGrid>
              <a:tr h="297180">
                <a:tc>
                  <a:txBody>
                    <a:bodyPr/>
                    <a:lstStyle/>
                    <a:p>
                      <a:pPr algn="ctr"/>
                      <a:r>
                        <a:rPr lang="en-US" sz="1500" b="1">
                          <a:latin typeface="Arial" panose="020B0604020202020204" pitchFamily="34" charset="0"/>
                          <a:cs typeface="Arial" panose="020B0604020202020204" pitchFamily="34" charset="0"/>
                        </a:rPr>
                        <a:t>V</a:t>
                      </a:r>
                      <a:r>
                        <a:rPr lang="en-US" sz="1500" b="1" baseline="-25000">
                          <a:latin typeface="Arial" panose="020B0604020202020204" pitchFamily="34" charset="0"/>
                          <a:cs typeface="Arial" panose="020B0604020202020204" pitchFamily="34" charset="0"/>
                        </a:rPr>
                        <a:t>2</a:t>
                      </a:r>
                    </a:p>
                  </a:txBody>
                  <a:tcPr marL="68580" marR="68580" marT="34290" marB="34290">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500" b="1">
                          <a:latin typeface="Arial" panose="020B0604020202020204" pitchFamily="34" charset="0"/>
                          <a:cs typeface="Arial" panose="020B0604020202020204" pitchFamily="34" charset="0"/>
                        </a:rPr>
                        <a:t>V</a:t>
                      </a:r>
                      <a:r>
                        <a:rPr lang="en-US" sz="1500" b="1" baseline="-25000">
                          <a:latin typeface="Arial" panose="020B0604020202020204" pitchFamily="34" charset="0"/>
                          <a:cs typeface="Arial" panose="020B0604020202020204" pitchFamily="34" charset="0"/>
                        </a:rPr>
                        <a:t>4</a:t>
                      </a:r>
                    </a:p>
                  </a:txBody>
                  <a:tcPr marL="68580" marR="68580" marT="34290" marB="34290">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500" b="1">
                          <a:latin typeface="Arial" panose="020B0604020202020204" pitchFamily="34" charset="0"/>
                          <a:cs typeface="Arial" panose="020B0604020202020204" pitchFamily="34" charset="0"/>
                        </a:rPr>
                        <a:t>V</a:t>
                      </a:r>
                      <a:r>
                        <a:rPr lang="en-US" sz="1500" b="1" baseline="-25000">
                          <a:latin typeface="Arial" panose="020B0604020202020204" pitchFamily="34" charset="0"/>
                          <a:cs typeface="Arial" panose="020B0604020202020204" pitchFamily="34" charset="0"/>
                        </a:rPr>
                        <a:t>8</a:t>
                      </a:r>
                    </a:p>
                  </a:txBody>
                  <a:tcPr marL="68580" marR="68580" marT="34290" marB="34290">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500" b="1">
                          <a:latin typeface="Arial" panose="020B0604020202020204" pitchFamily="34" charset="0"/>
                          <a:cs typeface="Arial" panose="020B0604020202020204" pitchFamily="34" charset="0"/>
                        </a:rPr>
                        <a:t>V</a:t>
                      </a:r>
                      <a:r>
                        <a:rPr lang="en-US" sz="1500" b="1" baseline="-25000">
                          <a:latin typeface="Arial" panose="020B0604020202020204" pitchFamily="34" charset="0"/>
                          <a:cs typeface="Arial" panose="020B0604020202020204" pitchFamily="34" charset="0"/>
                        </a:rPr>
                        <a:t>11</a:t>
                      </a:r>
                    </a:p>
                  </a:txBody>
                  <a:tcPr marL="68580" marR="68580" marT="34290" marB="34290">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78810789"/>
                  </a:ext>
                </a:extLst>
              </a:tr>
            </a:tbl>
          </a:graphicData>
        </a:graphic>
      </p:graphicFrame>
      <p:sp>
        <p:nvSpPr>
          <p:cNvPr id="33" name="TextBox 32">
            <a:extLst>
              <a:ext uri="{FF2B5EF4-FFF2-40B4-BE49-F238E27FC236}">
                <a16:creationId xmlns:a16="http://schemas.microsoft.com/office/drawing/2014/main" id="{78D5301E-B246-4F0E-BDE6-2C7D6C122081}"/>
              </a:ext>
            </a:extLst>
          </p:cNvPr>
          <p:cNvSpPr txBox="1"/>
          <p:nvPr/>
        </p:nvSpPr>
        <p:spPr>
          <a:xfrm>
            <a:off x="5973124" y="4707655"/>
            <a:ext cx="1411380" cy="369332"/>
          </a:xfrm>
          <a:prstGeom prst="rect">
            <a:avLst/>
          </a:prstGeom>
          <a:noFill/>
        </p:spPr>
        <p:txBody>
          <a:bodyPr wrap="square" rtlCol="0">
            <a:spAutoFit/>
          </a:bodyPr>
          <a:lstStyle/>
          <a:p>
            <a:r>
              <a:rPr lang="en-US" altLang="zh-CN"/>
              <a:t>S2</a:t>
            </a:r>
            <a:endParaRPr lang="en-US"/>
          </a:p>
        </p:txBody>
      </p:sp>
      <p:sp>
        <p:nvSpPr>
          <p:cNvPr id="34" name="TextBox 33">
            <a:extLst>
              <a:ext uri="{FF2B5EF4-FFF2-40B4-BE49-F238E27FC236}">
                <a16:creationId xmlns:a16="http://schemas.microsoft.com/office/drawing/2014/main" id="{0BF08583-A5EA-4168-85A6-917CEAF7DA80}"/>
              </a:ext>
            </a:extLst>
          </p:cNvPr>
          <p:cNvSpPr txBox="1"/>
          <p:nvPr/>
        </p:nvSpPr>
        <p:spPr>
          <a:xfrm>
            <a:off x="5991052" y="5523444"/>
            <a:ext cx="1411380" cy="369332"/>
          </a:xfrm>
          <a:prstGeom prst="rect">
            <a:avLst/>
          </a:prstGeom>
          <a:noFill/>
        </p:spPr>
        <p:txBody>
          <a:bodyPr wrap="square" rtlCol="0">
            <a:spAutoFit/>
          </a:bodyPr>
          <a:lstStyle/>
          <a:p>
            <a:r>
              <a:rPr lang="en-US" altLang="zh-CN"/>
              <a:t>S1+S2</a:t>
            </a:r>
            <a:endParaRPr lang="en-US"/>
          </a:p>
        </p:txBody>
      </p:sp>
      <p:sp>
        <p:nvSpPr>
          <p:cNvPr id="35" name="Content Placeholder 2">
            <a:extLst>
              <a:ext uri="{FF2B5EF4-FFF2-40B4-BE49-F238E27FC236}">
                <a16:creationId xmlns:a16="http://schemas.microsoft.com/office/drawing/2014/main" id="{9AB4AFD7-0FA3-4FA3-9957-49AA6D3F7619}"/>
              </a:ext>
            </a:extLst>
          </p:cNvPr>
          <p:cNvSpPr>
            <a:spLocks noGrp="1"/>
          </p:cNvSpPr>
          <p:nvPr>
            <p:ph idx="1"/>
          </p:nvPr>
        </p:nvSpPr>
        <p:spPr>
          <a:xfrm>
            <a:off x="889079" y="1192478"/>
            <a:ext cx="5897203" cy="510862"/>
          </a:xfrm>
        </p:spPr>
        <p:txBody>
          <a:bodyPr>
            <a:normAutofit/>
          </a:bodyPr>
          <a:lstStyle/>
          <a:p>
            <a:pPr>
              <a:buClr>
                <a:schemeClr val="accent1">
                  <a:lumMod val="50000"/>
                </a:schemeClr>
              </a:buClr>
              <a:buFont typeface="Wingdings" panose="05000000000000000000" pitchFamily="2" charset="2"/>
              <a:buChar char="Ø"/>
            </a:pPr>
            <a:r>
              <a:rPr lang="en-US" sz="2400">
                <a:latin typeface="Helvetica" panose="020B0604020202020204" pitchFamily="34" charset="0"/>
                <a:cs typeface="Helvetica" panose="020B0604020202020204" pitchFamily="34" charset="0"/>
              </a:rPr>
              <a:t>Intra-row (inter-bank) parallelism:</a:t>
            </a:r>
          </a:p>
        </p:txBody>
      </p:sp>
    </p:spTree>
    <p:extLst>
      <p:ext uri="{BB962C8B-B14F-4D97-AF65-F5344CB8AC3E}">
        <p14:creationId xmlns:p14="http://schemas.microsoft.com/office/powerpoint/2010/main" val="265996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33" grpId="0"/>
      <p:bldP spid="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Sparse MV Multiplication (</a:t>
            </a:r>
            <a:r>
              <a:rPr lang="en-US" altLang="zh-CN" err="1">
                <a:latin typeface="Helvetica" panose="020B0604020202020204" pitchFamily="34" charset="0"/>
                <a:cs typeface="Helvetica" panose="020B0604020202020204" pitchFamily="34" charset="0"/>
              </a:rPr>
              <a:t>SpMxV</a:t>
            </a:r>
            <a:r>
              <a:rPr lang="en-US" altLang="zh-CN">
                <a:latin typeface="Helvetica" panose="020B0604020202020204" pitchFamily="34" charset="0"/>
                <a:cs typeface="Helvetica" panose="020B0604020202020204" pitchFamily="34" charset="0"/>
              </a:rPr>
              <a:t>)</a:t>
            </a:r>
            <a:endParaRPr lang="en-US">
              <a:latin typeface="Helvetica" panose="020B0604020202020204" pitchFamily="34" charset="0"/>
              <a:cs typeface="Helvetica" panose="020B0604020202020204" pitchFamily="34" charset="0"/>
            </a:endParaRPr>
          </a:p>
        </p:txBody>
      </p:sp>
      <p:graphicFrame>
        <p:nvGraphicFramePr>
          <p:cNvPr id="54" name="Table 53">
            <a:extLst>
              <a:ext uri="{FF2B5EF4-FFF2-40B4-BE49-F238E27FC236}">
                <a16:creationId xmlns:a16="http://schemas.microsoft.com/office/drawing/2014/main" id="{95D5B04D-4B92-4D7A-BE4F-355295AC780C}"/>
              </a:ext>
            </a:extLst>
          </p:cNvPr>
          <p:cNvGraphicFramePr>
            <a:graphicFrameLocks noGrp="1"/>
          </p:cNvGraphicFramePr>
          <p:nvPr>
            <p:extLst>
              <p:ext uri="{D42A27DB-BD31-4B8C-83A1-F6EECF244321}">
                <p14:modId xmlns:p14="http://schemas.microsoft.com/office/powerpoint/2010/main" val="1480740097"/>
              </p:ext>
            </p:extLst>
          </p:nvPr>
        </p:nvGraphicFramePr>
        <p:xfrm>
          <a:off x="6893446" y="4142604"/>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996006894"/>
                    </a:ext>
                  </a:extLst>
                </a:gridCol>
                <a:gridCol w="490651">
                  <a:extLst>
                    <a:ext uri="{9D8B030D-6E8A-4147-A177-3AD203B41FA5}">
                      <a16:colId xmlns:a16="http://schemas.microsoft.com/office/drawing/2014/main" val="4086258166"/>
                    </a:ext>
                  </a:extLst>
                </a:gridCol>
                <a:gridCol w="490651">
                  <a:extLst>
                    <a:ext uri="{9D8B030D-6E8A-4147-A177-3AD203B41FA5}">
                      <a16:colId xmlns:a16="http://schemas.microsoft.com/office/drawing/2014/main" val="1036222748"/>
                    </a:ext>
                  </a:extLst>
                </a:gridCol>
              </a:tblGrid>
              <a:tr h="297180">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0</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3">
                        <a:lumMod val="40000"/>
                        <a:lumOff val="60000"/>
                      </a:schemeClr>
                    </a:solidFill>
                  </a:tcPr>
                </a:tc>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1</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3">
                        <a:lumMod val="40000"/>
                        <a:lumOff val="60000"/>
                      </a:schemeClr>
                    </a:solidFill>
                  </a:tcPr>
                </a:tc>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2</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3">
                        <a:lumMod val="40000"/>
                        <a:lumOff val="60000"/>
                      </a:schemeClr>
                    </a:solidFill>
                  </a:tcPr>
                </a:tc>
                <a:extLst>
                  <a:ext uri="{0D108BD9-81ED-4DB2-BD59-A6C34878D82A}">
                    <a16:rowId xmlns:a16="http://schemas.microsoft.com/office/drawing/2014/main" val="410112187"/>
                  </a:ext>
                </a:extLst>
              </a:tr>
            </a:tbl>
          </a:graphicData>
        </a:graphic>
      </p:graphicFrame>
      <p:graphicFrame>
        <p:nvGraphicFramePr>
          <p:cNvPr id="55" name="Table 54">
            <a:extLst>
              <a:ext uri="{FF2B5EF4-FFF2-40B4-BE49-F238E27FC236}">
                <a16:creationId xmlns:a16="http://schemas.microsoft.com/office/drawing/2014/main" id="{2C148896-F986-4A35-8863-CFB084C2D616}"/>
              </a:ext>
            </a:extLst>
          </p:cNvPr>
          <p:cNvGraphicFramePr>
            <a:graphicFrameLocks noGrp="1"/>
          </p:cNvGraphicFramePr>
          <p:nvPr>
            <p:extLst>
              <p:ext uri="{D42A27DB-BD31-4B8C-83A1-F6EECF244321}">
                <p14:modId xmlns:p14="http://schemas.microsoft.com/office/powerpoint/2010/main" val="3119844319"/>
              </p:ext>
            </p:extLst>
          </p:nvPr>
        </p:nvGraphicFramePr>
        <p:xfrm>
          <a:off x="6896276" y="4797364"/>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380191954"/>
                    </a:ext>
                  </a:extLst>
                </a:gridCol>
                <a:gridCol w="490651">
                  <a:extLst>
                    <a:ext uri="{9D8B030D-6E8A-4147-A177-3AD203B41FA5}">
                      <a16:colId xmlns:a16="http://schemas.microsoft.com/office/drawing/2014/main" val="3030184510"/>
                    </a:ext>
                  </a:extLst>
                </a:gridCol>
                <a:gridCol w="490651">
                  <a:extLst>
                    <a:ext uri="{9D8B030D-6E8A-4147-A177-3AD203B41FA5}">
                      <a16:colId xmlns:a16="http://schemas.microsoft.com/office/drawing/2014/main" val="1174049360"/>
                    </a:ext>
                  </a:extLst>
                </a:gridCol>
              </a:tblGrid>
              <a:tr h="297180">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3</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4">
                        <a:lumMod val="40000"/>
                        <a:lumOff val="60000"/>
                      </a:schemeClr>
                    </a:solidFill>
                  </a:tcPr>
                </a:tc>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4</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4">
                        <a:lumMod val="40000"/>
                        <a:lumOff val="60000"/>
                      </a:schemeClr>
                    </a:solidFill>
                  </a:tcPr>
                </a:tc>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5</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4">
                        <a:lumMod val="40000"/>
                        <a:lumOff val="60000"/>
                      </a:schemeClr>
                    </a:solidFill>
                  </a:tcPr>
                </a:tc>
                <a:extLst>
                  <a:ext uri="{0D108BD9-81ED-4DB2-BD59-A6C34878D82A}">
                    <a16:rowId xmlns:a16="http://schemas.microsoft.com/office/drawing/2014/main" val="3383765174"/>
                  </a:ext>
                </a:extLst>
              </a:tr>
            </a:tbl>
          </a:graphicData>
        </a:graphic>
      </p:graphicFrame>
      <p:graphicFrame>
        <p:nvGraphicFramePr>
          <p:cNvPr id="56" name="Table 55">
            <a:extLst>
              <a:ext uri="{FF2B5EF4-FFF2-40B4-BE49-F238E27FC236}">
                <a16:creationId xmlns:a16="http://schemas.microsoft.com/office/drawing/2014/main" id="{AD68F0D6-B2B5-4EC7-9B82-CCAA9CF780AE}"/>
              </a:ext>
            </a:extLst>
          </p:cNvPr>
          <p:cNvGraphicFramePr>
            <a:graphicFrameLocks noGrp="1"/>
          </p:cNvGraphicFramePr>
          <p:nvPr>
            <p:extLst>
              <p:ext uri="{D42A27DB-BD31-4B8C-83A1-F6EECF244321}">
                <p14:modId xmlns:p14="http://schemas.microsoft.com/office/powerpoint/2010/main" val="1677238414"/>
              </p:ext>
            </p:extLst>
          </p:nvPr>
        </p:nvGraphicFramePr>
        <p:xfrm>
          <a:off x="6896276" y="5485449"/>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564610475"/>
                    </a:ext>
                  </a:extLst>
                </a:gridCol>
                <a:gridCol w="490651">
                  <a:extLst>
                    <a:ext uri="{9D8B030D-6E8A-4147-A177-3AD203B41FA5}">
                      <a16:colId xmlns:a16="http://schemas.microsoft.com/office/drawing/2014/main" val="2879877133"/>
                    </a:ext>
                  </a:extLst>
                </a:gridCol>
                <a:gridCol w="490651">
                  <a:extLst>
                    <a:ext uri="{9D8B030D-6E8A-4147-A177-3AD203B41FA5}">
                      <a16:colId xmlns:a16="http://schemas.microsoft.com/office/drawing/2014/main" val="4220216987"/>
                    </a:ext>
                  </a:extLst>
                </a:gridCol>
              </a:tblGrid>
              <a:tr h="297180">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6</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5">
                        <a:lumMod val="40000"/>
                        <a:lumOff val="60000"/>
                      </a:schemeClr>
                    </a:solidFill>
                  </a:tcPr>
                </a:tc>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7</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5">
                        <a:lumMod val="40000"/>
                        <a:lumOff val="60000"/>
                      </a:schemeClr>
                    </a:solidFill>
                  </a:tcPr>
                </a:tc>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8</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976757473"/>
                  </a:ext>
                </a:extLst>
              </a:tr>
            </a:tbl>
          </a:graphicData>
        </a:graphic>
      </p:graphicFrame>
      <p:graphicFrame>
        <p:nvGraphicFramePr>
          <p:cNvPr id="57" name="Table 56">
            <a:extLst>
              <a:ext uri="{FF2B5EF4-FFF2-40B4-BE49-F238E27FC236}">
                <a16:creationId xmlns:a16="http://schemas.microsoft.com/office/drawing/2014/main" id="{32848AE4-8DE9-4DB5-91A3-95C69EC4676D}"/>
              </a:ext>
            </a:extLst>
          </p:cNvPr>
          <p:cNvGraphicFramePr>
            <a:graphicFrameLocks noGrp="1"/>
          </p:cNvGraphicFramePr>
          <p:nvPr>
            <p:extLst>
              <p:ext uri="{D42A27DB-BD31-4B8C-83A1-F6EECF244321}">
                <p14:modId xmlns:p14="http://schemas.microsoft.com/office/powerpoint/2010/main" val="1866119851"/>
              </p:ext>
            </p:extLst>
          </p:nvPr>
        </p:nvGraphicFramePr>
        <p:xfrm>
          <a:off x="6893445" y="6127976"/>
          <a:ext cx="1471953" cy="297180"/>
        </p:xfrm>
        <a:graphic>
          <a:graphicData uri="http://schemas.openxmlformats.org/drawingml/2006/table">
            <a:tbl>
              <a:tblPr firstRow="1" bandRow="1">
                <a:tableStyleId>{5940675A-B579-460E-94D1-54222C63F5DA}</a:tableStyleId>
              </a:tblPr>
              <a:tblGrid>
                <a:gridCol w="490651">
                  <a:extLst>
                    <a:ext uri="{9D8B030D-6E8A-4147-A177-3AD203B41FA5}">
                      <a16:colId xmlns:a16="http://schemas.microsoft.com/office/drawing/2014/main" val="3626430238"/>
                    </a:ext>
                  </a:extLst>
                </a:gridCol>
                <a:gridCol w="490651">
                  <a:extLst>
                    <a:ext uri="{9D8B030D-6E8A-4147-A177-3AD203B41FA5}">
                      <a16:colId xmlns:a16="http://schemas.microsoft.com/office/drawing/2014/main" val="2187959006"/>
                    </a:ext>
                  </a:extLst>
                </a:gridCol>
                <a:gridCol w="490651">
                  <a:extLst>
                    <a:ext uri="{9D8B030D-6E8A-4147-A177-3AD203B41FA5}">
                      <a16:colId xmlns:a16="http://schemas.microsoft.com/office/drawing/2014/main" val="2377823865"/>
                    </a:ext>
                  </a:extLst>
                </a:gridCol>
              </a:tblGrid>
              <a:tr h="297180">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9</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10</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tc>
                  <a:txBody>
                    <a:bodyPr/>
                    <a:lstStyle/>
                    <a:p>
                      <a:pPr algn="ctr"/>
                      <a:r>
                        <a:rPr kumimoji="0" lang="en-US" sz="1500" b="0" u="none" strike="noStrike" kern="1200" cap="none" spc="0" normalizeH="0" baseline="0" noProof="0">
                          <a:ln>
                            <a:noFill/>
                          </a:ln>
                          <a:solidFill>
                            <a:schemeClr val="tx1"/>
                          </a:solidFill>
                          <a:effectLst/>
                          <a:uLnTx/>
                          <a:uFillTx/>
                        </a:rPr>
                        <a:t>V</a:t>
                      </a:r>
                      <a:r>
                        <a:rPr kumimoji="0" lang="en-US" sz="1500" b="0" u="none" strike="noStrike" kern="1200" cap="none" spc="0" normalizeH="0" baseline="-25000" noProof="0">
                          <a:ln>
                            <a:noFill/>
                          </a:ln>
                          <a:solidFill>
                            <a:schemeClr val="tx1"/>
                          </a:solidFill>
                          <a:effectLst/>
                          <a:uLnTx/>
                          <a:uFillTx/>
                        </a:rPr>
                        <a:t>11</a:t>
                      </a:r>
                      <a:endParaRPr lang="en-US" sz="1500" b="0" baseline="-25000">
                        <a:solidFill>
                          <a:schemeClr val="tx1"/>
                        </a:solidFill>
                        <a:latin typeface="Arial" panose="020B0604020202020204" pitchFamily="34" charset="0"/>
                        <a:cs typeface="Arial" panose="020B0604020202020204" pitchFamily="34" charset="0"/>
                      </a:endParaRPr>
                    </a:p>
                  </a:txBody>
                  <a:tcPr marL="68580" marR="68580" marT="34290" marB="34290">
                    <a:solidFill>
                      <a:schemeClr val="accent6">
                        <a:lumMod val="40000"/>
                        <a:lumOff val="60000"/>
                      </a:schemeClr>
                    </a:solidFill>
                  </a:tcPr>
                </a:tc>
                <a:extLst>
                  <a:ext uri="{0D108BD9-81ED-4DB2-BD59-A6C34878D82A}">
                    <a16:rowId xmlns:a16="http://schemas.microsoft.com/office/drawing/2014/main" val="578810789"/>
                  </a:ext>
                </a:extLst>
              </a:tr>
            </a:tbl>
          </a:graphicData>
        </a:graphic>
      </p:graphicFrame>
      <p:sp>
        <p:nvSpPr>
          <p:cNvPr id="62" name="Rectangle 61">
            <a:extLst>
              <a:ext uri="{FF2B5EF4-FFF2-40B4-BE49-F238E27FC236}">
                <a16:creationId xmlns:a16="http://schemas.microsoft.com/office/drawing/2014/main" id="{7033C4D6-8B38-4D2A-97C8-658FE57793FE}"/>
              </a:ext>
            </a:extLst>
          </p:cNvPr>
          <p:cNvSpPr/>
          <p:nvPr/>
        </p:nvSpPr>
        <p:spPr>
          <a:xfrm>
            <a:off x="6726725" y="4030361"/>
            <a:ext cx="1763486" cy="277251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63" name="TextBox 62">
            <a:extLst>
              <a:ext uri="{FF2B5EF4-FFF2-40B4-BE49-F238E27FC236}">
                <a16:creationId xmlns:a16="http://schemas.microsoft.com/office/drawing/2014/main" id="{D1D84CEA-19F3-4C84-816E-8FB7D22419BE}"/>
              </a:ext>
            </a:extLst>
          </p:cNvPr>
          <p:cNvSpPr txBox="1"/>
          <p:nvPr/>
        </p:nvSpPr>
        <p:spPr>
          <a:xfrm>
            <a:off x="6726725" y="3622654"/>
            <a:ext cx="1957627" cy="323165"/>
          </a:xfrm>
          <a:prstGeom prst="rect">
            <a:avLst/>
          </a:prstGeom>
          <a:noFill/>
        </p:spPr>
        <p:txBody>
          <a:bodyPr wrap="square" rtlCol="0">
            <a:spAutoFit/>
          </a:bodyPr>
          <a:lstStyle/>
          <a:p>
            <a:r>
              <a:rPr lang="en-US" altLang="zh-CN" sz="1500" b="1">
                <a:latin typeface="Arial" panose="020B0604020202020204" pitchFamily="34" charset="0"/>
                <a:cs typeface="Arial" panose="020B0604020202020204" pitchFamily="34" charset="0"/>
              </a:rPr>
              <a:t>Dense vector</a:t>
            </a:r>
            <a:endParaRPr lang="en-US" sz="1500" b="1">
              <a:latin typeface="Arial" panose="020B0604020202020204" pitchFamily="34" charset="0"/>
              <a:cs typeface="Arial" panose="020B0604020202020204" pitchFamily="34" charset="0"/>
            </a:endParaRPr>
          </a:p>
        </p:txBody>
      </p:sp>
      <p:graphicFrame>
        <p:nvGraphicFramePr>
          <p:cNvPr id="82" name="Table 81">
            <a:extLst>
              <a:ext uri="{FF2B5EF4-FFF2-40B4-BE49-F238E27FC236}">
                <a16:creationId xmlns:a16="http://schemas.microsoft.com/office/drawing/2014/main" id="{2328D735-BBD1-4E1F-B0C8-413708DC6D8A}"/>
              </a:ext>
            </a:extLst>
          </p:cNvPr>
          <p:cNvGraphicFramePr>
            <a:graphicFrameLocks noGrp="1"/>
          </p:cNvGraphicFramePr>
          <p:nvPr>
            <p:extLst>
              <p:ext uri="{D42A27DB-BD31-4B8C-83A1-F6EECF244321}">
                <p14:modId xmlns:p14="http://schemas.microsoft.com/office/powerpoint/2010/main" val="3066652611"/>
              </p:ext>
            </p:extLst>
          </p:nvPr>
        </p:nvGraphicFramePr>
        <p:xfrm>
          <a:off x="6882505" y="4437984"/>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0</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83" name="Table 82">
            <a:extLst>
              <a:ext uri="{FF2B5EF4-FFF2-40B4-BE49-F238E27FC236}">
                <a16:creationId xmlns:a16="http://schemas.microsoft.com/office/drawing/2014/main" id="{FA8A63CB-DF69-42CA-B55E-69C14D52B117}"/>
              </a:ext>
            </a:extLst>
          </p:cNvPr>
          <p:cNvGraphicFramePr>
            <a:graphicFrameLocks noGrp="1"/>
          </p:cNvGraphicFramePr>
          <p:nvPr>
            <p:extLst>
              <p:ext uri="{D42A27DB-BD31-4B8C-83A1-F6EECF244321}">
                <p14:modId xmlns:p14="http://schemas.microsoft.com/office/powerpoint/2010/main" val="703946171"/>
              </p:ext>
            </p:extLst>
          </p:nvPr>
        </p:nvGraphicFramePr>
        <p:xfrm>
          <a:off x="6894567" y="5090119"/>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1</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84" name="Table 83">
            <a:extLst>
              <a:ext uri="{FF2B5EF4-FFF2-40B4-BE49-F238E27FC236}">
                <a16:creationId xmlns:a16="http://schemas.microsoft.com/office/drawing/2014/main" id="{2109ED36-B741-4B44-B476-65BEFB0D6CF8}"/>
              </a:ext>
            </a:extLst>
          </p:cNvPr>
          <p:cNvGraphicFramePr>
            <a:graphicFrameLocks noGrp="1"/>
          </p:cNvGraphicFramePr>
          <p:nvPr>
            <p:extLst>
              <p:ext uri="{D42A27DB-BD31-4B8C-83A1-F6EECF244321}">
                <p14:modId xmlns:p14="http://schemas.microsoft.com/office/powerpoint/2010/main" val="1106826873"/>
              </p:ext>
            </p:extLst>
          </p:nvPr>
        </p:nvGraphicFramePr>
        <p:xfrm>
          <a:off x="6900842" y="5779766"/>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2</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85" name="Table 84">
            <a:extLst>
              <a:ext uri="{FF2B5EF4-FFF2-40B4-BE49-F238E27FC236}">
                <a16:creationId xmlns:a16="http://schemas.microsoft.com/office/drawing/2014/main" id="{220B35E0-344D-4D88-BCBA-2BB97B853715}"/>
              </a:ext>
            </a:extLst>
          </p:cNvPr>
          <p:cNvGraphicFramePr>
            <a:graphicFrameLocks noGrp="1"/>
          </p:cNvGraphicFramePr>
          <p:nvPr>
            <p:extLst>
              <p:ext uri="{D42A27DB-BD31-4B8C-83A1-F6EECF244321}">
                <p14:modId xmlns:p14="http://schemas.microsoft.com/office/powerpoint/2010/main" val="1852288230"/>
              </p:ext>
            </p:extLst>
          </p:nvPr>
        </p:nvGraphicFramePr>
        <p:xfrm>
          <a:off x="6892590" y="6418986"/>
          <a:ext cx="1471952" cy="281940"/>
        </p:xfrm>
        <a:graphic>
          <a:graphicData uri="http://schemas.openxmlformats.org/drawingml/2006/table">
            <a:tbl>
              <a:tblPr firstRow="1" bandRow="1">
                <a:tableStyleId>{0505E3EF-67EA-436B-97B2-0124C06EBD24}</a:tableStyleId>
              </a:tblPr>
              <a:tblGrid>
                <a:gridCol w="1471952">
                  <a:extLst>
                    <a:ext uri="{9D8B030D-6E8A-4147-A177-3AD203B41FA5}">
                      <a16:colId xmlns:a16="http://schemas.microsoft.com/office/drawing/2014/main" val="3822351118"/>
                    </a:ext>
                  </a:extLst>
                </a:gridCol>
              </a:tblGrid>
              <a:tr h="278130">
                <a:tc>
                  <a:txBody>
                    <a:bodyPr/>
                    <a:lstStyle/>
                    <a:p>
                      <a:pPr algn="ctr"/>
                      <a:r>
                        <a:rPr lang="en-US" altLang="zh-CN" sz="1400" b="1">
                          <a:latin typeface="+mn-lt"/>
                          <a:cs typeface="+mn-cs"/>
                        </a:rPr>
                        <a:t>Bank 3</a:t>
                      </a:r>
                      <a:endParaRPr lang="en-US" sz="1400" b="1">
                        <a:latin typeface="Arial" panose="020B0604020202020204" pitchFamily="34" charset="0"/>
                        <a:cs typeface="Arial" panose="020B0604020202020204" pitchFamily="34" charset="0"/>
                      </a:endParaRP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sp>
        <p:nvSpPr>
          <p:cNvPr id="3" name="TextBox 2">
            <a:extLst>
              <a:ext uri="{FF2B5EF4-FFF2-40B4-BE49-F238E27FC236}">
                <a16:creationId xmlns:a16="http://schemas.microsoft.com/office/drawing/2014/main" id="{3A73844B-AD45-497C-818A-CECFB32F0ACC}"/>
              </a:ext>
            </a:extLst>
          </p:cNvPr>
          <p:cNvSpPr txBox="1"/>
          <p:nvPr/>
        </p:nvSpPr>
        <p:spPr>
          <a:xfrm>
            <a:off x="370777" y="1713100"/>
            <a:ext cx="7806326" cy="400110"/>
          </a:xfrm>
          <a:prstGeom prst="rect">
            <a:avLst/>
          </a:prstGeom>
          <a:noFill/>
        </p:spPr>
        <p:txBody>
          <a:bodyPr wrap="square" rtlCol="0">
            <a:spAutoFit/>
          </a:bodyPr>
          <a:lstStyle/>
          <a:p>
            <a:pPr marL="742950" lvl="1" indent="-285750">
              <a:buClr>
                <a:schemeClr val="accent1">
                  <a:lumMod val="50000"/>
                </a:schemeClr>
              </a:buClr>
              <a:buFont typeface="Wingdings" panose="05000000000000000000" pitchFamily="2" charset="2"/>
              <a:buChar char="ü"/>
            </a:pPr>
            <a:r>
              <a:rPr lang="en-US" altLang="zh-CN" sz="2000">
                <a:latin typeface="Helvetica" panose="020B0604020202020204" pitchFamily="34" charset="0"/>
                <a:cs typeface="Helvetica" panose="020B0604020202020204" pitchFamily="34" charset="0"/>
              </a:rPr>
              <a:t>Both inter-row and inter-bank parallelism</a:t>
            </a:r>
          </a:p>
        </p:txBody>
      </p:sp>
      <p:graphicFrame>
        <p:nvGraphicFramePr>
          <p:cNvPr id="21" name="Table 20">
            <a:extLst>
              <a:ext uri="{FF2B5EF4-FFF2-40B4-BE49-F238E27FC236}">
                <a16:creationId xmlns:a16="http://schemas.microsoft.com/office/drawing/2014/main" id="{508D8103-A814-4005-BECC-E201A49B111E}"/>
              </a:ext>
            </a:extLst>
          </p:cNvPr>
          <p:cNvGraphicFramePr>
            <a:graphicFrameLocks noGrp="1"/>
          </p:cNvGraphicFramePr>
          <p:nvPr>
            <p:extLst>
              <p:ext uri="{D42A27DB-BD31-4B8C-83A1-F6EECF244321}">
                <p14:modId xmlns:p14="http://schemas.microsoft.com/office/powerpoint/2010/main" val="1853607045"/>
              </p:ext>
            </p:extLst>
          </p:nvPr>
        </p:nvGraphicFramePr>
        <p:xfrm>
          <a:off x="1940462" y="3106852"/>
          <a:ext cx="4386444" cy="352340"/>
        </p:xfrm>
        <a:graphic>
          <a:graphicData uri="http://schemas.openxmlformats.org/drawingml/2006/table">
            <a:tbl>
              <a:tblPr firstRow="1" bandRow="1"/>
              <a:tblGrid>
                <a:gridCol w="365537">
                  <a:extLst>
                    <a:ext uri="{9D8B030D-6E8A-4147-A177-3AD203B41FA5}">
                      <a16:colId xmlns:a16="http://schemas.microsoft.com/office/drawing/2014/main" val="2751498739"/>
                    </a:ext>
                  </a:extLst>
                </a:gridCol>
                <a:gridCol w="365537">
                  <a:extLst>
                    <a:ext uri="{9D8B030D-6E8A-4147-A177-3AD203B41FA5}">
                      <a16:colId xmlns:a16="http://schemas.microsoft.com/office/drawing/2014/main" val="3145785283"/>
                    </a:ext>
                  </a:extLst>
                </a:gridCol>
                <a:gridCol w="365537">
                  <a:extLst>
                    <a:ext uri="{9D8B030D-6E8A-4147-A177-3AD203B41FA5}">
                      <a16:colId xmlns:a16="http://schemas.microsoft.com/office/drawing/2014/main" val="790980743"/>
                    </a:ext>
                  </a:extLst>
                </a:gridCol>
                <a:gridCol w="365537">
                  <a:extLst>
                    <a:ext uri="{9D8B030D-6E8A-4147-A177-3AD203B41FA5}">
                      <a16:colId xmlns:a16="http://schemas.microsoft.com/office/drawing/2014/main" val="3161708135"/>
                    </a:ext>
                  </a:extLst>
                </a:gridCol>
                <a:gridCol w="365537">
                  <a:extLst>
                    <a:ext uri="{9D8B030D-6E8A-4147-A177-3AD203B41FA5}">
                      <a16:colId xmlns:a16="http://schemas.microsoft.com/office/drawing/2014/main" val="2065889691"/>
                    </a:ext>
                  </a:extLst>
                </a:gridCol>
                <a:gridCol w="365537">
                  <a:extLst>
                    <a:ext uri="{9D8B030D-6E8A-4147-A177-3AD203B41FA5}">
                      <a16:colId xmlns:a16="http://schemas.microsoft.com/office/drawing/2014/main" val="1816133027"/>
                    </a:ext>
                  </a:extLst>
                </a:gridCol>
                <a:gridCol w="365537">
                  <a:extLst>
                    <a:ext uri="{9D8B030D-6E8A-4147-A177-3AD203B41FA5}">
                      <a16:colId xmlns:a16="http://schemas.microsoft.com/office/drawing/2014/main" val="2951615873"/>
                    </a:ext>
                  </a:extLst>
                </a:gridCol>
                <a:gridCol w="365537">
                  <a:extLst>
                    <a:ext uri="{9D8B030D-6E8A-4147-A177-3AD203B41FA5}">
                      <a16:colId xmlns:a16="http://schemas.microsoft.com/office/drawing/2014/main" val="3211364322"/>
                    </a:ext>
                  </a:extLst>
                </a:gridCol>
                <a:gridCol w="365537">
                  <a:extLst>
                    <a:ext uri="{9D8B030D-6E8A-4147-A177-3AD203B41FA5}">
                      <a16:colId xmlns:a16="http://schemas.microsoft.com/office/drawing/2014/main" val="1990404033"/>
                    </a:ext>
                  </a:extLst>
                </a:gridCol>
                <a:gridCol w="365537">
                  <a:extLst>
                    <a:ext uri="{9D8B030D-6E8A-4147-A177-3AD203B41FA5}">
                      <a16:colId xmlns:a16="http://schemas.microsoft.com/office/drawing/2014/main" val="4003046759"/>
                    </a:ext>
                  </a:extLst>
                </a:gridCol>
                <a:gridCol w="365537">
                  <a:extLst>
                    <a:ext uri="{9D8B030D-6E8A-4147-A177-3AD203B41FA5}">
                      <a16:colId xmlns:a16="http://schemas.microsoft.com/office/drawing/2014/main" val="2929734029"/>
                    </a:ext>
                  </a:extLst>
                </a:gridCol>
                <a:gridCol w="365537">
                  <a:extLst>
                    <a:ext uri="{9D8B030D-6E8A-4147-A177-3AD203B41FA5}">
                      <a16:colId xmlns:a16="http://schemas.microsoft.com/office/drawing/2014/main" val="3602525241"/>
                    </a:ext>
                  </a:extLst>
                </a:gridCol>
              </a:tblGrid>
              <a:tr h="210677">
                <a:tc>
                  <a:txBody>
                    <a:bodyPr/>
                    <a:lstStyle/>
                    <a:p>
                      <a:pPr algn="ctr"/>
                      <a:r>
                        <a:rPr lang="en-US" altLang="zh-CN" sz="1800" b="0">
                          <a:latin typeface="Arial" panose="020B0604020202020204" pitchFamily="34" charset="0"/>
                          <a:cs typeface="Arial" panose="020B0604020202020204" pitchFamily="34" charset="0"/>
                        </a:rPr>
                        <a:t>A</a:t>
                      </a:r>
                      <a:endParaRPr lang="en-US" sz="1800" b="0">
                        <a:latin typeface="Arial" panose="020B0604020202020204" pitchFamily="34" charset="0"/>
                        <a:cs typeface="Arial" panose="020B0604020202020204" pitchFamily="34" charset="0"/>
                      </a:endParaRP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0</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altLang="zh-CN" sz="1800" b="0">
                          <a:latin typeface="Arial" panose="020B0604020202020204" pitchFamily="34" charset="0"/>
                          <a:cs typeface="Arial" panose="020B0604020202020204" pitchFamily="34" charset="0"/>
                        </a:rPr>
                        <a:t>B</a:t>
                      </a:r>
                      <a:endParaRPr lang="en-US" sz="1800" b="0">
                        <a:latin typeface="Arial" panose="020B0604020202020204" pitchFamily="34" charset="0"/>
                        <a:cs typeface="Arial" panose="020B0604020202020204" pitchFamily="34" charset="0"/>
                      </a:endParaRP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altLang="zh-CN" sz="1800" b="0">
                          <a:latin typeface="Arial" panose="020B0604020202020204" pitchFamily="34" charset="0"/>
                          <a:cs typeface="Arial" panose="020B0604020202020204" pitchFamily="34" charset="0"/>
                        </a:rPr>
                        <a:t>C</a:t>
                      </a:r>
                      <a:endParaRPr lang="en-US" sz="1800" b="0">
                        <a:latin typeface="Arial" panose="020B0604020202020204" pitchFamily="34" charset="0"/>
                        <a:cs typeface="Arial" panose="020B0604020202020204" pitchFamily="34" charset="0"/>
                      </a:endParaRP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D</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0</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0</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E</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F</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G</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0</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H</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81286385"/>
                  </a:ext>
                </a:extLst>
              </a:tr>
            </a:tbl>
          </a:graphicData>
        </a:graphic>
      </p:graphicFrame>
      <p:graphicFrame>
        <p:nvGraphicFramePr>
          <p:cNvPr id="22" name="Table 21">
            <a:extLst>
              <a:ext uri="{FF2B5EF4-FFF2-40B4-BE49-F238E27FC236}">
                <a16:creationId xmlns:a16="http://schemas.microsoft.com/office/drawing/2014/main" id="{977B7568-E713-4D36-B806-6DBA104A7449}"/>
              </a:ext>
            </a:extLst>
          </p:cNvPr>
          <p:cNvGraphicFramePr>
            <a:graphicFrameLocks noGrp="1"/>
          </p:cNvGraphicFramePr>
          <p:nvPr>
            <p:extLst>
              <p:ext uri="{D42A27DB-BD31-4B8C-83A1-F6EECF244321}">
                <p14:modId xmlns:p14="http://schemas.microsoft.com/office/powerpoint/2010/main" val="2980954166"/>
              </p:ext>
            </p:extLst>
          </p:nvPr>
        </p:nvGraphicFramePr>
        <p:xfrm>
          <a:off x="1940462" y="3557638"/>
          <a:ext cx="4386444" cy="352340"/>
        </p:xfrm>
        <a:graphic>
          <a:graphicData uri="http://schemas.openxmlformats.org/drawingml/2006/table">
            <a:tbl>
              <a:tblPr firstRow="1" bandRow="1"/>
              <a:tblGrid>
                <a:gridCol w="365537">
                  <a:extLst>
                    <a:ext uri="{9D8B030D-6E8A-4147-A177-3AD203B41FA5}">
                      <a16:colId xmlns:a16="http://schemas.microsoft.com/office/drawing/2014/main" val="2751498739"/>
                    </a:ext>
                  </a:extLst>
                </a:gridCol>
                <a:gridCol w="365537">
                  <a:extLst>
                    <a:ext uri="{9D8B030D-6E8A-4147-A177-3AD203B41FA5}">
                      <a16:colId xmlns:a16="http://schemas.microsoft.com/office/drawing/2014/main" val="3145785283"/>
                    </a:ext>
                  </a:extLst>
                </a:gridCol>
                <a:gridCol w="365537">
                  <a:extLst>
                    <a:ext uri="{9D8B030D-6E8A-4147-A177-3AD203B41FA5}">
                      <a16:colId xmlns:a16="http://schemas.microsoft.com/office/drawing/2014/main" val="790980743"/>
                    </a:ext>
                  </a:extLst>
                </a:gridCol>
                <a:gridCol w="365537">
                  <a:extLst>
                    <a:ext uri="{9D8B030D-6E8A-4147-A177-3AD203B41FA5}">
                      <a16:colId xmlns:a16="http://schemas.microsoft.com/office/drawing/2014/main" val="3161708135"/>
                    </a:ext>
                  </a:extLst>
                </a:gridCol>
                <a:gridCol w="365537">
                  <a:extLst>
                    <a:ext uri="{9D8B030D-6E8A-4147-A177-3AD203B41FA5}">
                      <a16:colId xmlns:a16="http://schemas.microsoft.com/office/drawing/2014/main" val="2065889691"/>
                    </a:ext>
                  </a:extLst>
                </a:gridCol>
                <a:gridCol w="365537">
                  <a:extLst>
                    <a:ext uri="{9D8B030D-6E8A-4147-A177-3AD203B41FA5}">
                      <a16:colId xmlns:a16="http://schemas.microsoft.com/office/drawing/2014/main" val="1816133027"/>
                    </a:ext>
                  </a:extLst>
                </a:gridCol>
                <a:gridCol w="365537">
                  <a:extLst>
                    <a:ext uri="{9D8B030D-6E8A-4147-A177-3AD203B41FA5}">
                      <a16:colId xmlns:a16="http://schemas.microsoft.com/office/drawing/2014/main" val="2951615873"/>
                    </a:ext>
                  </a:extLst>
                </a:gridCol>
                <a:gridCol w="365537">
                  <a:extLst>
                    <a:ext uri="{9D8B030D-6E8A-4147-A177-3AD203B41FA5}">
                      <a16:colId xmlns:a16="http://schemas.microsoft.com/office/drawing/2014/main" val="3211364322"/>
                    </a:ext>
                  </a:extLst>
                </a:gridCol>
                <a:gridCol w="365537">
                  <a:extLst>
                    <a:ext uri="{9D8B030D-6E8A-4147-A177-3AD203B41FA5}">
                      <a16:colId xmlns:a16="http://schemas.microsoft.com/office/drawing/2014/main" val="1990404033"/>
                    </a:ext>
                  </a:extLst>
                </a:gridCol>
                <a:gridCol w="365537">
                  <a:extLst>
                    <a:ext uri="{9D8B030D-6E8A-4147-A177-3AD203B41FA5}">
                      <a16:colId xmlns:a16="http://schemas.microsoft.com/office/drawing/2014/main" val="4003046759"/>
                    </a:ext>
                  </a:extLst>
                </a:gridCol>
                <a:gridCol w="365537">
                  <a:extLst>
                    <a:ext uri="{9D8B030D-6E8A-4147-A177-3AD203B41FA5}">
                      <a16:colId xmlns:a16="http://schemas.microsoft.com/office/drawing/2014/main" val="2929734029"/>
                    </a:ext>
                  </a:extLst>
                </a:gridCol>
                <a:gridCol w="365537">
                  <a:extLst>
                    <a:ext uri="{9D8B030D-6E8A-4147-A177-3AD203B41FA5}">
                      <a16:colId xmlns:a16="http://schemas.microsoft.com/office/drawing/2014/main" val="3602525241"/>
                    </a:ext>
                  </a:extLst>
                </a:gridCol>
              </a:tblGrid>
              <a:tr h="210677">
                <a:tc>
                  <a:txBody>
                    <a:bodyPr/>
                    <a:lstStyle/>
                    <a:p>
                      <a:pPr algn="ctr"/>
                      <a:r>
                        <a:rPr lang="en-US" sz="1800" b="0">
                          <a:latin typeface="Arial" panose="020B0604020202020204" pitchFamily="34" charset="0"/>
                          <a:cs typeface="Arial" panose="020B0604020202020204" pitchFamily="34" charset="0"/>
                        </a:rPr>
                        <a:t>I</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J</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0</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altLang="zh-CN" sz="1800" b="0">
                          <a:latin typeface="Arial" panose="020B0604020202020204" pitchFamily="34" charset="0"/>
                          <a:cs typeface="Arial" panose="020B0604020202020204" pitchFamily="34" charset="0"/>
                        </a:rPr>
                        <a:t>K</a:t>
                      </a:r>
                      <a:endParaRPr lang="en-US" sz="1800" b="0">
                        <a:latin typeface="Arial" panose="020B0604020202020204" pitchFamily="34" charset="0"/>
                        <a:cs typeface="Arial" panose="020B0604020202020204" pitchFamily="34" charset="0"/>
                      </a:endParaRP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0</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800" b="0">
                          <a:latin typeface="Arial" panose="020B0604020202020204" pitchFamily="34" charset="0"/>
                          <a:cs typeface="Arial" panose="020B0604020202020204" pitchFamily="34" charset="0"/>
                        </a:rPr>
                        <a:t>L</a:t>
                      </a:r>
                      <a:endParaRPr lang="en-US" sz="1800" b="0">
                        <a:latin typeface="Arial" panose="020B0604020202020204" pitchFamily="34" charset="0"/>
                        <a:cs typeface="Arial" panose="020B0604020202020204" pitchFamily="34" charset="0"/>
                      </a:endParaRP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en-US" altLang="zh-CN" sz="1800" b="0">
                          <a:latin typeface="Arial" panose="020B0604020202020204" pitchFamily="34" charset="0"/>
                          <a:cs typeface="Arial" panose="020B0604020202020204" pitchFamily="34" charset="0"/>
                        </a:rPr>
                        <a:t>M</a:t>
                      </a:r>
                      <a:endParaRPr lang="en-US" sz="1800" b="0">
                        <a:latin typeface="Arial" panose="020B0604020202020204" pitchFamily="34" charset="0"/>
                        <a:cs typeface="Arial" panose="020B0604020202020204" pitchFamily="34" charset="0"/>
                      </a:endParaRP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N</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0</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O</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P</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800" b="0">
                          <a:latin typeface="Arial" panose="020B0604020202020204" pitchFamily="34" charset="0"/>
                          <a:cs typeface="Arial" panose="020B0604020202020204" pitchFamily="34" charset="0"/>
                        </a:rPr>
                        <a:t>0</a:t>
                      </a:r>
                    </a:p>
                  </a:txBody>
                  <a:tcPr marL="85821" marR="85821" marT="39010" marB="3901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81286385"/>
                  </a:ext>
                </a:extLst>
              </a:tr>
            </a:tbl>
          </a:graphicData>
        </a:graphic>
      </p:graphicFrame>
      <p:sp>
        <p:nvSpPr>
          <p:cNvPr id="23" name="TextBox 22">
            <a:extLst>
              <a:ext uri="{FF2B5EF4-FFF2-40B4-BE49-F238E27FC236}">
                <a16:creationId xmlns:a16="http://schemas.microsoft.com/office/drawing/2014/main" id="{3F3DC26D-D00B-4E5A-ADA1-1C0C59A8C23A}"/>
              </a:ext>
            </a:extLst>
          </p:cNvPr>
          <p:cNvSpPr txBox="1"/>
          <p:nvPr/>
        </p:nvSpPr>
        <p:spPr>
          <a:xfrm>
            <a:off x="1119673" y="3107757"/>
            <a:ext cx="820789" cy="369332"/>
          </a:xfrm>
          <a:prstGeom prst="rect">
            <a:avLst/>
          </a:prstGeom>
          <a:noFill/>
        </p:spPr>
        <p:txBody>
          <a:bodyPr wrap="square" rtlCol="0">
            <a:spAutoFit/>
          </a:bodyPr>
          <a:lstStyle/>
          <a:p>
            <a:r>
              <a:rPr lang="en-US"/>
              <a:t>Row 0</a:t>
            </a:r>
          </a:p>
        </p:txBody>
      </p:sp>
      <p:sp>
        <p:nvSpPr>
          <p:cNvPr id="24" name="TextBox 23">
            <a:extLst>
              <a:ext uri="{FF2B5EF4-FFF2-40B4-BE49-F238E27FC236}">
                <a16:creationId xmlns:a16="http://schemas.microsoft.com/office/drawing/2014/main" id="{C2DB65AD-201D-42CE-956E-BBF755276C05}"/>
              </a:ext>
            </a:extLst>
          </p:cNvPr>
          <p:cNvSpPr txBox="1"/>
          <p:nvPr/>
        </p:nvSpPr>
        <p:spPr>
          <a:xfrm>
            <a:off x="1100635" y="3518186"/>
            <a:ext cx="820789" cy="369332"/>
          </a:xfrm>
          <a:prstGeom prst="rect">
            <a:avLst/>
          </a:prstGeom>
          <a:noFill/>
        </p:spPr>
        <p:txBody>
          <a:bodyPr wrap="square" rtlCol="0">
            <a:spAutoFit/>
          </a:bodyPr>
          <a:lstStyle/>
          <a:p>
            <a:r>
              <a:rPr lang="en-US"/>
              <a:t>Row 1</a:t>
            </a:r>
          </a:p>
        </p:txBody>
      </p:sp>
      <p:graphicFrame>
        <p:nvGraphicFramePr>
          <p:cNvPr id="25" name="Table 24">
            <a:extLst>
              <a:ext uri="{FF2B5EF4-FFF2-40B4-BE49-F238E27FC236}">
                <a16:creationId xmlns:a16="http://schemas.microsoft.com/office/drawing/2014/main" id="{BB8CADD7-D3AB-4F9C-84CE-F66B96736689}"/>
              </a:ext>
            </a:extLst>
          </p:cNvPr>
          <p:cNvGraphicFramePr>
            <a:graphicFrameLocks noGrp="1"/>
          </p:cNvGraphicFramePr>
          <p:nvPr>
            <p:extLst>
              <p:ext uri="{D42A27DB-BD31-4B8C-83A1-F6EECF244321}">
                <p14:modId xmlns:p14="http://schemas.microsoft.com/office/powerpoint/2010/main" val="1349580834"/>
              </p:ext>
            </p:extLst>
          </p:nvPr>
        </p:nvGraphicFramePr>
        <p:xfrm>
          <a:off x="1940462" y="2784638"/>
          <a:ext cx="1101318" cy="342900"/>
        </p:xfrm>
        <a:graphic>
          <a:graphicData uri="http://schemas.openxmlformats.org/drawingml/2006/table">
            <a:tbl>
              <a:tblPr firstRow="1" bandRow="1">
                <a:tableStyleId>{0505E3EF-67EA-436B-97B2-0124C06EBD24}</a:tableStyleId>
              </a:tblPr>
              <a:tblGrid>
                <a:gridCol w="1101318">
                  <a:extLst>
                    <a:ext uri="{9D8B030D-6E8A-4147-A177-3AD203B41FA5}">
                      <a16:colId xmlns:a16="http://schemas.microsoft.com/office/drawing/2014/main" val="3822351118"/>
                    </a:ext>
                  </a:extLst>
                </a:gridCol>
              </a:tblGrid>
              <a:tr h="278130">
                <a:tc>
                  <a:txBody>
                    <a:bodyPr/>
                    <a:lstStyle/>
                    <a:p>
                      <a:pPr marL="0" marR="0" lvl="0" indent="0" algn="ctr" defTabSz="914390" rtl="0" eaLnBrk="1" fontAlgn="auto" latinLnBrk="0" hangingPunct="1">
                        <a:lnSpc>
                          <a:spcPct val="100000"/>
                        </a:lnSpc>
                        <a:spcBef>
                          <a:spcPts val="0"/>
                        </a:spcBef>
                        <a:spcAft>
                          <a:spcPts val="0"/>
                        </a:spcAft>
                        <a:buClrTx/>
                        <a:buSzTx/>
                        <a:buFontTx/>
                        <a:buNone/>
                        <a:tabLst/>
                        <a:defRPr/>
                      </a:pPr>
                      <a:r>
                        <a:rPr lang="en-US" sz="1800" b="0"/>
                        <a:t>Bank 0</a:t>
                      </a: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26" name="Table 25">
            <a:extLst>
              <a:ext uri="{FF2B5EF4-FFF2-40B4-BE49-F238E27FC236}">
                <a16:creationId xmlns:a16="http://schemas.microsoft.com/office/drawing/2014/main" id="{0B4D1901-AC5E-4C52-BC7B-36034FF0B3F9}"/>
              </a:ext>
            </a:extLst>
          </p:cNvPr>
          <p:cNvGraphicFramePr>
            <a:graphicFrameLocks noGrp="1"/>
          </p:cNvGraphicFramePr>
          <p:nvPr>
            <p:extLst>
              <p:ext uri="{D42A27DB-BD31-4B8C-83A1-F6EECF244321}">
                <p14:modId xmlns:p14="http://schemas.microsoft.com/office/powerpoint/2010/main" val="2978334224"/>
              </p:ext>
            </p:extLst>
          </p:nvPr>
        </p:nvGraphicFramePr>
        <p:xfrm>
          <a:off x="3032366" y="2784638"/>
          <a:ext cx="1101318" cy="342900"/>
        </p:xfrm>
        <a:graphic>
          <a:graphicData uri="http://schemas.openxmlformats.org/drawingml/2006/table">
            <a:tbl>
              <a:tblPr firstRow="1" bandRow="1">
                <a:tableStyleId>{0505E3EF-67EA-436B-97B2-0124C06EBD24}</a:tableStyleId>
              </a:tblPr>
              <a:tblGrid>
                <a:gridCol w="1101318">
                  <a:extLst>
                    <a:ext uri="{9D8B030D-6E8A-4147-A177-3AD203B41FA5}">
                      <a16:colId xmlns:a16="http://schemas.microsoft.com/office/drawing/2014/main" val="3822351118"/>
                    </a:ext>
                  </a:extLst>
                </a:gridCol>
              </a:tblGrid>
              <a:tr h="278130">
                <a:tc>
                  <a:txBody>
                    <a:bodyPr/>
                    <a:lstStyle/>
                    <a:p>
                      <a:pPr marL="0" marR="0" lvl="0" indent="0" algn="ctr" defTabSz="914390" rtl="0" eaLnBrk="1" fontAlgn="auto" latinLnBrk="0" hangingPunct="1">
                        <a:lnSpc>
                          <a:spcPct val="100000"/>
                        </a:lnSpc>
                        <a:spcBef>
                          <a:spcPts val="0"/>
                        </a:spcBef>
                        <a:spcAft>
                          <a:spcPts val="0"/>
                        </a:spcAft>
                        <a:buClrTx/>
                        <a:buSzTx/>
                        <a:buFontTx/>
                        <a:buNone/>
                        <a:tabLst/>
                        <a:defRPr/>
                      </a:pPr>
                      <a:r>
                        <a:rPr lang="en-US" sz="1800" b="0"/>
                        <a:t>Bank 1</a:t>
                      </a: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27" name="Table 26">
            <a:extLst>
              <a:ext uri="{FF2B5EF4-FFF2-40B4-BE49-F238E27FC236}">
                <a16:creationId xmlns:a16="http://schemas.microsoft.com/office/drawing/2014/main" id="{970D7E88-A22B-412A-8E7A-505E51FA5B5A}"/>
              </a:ext>
            </a:extLst>
          </p:cNvPr>
          <p:cNvGraphicFramePr>
            <a:graphicFrameLocks noGrp="1"/>
          </p:cNvGraphicFramePr>
          <p:nvPr>
            <p:extLst>
              <p:ext uri="{D42A27DB-BD31-4B8C-83A1-F6EECF244321}">
                <p14:modId xmlns:p14="http://schemas.microsoft.com/office/powerpoint/2010/main" val="761471553"/>
              </p:ext>
            </p:extLst>
          </p:nvPr>
        </p:nvGraphicFramePr>
        <p:xfrm>
          <a:off x="4133684" y="2779015"/>
          <a:ext cx="1101318" cy="342900"/>
        </p:xfrm>
        <a:graphic>
          <a:graphicData uri="http://schemas.openxmlformats.org/drawingml/2006/table">
            <a:tbl>
              <a:tblPr firstRow="1" bandRow="1">
                <a:tableStyleId>{0505E3EF-67EA-436B-97B2-0124C06EBD24}</a:tableStyleId>
              </a:tblPr>
              <a:tblGrid>
                <a:gridCol w="1101318">
                  <a:extLst>
                    <a:ext uri="{9D8B030D-6E8A-4147-A177-3AD203B41FA5}">
                      <a16:colId xmlns:a16="http://schemas.microsoft.com/office/drawing/2014/main" val="3822351118"/>
                    </a:ext>
                  </a:extLst>
                </a:gridCol>
              </a:tblGrid>
              <a:tr h="278130">
                <a:tc>
                  <a:txBody>
                    <a:bodyPr/>
                    <a:lstStyle/>
                    <a:p>
                      <a:pPr marL="0" marR="0" lvl="0" indent="0" algn="ctr" defTabSz="914390" rtl="0" eaLnBrk="1" fontAlgn="auto" latinLnBrk="0" hangingPunct="1">
                        <a:lnSpc>
                          <a:spcPct val="100000"/>
                        </a:lnSpc>
                        <a:spcBef>
                          <a:spcPts val="0"/>
                        </a:spcBef>
                        <a:spcAft>
                          <a:spcPts val="0"/>
                        </a:spcAft>
                        <a:buClrTx/>
                        <a:buSzTx/>
                        <a:buFontTx/>
                        <a:buNone/>
                        <a:tabLst/>
                        <a:defRPr/>
                      </a:pPr>
                      <a:r>
                        <a:rPr lang="en-US" sz="1800" b="0"/>
                        <a:t>Bank 2</a:t>
                      </a: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graphicFrame>
        <p:nvGraphicFramePr>
          <p:cNvPr id="28" name="Table 27">
            <a:extLst>
              <a:ext uri="{FF2B5EF4-FFF2-40B4-BE49-F238E27FC236}">
                <a16:creationId xmlns:a16="http://schemas.microsoft.com/office/drawing/2014/main" id="{55CE5AC1-2B62-402E-B161-CE6F2823A0A0}"/>
              </a:ext>
            </a:extLst>
          </p:cNvPr>
          <p:cNvGraphicFramePr>
            <a:graphicFrameLocks noGrp="1"/>
          </p:cNvGraphicFramePr>
          <p:nvPr>
            <p:extLst>
              <p:ext uri="{D42A27DB-BD31-4B8C-83A1-F6EECF244321}">
                <p14:modId xmlns:p14="http://schemas.microsoft.com/office/powerpoint/2010/main" val="3459133292"/>
              </p:ext>
            </p:extLst>
          </p:nvPr>
        </p:nvGraphicFramePr>
        <p:xfrm>
          <a:off x="5220881" y="2778383"/>
          <a:ext cx="1101318" cy="342900"/>
        </p:xfrm>
        <a:graphic>
          <a:graphicData uri="http://schemas.openxmlformats.org/drawingml/2006/table">
            <a:tbl>
              <a:tblPr firstRow="1" bandRow="1">
                <a:tableStyleId>{0505E3EF-67EA-436B-97B2-0124C06EBD24}</a:tableStyleId>
              </a:tblPr>
              <a:tblGrid>
                <a:gridCol w="1101318">
                  <a:extLst>
                    <a:ext uri="{9D8B030D-6E8A-4147-A177-3AD203B41FA5}">
                      <a16:colId xmlns:a16="http://schemas.microsoft.com/office/drawing/2014/main" val="3822351118"/>
                    </a:ext>
                  </a:extLst>
                </a:gridCol>
              </a:tblGrid>
              <a:tr h="278130">
                <a:tc>
                  <a:txBody>
                    <a:bodyPr/>
                    <a:lstStyle/>
                    <a:p>
                      <a:pPr marL="0" marR="0" lvl="0" indent="0" algn="ctr" defTabSz="914390" rtl="0" eaLnBrk="1" fontAlgn="auto" latinLnBrk="0" hangingPunct="1">
                        <a:lnSpc>
                          <a:spcPct val="100000"/>
                        </a:lnSpc>
                        <a:spcBef>
                          <a:spcPts val="0"/>
                        </a:spcBef>
                        <a:spcAft>
                          <a:spcPts val="0"/>
                        </a:spcAft>
                        <a:buClrTx/>
                        <a:buSzTx/>
                        <a:buFontTx/>
                        <a:buNone/>
                        <a:tabLst/>
                        <a:defRPr/>
                      </a:pPr>
                      <a:r>
                        <a:rPr lang="en-US" sz="1800" b="0"/>
                        <a:t>Bank 3</a:t>
                      </a:r>
                    </a:p>
                  </a:txBody>
                  <a:tcPr marL="68580" marR="68580" marT="34290" marB="34290">
                    <a:lnL w="3810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9220089"/>
                  </a:ext>
                </a:extLst>
              </a:tr>
            </a:tbl>
          </a:graphicData>
        </a:graphic>
      </p:graphicFrame>
      <p:sp>
        <p:nvSpPr>
          <p:cNvPr id="29" name="TextBox 28">
            <a:extLst>
              <a:ext uri="{FF2B5EF4-FFF2-40B4-BE49-F238E27FC236}">
                <a16:creationId xmlns:a16="http://schemas.microsoft.com/office/drawing/2014/main" id="{CE448DCA-47E6-4463-BE07-46517D0A65DB}"/>
              </a:ext>
            </a:extLst>
          </p:cNvPr>
          <p:cNvSpPr txBox="1"/>
          <p:nvPr/>
        </p:nvSpPr>
        <p:spPr>
          <a:xfrm>
            <a:off x="370777" y="2210924"/>
            <a:ext cx="7806326" cy="400110"/>
          </a:xfrm>
          <a:prstGeom prst="rect">
            <a:avLst/>
          </a:prstGeom>
          <a:noFill/>
        </p:spPr>
        <p:txBody>
          <a:bodyPr wrap="square" rtlCol="0">
            <a:spAutoFit/>
          </a:bodyPr>
          <a:lstStyle/>
          <a:p>
            <a:pPr marL="742950" lvl="1" indent="-285750">
              <a:buClr>
                <a:schemeClr val="accent1">
                  <a:lumMod val="50000"/>
                </a:schemeClr>
              </a:buClr>
              <a:buFont typeface="Wingdings" panose="05000000000000000000" pitchFamily="2" charset="2"/>
              <a:buChar char="ü"/>
            </a:pPr>
            <a:r>
              <a:rPr lang="en-US" altLang="zh-CN" sz="2000">
                <a:latin typeface="Helvetica" panose="020B0604020202020204" pitchFamily="34" charset="0"/>
                <a:cs typeface="Helvetica" panose="020B0604020202020204" pitchFamily="34" charset="0"/>
              </a:rPr>
              <a:t>Load balancing across rows and banks</a:t>
            </a:r>
          </a:p>
        </p:txBody>
      </p:sp>
      <p:sp>
        <p:nvSpPr>
          <p:cNvPr id="30" name="TextBox 29">
            <a:extLst>
              <a:ext uri="{FF2B5EF4-FFF2-40B4-BE49-F238E27FC236}">
                <a16:creationId xmlns:a16="http://schemas.microsoft.com/office/drawing/2014/main" id="{57870DC9-5CB5-4E1B-8CA4-779F3DFF5612}"/>
              </a:ext>
            </a:extLst>
          </p:cNvPr>
          <p:cNvSpPr txBox="1"/>
          <p:nvPr/>
        </p:nvSpPr>
        <p:spPr>
          <a:xfrm>
            <a:off x="370777" y="4507326"/>
            <a:ext cx="7806326" cy="400110"/>
          </a:xfrm>
          <a:prstGeom prst="rect">
            <a:avLst/>
          </a:prstGeom>
          <a:noFill/>
        </p:spPr>
        <p:txBody>
          <a:bodyPr wrap="square" rtlCol="0">
            <a:spAutoFit/>
          </a:bodyPr>
          <a:lstStyle/>
          <a:p>
            <a:pPr marL="742950" lvl="1" indent="-285750">
              <a:buClr>
                <a:schemeClr val="accent1">
                  <a:lumMod val="50000"/>
                </a:schemeClr>
              </a:buClr>
              <a:buFont typeface="Wingdings" panose="05000000000000000000" pitchFamily="2" charset="2"/>
              <a:buChar char="ü"/>
            </a:pPr>
            <a:r>
              <a:rPr lang="en-US" altLang="zh-CN" sz="2000">
                <a:latin typeface="Helvetica" panose="020B0604020202020204" pitchFamily="34" charset="0"/>
                <a:cs typeface="Helvetica" panose="020B0604020202020204" pitchFamily="34" charset="0"/>
              </a:rPr>
              <a:t>Conflict-free vector accesses</a:t>
            </a:r>
          </a:p>
        </p:txBody>
      </p:sp>
    </p:spTree>
    <p:extLst>
      <p:ext uri="{BB962C8B-B14F-4D97-AF65-F5344CB8AC3E}">
        <p14:creationId xmlns:p14="http://schemas.microsoft.com/office/powerpoint/2010/main" val="427010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p:bldP spid="23" grpId="0"/>
      <p:bldP spid="24" grpId="0"/>
      <p:bldP spid="29" grpId="0"/>
      <p:bldP spid="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1" y="91675"/>
            <a:ext cx="9160174" cy="994172"/>
          </a:xfrm>
        </p:spPr>
        <p:txBody>
          <a:bodyPr>
            <a:noAutofit/>
          </a:bodyPr>
          <a:lstStyle/>
          <a:p>
            <a:r>
              <a:rPr lang="en-US" altLang="zh-CN" sz="4000">
                <a:latin typeface="Helvetica" panose="020B0604020202020204" pitchFamily="34" charset="0"/>
                <a:cs typeface="Helvetica" panose="020B0604020202020204" pitchFamily="34" charset="0"/>
              </a:rPr>
              <a:t>CSR </a:t>
            </a:r>
            <a:r>
              <a:rPr lang="en-US" altLang="zh-CN" sz="3200">
                <a:latin typeface="Helvetica" panose="020B0604020202020204" pitchFamily="34" charset="0"/>
                <a:cs typeface="Helvetica" panose="020B0604020202020204" pitchFamily="34" charset="0"/>
              </a:rPr>
              <a:t>(Compressed Sparse Rows)</a:t>
            </a:r>
            <a:endParaRPr lang="en-US" sz="3200">
              <a:latin typeface="Helvetica" panose="020B0604020202020204" pitchFamily="34" charset="0"/>
              <a:cs typeface="Helvetica" panose="020B0604020202020204" pitchFamily="34" charset="0"/>
            </a:endParaRPr>
          </a:p>
        </p:txBody>
      </p:sp>
      <p:pic>
        <p:nvPicPr>
          <p:cNvPr id="17" name="Picture 16" descr="A screenshot of a cell phone&#10;&#10;Description automatically generated">
            <a:extLst>
              <a:ext uri="{FF2B5EF4-FFF2-40B4-BE49-F238E27FC236}">
                <a16:creationId xmlns:a16="http://schemas.microsoft.com/office/drawing/2014/main" id="{CE641B4D-E64C-4840-9401-33A35AEBB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32" y="1648026"/>
            <a:ext cx="8699746" cy="1255885"/>
          </a:xfrm>
          <a:prstGeom prst="rect">
            <a:avLst/>
          </a:prstGeom>
        </p:spPr>
      </p:pic>
      <p:pic>
        <p:nvPicPr>
          <p:cNvPr id="11" name="Picture 10" descr="A close up of a logo&#10;&#10;Description automatically generated">
            <a:extLst>
              <a:ext uri="{FF2B5EF4-FFF2-40B4-BE49-F238E27FC236}">
                <a16:creationId xmlns:a16="http://schemas.microsoft.com/office/drawing/2014/main" id="{BA73C9A7-0ABF-4412-8A44-B081928073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63" y="3496141"/>
            <a:ext cx="9102117" cy="1597290"/>
          </a:xfrm>
          <a:prstGeom prst="rect">
            <a:avLst/>
          </a:prstGeom>
        </p:spPr>
      </p:pic>
    </p:spTree>
    <p:extLst>
      <p:ext uri="{BB962C8B-B14F-4D97-AF65-F5344CB8AC3E}">
        <p14:creationId xmlns:p14="http://schemas.microsoft.com/office/powerpoint/2010/main" val="260470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atin typeface="Helvetica" panose="020B0604020202020204" pitchFamily="34" charset="0"/>
                <a:cs typeface="Helvetica" panose="020B0604020202020204" pitchFamily="34" charset="0"/>
              </a:rPr>
              <a:t>Outline</a:t>
            </a: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2" y="1085849"/>
            <a:ext cx="7886700" cy="5572127"/>
          </a:xfrm>
        </p:spPr>
        <p:txBody>
          <a:bodyPr/>
          <a:lstStyle/>
          <a:p>
            <a:pPr>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Motivation</a:t>
            </a:r>
          </a:p>
          <a:p>
            <a:pPr>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Design</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Bank-</a:t>
            </a:r>
            <a:r>
              <a:rPr lang="en-US" altLang="zh-CN">
                <a:solidFill>
                  <a:schemeClr val="bg1">
                    <a:lumMod val="65000"/>
                  </a:schemeClr>
                </a:solidFill>
                <a:latin typeface="Helvetica" panose="020B0604020202020204" pitchFamily="34" charset="0"/>
                <a:cs typeface="Helvetica" panose="020B0604020202020204" pitchFamily="34" charset="0"/>
              </a:rPr>
              <a:t>Balanced</a:t>
            </a:r>
            <a:r>
              <a:rPr lang="en-US">
                <a:solidFill>
                  <a:schemeClr val="bg1">
                    <a:lumMod val="65000"/>
                  </a:schemeClr>
                </a:solidFill>
                <a:latin typeface="Helvetica" panose="020B0604020202020204" pitchFamily="34" charset="0"/>
                <a:cs typeface="Helvetica" panose="020B0604020202020204" pitchFamily="34" charset="0"/>
              </a:rPr>
              <a:t> Sparsity Pattern (BBS)</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Sparse Matrix Computation and Format for BBS</a:t>
            </a:r>
          </a:p>
          <a:p>
            <a:pPr lvl="1">
              <a:buClr>
                <a:schemeClr val="accent1">
                  <a:lumMod val="50000"/>
                </a:schemeClr>
              </a:buClr>
              <a:buFont typeface="Wingdings" panose="05000000000000000000" pitchFamily="2" charset="2"/>
              <a:buChar char="Ø"/>
            </a:pPr>
            <a:r>
              <a:rPr lang="en-US" altLang="zh-CN">
                <a:solidFill>
                  <a:schemeClr val="bg1">
                    <a:lumMod val="65000"/>
                  </a:schemeClr>
                </a:solidFill>
                <a:latin typeface="Helvetica" panose="020B0604020202020204" pitchFamily="34" charset="0"/>
                <a:cs typeface="Helvetica" panose="020B0604020202020204" pitchFamily="34" charset="0"/>
              </a:rPr>
              <a:t>BBS FPGA Accelerator</a:t>
            </a:r>
          </a:p>
          <a:p>
            <a:pPr>
              <a:buClr>
                <a:schemeClr val="accent1">
                  <a:lumMod val="50000"/>
                </a:schemeClr>
              </a:buClr>
              <a:buFont typeface="Wingdings" panose="05000000000000000000" pitchFamily="2" charset="2"/>
              <a:buChar char="Ø"/>
            </a:pPr>
            <a:r>
              <a:rPr lang="en-US" altLang="zh-CN">
                <a:solidFill>
                  <a:schemeClr val="bg1">
                    <a:lumMod val="65000"/>
                  </a:schemeClr>
                </a:solidFill>
                <a:latin typeface="Helvetica" panose="020B0604020202020204" pitchFamily="34" charset="0"/>
                <a:cs typeface="Helvetica" panose="020B0604020202020204" pitchFamily="34" charset="0"/>
              </a:rPr>
              <a:t>Evaluation</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Model Accuracy</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Hardware Efficiency</a:t>
            </a:r>
          </a:p>
          <a:p>
            <a:pPr>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Conclusion</a:t>
            </a:r>
          </a:p>
        </p:txBody>
      </p:sp>
    </p:spTree>
    <p:extLst>
      <p:ext uri="{BB962C8B-B14F-4D97-AF65-F5344CB8AC3E}">
        <p14:creationId xmlns:p14="http://schemas.microsoft.com/office/powerpoint/2010/main" val="3368500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screenshot of a cell phone&#10;&#10;Description automatically generated">
            <a:extLst>
              <a:ext uri="{FF2B5EF4-FFF2-40B4-BE49-F238E27FC236}">
                <a16:creationId xmlns:a16="http://schemas.microsoft.com/office/drawing/2014/main" id="{CE641B4D-E64C-4840-9401-33A35AEBB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32" y="1648026"/>
            <a:ext cx="8699746" cy="1255885"/>
          </a:xfrm>
          <a:prstGeom prst="rect">
            <a:avLst/>
          </a:prstGeom>
        </p:spPr>
      </p:pic>
      <p:sp>
        <p:nvSpPr>
          <p:cNvPr id="3" name="TextBox 2">
            <a:extLst>
              <a:ext uri="{FF2B5EF4-FFF2-40B4-BE49-F238E27FC236}">
                <a16:creationId xmlns:a16="http://schemas.microsoft.com/office/drawing/2014/main" id="{57AE0571-6641-4858-A228-7EC0720C33EB}"/>
              </a:ext>
            </a:extLst>
          </p:cNvPr>
          <p:cNvSpPr txBox="1"/>
          <p:nvPr/>
        </p:nvSpPr>
        <p:spPr>
          <a:xfrm>
            <a:off x="1165412" y="5209974"/>
            <a:ext cx="4858870" cy="769441"/>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Decoding overhead </a:t>
            </a:r>
            <a:r>
              <a:rPr lang="en-US" altLang="zh-CN" sz="2400" dirty="0">
                <a:latin typeface="Helvetica" panose="020B0604020202020204" pitchFamily="34" charset="0"/>
                <a:cs typeface="Helvetica" panose="020B0604020202020204" pitchFamily="34" charset="0"/>
              </a:rPr>
              <a:t>in BBS</a:t>
            </a:r>
            <a:endParaRPr lang="en-US" sz="2400" dirty="0">
              <a:latin typeface="Helvetica" panose="020B0604020202020204" pitchFamily="34" charset="0"/>
              <a:cs typeface="Helvetica" panose="020B0604020202020204" pitchFamily="34" charset="0"/>
            </a:endParaRPr>
          </a:p>
          <a:p>
            <a:pPr marL="742950" lvl="1" indent="-285750">
              <a:buFont typeface="Wingdings" panose="05000000000000000000" pitchFamily="2" charset="2"/>
              <a:buChar char="Ø"/>
            </a:pPr>
            <a:r>
              <a:rPr lang="en-US" sz="2000" dirty="0">
                <a:latin typeface="Helvetica" panose="020B0604020202020204" pitchFamily="34" charset="0"/>
                <a:cs typeface="Helvetica" panose="020B0604020202020204" pitchFamily="34" charset="0"/>
              </a:rPr>
              <a:t>Rearrange the order</a:t>
            </a:r>
          </a:p>
        </p:txBody>
      </p:sp>
      <p:pic>
        <p:nvPicPr>
          <p:cNvPr id="5" name="Picture 4" descr="A picture containing device, gauge&#10;&#10;Description automatically generated">
            <a:extLst>
              <a:ext uri="{FF2B5EF4-FFF2-40B4-BE49-F238E27FC236}">
                <a16:creationId xmlns:a16="http://schemas.microsoft.com/office/drawing/2014/main" id="{6DB5034F-AD60-45A5-B4D6-BF684D642F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29" y="3499604"/>
            <a:ext cx="9102117" cy="1597290"/>
          </a:xfrm>
          <a:prstGeom prst="rect">
            <a:avLst/>
          </a:prstGeom>
        </p:spPr>
      </p:pic>
      <p:sp>
        <p:nvSpPr>
          <p:cNvPr id="8" name="Title 1">
            <a:extLst>
              <a:ext uri="{FF2B5EF4-FFF2-40B4-BE49-F238E27FC236}">
                <a16:creationId xmlns:a16="http://schemas.microsoft.com/office/drawing/2014/main" id="{964B1493-0DD7-4806-9B69-310363E3AFD2}"/>
              </a:ext>
            </a:extLst>
          </p:cNvPr>
          <p:cNvSpPr txBox="1">
            <a:spLocks/>
          </p:cNvSpPr>
          <p:nvPr/>
        </p:nvSpPr>
        <p:spPr>
          <a:xfrm>
            <a:off x="1" y="91675"/>
            <a:ext cx="9160174" cy="994172"/>
          </a:xfrm>
          <a:prstGeom prst="rect">
            <a:avLst/>
          </a:prstGeom>
        </p:spPr>
        <p:txBody>
          <a:bodyPr vert="horz" lIns="91440" tIns="45720" rIns="91440" bIns="45720" rtlCol="0" anchor="ctr">
            <a:noAutofit/>
          </a:bodyPr>
          <a:lstStyle>
            <a:lvl1pPr algn="l" defTabSz="91439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a:latin typeface="Helvetica" panose="020B0604020202020204" pitchFamily="34" charset="0"/>
                <a:cs typeface="Helvetica" panose="020B0604020202020204" pitchFamily="34" charset="0"/>
              </a:rPr>
              <a:t>CSR </a:t>
            </a:r>
            <a:r>
              <a:rPr lang="en-US" altLang="zh-CN" sz="3200">
                <a:latin typeface="Helvetica" panose="020B0604020202020204" pitchFamily="34" charset="0"/>
                <a:cs typeface="Helvetica" panose="020B0604020202020204" pitchFamily="34" charset="0"/>
              </a:rPr>
              <a:t>(Compressed Sparse Rows)</a:t>
            </a:r>
            <a:endParaRPr lang="en-US" sz="32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6013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693BD1-65F1-4903-9957-763BED902755}"/>
              </a:ext>
            </a:extLst>
          </p:cNvPr>
          <p:cNvSpPr txBox="1"/>
          <p:nvPr/>
        </p:nvSpPr>
        <p:spPr>
          <a:xfrm>
            <a:off x="1165412" y="5209974"/>
            <a:ext cx="4858870" cy="107721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Helvetica" panose="020B0604020202020204" pitchFamily="34" charset="0"/>
                <a:cs typeface="Helvetica" panose="020B0604020202020204" pitchFamily="34" charset="0"/>
              </a:rPr>
              <a:t>Decoding overhead in BBS</a:t>
            </a:r>
          </a:p>
          <a:p>
            <a:pPr marL="742950" lvl="1" indent="-285750">
              <a:buFont typeface="Wingdings" panose="05000000000000000000" pitchFamily="2" charset="2"/>
              <a:buChar char="Ø"/>
            </a:pPr>
            <a:r>
              <a:rPr lang="en-US" sz="2000" dirty="0">
                <a:latin typeface="Helvetica" panose="020B0604020202020204" pitchFamily="34" charset="0"/>
                <a:cs typeface="Helvetica" panose="020B0604020202020204" pitchFamily="34" charset="0"/>
              </a:rPr>
              <a:t>Rearrange the order</a:t>
            </a:r>
          </a:p>
          <a:p>
            <a:pPr marL="742950" lvl="1" indent="-285750">
              <a:buFont typeface="Wingdings" panose="05000000000000000000" pitchFamily="2" charset="2"/>
              <a:buChar char="Ø"/>
            </a:pPr>
            <a:r>
              <a:rPr lang="en-US" sz="2000" dirty="0">
                <a:latin typeface="Helvetica" panose="020B0604020202020204" pitchFamily="34" charset="0"/>
                <a:cs typeface="Helvetica" panose="020B0604020202020204" pitchFamily="34" charset="0"/>
              </a:rPr>
              <a:t>Compute the index in bank</a:t>
            </a:r>
          </a:p>
        </p:txBody>
      </p:sp>
      <p:pic>
        <p:nvPicPr>
          <p:cNvPr id="4" name="Picture 3" descr="A picture containing object, clock&#10;&#10;Description automatically generated">
            <a:extLst>
              <a:ext uri="{FF2B5EF4-FFF2-40B4-BE49-F238E27FC236}">
                <a16:creationId xmlns:a16="http://schemas.microsoft.com/office/drawing/2014/main" id="{1F9FF700-E5B7-4EB9-88CB-F86E6F381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29" y="3492985"/>
            <a:ext cx="9102117" cy="159729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4F1CA1E7-0D73-4E0E-88E5-23695C3FBC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337" y="1652404"/>
            <a:ext cx="8699746" cy="1255885"/>
          </a:xfrm>
          <a:prstGeom prst="rect">
            <a:avLst/>
          </a:prstGeom>
        </p:spPr>
      </p:pic>
      <p:sp>
        <p:nvSpPr>
          <p:cNvPr id="14" name="Title 1">
            <a:extLst>
              <a:ext uri="{FF2B5EF4-FFF2-40B4-BE49-F238E27FC236}">
                <a16:creationId xmlns:a16="http://schemas.microsoft.com/office/drawing/2014/main" id="{0CF5CB98-AE7A-41F5-8EE1-8C15A3C5D908}"/>
              </a:ext>
            </a:extLst>
          </p:cNvPr>
          <p:cNvSpPr>
            <a:spLocks noGrp="1"/>
          </p:cNvSpPr>
          <p:nvPr>
            <p:ph type="title"/>
          </p:nvPr>
        </p:nvSpPr>
        <p:spPr>
          <a:xfrm>
            <a:off x="1" y="91675"/>
            <a:ext cx="9160174" cy="994172"/>
          </a:xfrm>
        </p:spPr>
        <p:txBody>
          <a:bodyPr>
            <a:noAutofit/>
          </a:bodyPr>
          <a:lstStyle/>
          <a:p>
            <a:r>
              <a:rPr lang="en-US" altLang="zh-CN" sz="4000">
                <a:latin typeface="Helvetica" panose="020B0604020202020204" pitchFamily="34" charset="0"/>
                <a:cs typeface="Helvetica" panose="020B0604020202020204" pitchFamily="34" charset="0"/>
              </a:rPr>
              <a:t>CSR </a:t>
            </a:r>
            <a:r>
              <a:rPr lang="en-US" altLang="zh-CN" sz="3200">
                <a:latin typeface="Helvetica" panose="020B0604020202020204" pitchFamily="34" charset="0"/>
                <a:cs typeface="Helvetica" panose="020B0604020202020204" pitchFamily="34" charset="0"/>
              </a:rPr>
              <a:t>(Compressed Sparse Rows)</a:t>
            </a:r>
            <a:endParaRPr lang="en-US" sz="32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0898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1" y="91675"/>
            <a:ext cx="9160174" cy="994172"/>
          </a:xfrm>
        </p:spPr>
        <p:txBody>
          <a:bodyPr>
            <a:noAutofit/>
          </a:bodyPr>
          <a:lstStyle/>
          <a:p>
            <a:r>
              <a:rPr lang="en-US" altLang="zh-CN" sz="4000">
                <a:latin typeface="Helvetica" panose="020B0604020202020204" pitchFamily="34" charset="0"/>
                <a:cs typeface="Helvetica" panose="020B0604020202020204" pitchFamily="34" charset="0"/>
              </a:rPr>
              <a:t>Our CSB </a:t>
            </a:r>
            <a:r>
              <a:rPr lang="en-US" altLang="zh-CN" sz="3200">
                <a:latin typeface="Helvetica" panose="020B0604020202020204" pitchFamily="34" charset="0"/>
                <a:cs typeface="Helvetica" panose="020B0604020202020204" pitchFamily="34" charset="0"/>
              </a:rPr>
              <a:t>(Compressed Sparse Banks)</a:t>
            </a:r>
            <a:endParaRPr lang="en-US" sz="3200">
              <a:latin typeface="Helvetica" panose="020B0604020202020204" pitchFamily="34" charset="0"/>
              <a:cs typeface="Helvetica" panose="020B0604020202020204" pitchFamily="34" charset="0"/>
            </a:endParaRPr>
          </a:p>
        </p:txBody>
      </p:sp>
      <p:pic>
        <p:nvPicPr>
          <p:cNvPr id="8" name="Picture 7" descr="A screenshot of a cell phone&#10;&#10;Description automatically generated">
            <a:extLst>
              <a:ext uri="{FF2B5EF4-FFF2-40B4-BE49-F238E27FC236}">
                <a16:creationId xmlns:a16="http://schemas.microsoft.com/office/drawing/2014/main" id="{3606177C-FFAC-49B3-A687-3234B9551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32" y="1648026"/>
            <a:ext cx="8699746" cy="1255885"/>
          </a:xfrm>
          <a:prstGeom prst="rect">
            <a:avLst/>
          </a:prstGeom>
        </p:spPr>
      </p:pic>
      <p:graphicFrame>
        <p:nvGraphicFramePr>
          <p:cNvPr id="11" name="Table 10">
            <a:extLst>
              <a:ext uri="{FF2B5EF4-FFF2-40B4-BE49-F238E27FC236}">
                <a16:creationId xmlns:a16="http://schemas.microsoft.com/office/drawing/2014/main" id="{CE48C048-24F3-41B0-8935-A8DC7364DF2B}"/>
              </a:ext>
            </a:extLst>
          </p:cNvPr>
          <p:cNvGraphicFramePr>
            <a:graphicFrameLocks noGrp="1"/>
          </p:cNvGraphicFramePr>
          <p:nvPr>
            <p:extLst/>
          </p:nvPr>
        </p:nvGraphicFramePr>
        <p:xfrm>
          <a:off x="2043853" y="4063061"/>
          <a:ext cx="7082368" cy="1112520"/>
        </p:xfrm>
        <a:graphic>
          <a:graphicData uri="http://schemas.openxmlformats.org/drawingml/2006/table">
            <a:tbl>
              <a:tblPr firstRow="1" bandRow="1">
                <a:tableStyleId>{5C22544A-7EE6-4342-B048-85BDC9FD1C3A}</a:tableStyleId>
              </a:tblPr>
              <a:tblGrid>
                <a:gridCol w="442648">
                  <a:extLst>
                    <a:ext uri="{9D8B030D-6E8A-4147-A177-3AD203B41FA5}">
                      <a16:colId xmlns:a16="http://schemas.microsoft.com/office/drawing/2014/main" val="2150088405"/>
                    </a:ext>
                  </a:extLst>
                </a:gridCol>
                <a:gridCol w="442648">
                  <a:extLst>
                    <a:ext uri="{9D8B030D-6E8A-4147-A177-3AD203B41FA5}">
                      <a16:colId xmlns:a16="http://schemas.microsoft.com/office/drawing/2014/main" val="3056186218"/>
                    </a:ext>
                  </a:extLst>
                </a:gridCol>
                <a:gridCol w="442648">
                  <a:extLst>
                    <a:ext uri="{9D8B030D-6E8A-4147-A177-3AD203B41FA5}">
                      <a16:colId xmlns:a16="http://schemas.microsoft.com/office/drawing/2014/main" val="2201856197"/>
                    </a:ext>
                  </a:extLst>
                </a:gridCol>
                <a:gridCol w="442648">
                  <a:extLst>
                    <a:ext uri="{9D8B030D-6E8A-4147-A177-3AD203B41FA5}">
                      <a16:colId xmlns:a16="http://schemas.microsoft.com/office/drawing/2014/main" val="2922358915"/>
                    </a:ext>
                  </a:extLst>
                </a:gridCol>
                <a:gridCol w="442648">
                  <a:extLst>
                    <a:ext uri="{9D8B030D-6E8A-4147-A177-3AD203B41FA5}">
                      <a16:colId xmlns:a16="http://schemas.microsoft.com/office/drawing/2014/main" val="1732780199"/>
                    </a:ext>
                  </a:extLst>
                </a:gridCol>
                <a:gridCol w="442648">
                  <a:extLst>
                    <a:ext uri="{9D8B030D-6E8A-4147-A177-3AD203B41FA5}">
                      <a16:colId xmlns:a16="http://schemas.microsoft.com/office/drawing/2014/main" val="1690189215"/>
                    </a:ext>
                  </a:extLst>
                </a:gridCol>
                <a:gridCol w="442648">
                  <a:extLst>
                    <a:ext uri="{9D8B030D-6E8A-4147-A177-3AD203B41FA5}">
                      <a16:colId xmlns:a16="http://schemas.microsoft.com/office/drawing/2014/main" val="96513491"/>
                    </a:ext>
                  </a:extLst>
                </a:gridCol>
                <a:gridCol w="442648">
                  <a:extLst>
                    <a:ext uri="{9D8B030D-6E8A-4147-A177-3AD203B41FA5}">
                      <a16:colId xmlns:a16="http://schemas.microsoft.com/office/drawing/2014/main" val="611333248"/>
                    </a:ext>
                  </a:extLst>
                </a:gridCol>
                <a:gridCol w="442648">
                  <a:extLst>
                    <a:ext uri="{9D8B030D-6E8A-4147-A177-3AD203B41FA5}">
                      <a16:colId xmlns:a16="http://schemas.microsoft.com/office/drawing/2014/main" val="845345988"/>
                    </a:ext>
                  </a:extLst>
                </a:gridCol>
                <a:gridCol w="442648">
                  <a:extLst>
                    <a:ext uri="{9D8B030D-6E8A-4147-A177-3AD203B41FA5}">
                      <a16:colId xmlns:a16="http://schemas.microsoft.com/office/drawing/2014/main" val="1434971953"/>
                    </a:ext>
                  </a:extLst>
                </a:gridCol>
                <a:gridCol w="442648">
                  <a:extLst>
                    <a:ext uri="{9D8B030D-6E8A-4147-A177-3AD203B41FA5}">
                      <a16:colId xmlns:a16="http://schemas.microsoft.com/office/drawing/2014/main" val="4067294400"/>
                    </a:ext>
                  </a:extLst>
                </a:gridCol>
                <a:gridCol w="442648">
                  <a:extLst>
                    <a:ext uri="{9D8B030D-6E8A-4147-A177-3AD203B41FA5}">
                      <a16:colId xmlns:a16="http://schemas.microsoft.com/office/drawing/2014/main" val="2281876107"/>
                    </a:ext>
                  </a:extLst>
                </a:gridCol>
                <a:gridCol w="442648">
                  <a:extLst>
                    <a:ext uri="{9D8B030D-6E8A-4147-A177-3AD203B41FA5}">
                      <a16:colId xmlns:a16="http://schemas.microsoft.com/office/drawing/2014/main" val="714388580"/>
                    </a:ext>
                  </a:extLst>
                </a:gridCol>
                <a:gridCol w="442648">
                  <a:extLst>
                    <a:ext uri="{9D8B030D-6E8A-4147-A177-3AD203B41FA5}">
                      <a16:colId xmlns:a16="http://schemas.microsoft.com/office/drawing/2014/main" val="1680263996"/>
                    </a:ext>
                  </a:extLst>
                </a:gridCol>
                <a:gridCol w="442648">
                  <a:extLst>
                    <a:ext uri="{9D8B030D-6E8A-4147-A177-3AD203B41FA5}">
                      <a16:colId xmlns:a16="http://schemas.microsoft.com/office/drawing/2014/main" val="1054573602"/>
                    </a:ext>
                  </a:extLst>
                </a:gridCol>
                <a:gridCol w="442648">
                  <a:extLst>
                    <a:ext uri="{9D8B030D-6E8A-4147-A177-3AD203B41FA5}">
                      <a16:colId xmlns:a16="http://schemas.microsoft.com/office/drawing/2014/main" val="3799051264"/>
                    </a:ext>
                  </a:extLst>
                </a:gridCol>
              </a:tblGrid>
              <a:tr h="370840">
                <a:tc>
                  <a:txBody>
                    <a:bodyPr/>
                    <a:lstStyle/>
                    <a:p>
                      <a:pPr algn="ctr"/>
                      <a:r>
                        <a:rPr lang="en-US" b="1">
                          <a:solidFill>
                            <a:schemeClr val="tx1"/>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4</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7</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8</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11</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12</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2569356"/>
                  </a:ext>
                </a:extLst>
              </a:tr>
              <a:tr h="370840">
                <a:tc>
                  <a:txBody>
                    <a:bodyPr/>
                    <a:lstStyle/>
                    <a:p>
                      <a:pPr algn="ctr"/>
                      <a:r>
                        <a:rPr lang="en-US" b="0">
                          <a:solidFill>
                            <a:schemeClr val="tx1"/>
                          </a:solidFill>
                          <a:latin typeface="Arial" panose="020B0604020202020204" pitchFamily="34" charset="0"/>
                          <a:cs typeface="Arial" panose="020B0604020202020204" pitchFamily="34" charset="0"/>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a:solidFill>
                            <a:schemeClr val="tx1"/>
                          </a:solidFill>
                          <a:latin typeface="Arial" panose="020B0604020202020204" pitchFamily="34" charset="0"/>
                          <a:cs typeface="Arial" panose="020B0604020202020204" pitchFamily="34" charset="0"/>
                        </a:rPr>
                        <a:t>C</a:t>
                      </a:r>
                      <a:endParaRPr lang="en-US" b="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G</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B</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H</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I</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O</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J</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a:solidFill>
                            <a:schemeClr val="tx1"/>
                          </a:solidFill>
                          <a:latin typeface="Arial" panose="020B0604020202020204" pitchFamily="34" charset="0"/>
                          <a:cs typeface="Arial" panose="020B0604020202020204" pitchFamily="34" charset="0"/>
                        </a:rPr>
                        <a:t>P</a:t>
                      </a:r>
                      <a:endParaRPr lang="en-US" b="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6017553"/>
                  </a:ext>
                </a:extLst>
              </a:tr>
              <a:tr h="370840">
                <a:tc>
                  <a:txBody>
                    <a:bodyPr/>
                    <a:lstStyle/>
                    <a:p>
                      <a:pPr algn="ctr"/>
                      <a:r>
                        <a:rPr lang="en-US" b="0">
                          <a:solidFill>
                            <a:schemeClr val="tx1"/>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2</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2</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0</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1</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7909483"/>
                  </a:ext>
                </a:extLst>
              </a:tr>
            </a:tbl>
          </a:graphicData>
        </a:graphic>
      </p:graphicFrame>
      <p:graphicFrame>
        <p:nvGraphicFramePr>
          <p:cNvPr id="12" name="Table 11">
            <a:extLst>
              <a:ext uri="{FF2B5EF4-FFF2-40B4-BE49-F238E27FC236}">
                <a16:creationId xmlns:a16="http://schemas.microsoft.com/office/drawing/2014/main" id="{B9D7C3E5-6A85-4C9B-B24C-D5040C58375C}"/>
              </a:ext>
            </a:extLst>
          </p:cNvPr>
          <p:cNvGraphicFramePr>
            <a:graphicFrameLocks noGrp="1"/>
          </p:cNvGraphicFramePr>
          <p:nvPr>
            <p:extLst/>
          </p:nvPr>
        </p:nvGraphicFramePr>
        <p:xfrm>
          <a:off x="45720" y="4063061"/>
          <a:ext cx="1998133" cy="1112520"/>
        </p:xfrm>
        <a:graphic>
          <a:graphicData uri="http://schemas.openxmlformats.org/drawingml/2006/table">
            <a:tbl>
              <a:tblPr firstRow="1" bandRow="1">
                <a:tableStyleId>{5C22544A-7EE6-4342-B048-85BDC9FD1C3A}</a:tableStyleId>
              </a:tblPr>
              <a:tblGrid>
                <a:gridCol w="1998133">
                  <a:extLst>
                    <a:ext uri="{9D8B030D-6E8A-4147-A177-3AD203B41FA5}">
                      <a16:colId xmlns:a16="http://schemas.microsoft.com/office/drawing/2014/main" val="2897348653"/>
                    </a:ext>
                  </a:extLst>
                </a:gridCol>
              </a:tblGrid>
              <a:tr h="370840">
                <a:tc>
                  <a:txBody>
                    <a:bodyPr/>
                    <a:lstStyle/>
                    <a:p>
                      <a:pPr algn="ctr"/>
                      <a:r>
                        <a:rPr lang="en-US" sz="1600" b="1">
                          <a:solidFill>
                            <a:schemeClr val="tx1"/>
                          </a:solidFill>
                          <a:latin typeface="Arial" panose="020B0604020202020204" pitchFamily="34" charset="0"/>
                          <a:cs typeface="Arial" panose="020B0604020202020204" pitchFamily="34" charset="0"/>
                        </a:rPr>
                        <a:t>CSB</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677388"/>
                  </a:ext>
                </a:extLst>
              </a:tr>
              <a:tr h="370840">
                <a:tc>
                  <a:txBody>
                    <a:bodyPr/>
                    <a:lstStyle/>
                    <a:p>
                      <a:pPr algn="ctr"/>
                      <a:r>
                        <a:rPr lang="en-US" altLang="zh-CN" sz="1600" b="1">
                          <a:solidFill>
                            <a:schemeClr val="tx1"/>
                          </a:solidFill>
                          <a:latin typeface="Arial" panose="020B0604020202020204" pitchFamily="34" charset="0"/>
                          <a:cs typeface="Arial" panose="020B0604020202020204" pitchFamily="34" charset="0"/>
                        </a:rPr>
                        <a:t>VALUES</a:t>
                      </a:r>
                      <a:endParaRPr lang="en-US" sz="1600" b="1">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246043"/>
                  </a:ext>
                </a:extLst>
              </a:tr>
              <a:tr h="370840">
                <a:tc>
                  <a:txBody>
                    <a:bodyPr/>
                    <a:lstStyle/>
                    <a:p>
                      <a:pPr algn="ctr"/>
                      <a:endParaRPr lang="en-US" altLang="zh-CN" b="1">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4928166"/>
                  </a:ext>
                </a:extLst>
              </a:tr>
            </a:tbl>
          </a:graphicData>
        </a:graphic>
      </p:graphicFrame>
      <p:sp>
        <p:nvSpPr>
          <p:cNvPr id="13" name="TextBox 12">
            <a:extLst>
              <a:ext uri="{FF2B5EF4-FFF2-40B4-BE49-F238E27FC236}">
                <a16:creationId xmlns:a16="http://schemas.microsoft.com/office/drawing/2014/main" id="{32235F99-58D2-46AA-8B7E-8296C67FE002}"/>
              </a:ext>
            </a:extLst>
          </p:cNvPr>
          <p:cNvSpPr txBox="1"/>
          <p:nvPr/>
        </p:nvSpPr>
        <p:spPr>
          <a:xfrm>
            <a:off x="-157480" y="4763095"/>
            <a:ext cx="2214033" cy="861774"/>
          </a:xfrm>
          <a:prstGeom prst="rect">
            <a:avLst/>
          </a:prstGeom>
          <a:noFill/>
        </p:spPr>
        <p:txBody>
          <a:bodyPr wrap="square" rtlCol="0">
            <a:spAutoFit/>
          </a:bodyPr>
          <a:lstStyle/>
          <a:p>
            <a:pPr algn="ctr"/>
            <a:r>
              <a:rPr lang="en-US" altLang="zh-CN" sz="1600" b="1">
                <a:latin typeface="Arial" panose="020B0604020202020204" pitchFamily="34" charset="0"/>
                <a:cs typeface="Arial" panose="020B0604020202020204" pitchFamily="34" charset="0"/>
              </a:rPr>
              <a:t>BANK INTERNAL</a:t>
            </a:r>
          </a:p>
          <a:p>
            <a:pPr algn="ctr"/>
            <a:r>
              <a:rPr lang="en-US" altLang="zh-CN" sz="1600" b="1">
                <a:latin typeface="Arial" panose="020B0604020202020204" pitchFamily="34" charset="0"/>
                <a:cs typeface="Arial" panose="020B0604020202020204" pitchFamily="34" charset="0"/>
              </a:rPr>
              <a:t>INDICES</a:t>
            </a:r>
          </a:p>
          <a:p>
            <a:endParaRPr lang="en-US">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725EC31-900C-48B5-A120-2909BAF66097}"/>
              </a:ext>
            </a:extLst>
          </p:cNvPr>
          <p:cNvSpPr txBox="1"/>
          <p:nvPr/>
        </p:nvSpPr>
        <p:spPr>
          <a:xfrm>
            <a:off x="301864" y="5996884"/>
            <a:ext cx="8824357" cy="461665"/>
          </a:xfrm>
          <a:prstGeom prst="rect">
            <a:avLst/>
          </a:prstGeom>
          <a:noFill/>
        </p:spPr>
        <p:txBody>
          <a:bodyPr wrap="square" rtlCol="0">
            <a:spAutoFit/>
          </a:bodyPr>
          <a:lstStyle/>
          <a:p>
            <a:r>
              <a:rPr lang="en-US" altLang="zh-CN" sz="2400">
                <a:latin typeface="Helvetica" panose="020B0604020202020204" pitchFamily="34" charset="0"/>
                <a:cs typeface="Helvetica" panose="020B0604020202020204" pitchFamily="34" charset="0"/>
              </a:rPr>
              <a:t>Specifically designed for BBS to eliminate decoding overheads</a:t>
            </a:r>
            <a:endParaRPr lang="en-US" sz="20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54405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CE48C048-24F3-41B0-8935-A8DC7364DF2B}"/>
              </a:ext>
            </a:extLst>
          </p:cNvPr>
          <p:cNvGraphicFramePr>
            <a:graphicFrameLocks noGrp="1"/>
          </p:cNvGraphicFramePr>
          <p:nvPr>
            <p:extLst>
              <p:ext uri="{D42A27DB-BD31-4B8C-83A1-F6EECF244321}">
                <p14:modId xmlns:p14="http://schemas.microsoft.com/office/powerpoint/2010/main" val="1931434374"/>
              </p:ext>
            </p:extLst>
          </p:nvPr>
        </p:nvGraphicFramePr>
        <p:xfrm>
          <a:off x="2043853" y="4063061"/>
          <a:ext cx="7082368" cy="1112520"/>
        </p:xfrm>
        <a:graphic>
          <a:graphicData uri="http://schemas.openxmlformats.org/drawingml/2006/table">
            <a:tbl>
              <a:tblPr firstRow="1" bandRow="1">
                <a:tableStyleId>{5C22544A-7EE6-4342-B048-85BDC9FD1C3A}</a:tableStyleId>
              </a:tblPr>
              <a:tblGrid>
                <a:gridCol w="442648">
                  <a:extLst>
                    <a:ext uri="{9D8B030D-6E8A-4147-A177-3AD203B41FA5}">
                      <a16:colId xmlns:a16="http://schemas.microsoft.com/office/drawing/2014/main" val="2150088405"/>
                    </a:ext>
                  </a:extLst>
                </a:gridCol>
                <a:gridCol w="442648">
                  <a:extLst>
                    <a:ext uri="{9D8B030D-6E8A-4147-A177-3AD203B41FA5}">
                      <a16:colId xmlns:a16="http://schemas.microsoft.com/office/drawing/2014/main" val="3056186218"/>
                    </a:ext>
                  </a:extLst>
                </a:gridCol>
                <a:gridCol w="442648">
                  <a:extLst>
                    <a:ext uri="{9D8B030D-6E8A-4147-A177-3AD203B41FA5}">
                      <a16:colId xmlns:a16="http://schemas.microsoft.com/office/drawing/2014/main" val="2201856197"/>
                    </a:ext>
                  </a:extLst>
                </a:gridCol>
                <a:gridCol w="442648">
                  <a:extLst>
                    <a:ext uri="{9D8B030D-6E8A-4147-A177-3AD203B41FA5}">
                      <a16:colId xmlns:a16="http://schemas.microsoft.com/office/drawing/2014/main" val="2922358915"/>
                    </a:ext>
                  </a:extLst>
                </a:gridCol>
                <a:gridCol w="442648">
                  <a:extLst>
                    <a:ext uri="{9D8B030D-6E8A-4147-A177-3AD203B41FA5}">
                      <a16:colId xmlns:a16="http://schemas.microsoft.com/office/drawing/2014/main" val="1732780199"/>
                    </a:ext>
                  </a:extLst>
                </a:gridCol>
                <a:gridCol w="442648">
                  <a:extLst>
                    <a:ext uri="{9D8B030D-6E8A-4147-A177-3AD203B41FA5}">
                      <a16:colId xmlns:a16="http://schemas.microsoft.com/office/drawing/2014/main" val="1690189215"/>
                    </a:ext>
                  </a:extLst>
                </a:gridCol>
                <a:gridCol w="442648">
                  <a:extLst>
                    <a:ext uri="{9D8B030D-6E8A-4147-A177-3AD203B41FA5}">
                      <a16:colId xmlns:a16="http://schemas.microsoft.com/office/drawing/2014/main" val="96513491"/>
                    </a:ext>
                  </a:extLst>
                </a:gridCol>
                <a:gridCol w="442648">
                  <a:extLst>
                    <a:ext uri="{9D8B030D-6E8A-4147-A177-3AD203B41FA5}">
                      <a16:colId xmlns:a16="http://schemas.microsoft.com/office/drawing/2014/main" val="611333248"/>
                    </a:ext>
                  </a:extLst>
                </a:gridCol>
                <a:gridCol w="442648">
                  <a:extLst>
                    <a:ext uri="{9D8B030D-6E8A-4147-A177-3AD203B41FA5}">
                      <a16:colId xmlns:a16="http://schemas.microsoft.com/office/drawing/2014/main" val="845345988"/>
                    </a:ext>
                  </a:extLst>
                </a:gridCol>
                <a:gridCol w="442648">
                  <a:extLst>
                    <a:ext uri="{9D8B030D-6E8A-4147-A177-3AD203B41FA5}">
                      <a16:colId xmlns:a16="http://schemas.microsoft.com/office/drawing/2014/main" val="1434971953"/>
                    </a:ext>
                  </a:extLst>
                </a:gridCol>
                <a:gridCol w="442648">
                  <a:extLst>
                    <a:ext uri="{9D8B030D-6E8A-4147-A177-3AD203B41FA5}">
                      <a16:colId xmlns:a16="http://schemas.microsoft.com/office/drawing/2014/main" val="4067294400"/>
                    </a:ext>
                  </a:extLst>
                </a:gridCol>
                <a:gridCol w="442648">
                  <a:extLst>
                    <a:ext uri="{9D8B030D-6E8A-4147-A177-3AD203B41FA5}">
                      <a16:colId xmlns:a16="http://schemas.microsoft.com/office/drawing/2014/main" val="2281876107"/>
                    </a:ext>
                  </a:extLst>
                </a:gridCol>
                <a:gridCol w="442648">
                  <a:extLst>
                    <a:ext uri="{9D8B030D-6E8A-4147-A177-3AD203B41FA5}">
                      <a16:colId xmlns:a16="http://schemas.microsoft.com/office/drawing/2014/main" val="714388580"/>
                    </a:ext>
                  </a:extLst>
                </a:gridCol>
                <a:gridCol w="442648">
                  <a:extLst>
                    <a:ext uri="{9D8B030D-6E8A-4147-A177-3AD203B41FA5}">
                      <a16:colId xmlns:a16="http://schemas.microsoft.com/office/drawing/2014/main" val="1680263996"/>
                    </a:ext>
                  </a:extLst>
                </a:gridCol>
                <a:gridCol w="442648">
                  <a:extLst>
                    <a:ext uri="{9D8B030D-6E8A-4147-A177-3AD203B41FA5}">
                      <a16:colId xmlns:a16="http://schemas.microsoft.com/office/drawing/2014/main" val="1054573602"/>
                    </a:ext>
                  </a:extLst>
                </a:gridCol>
                <a:gridCol w="442648">
                  <a:extLst>
                    <a:ext uri="{9D8B030D-6E8A-4147-A177-3AD203B41FA5}">
                      <a16:colId xmlns:a16="http://schemas.microsoft.com/office/drawing/2014/main" val="3799051264"/>
                    </a:ext>
                  </a:extLst>
                </a:gridCol>
              </a:tblGrid>
              <a:tr h="370840">
                <a:tc>
                  <a:txBody>
                    <a:bodyPr/>
                    <a:lstStyle/>
                    <a:p>
                      <a:pPr algn="ctr"/>
                      <a:r>
                        <a:rPr lang="en-US" b="1">
                          <a:solidFill>
                            <a:schemeClr val="tx1"/>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4</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7</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8</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11</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12</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2569356"/>
                  </a:ext>
                </a:extLst>
              </a:tr>
              <a:tr h="370840">
                <a:tc>
                  <a:txBody>
                    <a:bodyPr/>
                    <a:lstStyle/>
                    <a:p>
                      <a:pPr algn="ctr"/>
                      <a:r>
                        <a:rPr lang="en-US" b="1">
                          <a:solidFill>
                            <a:srgbClr val="FF0000"/>
                          </a:solidFill>
                          <a:latin typeface="Arial" panose="020B0604020202020204" pitchFamily="34" charset="0"/>
                          <a:cs typeface="Arial" panose="020B0604020202020204" pitchFamily="34" charset="0"/>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1">
                          <a:solidFill>
                            <a:srgbClr val="FF0000"/>
                          </a:solidFill>
                          <a:latin typeface="Arial" panose="020B0604020202020204" pitchFamily="34" charset="0"/>
                          <a:cs typeface="Arial" panose="020B0604020202020204" pitchFamily="34" charset="0"/>
                        </a:rPr>
                        <a:t>C</a:t>
                      </a:r>
                      <a:endParaRPr lang="en-US" b="1">
                        <a:solidFill>
                          <a:srgbClr val="FF000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rgbClr val="FF0000"/>
                          </a:solidFill>
                          <a:latin typeface="Arial" panose="020B0604020202020204" pitchFamily="34" charset="0"/>
                          <a:cs typeface="Arial" panose="020B0604020202020204" pitchFamily="34" charset="0"/>
                        </a:rPr>
                        <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rgbClr val="FF0000"/>
                          </a:solidFill>
                          <a:latin typeface="Arial" panose="020B0604020202020204" pitchFamily="34" charset="0"/>
                          <a:cs typeface="Arial" panose="020B0604020202020204" pitchFamily="34" charset="0"/>
                        </a:rPr>
                        <a:t>G</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B</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H</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I</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O</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J</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a:solidFill>
                            <a:schemeClr val="tx1"/>
                          </a:solidFill>
                          <a:latin typeface="Arial" panose="020B0604020202020204" pitchFamily="34" charset="0"/>
                          <a:cs typeface="Arial" panose="020B0604020202020204" pitchFamily="34" charset="0"/>
                        </a:rPr>
                        <a:t>P</a:t>
                      </a:r>
                      <a:endParaRPr lang="en-US" b="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6017553"/>
                  </a:ext>
                </a:extLst>
              </a:tr>
              <a:tr h="370840">
                <a:tc>
                  <a:txBody>
                    <a:bodyPr/>
                    <a:lstStyle/>
                    <a:p>
                      <a:pPr algn="ctr"/>
                      <a:r>
                        <a:rPr lang="en-US" b="0">
                          <a:solidFill>
                            <a:schemeClr val="tx1"/>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2</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2</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0</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1</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7909483"/>
                  </a:ext>
                </a:extLst>
              </a:tr>
            </a:tbl>
          </a:graphicData>
        </a:graphic>
      </p:graphicFrame>
      <p:graphicFrame>
        <p:nvGraphicFramePr>
          <p:cNvPr id="12" name="Table 11">
            <a:extLst>
              <a:ext uri="{FF2B5EF4-FFF2-40B4-BE49-F238E27FC236}">
                <a16:creationId xmlns:a16="http://schemas.microsoft.com/office/drawing/2014/main" id="{B9D7C3E5-6A85-4C9B-B24C-D5040C58375C}"/>
              </a:ext>
            </a:extLst>
          </p:cNvPr>
          <p:cNvGraphicFramePr>
            <a:graphicFrameLocks noGrp="1"/>
          </p:cNvGraphicFramePr>
          <p:nvPr>
            <p:extLst/>
          </p:nvPr>
        </p:nvGraphicFramePr>
        <p:xfrm>
          <a:off x="45720" y="4063061"/>
          <a:ext cx="1998133" cy="1112520"/>
        </p:xfrm>
        <a:graphic>
          <a:graphicData uri="http://schemas.openxmlformats.org/drawingml/2006/table">
            <a:tbl>
              <a:tblPr firstRow="1" bandRow="1">
                <a:tableStyleId>{5C22544A-7EE6-4342-B048-85BDC9FD1C3A}</a:tableStyleId>
              </a:tblPr>
              <a:tblGrid>
                <a:gridCol w="1998133">
                  <a:extLst>
                    <a:ext uri="{9D8B030D-6E8A-4147-A177-3AD203B41FA5}">
                      <a16:colId xmlns:a16="http://schemas.microsoft.com/office/drawing/2014/main" val="2897348653"/>
                    </a:ext>
                  </a:extLst>
                </a:gridCol>
              </a:tblGrid>
              <a:tr h="370840">
                <a:tc>
                  <a:txBody>
                    <a:bodyPr/>
                    <a:lstStyle/>
                    <a:p>
                      <a:pPr algn="ctr"/>
                      <a:r>
                        <a:rPr lang="en-US" sz="1600" b="1">
                          <a:solidFill>
                            <a:schemeClr val="tx1"/>
                          </a:solidFill>
                          <a:latin typeface="Arial" panose="020B0604020202020204" pitchFamily="34" charset="0"/>
                          <a:cs typeface="Arial" panose="020B0604020202020204" pitchFamily="34" charset="0"/>
                        </a:rPr>
                        <a:t>CSB</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677388"/>
                  </a:ext>
                </a:extLst>
              </a:tr>
              <a:tr h="370840">
                <a:tc>
                  <a:txBody>
                    <a:bodyPr/>
                    <a:lstStyle/>
                    <a:p>
                      <a:pPr algn="ctr"/>
                      <a:r>
                        <a:rPr lang="en-US" altLang="zh-CN" sz="1600" b="1">
                          <a:solidFill>
                            <a:schemeClr val="tx1"/>
                          </a:solidFill>
                          <a:latin typeface="Arial" panose="020B0604020202020204" pitchFamily="34" charset="0"/>
                          <a:cs typeface="Arial" panose="020B0604020202020204" pitchFamily="34" charset="0"/>
                        </a:rPr>
                        <a:t>VALUES</a:t>
                      </a:r>
                      <a:endParaRPr lang="en-US" sz="1600" b="1">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246043"/>
                  </a:ext>
                </a:extLst>
              </a:tr>
              <a:tr h="370840">
                <a:tc>
                  <a:txBody>
                    <a:bodyPr/>
                    <a:lstStyle/>
                    <a:p>
                      <a:pPr algn="ctr"/>
                      <a:endParaRPr lang="en-US" altLang="zh-CN" b="1">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4928166"/>
                  </a:ext>
                </a:extLst>
              </a:tr>
            </a:tbl>
          </a:graphicData>
        </a:graphic>
      </p:graphicFrame>
      <p:sp>
        <p:nvSpPr>
          <p:cNvPr id="13" name="TextBox 12">
            <a:extLst>
              <a:ext uri="{FF2B5EF4-FFF2-40B4-BE49-F238E27FC236}">
                <a16:creationId xmlns:a16="http://schemas.microsoft.com/office/drawing/2014/main" id="{32235F99-58D2-46AA-8B7E-8296C67FE002}"/>
              </a:ext>
            </a:extLst>
          </p:cNvPr>
          <p:cNvSpPr txBox="1"/>
          <p:nvPr/>
        </p:nvSpPr>
        <p:spPr>
          <a:xfrm>
            <a:off x="-157480" y="4763095"/>
            <a:ext cx="2214033" cy="861774"/>
          </a:xfrm>
          <a:prstGeom prst="rect">
            <a:avLst/>
          </a:prstGeom>
          <a:noFill/>
        </p:spPr>
        <p:txBody>
          <a:bodyPr wrap="square" rtlCol="0">
            <a:spAutoFit/>
          </a:bodyPr>
          <a:lstStyle/>
          <a:p>
            <a:pPr algn="ctr"/>
            <a:r>
              <a:rPr lang="en-US" altLang="zh-CN" sz="1600" b="1">
                <a:latin typeface="Arial" panose="020B0604020202020204" pitchFamily="34" charset="0"/>
                <a:cs typeface="Arial" panose="020B0604020202020204" pitchFamily="34" charset="0"/>
              </a:rPr>
              <a:t>BANK INTERNAL</a:t>
            </a:r>
          </a:p>
          <a:p>
            <a:pPr algn="ctr"/>
            <a:r>
              <a:rPr lang="en-US" altLang="zh-CN" sz="1600" b="1">
                <a:latin typeface="Arial" panose="020B0604020202020204" pitchFamily="34" charset="0"/>
                <a:cs typeface="Arial" panose="020B0604020202020204" pitchFamily="34" charset="0"/>
              </a:rPr>
              <a:t>INDICES</a:t>
            </a:r>
          </a:p>
          <a:p>
            <a:endParaRPr lang="en-US">
              <a:latin typeface="Arial" panose="020B0604020202020204"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7E068B2A-799D-4358-99ED-F126F3DD6961}"/>
              </a:ext>
            </a:extLst>
          </p:cNvPr>
          <p:cNvCxnSpPr/>
          <p:nvPr/>
        </p:nvCxnSpPr>
        <p:spPr>
          <a:xfrm>
            <a:off x="2056553" y="4053536"/>
            <a:ext cx="1751542" cy="952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06F2B74-B202-4603-8272-731523A56725}"/>
              </a:ext>
            </a:extLst>
          </p:cNvPr>
          <p:cNvSpPr txBox="1"/>
          <p:nvPr/>
        </p:nvSpPr>
        <p:spPr>
          <a:xfrm>
            <a:off x="1561426" y="3361199"/>
            <a:ext cx="3002506" cy="646331"/>
          </a:xfrm>
          <a:prstGeom prst="rect">
            <a:avLst/>
          </a:prstGeom>
          <a:noFill/>
        </p:spPr>
        <p:txBody>
          <a:bodyPr wrap="square" rtlCol="0">
            <a:spAutoFit/>
          </a:bodyPr>
          <a:lstStyle/>
          <a:p>
            <a:r>
              <a:rPr lang="en-US" altLang="zh-CN" b="1">
                <a:latin typeface="Arial" panose="020B0604020202020204" pitchFamily="34" charset="0"/>
                <a:cs typeface="Arial" panose="020B0604020202020204" pitchFamily="34" charset="0"/>
              </a:rPr>
              <a:t>Data rearrangement for </a:t>
            </a:r>
          </a:p>
          <a:p>
            <a:r>
              <a:rPr lang="en-US" altLang="zh-CN" b="1">
                <a:latin typeface="Arial" panose="020B0604020202020204" pitchFamily="34" charset="0"/>
                <a:cs typeface="Arial" panose="020B0604020202020204" pitchFamily="34" charset="0"/>
              </a:rPr>
              <a:t>inter-bank parallelization</a:t>
            </a:r>
            <a:endParaRPr lang="en-US" b="1">
              <a:latin typeface="Arial" panose="020B0604020202020204" pitchFamily="34" charset="0"/>
              <a:cs typeface="Arial" panose="020B0604020202020204" pitchFamily="34" charset="0"/>
            </a:endParaRPr>
          </a:p>
        </p:txBody>
      </p:sp>
      <p:pic>
        <p:nvPicPr>
          <p:cNvPr id="4" name="Picture 3" descr="A close up of a logo&#10;&#10;Description automatically generated">
            <a:extLst>
              <a:ext uri="{FF2B5EF4-FFF2-40B4-BE49-F238E27FC236}">
                <a16:creationId xmlns:a16="http://schemas.microsoft.com/office/drawing/2014/main" id="{E086889C-FB63-45E1-BACF-6F5EC3308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32" y="1645772"/>
            <a:ext cx="8699746" cy="1255885"/>
          </a:xfrm>
          <a:prstGeom prst="rect">
            <a:avLst/>
          </a:prstGeom>
        </p:spPr>
      </p:pic>
      <p:sp>
        <p:nvSpPr>
          <p:cNvPr id="16" name="Title 1">
            <a:extLst>
              <a:ext uri="{FF2B5EF4-FFF2-40B4-BE49-F238E27FC236}">
                <a16:creationId xmlns:a16="http://schemas.microsoft.com/office/drawing/2014/main" id="{4E5D8591-9EF5-4087-A819-A39592895E4B}"/>
              </a:ext>
            </a:extLst>
          </p:cNvPr>
          <p:cNvSpPr>
            <a:spLocks noGrp="1"/>
          </p:cNvSpPr>
          <p:nvPr>
            <p:ph type="title"/>
          </p:nvPr>
        </p:nvSpPr>
        <p:spPr>
          <a:xfrm>
            <a:off x="1" y="91675"/>
            <a:ext cx="9160174" cy="994172"/>
          </a:xfrm>
        </p:spPr>
        <p:txBody>
          <a:bodyPr>
            <a:noAutofit/>
          </a:bodyPr>
          <a:lstStyle/>
          <a:p>
            <a:r>
              <a:rPr lang="en-US" altLang="zh-CN" sz="4000">
                <a:latin typeface="Helvetica" panose="020B0604020202020204" pitchFamily="34" charset="0"/>
                <a:cs typeface="Helvetica" panose="020B0604020202020204" pitchFamily="34" charset="0"/>
              </a:rPr>
              <a:t>Our CSB </a:t>
            </a:r>
            <a:r>
              <a:rPr lang="en-US" altLang="zh-CN" sz="3200">
                <a:latin typeface="Helvetica" panose="020B0604020202020204" pitchFamily="34" charset="0"/>
                <a:cs typeface="Helvetica" panose="020B0604020202020204" pitchFamily="34" charset="0"/>
              </a:rPr>
              <a:t>(Compressed Sparse Banks)</a:t>
            </a:r>
            <a:endParaRPr lang="en-US" sz="3200">
              <a:latin typeface="Helvetica" panose="020B0604020202020204" pitchFamily="34" charset="0"/>
              <a:cs typeface="Helvetica" panose="020B0604020202020204" pitchFamily="34" charset="0"/>
            </a:endParaRPr>
          </a:p>
        </p:txBody>
      </p:sp>
      <p:sp>
        <p:nvSpPr>
          <p:cNvPr id="9" name="TextBox 8">
            <a:extLst>
              <a:ext uri="{FF2B5EF4-FFF2-40B4-BE49-F238E27FC236}">
                <a16:creationId xmlns:a16="http://schemas.microsoft.com/office/drawing/2014/main" id="{91791DB7-44E6-42B7-8269-AA50A0AF0E8F}"/>
              </a:ext>
            </a:extLst>
          </p:cNvPr>
          <p:cNvSpPr txBox="1"/>
          <p:nvPr/>
        </p:nvSpPr>
        <p:spPr>
          <a:xfrm>
            <a:off x="301864" y="5996884"/>
            <a:ext cx="8824357" cy="461665"/>
          </a:xfrm>
          <a:prstGeom prst="rect">
            <a:avLst/>
          </a:prstGeom>
          <a:noFill/>
        </p:spPr>
        <p:txBody>
          <a:bodyPr wrap="square" rtlCol="0">
            <a:spAutoFit/>
          </a:bodyPr>
          <a:lstStyle/>
          <a:p>
            <a:r>
              <a:rPr lang="en-US" altLang="zh-CN" sz="2400">
                <a:latin typeface="Helvetica" panose="020B0604020202020204" pitchFamily="34" charset="0"/>
                <a:cs typeface="Helvetica" panose="020B0604020202020204" pitchFamily="34" charset="0"/>
              </a:rPr>
              <a:t>Specifically designed for BBS to eliminate decoding overheads</a:t>
            </a:r>
            <a:endParaRPr lang="en-US" sz="20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53347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3606177C-FFAC-49B3-A687-3234B9551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32" y="1648026"/>
            <a:ext cx="8699746" cy="1255885"/>
          </a:xfrm>
          <a:prstGeom prst="rect">
            <a:avLst/>
          </a:prstGeom>
        </p:spPr>
      </p:pic>
      <p:graphicFrame>
        <p:nvGraphicFramePr>
          <p:cNvPr id="11" name="Table 10">
            <a:extLst>
              <a:ext uri="{FF2B5EF4-FFF2-40B4-BE49-F238E27FC236}">
                <a16:creationId xmlns:a16="http://schemas.microsoft.com/office/drawing/2014/main" id="{CE48C048-24F3-41B0-8935-A8DC7364DF2B}"/>
              </a:ext>
            </a:extLst>
          </p:cNvPr>
          <p:cNvGraphicFramePr>
            <a:graphicFrameLocks noGrp="1"/>
          </p:cNvGraphicFramePr>
          <p:nvPr>
            <p:extLst>
              <p:ext uri="{D42A27DB-BD31-4B8C-83A1-F6EECF244321}">
                <p14:modId xmlns:p14="http://schemas.microsoft.com/office/powerpoint/2010/main" val="1094396688"/>
              </p:ext>
            </p:extLst>
          </p:nvPr>
        </p:nvGraphicFramePr>
        <p:xfrm>
          <a:off x="2043853" y="4063061"/>
          <a:ext cx="7082368" cy="1112520"/>
        </p:xfrm>
        <a:graphic>
          <a:graphicData uri="http://schemas.openxmlformats.org/drawingml/2006/table">
            <a:tbl>
              <a:tblPr firstRow="1" bandRow="1">
                <a:tableStyleId>{5C22544A-7EE6-4342-B048-85BDC9FD1C3A}</a:tableStyleId>
              </a:tblPr>
              <a:tblGrid>
                <a:gridCol w="442648">
                  <a:extLst>
                    <a:ext uri="{9D8B030D-6E8A-4147-A177-3AD203B41FA5}">
                      <a16:colId xmlns:a16="http://schemas.microsoft.com/office/drawing/2014/main" val="2150088405"/>
                    </a:ext>
                  </a:extLst>
                </a:gridCol>
                <a:gridCol w="442648">
                  <a:extLst>
                    <a:ext uri="{9D8B030D-6E8A-4147-A177-3AD203B41FA5}">
                      <a16:colId xmlns:a16="http://schemas.microsoft.com/office/drawing/2014/main" val="3056186218"/>
                    </a:ext>
                  </a:extLst>
                </a:gridCol>
                <a:gridCol w="442648">
                  <a:extLst>
                    <a:ext uri="{9D8B030D-6E8A-4147-A177-3AD203B41FA5}">
                      <a16:colId xmlns:a16="http://schemas.microsoft.com/office/drawing/2014/main" val="2201856197"/>
                    </a:ext>
                  </a:extLst>
                </a:gridCol>
                <a:gridCol w="442648">
                  <a:extLst>
                    <a:ext uri="{9D8B030D-6E8A-4147-A177-3AD203B41FA5}">
                      <a16:colId xmlns:a16="http://schemas.microsoft.com/office/drawing/2014/main" val="2922358915"/>
                    </a:ext>
                  </a:extLst>
                </a:gridCol>
                <a:gridCol w="442648">
                  <a:extLst>
                    <a:ext uri="{9D8B030D-6E8A-4147-A177-3AD203B41FA5}">
                      <a16:colId xmlns:a16="http://schemas.microsoft.com/office/drawing/2014/main" val="1732780199"/>
                    </a:ext>
                  </a:extLst>
                </a:gridCol>
                <a:gridCol w="442648">
                  <a:extLst>
                    <a:ext uri="{9D8B030D-6E8A-4147-A177-3AD203B41FA5}">
                      <a16:colId xmlns:a16="http://schemas.microsoft.com/office/drawing/2014/main" val="1690189215"/>
                    </a:ext>
                  </a:extLst>
                </a:gridCol>
                <a:gridCol w="442648">
                  <a:extLst>
                    <a:ext uri="{9D8B030D-6E8A-4147-A177-3AD203B41FA5}">
                      <a16:colId xmlns:a16="http://schemas.microsoft.com/office/drawing/2014/main" val="96513491"/>
                    </a:ext>
                  </a:extLst>
                </a:gridCol>
                <a:gridCol w="442648">
                  <a:extLst>
                    <a:ext uri="{9D8B030D-6E8A-4147-A177-3AD203B41FA5}">
                      <a16:colId xmlns:a16="http://schemas.microsoft.com/office/drawing/2014/main" val="611333248"/>
                    </a:ext>
                  </a:extLst>
                </a:gridCol>
                <a:gridCol w="442648">
                  <a:extLst>
                    <a:ext uri="{9D8B030D-6E8A-4147-A177-3AD203B41FA5}">
                      <a16:colId xmlns:a16="http://schemas.microsoft.com/office/drawing/2014/main" val="845345988"/>
                    </a:ext>
                  </a:extLst>
                </a:gridCol>
                <a:gridCol w="442648">
                  <a:extLst>
                    <a:ext uri="{9D8B030D-6E8A-4147-A177-3AD203B41FA5}">
                      <a16:colId xmlns:a16="http://schemas.microsoft.com/office/drawing/2014/main" val="1434971953"/>
                    </a:ext>
                  </a:extLst>
                </a:gridCol>
                <a:gridCol w="442648">
                  <a:extLst>
                    <a:ext uri="{9D8B030D-6E8A-4147-A177-3AD203B41FA5}">
                      <a16:colId xmlns:a16="http://schemas.microsoft.com/office/drawing/2014/main" val="4067294400"/>
                    </a:ext>
                  </a:extLst>
                </a:gridCol>
                <a:gridCol w="442648">
                  <a:extLst>
                    <a:ext uri="{9D8B030D-6E8A-4147-A177-3AD203B41FA5}">
                      <a16:colId xmlns:a16="http://schemas.microsoft.com/office/drawing/2014/main" val="2281876107"/>
                    </a:ext>
                  </a:extLst>
                </a:gridCol>
                <a:gridCol w="442648">
                  <a:extLst>
                    <a:ext uri="{9D8B030D-6E8A-4147-A177-3AD203B41FA5}">
                      <a16:colId xmlns:a16="http://schemas.microsoft.com/office/drawing/2014/main" val="714388580"/>
                    </a:ext>
                  </a:extLst>
                </a:gridCol>
                <a:gridCol w="442648">
                  <a:extLst>
                    <a:ext uri="{9D8B030D-6E8A-4147-A177-3AD203B41FA5}">
                      <a16:colId xmlns:a16="http://schemas.microsoft.com/office/drawing/2014/main" val="1680263996"/>
                    </a:ext>
                  </a:extLst>
                </a:gridCol>
                <a:gridCol w="442648">
                  <a:extLst>
                    <a:ext uri="{9D8B030D-6E8A-4147-A177-3AD203B41FA5}">
                      <a16:colId xmlns:a16="http://schemas.microsoft.com/office/drawing/2014/main" val="1054573602"/>
                    </a:ext>
                  </a:extLst>
                </a:gridCol>
                <a:gridCol w="442648">
                  <a:extLst>
                    <a:ext uri="{9D8B030D-6E8A-4147-A177-3AD203B41FA5}">
                      <a16:colId xmlns:a16="http://schemas.microsoft.com/office/drawing/2014/main" val="3799051264"/>
                    </a:ext>
                  </a:extLst>
                </a:gridCol>
              </a:tblGrid>
              <a:tr h="370840">
                <a:tc>
                  <a:txBody>
                    <a:bodyPr/>
                    <a:lstStyle/>
                    <a:p>
                      <a:pPr algn="ctr"/>
                      <a:r>
                        <a:rPr lang="en-US" b="1">
                          <a:solidFill>
                            <a:schemeClr val="tx1"/>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4</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7</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8</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11</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12</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chemeClr val="tx1"/>
                          </a:solidFill>
                          <a:latin typeface="Arial" panose="020B0604020202020204" pitchFamily="34" charset="0"/>
                          <a:cs typeface="Arial" panose="020B0604020202020204" pitchFamily="34" charset="0"/>
                        </a:rPr>
                        <a:t>15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2569356"/>
                  </a:ext>
                </a:extLst>
              </a:tr>
              <a:tr h="370840">
                <a:tc>
                  <a:txBody>
                    <a:bodyPr/>
                    <a:lstStyle/>
                    <a:p>
                      <a:pPr algn="ctr"/>
                      <a:r>
                        <a:rPr lang="en-US" b="0">
                          <a:solidFill>
                            <a:schemeClr val="tx1"/>
                          </a:solidFill>
                          <a:latin typeface="Arial" panose="020B0604020202020204" pitchFamily="34" charset="0"/>
                          <a:cs typeface="Arial" panose="020B0604020202020204" pitchFamily="34" charset="0"/>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a:solidFill>
                            <a:schemeClr val="tx1"/>
                          </a:solidFill>
                          <a:latin typeface="Arial" panose="020B0604020202020204" pitchFamily="34" charset="0"/>
                          <a:cs typeface="Arial" panose="020B0604020202020204" pitchFamily="34" charset="0"/>
                        </a:rPr>
                        <a:t>C</a:t>
                      </a:r>
                      <a:endParaRPr lang="en-US" b="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G</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B</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H</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I</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O</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J</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a:solidFill>
                            <a:schemeClr val="tx1"/>
                          </a:solidFill>
                          <a:latin typeface="Arial" panose="020B0604020202020204" pitchFamily="34" charset="0"/>
                          <a:cs typeface="Arial" panose="020B0604020202020204" pitchFamily="34" charset="0"/>
                        </a:rPr>
                        <a:t>P</a:t>
                      </a:r>
                      <a:endParaRPr lang="en-US" b="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6017553"/>
                  </a:ext>
                </a:extLst>
              </a:tr>
              <a:tr h="370840">
                <a:tc>
                  <a:txBody>
                    <a:bodyPr/>
                    <a:lstStyle/>
                    <a:p>
                      <a:pPr algn="ctr"/>
                      <a:r>
                        <a:rPr lang="en-US" b="1">
                          <a:solidFill>
                            <a:srgbClr val="FF0000"/>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rgbClr val="FF0000"/>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rgbClr val="FF0000"/>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a:solidFill>
                            <a:srgbClr val="FF0000"/>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2</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2</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0</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1</a:t>
                      </a:r>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a:solidFill>
                            <a:schemeClr val="tx1"/>
                          </a:solidFill>
                          <a:latin typeface="Arial" panose="020B0604020202020204" pitchFamily="34" charset="0"/>
                          <a:cs typeface="Arial" panose="020B0604020202020204" pitchFamily="34"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7909483"/>
                  </a:ext>
                </a:extLst>
              </a:tr>
            </a:tbl>
          </a:graphicData>
        </a:graphic>
      </p:graphicFrame>
      <p:graphicFrame>
        <p:nvGraphicFramePr>
          <p:cNvPr id="12" name="Table 11">
            <a:extLst>
              <a:ext uri="{FF2B5EF4-FFF2-40B4-BE49-F238E27FC236}">
                <a16:creationId xmlns:a16="http://schemas.microsoft.com/office/drawing/2014/main" id="{B9D7C3E5-6A85-4C9B-B24C-D5040C58375C}"/>
              </a:ext>
            </a:extLst>
          </p:cNvPr>
          <p:cNvGraphicFramePr>
            <a:graphicFrameLocks noGrp="1"/>
          </p:cNvGraphicFramePr>
          <p:nvPr>
            <p:extLst>
              <p:ext uri="{D42A27DB-BD31-4B8C-83A1-F6EECF244321}">
                <p14:modId xmlns:p14="http://schemas.microsoft.com/office/powerpoint/2010/main" val="3289163492"/>
              </p:ext>
            </p:extLst>
          </p:nvPr>
        </p:nvGraphicFramePr>
        <p:xfrm>
          <a:off x="45720" y="4063061"/>
          <a:ext cx="1998133" cy="1112520"/>
        </p:xfrm>
        <a:graphic>
          <a:graphicData uri="http://schemas.openxmlformats.org/drawingml/2006/table">
            <a:tbl>
              <a:tblPr firstRow="1" bandRow="1">
                <a:tableStyleId>{5C22544A-7EE6-4342-B048-85BDC9FD1C3A}</a:tableStyleId>
              </a:tblPr>
              <a:tblGrid>
                <a:gridCol w="1998133">
                  <a:extLst>
                    <a:ext uri="{9D8B030D-6E8A-4147-A177-3AD203B41FA5}">
                      <a16:colId xmlns:a16="http://schemas.microsoft.com/office/drawing/2014/main" val="2897348653"/>
                    </a:ext>
                  </a:extLst>
                </a:gridCol>
              </a:tblGrid>
              <a:tr h="370840">
                <a:tc>
                  <a:txBody>
                    <a:bodyPr/>
                    <a:lstStyle/>
                    <a:p>
                      <a:pPr algn="ctr"/>
                      <a:r>
                        <a:rPr lang="en-US" sz="1600" b="1">
                          <a:solidFill>
                            <a:schemeClr val="tx1"/>
                          </a:solidFill>
                          <a:latin typeface="Arial" panose="020B0604020202020204" pitchFamily="34" charset="0"/>
                          <a:cs typeface="Arial" panose="020B0604020202020204" pitchFamily="34" charset="0"/>
                        </a:rPr>
                        <a:t>CSB</a:t>
                      </a: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677388"/>
                  </a:ext>
                </a:extLst>
              </a:tr>
              <a:tr h="370840">
                <a:tc>
                  <a:txBody>
                    <a:bodyPr/>
                    <a:lstStyle/>
                    <a:p>
                      <a:pPr algn="ctr"/>
                      <a:r>
                        <a:rPr lang="en-US" altLang="zh-CN" sz="1600" b="1">
                          <a:solidFill>
                            <a:schemeClr val="tx1"/>
                          </a:solidFill>
                          <a:latin typeface="Arial" panose="020B0604020202020204" pitchFamily="34" charset="0"/>
                          <a:cs typeface="Arial" panose="020B0604020202020204" pitchFamily="34" charset="0"/>
                        </a:rPr>
                        <a:t>VALUES</a:t>
                      </a:r>
                      <a:endParaRPr lang="en-US" sz="1600" b="1">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246043"/>
                  </a:ext>
                </a:extLst>
              </a:tr>
              <a:tr h="370840">
                <a:tc>
                  <a:txBody>
                    <a:bodyPr/>
                    <a:lstStyle/>
                    <a:p>
                      <a:pPr algn="ctr"/>
                      <a:endParaRPr lang="en-US" altLang="zh-CN" b="1">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4928166"/>
                  </a:ext>
                </a:extLst>
              </a:tr>
            </a:tbl>
          </a:graphicData>
        </a:graphic>
      </p:graphicFrame>
      <p:sp>
        <p:nvSpPr>
          <p:cNvPr id="13" name="TextBox 12">
            <a:extLst>
              <a:ext uri="{FF2B5EF4-FFF2-40B4-BE49-F238E27FC236}">
                <a16:creationId xmlns:a16="http://schemas.microsoft.com/office/drawing/2014/main" id="{32235F99-58D2-46AA-8B7E-8296C67FE002}"/>
              </a:ext>
            </a:extLst>
          </p:cNvPr>
          <p:cNvSpPr txBox="1"/>
          <p:nvPr/>
        </p:nvSpPr>
        <p:spPr>
          <a:xfrm>
            <a:off x="-157480" y="4763095"/>
            <a:ext cx="2214033" cy="861774"/>
          </a:xfrm>
          <a:prstGeom prst="rect">
            <a:avLst/>
          </a:prstGeom>
          <a:noFill/>
        </p:spPr>
        <p:txBody>
          <a:bodyPr wrap="square" rtlCol="0">
            <a:spAutoFit/>
          </a:bodyPr>
          <a:lstStyle/>
          <a:p>
            <a:pPr algn="ctr"/>
            <a:r>
              <a:rPr lang="en-US" altLang="zh-CN" sz="1600" b="1">
                <a:latin typeface="Arial" panose="020B0604020202020204" pitchFamily="34" charset="0"/>
                <a:cs typeface="Arial" panose="020B0604020202020204" pitchFamily="34" charset="0"/>
              </a:rPr>
              <a:t>BANK INTERNAL</a:t>
            </a:r>
          </a:p>
          <a:p>
            <a:pPr algn="ctr"/>
            <a:r>
              <a:rPr lang="en-US" altLang="zh-CN" sz="1600" b="1">
                <a:latin typeface="Arial" panose="020B0604020202020204" pitchFamily="34" charset="0"/>
                <a:cs typeface="Arial" panose="020B0604020202020204" pitchFamily="34" charset="0"/>
              </a:rPr>
              <a:t>INDICES</a:t>
            </a:r>
          </a:p>
          <a:p>
            <a:endParaRPr lang="en-US">
              <a:latin typeface="Arial" panose="020B0604020202020204"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7E068B2A-799D-4358-99ED-F126F3DD6961}"/>
              </a:ext>
            </a:extLst>
          </p:cNvPr>
          <p:cNvCxnSpPr/>
          <p:nvPr/>
        </p:nvCxnSpPr>
        <p:spPr>
          <a:xfrm>
            <a:off x="2056553" y="4053536"/>
            <a:ext cx="1751542" cy="952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06F2B74-B202-4603-8272-731523A56725}"/>
              </a:ext>
            </a:extLst>
          </p:cNvPr>
          <p:cNvSpPr txBox="1"/>
          <p:nvPr/>
        </p:nvSpPr>
        <p:spPr>
          <a:xfrm>
            <a:off x="1561426" y="3361199"/>
            <a:ext cx="3002506" cy="646331"/>
          </a:xfrm>
          <a:prstGeom prst="rect">
            <a:avLst/>
          </a:prstGeom>
          <a:noFill/>
        </p:spPr>
        <p:txBody>
          <a:bodyPr wrap="square" rtlCol="0">
            <a:spAutoFit/>
          </a:bodyPr>
          <a:lstStyle/>
          <a:p>
            <a:r>
              <a:rPr lang="en-US" altLang="zh-CN" b="1">
                <a:latin typeface="Arial" panose="020B0604020202020204" pitchFamily="34" charset="0"/>
                <a:cs typeface="Arial" panose="020B0604020202020204" pitchFamily="34" charset="0"/>
              </a:rPr>
              <a:t>Data rearrangement for </a:t>
            </a:r>
          </a:p>
          <a:p>
            <a:r>
              <a:rPr lang="en-US" altLang="zh-CN" b="1">
                <a:latin typeface="Arial" panose="020B0604020202020204" pitchFamily="34" charset="0"/>
                <a:cs typeface="Arial" panose="020B0604020202020204" pitchFamily="34" charset="0"/>
              </a:rPr>
              <a:t>inter-bank parallelization</a:t>
            </a:r>
            <a:endParaRPr lang="en-US" b="1">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54D36D3E-360B-4BDB-93C0-6CD264FC34DA}"/>
              </a:ext>
            </a:extLst>
          </p:cNvPr>
          <p:cNvSpPr txBox="1"/>
          <p:nvPr/>
        </p:nvSpPr>
        <p:spPr>
          <a:xfrm>
            <a:off x="1499901" y="5285994"/>
            <a:ext cx="3104372" cy="369332"/>
          </a:xfrm>
          <a:prstGeom prst="rect">
            <a:avLst/>
          </a:prstGeom>
          <a:noFill/>
        </p:spPr>
        <p:txBody>
          <a:bodyPr wrap="square" rtlCol="0">
            <a:spAutoFit/>
          </a:bodyPr>
          <a:lstStyle/>
          <a:p>
            <a:r>
              <a:rPr lang="en-US" altLang="zh-CN" b="1">
                <a:latin typeface="Arial" panose="020B0604020202020204" pitchFamily="34" charset="0"/>
                <a:cs typeface="Arial" panose="020B0604020202020204" pitchFamily="34" charset="0"/>
              </a:rPr>
              <a:t>Physical BRAM addresses</a:t>
            </a:r>
            <a:endParaRPr lang="en-US" b="1">
              <a:latin typeface="Arial" panose="020B0604020202020204" pitchFamily="34" charset="0"/>
              <a:cs typeface="Arial" panose="020B0604020202020204" pitchFamily="34" charset="0"/>
            </a:endParaRPr>
          </a:p>
        </p:txBody>
      </p:sp>
      <p:graphicFrame>
        <p:nvGraphicFramePr>
          <p:cNvPr id="20" name="Table 19">
            <a:extLst>
              <a:ext uri="{FF2B5EF4-FFF2-40B4-BE49-F238E27FC236}">
                <a16:creationId xmlns:a16="http://schemas.microsoft.com/office/drawing/2014/main" id="{89EDD686-A5AF-4674-B40A-4D14A79B34F2}"/>
              </a:ext>
            </a:extLst>
          </p:cNvPr>
          <p:cNvGraphicFramePr>
            <a:graphicFrameLocks noGrp="1"/>
          </p:cNvGraphicFramePr>
          <p:nvPr>
            <p:extLst>
              <p:ext uri="{D42A27DB-BD31-4B8C-83A1-F6EECF244321}">
                <p14:modId xmlns:p14="http://schemas.microsoft.com/office/powerpoint/2010/main" val="2571351518"/>
              </p:ext>
            </p:extLst>
          </p:nvPr>
        </p:nvGraphicFramePr>
        <p:xfrm>
          <a:off x="703978" y="1658652"/>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1256857445"/>
                    </a:ext>
                  </a:extLst>
                </a:gridCol>
                <a:gridCol w="508000">
                  <a:extLst>
                    <a:ext uri="{9D8B030D-6E8A-4147-A177-3AD203B41FA5}">
                      <a16:colId xmlns:a16="http://schemas.microsoft.com/office/drawing/2014/main" val="3759968834"/>
                    </a:ext>
                  </a:extLst>
                </a:gridCol>
                <a:gridCol w="508000">
                  <a:extLst>
                    <a:ext uri="{9D8B030D-6E8A-4147-A177-3AD203B41FA5}">
                      <a16:colId xmlns:a16="http://schemas.microsoft.com/office/drawing/2014/main" val="87173756"/>
                    </a:ext>
                  </a:extLst>
                </a:gridCol>
                <a:gridCol w="508000">
                  <a:extLst>
                    <a:ext uri="{9D8B030D-6E8A-4147-A177-3AD203B41FA5}">
                      <a16:colId xmlns:a16="http://schemas.microsoft.com/office/drawing/2014/main" val="1918385628"/>
                    </a:ext>
                  </a:extLst>
                </a:gridCol>
                <a:gridCol w="508000">
                  <a:extLst>
                    <a:ext uri="{9D8B030D-6E8A-4147-A177-3AD203B41FA5}">
                      <a16:colId xmlns:a16="http://schemas.microsoft.com/office/drawing/2014/main" val="3813226212"/>
                    </a:ext>
                  </a:extLst>
                </a:gridCol>
                <a:gridCol w="508000">
                  <a:extLst>
                    <a:ext uri="{9D8B030D-6E8A-4147-A177-3AD203B41FA5}">
                      <a16:colId xmlns:a16="http://schemas.microsoft.com/office/drawing/2014/main" val="1015372488"/>
                    </a:ext>
                  </a:extLst>
                </a:gridCol>
                <a:gridCol w="508000">
                  <a:extLst>
                    <a:ext uri="{9D8B030D-6E8A-4147-A177-3AD203B41FA5}">
                      <a16:colId xmlns:a16="http://schemas.microsoft.com/office/drawing/2014/main" val="2663004767"/>
                    </a:ext>
                  </a:extLst>
                </a:gridCol>
                <a:gridCol w="508000">
                  <a:extLst>
                    <a:ext uri="{9D8B030D-6E8A-4147-A177-3AD203B41FA5}">
                      <a16:colId xmlns:a16="http://schemas.microsoft.com/office/drawing/2014/main" val="3952751653"/>
                    </a:ext>
                  </a:extLst>
                </a:gridCol>
                <a:gridCol w="508000">
                  <a:extLst>
                    <a:ext uri="{9D8B030D-6E8A-4147-A177-3AD203B41FA5}">
                      <a16:colId xmlns:a16="http://schemas.microsoft.com/office/drawing/2014/main" val="2121558648"/>
                    </a:ext>
                  </a:extLst>
                </a:gridCol>
                <a:gridCol w="508000">
                  <a:extLst>
                    <a:ext uri="{9D8B030D-6E8A-4147-A177-3AD203B41FA5}">
                      <a16:colId xmlns:a16="http://schemas.microsoft.com/office/drawing/2014/main" val="3917276879"/>
                    </a:ext>
                  </a:extLst>
                </a:gridCol>
                <a:gridCol w="508000">
                  <a:extLst>
                    <a:ext uri="{9D8B030D-6E8A-4147-A177-3AD203B41FA5}">
                      <a16:colId xmlns:a16="http://schemas.microsoft.com/office/drawing/2014/main" val="1939519976"/>
                    </a:ext>
                  </a:extLst>
                </a:gridCol>
                <a:gridCol w="508000">
                  <a:extLst>
                    <a:ext uri="{9D8B030D-6E8A-4147-A177-3AD203B41FA5}">
                      <a16:colId xmlns:a16="http://schemas.microsoft.com/office/drawing/2014/main" val="1889076702"/>
                    </a:ext>
                  </a:extLst>
                </a:gridCol>
                <a:gridCol w="508000">
                  <a:extLst>
                    <a:ext uri="{9D8B030D-6E8A-4147-A177-3AD203B41FA5}">
                      <a16:colId xmlns:a16="http://schemas.microsoft.com/office/drawing/2014/main" val="4213250561"/>
                    </a:ext>
                  </a:extLst>
                </a:gridCol>
                <a:gridCol w="508000">
                  <a:extLst>
                    <a:ext uri="{9D8B030D-6E8A-4147-A177-3AD203B41FA5}">
                      <a16:colId xmlns:a16="http://schemas.microsoft.com/office/drawing/2014/main" val="2250805730"/>
                    </a:ext>
                  </a:extLst>
                </a:gridCol>
                <a:gridCol w="508000">
                  <a:extLst>
                    <a:ext uri="{9D8B030D-6E8A-4147-A177-3AD203B41FA5}">
                      <a16:colId xmlns:a16="http://schemas.microsoft.com/office/drawing/2014/main" val="142863729"/>
                    </a:ext>
                  </a:extLst>
                </a:gridCol>
                <a:gridCol w="508000">
                  <a:extLst>
                    <a:ext uri="{9D8B030D-6E8A-4147-A177-3AD203B41FA5}">
                      <a16:colId xmlns:a16="http://schemas.microsoft.com/office/drawing/2014/main" val="2549710394"/>
                    </a:ext>
                  </a:extLst>
                </a:gridCol>
              </a:tblGrid>
              <a:tr h="370840">
                <a:tc>
                  <a:txBody>
                    <a:bodyPr/>
                    <a:lstStyle/>
                    <a:p>
                      <a:pPr algn="ctr"/>
                      <a:r>
                        <a:rPr lang="en-US" b="1" i="1">
                          <a:solidFill>
                            <a:srgbClr val="FF0000"/>
                          </a:solidFill>
                          <a:latin typeface="Arial" panose="020B0604020202020204" pitchFamily="34" charset="0"/>
                          <a:cs typeface="Arial" panose="020B0604020202020204" pitchFamily="34" charset="0"/>
                        </a:rPr>
                        <a:t>0</a:t>
                      </a:r>
                    </a:p>
                  </a:txBody>
                  <a:tcPr>
                    <a:solidFill>
                      <a:schemeClr val="bg1"/>
                    </a:solidFill>
                  </a:tcPr>
                </a:tc>
                <a:tc>
                  <a:txBody>
                    <a:bodyPr/>
                    <a:lstStyle/>
                    <a:p>
                      <a:pPr algn="ctr"/>
                      <a:r>
                        <a:rPr lang="en-US" i="1">
                          <a:solidFill>
                            <a:schemeClr val="tx1"/>
                          </a:solidFill>
                          <a:latin typeface="Arial" panose="020B0604020202020204" pitchFamily="34" charset="0"/>
                          <a:cs typeface="Arial" panose="020B0604020202020204" pitchFamily="34" charset="0"/>
                        </a:rPr>
                        <a:t>1</a:t>
                      </a:r>
                    </a:p>
                  </a:txBody>
                  <a:tcPr>
                    <a:solidFill>
                      <a:schemeClr val="bg1"/>
                    </a:solidFill>
                  </a:tcPr>
                </a:tc>
                <a:tc>
                  <a:txBody>
                    <a:bodyPr/>
                    <a:lstStyle/>
                    <a:p>
                      <a:pPr algn="ctr"/>
                      <a:r>
                        <a:rPr lang="en-US" i="1">
                          <a:solidFill>
                            <a:schemeClr val="tx1"/>
                          </a:solidFill>
                          <a:latin typeface="Arial" panose="020B0604020202020204" pitchFamily="34" charset="0"/>
                          <a:cs typeface="Arial" panose="020B0604020202020204" pitchFamily="34" charset="0"/>
                        </a:rPr>
                        <a:t>2</a:t>
                      </a:r>
                    </a:p>
                  </a:txBody>
                  <a:tcPr>
                    <a:solidFill>
                      <a:schemeClr val="bg1"/>
                    </a:solidFill>
                  </a:tcPr>
                </a:tc>
                <a:tc>
                  <a:txBody>
                    <a:bodyPr/>
                    <a:lstStyle/>
                    <a:p>
                      <a:pPr algn="ctr"/>
                      <a:r>
                        <a:rPr lang="en-US" i="1">
                          <a:solidFill>
                            <a:schemeClr val="tx1"/>
                          </a:solidFill>
                          <a:latin typeface="Arial" panose="020B0604020202020204" pitchFamily="34" charset="0"/>
                          <a:cs typeface="Arial" panose="020B0604020202020204" pitchFamily="34" charset="0"/>
                        </a:rPr>
                        <a:t>3</a:t>
                      </a:r>
                    </a:p>
                  </a:txBody>
                  <a:tcPr>
                    <a:solidFill>
                      <a:schemeClr val="bg1"/>
                    </a:solidFill>
                  </a:tcPr>
                </a:tc>
                <a:tc>
                  <a:txBody>
                    <a:bodyPr/>
                    <a:lstStyle/>
                    <a:p>
                      <a:pPr algn="ctr"/>
                      <a:r>
                        <a:rPr lang="en-US" i="1">
                          <a:solidFill>
                            <a:srgbClr val="FF0000"/>
                          </a:solidFill>
                          <a:latin typeface="Arial" panose="020B0604020202020204" pitchFamily="34" charset="0"/>
                          <a:cs typeface="Arial" panose="020B0604020202020204" pitchFamily="34" charset="0"/>
                        </a:rPr>
                        <a:t>0</a:t>
                      </a:r>
                    </a:p>
                  </a:txBody>
                  <a:tcPr>
                    <a:solidFill>
                      <a:schemeClr val="bg1"/>
                    </a:solidFill>
                  </a:tcPr>
                </a:tc>
                <a:tc>
                  <a:txBody>
                    <a:bodyPr/>
                    <a:lstStyle/>
                    <a:p>
                      <a:pPr algn="ctr"/>
                      <a:r>
                        <a:rPr lang="en-US" i="1">
                          <a:solidFill>
                            <a:schemeClr val="tx1"/>
                          </a:solidFill>
                          <a:latin typeface="Arial" panose="020B0604020202020204" pitchFamily="34" charset="0"/>
                          <a:cs typeface="Arial" panose="020B0604020202020204" pitchFamily="34" charset="0"/>
                        </a:rPr>
                        <a:t>1</a:t>
                      </a:r>
                    </a:p>
                  </a:txBody>
                  <a:tcPr>
                    <a:solidFill>
                      <a:schemeClr val="bg1"/>
                    </a:solidFill>
                  </a:tcPr>
                </a:tc>
                <a:tc>
                  <a:txBody>
                    <a:bodyPr/>
                    <a:lstStyle/>
                    <a:p>
                      <a:pPr algn="ctr"/>
                      <a:r>
                        <a:rPr lang="en-US" i="1">
                          <a:solidFill>
                            <a:schemeClr val="tx1"/>
                          </a:solidFill>
                          <a:latin typeface="Arial" panose="020B0604020202020204" pitchFamily="34" charset="0"/>
                          <a:cs typeface="Arial" panose="020B0604020202020204" pitchFamily="34" charset="0"/>
                        </a:rPr>
                        <a:t>2</a:t>
                      </a:r>
                    </a:p>
                  </a:txBody>
                  <a:tcPr>
                    <a:solidFill>
                      <a:schemeClr val="bg1"/>
                    </a:solidFill>
                  </a:tcPr>
                </a:tc>
                <a:tc>
                  <a:txBody>
                    <a:bodyPr/>
                    <a:lstStyle/>
                    <a:p>
                      <a:pPr algn="ctr"/>
                      <a:r>
                        <a:rPr lang="en-US" i="1">
                          <a:solidFill>
                            <a:schemeClr val="tx1"/>
                          </a:solidFill>
                          <a:latin typeface="Arial" panose="020B0604020202020204" pitchFamily="34" charset="0"/>
                          <a:cs typeface="Arial" panose="020B0604020202020204" pitchFamily="34" charset="0"/>
                        </a:rPr>
                        <a:t>3</a:t>
                      </a:r>
                    </a:p>
                  </a:txBody>
                  <a:tcPr>
                    <a:solidFill>
                      <a:schemeClr val="bg1"/>
                    </a:solidFill>
                  </a:tcPr>
                </a:tc>
                <a:tc>
                  <a:txBody>
                    <a:bodyPr/>
                    <a:lstStyle/>
                    <a:p>
                      <a:pPr algn="ctr"/>
                      <a:r>
                        <a:rPr lang="en-US" i="1">
                          <a:solidFill>
                            <a:srgbClr val="FF0000"/>
                          </a:solidFill>
                          <a:latin typeface="Arial" panose="020B0604020202020204" pitchFamily="34" charset="0"/>
                          <a:cs typeface="Arial" panose="020B0604020202020204" pitchFamily="34" charset="0"/>
                        </a:rPr>
                        <a:t>0</a:t>
                      </a:r>
                    </a:p>
                  </a:txBody>
                  <a:tcPr>
                    <a:solidFill>
                      <a:schemeClr val="bg1"/>
                    </a:solidFill>
                  </a:tcPr>
                </a:tc>
                <a:tc>
                  <a:txBody>
                    <a:bodyPr/>
                    <a:lstStyle/>
                    <a:p>
                      <a:pPr algn="ctr"/>
                      <a:r>
                        <a:rPr lang="en-US" i="1">
                          <a:solidFill>
                            <a:schemeClr val="tx1"/>
                          </a:solidFill>
                          <a:latin typeface="Arial" panose="020B0604020202020204" pitchFamily="34" charset="0"/>
                          <a:cs typeface="Arial" panose="020B0604020202020204" pitchFamily="34" charset="0"/>
                        </a:rPr>
                        <a:t>1</a:t>
                      </a:r>
                    </a:p>
                  </a:txBody>
                  <a:tcPr>
                    <a:solidFill>
                      <a:schemeClr val="bg1"/>
                    </a:solidFill>
                  </a:tcPr>
                </a:tc>
                <a:tc>
                  <a:txBody>
                    <a:bodyPr/>
                    <a:lstStyle/>
                    <a:p>
                      <a:pPr algn="ctr"/>
                      <a:r>
                        <a:rPr lang="en-US" i="1">
                          <a:solidFill>
                            <a:schemeClr val="tx1"/>
                          </a:solidFill>
                          <a:latin typeface="Arial" panose="020B0604020202020204" pitchFamily="34" charset="0"/>
                          <a:cs typeface="Arial" panose="020B0604020202020204" pitchFamily="34" charset="0"/>
                        </a:rPr>
                        <a:t>2</a:t>
                      </a:r>
                    </a:p>
                  </a:txBody>
                  <a:tcPr>
                    <a:solidFill>
                      <a:schemeClr val="bg1"/>
                    </a:solidFill>
                  </a:tcPr>
                </a:tc>
                <a:tc>
                  <a:txBody>
                    <a:bodyPr/>
                    <a:lstStyle/>
                    <a:p>
                      <a:pPr algn="ctr"/>
                      <a:r>
                        <a:rPr lang="en-US" i="1">
                          <a:solidFill>
                            <a:schemeClr val="tx1"/>
                          </a:solidFill>
                          <a:latin typeface="Arial" panose="020B0604020202020204" pitchFamily="34" charset="0"/>
                          <a:cs typeface="Arial" panose="020B0604020202020204" pitchFamily="34" charset="0"/>
                        </a:rPr>
                        <a:t>3</a:t>
                      </a:r>
                    </a:p>
                  </a:txBody>
                  <a:tcPr>
                    <a:solidFill>
                      <a:schemeClr val="bg1"/>
                    </a:solidFill>
                  </a:tcPr>
                </a:tc>
                <a:tc>
                  <a:txBody>
                    <a:bodyPr/>
                    <a:lstStyle/>
                    <a:p>
                      <a:pPr algn="ctr"/>
                      <a:r>
                        <a:rPr lang="en-US" i="1">
                          <a:solidFill>
                            <a:schemeClr val="tx1"/>
                          </a:solidFill>
                          <a:latin typeface="Arial" panose="020B0604020202020204" pitchFamily="34" charset="0"/>
                          <a:cs typeface="Arial" panose="020B0604020202020204" pitchFamily="34" charset="0"/>
                        </a:rPr>
                        <a:t>0</a:t>
                      </a:r>
                    </a:p>
                  </a:txBody>
                  <a:tcPr>
                    <a:solidFill>
                      <a:schemeClr val="bg1"/>
                    </a:solidFill>
                  </a:tcPr>
                </a:tc>
                <a:tc>
                  <a:txBody>
                    <a:bodyPr/>
                    <a:lstStyle/>
                    <a:p>
                      <a:pPr algn="ctr"/>
                      <a:r>
                        <a:rPr lang="en-US" i="1">
                          <a:solidFill>
                            <a:srgbClr val="FF0000"/>
                          </a:solidFill>
                          <a:latin typeface="Arial" panose="020B0604020202020204" pitchFamily="34" charset="0"/>
                          <a:cs typeface="Arial" panose="020B0604020202020204" pitchFamily="34" charset="0"/>
                        </a:rPr>
                        <a:t>1</a:t>
                      </a:r>
                    </a:p>
                  </a:txBody>
                  <a:tcPr>
                    <a:solidFill>
                      <a:schemeClr val="bg1"/>
                    </a:solidFill>
                  </a:tcPr>
                </a:tc>
                <a:tc>
                  <a:txBody>
                    <a:bodyPr/>
                    <a:lstStyle/>
                    <a:p>
                      <a:pPr algn="ctr"/>
                      <a:r>
                        <a:rPr lang="en-US" i="1">
                          <a:solidFill>
                            <a:schemeClr val="tx1"/>
                          </a:solidFill>
                          <a:latin typeface="Arial" panose="020B0604020202020204" pitchFamily="34" charset="0"/>
                          <a:cs typeface="Arial" panose="020B0604020202020204" pitchFamily="34" charset="0"/>
                        </a:rPr>
                        <a:t>2</a:t>
                      </a:r>
                    </a:p>
                  </a:txBody>
                  <a:tcPr>
                    <a:solidFill>
                      <a:schemeClr val="bg1"/>
                    </a:solidFill>
                  </a:tcPr>
                </a:tc>
                <a:tc>
                  <a:txBody>
                    <a:bodyPr/>
                    <a:lstStyle/>
                    <a:p>
                      <a:pPr algn="ctr"/>
                      <a:r>
                        <a:rPr lang="en-US" i="1">
                          <a:solidFill>
                            <a:schemeClr val="tx1"/>
                          </a:solidFill>
                          <a:latin typeface="Arial" panose="020B0604020202020204" pitchFamily="34" charset="0"/>
                          <a:cs typeface="Arial" panose="020B0604020202020204" pitchFamily="34" charset="0"/>
                        </a:rPr>
                        <a:t>3</a:t>
                      </a:r>
                    </a:p>
                  </a:txBody>
                  <a:tcPr>
                    <a:solidFill>
                      <a:schemeClr val="bg1"/>
                    </a:solidFill>
                  </a:tcPr>
                </a:tc>
                <a:extLst>
                  <a:ext uri="{0D108BD9-81ED-4DB2-BD59-A6C34878D82A}">
                    <a16:rowId xmlns:a16="http://schemas.microsoft.com/office/drawing/2014/main" val="3310415396"/>
                  </a:ext>
                </a:extLst>
              </a:tr>
            </a:tbl>
          </a:graphicData>
        </a:graphic>
      </p:graphicFrame>
      <p:cxnSp>
        <p:nvCxnSpPr>
          <p:cNvPr id="4" name="Straight Arrow Connector 3">
            <a:extLst>
              <a:ext uri="{FF2B5EF4-FFF2-40B4-BE49-F238E27FC236}">
                <a16:creationId xmlns:a16="http://schemas.microsoft.com/office/drawing/2014/main" id="{2B7B2C65-A143-42CD-A570-9C41CD7FB075}"/>
              </a:ext>
            </a:extLst>
          </p:cNvPr>
          <p:cNvCxnSpPr/>
          <p:nvPr/>
        </p:nvCxnSpPr>
        <p:spPr>
          <a:xfrm>
            <a:off x="2938780" y="5095494"/>
            <a:ext cx="0" cy="1905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B474D228-43C4-454B-A46F-DDA3E0108718}"/>
              </a:ext>
            </a:extLst>
          </p:cNvPr>
          <p:cNvSpPr>
            <a:spLocks noGrp="1"/>
          </p:cNvSpPr>
          <p:nvPr>
            <p:ph type="title"/>
          </p:nvPr>
        </p:nvSpPr>
        <p:spPr>
          <a:xfrm>
            <a:off x="1" y="91675"/>
            <a:ext cx="9160174" cy="994172"/>
          </a:xfrm>
        </p:spPr>
        <p:txBody>
          <a:bodyPr>
            <a:noAutofit/>
          </a:bodyPr>
          <a:lstStyle/>
          <a:p>
            <a:r>
              <a:rPr lang="en-US" altLang="zh-CN" sz="4000">
                <a:latin typeface="Helvetica" panose="020B0604020202020204" pitchFamily="34" charset="0"/>
                <a:cs typeface="Helvetica" panose="020B0604020202020204" pitchFamily="34" charset="0"/>
              </a:rPr>
              <a:t>Our CSB </a:t>
            </a:r>
            <a:r>
              <a:rPr lang="en-US" altLang="zh-CN" sz="3200">
                <a:latin typeface="Helvetica" panose="020B0604020202020204" pitchFamily="34" charset="0"/>
                <a:cs typeface="Helvetica" panose="020B0604020202020204" pitchFamily="34" charset="0"/>
              </a:rPr>
              <a:t>(Compressed Sparse Banks)</a:t>
            </a:r>
            <a:endParaRPr lang="en-US" sz="3200">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E10EFE67-AA67-42C3-B35C-B8D6CF9C5B44}"/>
              </a:ext>
            </a:extLst>
          </p:cNvPr>
          <p:cNvSpPr txBox="1"/>
          <p:nvPr/>
        </p:nvSpPr>
        <p:spPr>
          <a:xfrm>
            <a:off x="301864" y="5996884"/>
            <a:ext cx="8824357" cy="461665"/>
          </a:xfrm>
          <a:prstGeom prst="rect">
            <a:avLst/>
          </a:prstGeom>
          <a:noFill/>
        </p:spPr>
        <p:txBody>
          <a:bodyPr wrap="square" rtlCol="0">
            <a:spAutoFit/>
          </a:bodyPr>
          <a:lstStyle/>
          <a:p>
            <a:r>
              <a:rPr lang="en-US" altLang="zh-CN" sz="2400">
                <a:latin typeface="Helvetica" panose="020B0604020202020204" pitchFamily="34" charset="0"/>
                <a:cs typeface="Helvetica" panose="020B0604020202020204" pitchFamily="34" charset="0"/>
              </a:rPr>
              <a:t>Specifically designed for BBS to eliminate decoding overheads</a:t>
            </a:r>
            <a:endParaRPr lang="en-US" sz="20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24967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atin typeface="Helvetica" panose="020B0604020202020204" pitchFamily="34" charset="0"/>
                <a:cs typeface="Helvetica" panose="020B0604020202020204" pitchFamily="34" charset="0"/>
              </a:rPr>
              <a:t>Outline</a:t>
            </a: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2" y="1085849"/>
            <a:ext cx="7886700" cy="5572127"/>
          </a:xfrm>
        </p:spPr>
        <p:txBody>
          <a:bodyPr/>
          <a:lstStyle/>
          <a:p>
            <a:pPr>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Motivation</a:t>
            </a:r>
          </a:p>
          <a:p>
            <a:pPr>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Design</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Bank-</a:t>
            </a:r>
            <a:r>
              <a:rPr lang="en-US" altLang="zh-CN">
                <a:solidFill>
                  <a:schemeClr val="bg1">
                    <a:lumMod val="65000"/>
                  </a:schemeClr>
                </a:solidFill>
                <a:latin typeface="Helvetica" panose="020B0604020202020204" pitchFamily="34" charset="0"/>
                <a:cs typeface="Helvetica" panose="020B0604020202020204" pitchFamily="34" charset="0"/>
              </a:rPr>
              <a:t>Balanced</a:t>
            </a:r>
            <a:r>
              <a:rPr lang="en-US">
                <a:solidFill>
                  <a:schemeClr val="bg1">
                    <a:lumMod val="65000"/>
                  </a:schemeClr>
                </a:solidFill>
                <a:latin typeface="Helvetica" panose="020B0604020202020204" pitchFamily="34" charset="0"/>
                <a:cs typeface="Helvetica" panose="020B0604020202020204" pitchFamily="34" charset="0"/>
              </a:rPr>
              <a:t> Sparsity Pattern (Pruning Method)</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Sparse Matrix Computation and Format for BBS</a:t>
            </a:r>
          </a:p>
          <a:p>
            <a:pPr lvl="1">
              <a:buClr>
                <a:schemeClr val="accent1">
                  <a:lumMod val="50000"/>
                </a:schemeClr>
              </a:buClr>
              <a:buFont typeface="Wingdings" panose="05000000000000000000" pitchFamily="2" charset="2"/>
              <a:buChar char="Ø"/>
            </a:pPr>
            <a:r>
              <a:rPr lang="en-US" altLang="zh-CN">
                <a:latin typeface="Helvetica" panose="020B0604020202020204" pitchFamily="34" charset="0"/>
                <a:cs typeface="Helvetica" panose="020B0604020202020204" pitchFamily="34" charset="0"/>
              </a:rPr>
              <a:t>BBS FPGA Accelerator</a:t>
            </a:r>
          </a:p>
          <a:p>
            <a:pPr>
              <a:buClr>
                <a:schemeClr val="accent1">
                  <a:lumMod val="50000"/>
                </a:schemeClr>
              </a:buClr>
              <a:buFont typeface="Wingdings" panose="05000000000000000000" pitchFamily="2" charset="2"/>
              <a:buChar char="Ø"/>
            </a:pPr>
            <a:r>
              <a:rPr lang="en-US" altLang="zh-CN">
                <a:solidFill>
                  <a:schemeClr val="bg1">
                    <a:lumMod val="65000"/>
                  </a:schemeClr>
                </a:solidFill>
                <a:latin typeface="Helvetica" panose="020B0604020202020204" pitchFamily="34" charset="0"/>
                <a:cs typeface="Helvetica" panose="020B0604020202020204" pitchFamily="34" charset="0"/>
              </a:rPr>
              <a:t>Evaluation</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Model Accuracy</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Hardware Efficiency</a:t>
            </a:r>
          </a:p>
          <a:p>
            <a:pPr>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Conclusion</a:t>
            </a:r>
          </a:p>
        </p:txBody>
      </p:sp>
    </p:spTree>
    <p:extLst>
      <p:ext uri="{BB962C8B-B14F-4D97-AF65-F5344CB8AC3E}">
        <p14:creationId xmlns:p14="http://schemas.microsoft.com/office/powerpoint/2010/main" val="1937907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atin typeface="Helvetica" panose="020B0604020202020204" pitchFamily="34" charset="0"/>
                <a:cs typeface="Helvetica" panose="020B0604020202020204" pitchFamily="34" charset="0"/>
              </a:rPr>
              <a:t>Accelerator Overview</a:t>
            </a:r>
          </a:p>
        </p:txBody>
      </p:sp>
      <p:pic>
        <p:nvPicPr>
          <p:cNvPr id="4" name="Picture 3">
            <a:extLst>
              <a:ext uri="{FF2B5EF4-FFF2-40B4-BE49-F238E27FC236}">
                <a16:creationId xmlns:a16="http://schemas.microsoft.com/office/drawing/2014/main" id="{181C6DE0-DC7A-4023-9E68-B175B4CD2AA2}"/>
              </a:ext>
            </a:extLst>
          </p:cNvPr>
          <p:cNvPicPr>
            <a:picLocks noChangeAspect="1"/>
          </p:cNvPicPr>
          <p:nvPr/>
        </p:nvPicPr>
        <p:blipFill>
          <a:blip r:embed="rId3"/>
          <a:stretch>
            <a:fillRect/>
          </a:stretch>
        </p:blipFill>
        <p:spPr>
          <a:xfrm>
            <a:off x="176392" y="1766399"/>
            <a:ext cx="8740415" cy="3869487"/>
          </a:xfrm>
          <a:prstGeom prst="rect">
            <a:avLst/>
          </a:prstGeom>
        </p:spPr>
      </p:pic>
    </p:spTree>
    <p:extLst>
      <p:ext uri="{BB962C8B-B14F-4D97-AF65-F5344CB8AC3E}">
        <p14:creationId xmlns:p14="http://schemas.microsoft.com/office/powerpoint/2010/main" val="3093822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atin typeface="Helvetica" panose="020B0604020202020204" pitchFamily="34" charset="0"/>
                <a:cs typeface="Helvetica" panose="020B0604020202020204" pitchFamily="34" charset="0"/>
              </a:rPr>
              <a:t>Accelerator Overview</a:t>
            </a:r>
          </a:p>
        </p:txBody>
      </p:sp>
      <p:pic>
        <p:nvPicPr>
          <p:cNvPr id="3" name="Picture 2">
            <a:extLst>
              <a:ext uri="{FF2B5EF4-FFF2-40B4-BE49-F238E27FC236}">
                <a16:creationId xmlns:a16="http://schemas.microsoft.com/office/drawing/2014/main" id="{63F7B971-2A3C-4ABA-A44F-6BDD2101F051}"/>
              </a:ext>
            </a:extLst>
          </p:cNvPr>
          <p:cNvPicPr>
            <a:picLocks noChangeAspect="1"/>
          </p:cNvPicPr>
          <p:nvPr/>
        </p:nvPicPr>
        <p:blipFill>
          <a:blip r:embed="rId3"/>
          <a:stretch>
            <a:fillRect/>
          </a:stretch>
        </p:blipFill>
        <p:spPr>
          <a:xfrm>
            <a:off x="171312" y="1760957"/>
            <a:ext cx="8740415" cy="3869486"/>
          </a:xfrm>
          <a:prstGeom prst="rect">
            <a:avLst/>
          </a:prstGeom>
        </p:spPr>
      </p:pic>
    </p:spTree>
    <p:extLst>
      <p:ext uri="{BB962C8B-B14F-4D97-AF65-F5344CB8AC3E}">
        <p14:creationId xmlns:p14="http://schemas.microsoft.com/office/powerpoint/2010/main" val="2266025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atin typeface="Helvetica" panose="020B0604020202020204" pitchFamily="34" charset="0"/>
                <a:cs typeface="Helvetica" panose="020B0604020202020204" pitchFamily="34" charset="0"/>
              </a:rPr>
              <a:t>Accelerator Overview</a:t>
            </a:r>
          </a:p>
        </p:txBody>
      </p:sp>
      <p:pic>
        <p:nvPicPr>
          <p:cNvPr id="4" name="Picture 3">
            <a:extLst>
              <a:ext uri="{FF2B5EF4-FFF2-40B4-BE49-F238E27FC236}">
                <a16:creationId xmlns:a16="http://schemas.microsoft.com/office/drawing/2014/main" id="{181C6DE0-DC7A-4023-9E68-B175B4CD2AA2}"/>
              </a:ext>
            </a:extLst>
          </p:cNvPr>
          <p:cNvPicPr>
            <a:picLocks noChangeAspect="1"/>
          </p:cNvPicPr>
          <p:nvPr/>
        </p:nvPicPr>
        <p:blipFill>
          <a:blip r:embed="rId3"/>
          <a:stretch>
            <a:fillRect/>
          </a:stretch>
        </p:blipFill>
        <p:spPr>
          <a:xfrm>
            <a:off x="60815" y="1461059"/>
            <a:ext cx="6649160" cy="3358591"/>
          </a:xfrm>
          <a:prstGeom prst="rect">
            <a:avLst/>
          </a:prstGeom>
        </p:spPr>
      </p:pic>
      <p:pic>
        <p:nvPicPr>
          <p:cNvPr id="5" name="Picture 4" descr="A close up of a logo&#10;&#10;Description automatically generated">
            <a:extLst>
              <a:ext uri="{FF2B5EF4-FFF2-40B4-BE49-F238E27FC236}">
                <a16:creationId xmlns:a16="http://schemas.microsoft.com/office/drawing/2014/main" id="{DA837C85-A3B7-4422-BE69-0A8D0A2D8A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848" y="5428315"/>
            <a:ext cx="8071565" cy="1372535"/>
          </a:xfrm>
          <a:prstGeom prst="rect">
            <a:avLst/>
          </a:prstGeom>
        </p:spPr>
      </p:pic>
      <p:cxnSp>
        <p:nvCxnSpPr>
          <p:cNvPr id="6" name="Straight Connector 5">
            <a:extLst>
              <a:ext uri="{FF2B5EF4-FFF2-40B4-BE49-F238E27FC236}">
                <a16:creationId xmlns:a16="http://schemas.microsoft.com/office/drawing/2014/main" id="{44831ABB-9BB1-4742-BD59-4C90C06B3EE6}"/>
              </a:ext>
            </a:extLst>
          </p:cNvPr>
          <p:cNvCxnSpPr>
            <a:cxnSpLocks/>
          </p:cNvCxnSpPr>
          <p:nvPr/>
        </p:nvCxnSpPr>
        <p:spPr>
          <a:xfrm flipH="1">
            <a:off x="825501" y="4157663"/>
            <a:ext cx="1260474" cy="127065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EFE6DC-9E82-4996-9A49-1466846EDC68}"/>
              </a:ext>
            </a:extLst>
          </p:cNvPr>
          <p:cNvCxnSpPr>
            <a:cxnSpLocks/>
          </p:cNvCxnSpPr>
          <p:nvPr/>
        </p:nvCxnSpPr>
        <p:spPr>
          <a:xfrm>
            <a:off x="2628900" y="4157663"/>
            <a:ext cx="6042513" cy="123927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78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atin typeface="Helvetica" panose="020B0604020202020204" pitchFamily="34" charset="0"/>
                <a:cs typeface="Helvetica" panose="020B0604020202020204" pitchFamily="34" charset="0"/>
              </a:rPr>
              <a:t>Accelerator Overview</a:t>
            </a:r>
          </a:p>
        </p:txBody>
      </p:sp>
      <p:pic>
        <p:nvPicPr>
          <p:cNvPr id="4" name="Picture 3">
            <a:extLst>
              <a:ext uri="{FF2B5EF4-FFF2-40B4-BE49-F238E27FC236}">
                <a16:creationId xmlns:a16="http://schemas.microsoft.com/office/drawing/2014/main" id="{181C6DE0-DC7A-4023-9E68-B175B4CD2AA2}"/>
              </a:ext>
            </a:extLst>
          </p:cNvPr>
          <p:cNvPicPr>
            <a:picLocks noChangeAspect="1"/>
          </p:cNvPicPr>
          <p:nvPr/>
        </p:nvPicPr>
        <p:blipFill>
          <a:blip r:embed="rId3"/>
          <a:stretch>
            <a:fillRect/>
          </a:stretch>
        </p:blipFill>
        <p:spPr>
          <a:xfrm>
            <a:off x="60815" y="1461059"/>
            <a:ext cx="6649160" cy="3358591"/>
          </a:xfrm>
          <a:prstGeom prst="rect">
            <a:avLst/>
          </a:prstGeom>
        </p:spPr>
      </p:pic>
      <p:pic>
        <p:nvPicPr>
          <p:cNvPr id="10" name="Picture 9" descr="A close up of a clock&#10;&#10;Description automatically generated">
            <a:extLst>
              <a:ext uri="{FF2B5EF4-FFF2-40B4-BE49-F238E27FC236}">
                <a16:creationId xmlns:a16="http://schemas.microsoft.com/office/drawing/2014/main" id="{0DD7DF13-FA61-4469-B801-48B6F1ACC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997" y="4073525"/>
            <a:ext cx="4954438" cy="2692800"/>
          </a:xfrm>
          <a:prstGeom prst="rect">
            <a:avLst/>
          </a:prstGeom>
        </p:spPr>
      </p:pic>
      <p:cxnSp>
        <p:nvCxnSpPr>
          <p:cNvPr id="11" name="Straight Connector 10">
            <a:extLst>
              <a:ext uri="{FF2B5EF4-FFF2-40B4-BE49-F238E27FC236}">
                <a16:creationId xmlns:a16="http://schemas.microsoft.com/office/drawing/2014/main" id="{CA65247D-7F26-4CFF-A3BA-612B69650C1F}"/>
              </a:ext>
            </a:extLst>
          </p:cNvPr>
          <p:cNvCxnSpPr>
            <a:cxnSpLocks/>
            <a:endCxn id="10" idx="1"/>
          </p:cNvCxnSpPr>
          <p:nvPr/>
        </p:nvCxnSpPr>
        <p:spPr>
          <a:xfrm>
            <a:off x="3781425" y="4248150"/>
            <a:ext cx="416572" cy="11717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05631D-DA7C-4C56-8234-DA6BCCC0A7DF}"/>
              </a:ext>
            </a:extLst>
          </p:cNvPr>
          <p:cNvCxnSpPr>
            <a:cxnSpLocks/>
          </p:cNvCxnSpPr>
          <p:nvPr/>
        </p:nvCxnSpPr>
        <p:spPr>
          <a:xfrm>
            <a:off x="4197997" y="3838575"/>
            <a:ext cx="2496269" cy="254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468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dirty="0">
                <a:latin typeface="Helvetica" panose="020B0604020202020204" pitchFamily="34" charset="0"/>
                <a:cs typeface="Helvetica" panose="020B0604020202020204" pitchFamily="34" charset="0"/>
              </a:rPr>
              <a:t>Real-time Inference of LSTM</a:t>
            </a:r>
            <a:endParaRPr lang="en-US" dirty="0">
              <a:latin typeface="Helvetica" panose="020B0604020202020204" pitchFamily="34" charset="0"/>
              <a:cs typeface="Helvetica" panose="020B0604020202020204" pitchFamily="34" charset="0"/>
            </a:endParaRPr>
          </a:p>
        </p:txBody>
      </p:sp>
      <p:pic>
        <p:nvPicPr>
          <p:cNvPr id="6" name="Picture 6" descr="Image result for speech recognition">
            <a:extLst>
              <a:ext uri="{FF2B5EF4-FFF2-40B4-BE49-F238E27FC236}">
                <a16:creationId xmlns:a16="http://schemas.microsoft.com/office/drawing/2014/main" id="{809D9FE2-BE75-4450-A693-1A689EEBC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6" y="1276634"/>
            <a:ext cx="4057650" cy="18974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C0D08D2-9436-437F-A1A1-8CF346773B83}"/>
              </a:ext>
            </a:extLst>
          </p:cNvPr>
          <p:cNvPicPr>
            <a:picLocks noChangeAspect="1"/>
          </p:cNvPicPr>
          <p:nvPr/>
        </p:nvPicPr>
        <p:blipFill>
          <a:blip r:embed="rId4"/>
          <a:stretch>
            <a:fillRect/>
          </a:stretch>
        </p:blipFill>
        <p:spPr>
          <a:xfrm>
            <a:off x="419100" y="1290732"/>
            <a:ext cx="2063750" cy="2081044"/>
          </a:xfrm>
          <a:prstGeom prst="rect">
            <a:avLst/>
          </a:prstGeom>
        </p:spPr>
      </p:pic>
      <p:pic>
        <p:nvPicPr>
          <p:cNvPr id="9" name="Picture 8">
            <a:extLst>
              <a:ext uri="{FF2B5EF4-FFF2-40B4-BE49-F238E27FC236}">
                <a16:creationId xmlns:a16="http://schemas.microsoft.com/office/drawing/2014/main" id="{C2AFC5A3-8391-44F8-AF04-0BDADB2E62D0}"/>
              </a:ext>
            </a:extLst>
          </p:cNvPr>
          <p:cNvPicPr>
            <a:picLocks noChangeAspect="1"/>
          </p:cNvPicPr>
          <p:nvPr/>
        </p:nvPicPr>
        <p:blipFill>
          <a:blip r:embed="rId5"/>
          <a:stretch>
            <a:fillRect/>
          </a:stretch>
        </p:blipFill>
        <p:spPr>
          <a:xfrm>
            <a:off x="6661154" y="1276636"/>
            <a:ext cx="2308784" cy="1984375"/>
          </a:xfrm>
          <a:prstGeom prst="rect">
            <a:avLst/>
          </a:prstGeom>
        </p:spPr>
      </p:pic>
      <p:cxnSp>
        <p:nvCxnSpPr>
          <p:cNvPr id="10" name="Straight Connector 9">
            <a:extLst>
              <a:ext uri="{FF2B5EF4-FFF2-40B4-BE49-F238E27FC236}">
                <a16:creationId xmlns:a16="http://schemas.microsoft.com/office/drawing/2014/main" id="{4CA1BB9F-E4CA-4FB0-8FAA-FDEF37D58BE3}"/>
              </a:ext>
            </a:extLst>
          </p:cNvPr>
          <p:cNvCxnSpPr/>
          <p:nvPr/>
        </p:nvCxnSpPr>
        <p:spPr>
          <a:xfrm>
            <a:off x="2543176" y="1290734"/>
            <a:ext cx="0" cy="1970277"/>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3B64ABBD-50C2-4EFA-9677-BB332A27A1DA}"/>
              </a:ext>
            </a:extLst>
          </p:cNvPr>
          <p:cNvCxnSpPr/>
          <p:nvPr/>
        </p:nvCxnSpPr>
        <p:spPr>
          <a:xfrm>
            <a:off x="6661152" y="1290734"/>
            <a:ext cx="0" cy="1970277"/>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4717F3FE-8290-4E0F-A0AC-F9FE1E43A062}"/>
              </a:ext>
            </a:extLst>
          </p:cNvPr>
          <p:cNvSpPr txBox="1"/>
          <p:nvPr/>
        </p:nvSpPr>
        <p:spPr>
          <a:xfrm>
            <a:off x="419101" y="3752789"/>
            <a:ext cx="22796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Machine Translation</a:t>
            </a:r>
          </a:p>
        </p:txBody>
      </p:sp>
      <p:sp>
        <p:nvSpPr>
          <p:cNvPr id="14" name="TextBox 13">
            <a:extLst>
              <a:ext uri="{FF2B5EF4-FFF2-40B4-BE49-F238E27FC236}">
                <a16:creationId xmlns:a16="http://schemas.microsoft.com/office/drawing/2014/main" id="{CBE87548-E58F-405D-8C51-9A2A83277E68}"/>
              </a:ext>
            </a:extLst>
          </p:cNvPr>
          <p:cNvSpPr txBox="1"/>
          <p:nvPr/>
        </p:nvSpPr>
        <p:spPr>
          <a:xfrm>
            <a:off x="3432177" y="3752789"/>
            <a:ext cx="22796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Speech Recognition</a:t>
            </a:r>
          </a:p>
        </p:txBody>
      </p:sp>
      <p:sp>
        <p:nvSpPr>
          <p:cNvPr id="15" name="TextBox 14">
            <a:extLst>
              <a:ext uri="{FF2B5EF4-FFF2-40B4-BE49-F238E27FC236}">
                <a16:creationId xmlns:a16="http://schemas.microsoft.com/office/drawing/2014/main" id="{6C04C249-9E0F-4833-B2E4-B46DEB64A9A7}"/>
              </a:ext>
            </a:extLst>
          </p:cNvPr>
          <p:cNvSpPr txBox="1"/>
          <p:nvPr/>
        </p:nvSpPr>
        <p:spPr>
          <a:xfrm>
            <a:off x="6690288" y="3752789"/>
            <a:ext cx="22796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Speech Synthesis</a:t>
            </a:r>
          </a:p>
        </p:txBody>
      </p:sp>
    </p:spTree>
    <p:extLst>
      <p:ext uri="{BB962C8B-B14F-4D97-AF65-F5344CB8AC3E}">
        <p14:creationId xmlns:p14="http://schemas.microsoft.com/office/powerpoint/2010/main" val="42275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atin typeface="Helvetica" panose="020B0604020202020204" pitchFamily="34" charset="0"/>
                <a:cs typeface="Helvetica" panose="020B0604020202020204" pitchFamily="34" charset="0"/>
              </a:rPr>
              <a:t>Outline</a:t>
            </a: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2" y="1085849"/>
            <a:ext cx="7886700" cy="5572127"/>
          </a:xfrm>
        </p:spPr>
        <p:txBody>
          <a:bodyPr/>
          <a:lstStyle/>
          <a:p>
            <a:pPr>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Motivation</a:t>
            </a:r>
          </a:p>
          <a:p>
            <a:pPr>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Design</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Bank-</a:t>
            </a:r>
            <a:r>
              <a:rPr lang="en-US" altLang="zh-CN">
                <a:solidFill>
                  <a:schemeClr val="bg1">
                    <a:lumMod val="65000"/>
                  </a:schemeClr>
                </a:solidFill>
                <a:latin typeface="Helvetica" panose="020B0604020202020204" pitchFamily="34" charset="0"/>
                <a:cs typeface="Helvetica" panose="020B0604020202020204" pitchFamily="34" charset="0"/>
              </a:rPr>
              <a:t>Balanced</a:t>
            </a:r>
            <a:r>
              <a:rPr lang="en-US">
                <a:solidFill>
                  <a:schemeClr val="bg1">
                    <a:lumMod val="65000"/>
                  </a:schemeClr>
                </a:solidFill>
                <a:latin typeface="Helvetica" panose="020B0604020202020204" pitchFamily="34" charset="0"/>
                <a:cs typeface="Helvetica" panose="020B0604020202020204" pitchFamily="34" charset="0"/>
              </a:rPr>
              <a:t> Sparsity Pattern (BBS)</a:t>
            </a:r>
          </a:p>
          <a:p>
            <a:pPr lvl="1">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Sparse Matrix Computation and Format for BBS</a:t>
            </a:r>
          </a:p>
          <a:p>
            <a:pPr lvl="1">
              <a:buClr>
                <a:schemeClr val="accent1">
                  <a:lumMod val="50000"/>
                </a:schemeClr>
              </a:buClr>
              <a:buFont typeface="Wingdings" panose="05000000000000000000" pitchFamily="2" charset="2"/>
              <a:buChar char="Ø"/>
            </a:pPr>
            <a:r>
              <a:rPr lang="en-US" altLang="zh-CN">
                <a:solidFill>
                  <a:schemeClr val="bg1">
                    <a:lumMod val="65000"/>
                  </a:schemeClr>
                </a:solidFill>
                <a:latin typeface="Helvetica" panose="020B0604020202020204" pitchFamily="34" charset="0"/>
                <a:cs typeface="Helvetica" panose="020B0604020202020204" pitchFamily="34" charset="0"/>
              </a:rPr>
              <a:t>BBS FPGA Accelerator</a:t>
            </a:r>
          </a:p>
          <a:p>
            <a:pPr>
              <a:buClr>
                <a:schemeClr val="accent1">
                  <a:lumMod val="50000"/>
                </a:schemeClr>
              </a:buClr>
              <a:buFont typeface="Wingdings" panose="05000000000000000000" pitchFamily="2" charset="2"/>
              <a:buChar char="Ø"/>
            </a:pPr>
            <a:r>
              <a:rPr lang="en-US" altLang="zh-CN">
                <a:latin typeface="Helvetica" panose="020B0604020202020204" pitchFamily="34" charset="0"/>
                <a:cs typeface="Helvetica" panose="020B0604020202020204" pitchFamily="34" charset="0"/>
              </a:rPr>
              <a:t>Evaluation</a:t>
            </a:r>
          </a:p>
          <a:p>
            <a:pPr lvl="1">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Model Accuracy</a:t>
            </a:r>
          </a:p>
          <a:p>
            <a:pPr lvl="1">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Hardware Efficiency</a:t>
            </a:r>
          </a:p>
          <a:p>
            <a:pPr>
              <a:buClr>
                <a:schemeClr val="accent1">
                  <a:lumMod val="50000"/>
                </a:schemeClr>
              </a:buClr>
              <a:buFont typeface="Wingdings" panose="05000000000000000000" pitchFamily="2" charset="2"/>
              <a:buChar char="Ø"/>
            </a:pPr>
            <a:r>
              <a:rPr lang="en-US">
                <a:solidFill>
                  <a:schemeClr val="bg1">
                    <a:lumMod val="65000"/>
                  </a:schemeClr>
                </a:solidFill>
                <a:latin typeface="Helvetica" panose="020B0604020202020204" pitchFamily="34" charset="0"/>
                <a:cs typeface="Helvetica" panose="020B0604020202020204" pitchFamily="34" charset="0"/>
              </a:rPr>
              <a:t>Conclusion</a:t>
            </a:r>
          </a:p>
        </p:txBody>
      </p:sp>
    </p:spTree>
    <p:extLst>
      <p:ext uri="{BB962C8B-B14F-4D97-AF65-F5344CB8AC3E}">
        <p14:creationId xmlns:p14="http://schemas.microsoft.com/office/powerpoint/2010/main" val="1997065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Model Accuracy</a:t>
            </a:r>
            <a:endParaRPr lang="en-US">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2" y="1085849"/>
            <a:ext cx="7886700" cy="5572127"/>
          </a:xfrm>
        </p:spPr>
        <p:txBody>
          <a:bodyPr/>
          <a:lstStyle/>
          <a:p>
            <a:pPr>
              <a:buClr>
                <a:schemeClr val="accent1">
                  <a:lumMod val="50000"/>
                </a:schemeClr>
              </a:buClr>
              <a:buFont typeface="Wingdings" panose="05000000000000000000" pitchFamily="2" charset="2"/>
              <a:buChar char="Ø"/>
            </a:pPr>
            <a:endParaRPr lang="en-US">
              <a:latin typeface="Helvetica" panose="020B0604020202020204" pitchFamily="34" charset="0"/>
              <a:cs typeface="Helvetica" panose="020B0604020202020204" pitchFamily="34" charset="0"/>
            </a:endParaRPr>
          </a:p>
          <a:p>
            <a:pPr>
              <a:buClr>
                <a:schemeClr val="accent1">
                  <a:lumMod val="50000"/>
                </a:schemeClr>
              </a:buClr>
              <a:buFont typeface="Wingdings" panose="05000000000000000000" pitchFamily="2" charset="2"/>
              <a:buChar char="Ø"/>
            </a:pPr>
            <a:endParaRPr lang="en-US">
              <a:latin typeface="Helvetica" panose="020B0604020202020204" pitchFamily="34" charset="0"/>
              <a:cs typeface="Helvetica" panose="020B0604020202020204" pitchFamily="34" charset="0"/>
            </a:endParaRPr>
          </a:p>
        </p:txBody>
      </p:sp>
      <p:pic>
        <p:nvPicPr>
          <p:cNvPr id="10" name="Picture 9">
            <a:extLst>
              <a:ext uri="{FF2B5EF4-FFF2-40B4-BE49-F238E27FC236}">
                <a16:creationId xmlns:a16="http://schemas.microsoft.com/office/drawing/2014/main" id="{9407D766-848F-44AE-AE3B-EEA040741D65}"/>
              </a:ext>
            </a:extLst>
          </p:cNvPr>
          <p:cNvPicPr>
            <a:picLocks noChangeAspect="1"/>
          </p:cNvPicPr>
          <p:nvPr/>
        </p:nvPicPr>
        <p:blipFill>
          <a:blip r:embed="rId3"/>
          <a:stretch>
            <a:fillRect/>
          </a:stretch>
        </p:blipFill>
        <p:spPr>
          <a:xfrm>
            <a:off x="2683593" y="1167647"/>
            <a:ext cx="5006255" cy="2635386"/>
          </a:xfrm>
          <a:prstGeom prst="rect">
            <a:avLst/>
          </a:prstGeom>
        </p:spPr>
      </p:pic>
      <p:sp>
        <p:nvSpPr>
          <p:cNvPr id="4" name="TextBox 3">
            <a:extLst>
              <a:ext uri="{FF2B5EF4-FFF2-40B4-BE49-F238E27FC236}">
                <a16:creationId xmlns:a16="http://schemas.microsoft.com/office/drawing/2014/main" id="{C70EAC2F-4E85-4383-A74F-89190C625703}"/>
              </a:ext>
            </a:extLst>
          </p:cNvPr>
          <p:cNvSpPr txBox="1"/>
          <p:nvPr/>
        </p:nvSpPr>
        <p:spPr>
          <a:xfrm>
            <a:off x="316030" y="4707669"/>
            <a:ext cx="2250701" cy="646331"/>
          </a:xfrm>
          <a:prstGeom prst="rect">
            <a:avLst/>
          </a:prstGeom>
          <a:noFill/>
        </p:spPr>
        <p:txBody>
          <a:bodyPr wrap="square" rtlCol="0">
            <a:spAutoFit/>
          </a:bodyPr>
          <a:lstStyle/>
          <a:p>
            <a:r>
              <a:rPr lang="en-US" altLang="zh-CN">
                <a:latin typeface="Helvetica" panose="020B0604020202020204" pitchFamily="34" charset="0"/>
                <a:cs typeface="Helvetica" panose="020B0604020202020204" pitchFamily="34" charset="0"/>
              </a:rPr>
              <a:t>Speech Recognition </a:t>
            </a:r>
          </a:p>
          <a:p>
            <a:r>
              <a:rPr lang="en-US" altLang="zh-CN">
                <a:latin typeface="Helvetica" panose="020B0604020202020204" pitchFamily="34" charset="0"/>
                <a:cs typeface="Helvetica" panose="020B0604020202020204" pitchFamily="34" charset="0"/>
              </a:rPr>
              <a:t>on TIMIT dataset</a:t>
            </a:r>
            <a:endParaRPr lang="en-US">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79E27B9C-B687-4D96-BA3E-F246536144E7}"/>
              </a:ext>
            </a:extLst>
          </p:cNvPr>
          <p:cNvSpPr txBox="1"/>
          <p:nvPr/>
        </p:nvSpPr>
        <p:spPr>
          <a:xfrm>
            <a:off x="295275" y="2026613"/>
            <a:ext cx="1933231" cy="646331"/>
          </a:xfrm>
          <a:prstGeom prst="rect">
            <a:avLst/>
          </a:prstGeom>
          <a:noFill/>
        </p:spPr>
        <p:txBody>
          <a:bodyPr wrap="square" rtlCol="0">
            <a:spAutoFit/>
          </a:bodyPr>
          <a:lstStyle/>
          <a:p>
            <a:r>
              <a:rPr lang="en-US" altLang="zh-CN">
                <a:latin typeface="Helvetica" panose="020B0604020202020204" pitchFamily="34" charset="0"/>
                <a:cs typeface="Helvetica" panose="020B0604020202020204" pitchFamily="34" charset="0"/>
              </a:rPr>
              <a:t>Language model </a:t>
            </a:r>
          </a:p>
          <a:p>
            <a:r>
              <a:rPr lang="en-US" altLang="zh-CN">
                <a:latin typeface="Helvetica" panose="020B0604020202020204" pitchFamily="34" charset="0"/>
                <a:cs typeface="Helvetica" panose="020B0604020202020204" pitchFamily="34" charset="0"/>
              </a:rPr>
              <a:t>PTB dataset</a:t>
            </a:r>
            <a:endParaRPr lang="en-US">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4578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Model Accuracy</a:t>
            </a:r>
            <a:endParaRPr lang="en-US">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2" y="1085849"/>
            <a:ext cx="7886700" cy="5572127"/>
          </a:xfrm>
        </p:spPr>
        <p:txBody>
          <a:bodyPr/>
          <a:lstStyle/>
          <a:p>
            <a:pPr>
              <a:buClr>
                <a:schemeClr val="accent1">
                  <a:lumMod val="50000"/>
                </a:schemeClr>
              </a:buClr>
              <a:buFont typeface="Wingdings" panose="05000000000000000000" pitchFamily="2" charset="2"/>
              <a:buChar char="Ø"/>
            </a:pPr>
            <a:endParaRPr lang="en-US">
              <a:latin typeface="Helvetica" panose="020B0604020202020204" pitchFamily="34" charset="0"/>
              <a:cs typeface="Helvetica" panose="020B0604020202020204" pitchFamily="34" charset="0"/>
            </a:endParaRPr>
          </a:p>
          <a:p>
            <a:pPr>
              <a:buClr>
                <a:schemeClr val="accent1">
                  <a:lumMod val="50000"/>
                </a:schemeClr>
              </a:buClr>
              <a:buFont typeface="Wingdings" panose="05000000000000000000" pitchFamily="2" charset="2"/>
              <a:buChar char="Ø"/>
            </a:pPr>
            <a:endParaRPr lang="en-US">
              <a:latin typeface="Helvetica" panose="020B0604020202020204" pitchFamily="34" charset="0"/>
              <a:cs typeface="Helvetica" panose="020B0604020202020204" pitchFamily="34" charset="0"/>
            </a:endParaRPr>
          </a:p>
        </p:txBody>
      </p:sp>
      <p:pic>
        <p:nvPicPr>
          <p:cNvPr id="10" name="Picture 9">
            <a:extLst>
              <a:ext uri="{FF2B5EF4-FFF2-40B4-BE49-F238E27FC236}">
                <a16:creationId xmlns:a16="http://schemas.microsoft.com/office/drawing/2014/main" id="{9407D766-848F-44AE-AE3B-EEA040741D65}"/>
              </a:ext>
            </a:extLst>
          </p:cNvPr>
          <p:cNvPicPr>
            <a:picLocks noChangeAspect="1"/>
          </p:cNvPicPr>
          <p:nvPr/>
        </p:nvPicPr>
        <p:blipFill>
          <a:blip r:embed="rId3"/>
          <a:stretch>
            <a:fillRect/>
          </a:stretch>
        </p:blipFill>
        <p:spPr>
          <a:xfrm>
            <a:off x="2683593" y="1167647"/>
            <a:ext cx="5006255" cy="2635386"/>
          </a:xfrm>
          <a:prstGeom prst="rect">
            <a:avLst/>
          </a:prstGeom>
        </p:spPr>
      </p:pic>
      <p:sp>
        <p:nvSpPr>
          <p:cNvPr id="4" name="TextBox 3">
            <a:extLst>
              <a:ext uri="{FF2B5EF4-FFF2-40B4-BE49-F238E27FC236}">
                <a16:creationId xmlns:a16="http://schemas.microsoft.com/office/drawing/2014/main" id="{C70EAC2F-4E85-4383-A74F-89190C625703}"/>
              </a:ext>
            </a:extLst>
          </p:cNvPr>
          <p:cNvSpPr txBox="1"/>
          <p:nvPr/>
        </p:nvSpPr>
        <p:spPr>
          <a:xfrm>
            <a:off x="316030" y="4707669"/>
            <a:ext cx="2250701" cy="646331"/>
          </a:xfrm>
          <a:prstGeom prst="rect">
            <a:avLst/>
          </a:prstGeom>
          <a:noFill/>
        </p:spPr>
        <p:txBody>
          <a:bodyPr wrap="square" rtlCol="0">
            <a:spAutoFit/>
          </a:bodyPr>
          <a:lstStyle/>
          <a:p>
            <a:r>
              <a:rPr lang="en-US" altLang="zh-CN">
                <a:latin typeface="Helvetica" panose="020B0604020202020204" pitchFamily="34" charset="0"/>
                <a:cs typeface="Helvetica" panose="020B0604020202020204" pitchFamily="34" charset="0"/>
              </a:rPr>
              <a:t>Speech Recognition </a:t>
            </a:r>
          </a:p>
          <a:p>
            <a:r>
              <a:rPr lang="en-US" altLang="zh-CN">
                <a:latin typeface="Helvetica" panose="020B0604020202020204" pitchFamily="34" charset="0"/>
                <a:cs typeface="Helvetica" panose="020B0604020202020204" pitchFamily="34" charset="0"/>
              </a:rPr>
              <a:t>on TIMIT dataset</a:t>
            </a:r>
            <a:endParaRPr lang="en-US">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79E27B9C-B687-4D96-BA3E-F246536144E7}"/>
              </a:ext>
            </a:extLst>
          </p:cNvPr>
          <p:cNvSpPr txBox="1"/>
          <p:nvPr/>
        </p:nvSpPr>
        <p:spPr>
          <a:xfrm>
            <a:off x="295275" y="2026613"/>
            <a:ext cx="1933231" cy="646331"/>
          </a:xfrm>
          <a:prstGeom prst="rect">
            <a:avLst/>
          </a:prstGeom>
          <a:noFill/>
        </p:spPr>
        <p:txBody>
          <a:bodyPr wrap="square" rtlCol="0">
            <a:spAutoFit/>
          </a:bodyPr>
          <a:lstStyle/>
          <a:p>
            <a:r>
              <a:rPr lang="en-US" altLang="zh-CN">
                <a:latin typeface="Helvetica" panose="020B0604020202020204" pitchFamily="34" charset="0"/>
                <a:cs typeface="Helvetica" panose="020B0604020202020204" pitchFamily="34" charset="0"/>
              </a:rPr>
              <a:t>Language model </a:t>
            </a:r>
          </a:p>
          <a:p>
            <a:r>
              <a:rPr lang="en-US" altLang="zh-CN">
                <a:latin typeface="Helvetica" panose="020B0604020202020204" pitchFamily="34" charset="0"/>
                <a:cs typeface="Helvetica" panose="020B0604020202020204" pitchFamily="34" charset="0"/>
              </a:rPr>
              <a:t>PTB dataset</a:t>
            </a:r>
            <a:endParaRPr lang="en-US">
              <a:latin typeface="Helvetica" panose="020B0604020202020204" pitchFamily="34" charset="0"/>
              <a:cs typeface="Helvetica" panose="020B0604020202020204" pitchFamily="34" charset="0"/>
            </a:endParaRPr>
          </a:p>
        </p:txBody>
      </p:sp>
      <p:cxnSp>
        <p:nvCxnSpPr>
          <p:cNvPr id="6" name="Straight Arrow Connector 5">
            <a:extLst>
              <a:ext uri="{FF2B5EF4-FFF2-40B4-BE49-F238E27FC236}">
                <a16:creationId xmlns:a16="http://schemas.microsoft.com/office/drawing/2014/main" id="{047BFDBB-AE40-4753-8C5B-59702A25C696}"/>
              </a:ext>
            </a:extLst>
          </p:cNvPr>
          <p:cNvCxnSpPr/>
          <p:nvPr/>
        </p:nvCxnSpPr>
        <p:spPr>
          <a:xfrm>
            <a:off x="7038976" y="2161430"/>
            <a:ext cx="342900" cy="200055"/>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0B28D22-BABE-44EF-9AD8-A5BF5A75E357}"/>
              </a:ext>
            </a:extLst>
          </p:cNvPr>
          <p:cNvCxnSpPr>
            <a:cxnSpLocks/>
          </p:cNvCxnSpPr>
          <p:nvPr/>
        </p:nvCxnSpPr>
        <p:spPr>
          <a:xfrm flipH="1" flipV="1">
            <a:off x="7404097" y="2378943"/>
            <a:ext cx="342899" cy="177761"/>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EA93AAB-441A-4092-B9AD-9285BAB9E9BC}"/>
              </a:ext>
            </a:extLst>
          </p:cNvPr>
          <p:cNvSpPr txBox="1"/>
          <p:nvPr/>
        </p:nvSpPr>
        <p:spPr>
          <a:xfrm>
            <a:off x="7486651" y="1980447"/>
            <a:ext cx="1189035" cy="369332"/>
          </a:xfrm>
          <a:prstGeom prst="rect">
            <a:avLst/>
          </a:prstGeom>
          <a:solidFill>
            <a:srgbClr val="C00000"/>
          </a:solidFill>
        </p:spPr>
        <p:txBody>
          <a:bodyPr wrap="square" rtlCol="0">
            <a:spAutoFit/>
          </a:bodyPr>
          <a:lstStyle/>
          <a:p>
            <a:r>
              <a:rPr lang="en-US" altLang="zh-CN">
                <a:solidFill>
                  <a:schemeClr val="bg1"/>
                </a:solidFill>
              </a:rPr>
              <a:t>Very</a:t>
            </a:r>
            <a:r>
              <a:rPr lang="en-US" altLang="zh-CN"/>
              <a:t> </a:t>
            </a:r>
            <a:r>
              <a:rPr lang="en-US" altLang="zh-CN">
                <a:solidFill>
                  <a:schemeClr val="bg1"/>
                </a:solidFill>
              </a:rPr>
              <a:t>close</a:t>
            </a:r>
            <a:endParaRPr lang="en-US">
              <a:solidFill>
                <a:schemeClr val="bg1"/>
              </a:solidFill>
            </a:endParaRPr>
          </a:p>
        </p:txBody>
      </p:sp>
    </p:spTree>
    <p:extLst>
      <p:ext uri="{BB962C8B-B14F-4D97-AF65-F5344CB8AC3E}">
        <p14:creationId xmlns:p14="http://schemas.microsoft.com/office/powerpoint/2010/main" val="297435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Model Accuracy</a:t>
            </a:r>
            <a:endParaRPr lang="en-US">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2" y="1085849"/>
            <a:ext cx="7886700" cy="5572127"/>
          </a:xfrm>
        </p:spPr>
        <p:txBody>
          <a:bodyPr/>
          <a:lstStyle/>
          <a:p>
            <a:pPr>
              <a:buClr>
                <a:schemeClr val="accent1">
                  <a:lumMod val="50000"/>
                </a:schemeClr>
              </a:buClr>
              <a:buFont typeface="Wingdings" panose="05000000000000000000" pitchFamily="2" charset="2"/>
              <a:buChar char="Ø"/>
            </a:pPr>
            <a:endParaRPr lang="en-US">
              <a:latin typeface="Helvetica" panose="020B0604020202020204" pitchFamily="34" charset="0"/>
              <a:cs typeface="Helvetica" panose="020B0604020202020204" pitchFamily="34" charset="0"/>
            </a:endParaRPr>
          </a:p>
          <a:p>
            <a:pPr>
              <a:buClr>
                <a:schemeClr val="accent1">
                  <a:lumMod val="50000"/>
                </a:schemeClr>
              </a:buClr>
              <a:buFont typeface="Wingdings" panose="05000000000000000000" pitchFamily="2" charset="2"/>
              <a:buChar char="Ø"/>
            </a:pPr>
            <a:endParaRPr lang="en-US">
              <a:latin typeface="Helvetica" panose="020B0604020202020204" pitchFamily="34" charset="0"/>
              <a:cs typeface="Helvetica" panose="020B0604020202020204" pitchFamily="34" charset="0"/>
            </a:endParaRPr>
          </a:p>
        </p:txBody>
      </p:sp>
      <p:pic>
        <p:nvPicPr>
          <p:cNvPr id="10" name="Picture 9">
            <a:extLst>
              <a:ext uri="{FF2B5EF4-FFF2-40B4-BE49-F238E27FC236}">
                <a16:creationId xmlns:a16="http://schemas.microsoft.com/office/drawing/2014/main" id="{9407D766-848F-44AE-AE3B-EEA040741D65}"/>
              </a:ext>
            </a:extLst>
          </p:cNvPr>
          <p:cNvPicPr>
            <a:picLocks noChangeAspect="1"/>
          </p:cNvPicPr>
          <p:nvPr/>
        </p:nvPicPr>
        <p:blipFill>
          <a:blip r:embed="rId3"/>
          <a:stretch>
            <a:fillRect/>
          </a:stretch>
        </p:blipFill>
        <p:spPr>
          <a:xfrm>
            <a:off x="2683593" y="1167647"/>
            <a:ext cx="5006255" cy="2635386"/>
          </a:xfrm>
          <a:prstGeom prst="rect">
            <a:avLst/>
          </a:prstGeom>
        </p:spPr>
      </p:pic>
      <p:pic>
        <p:nvPicPr>
          <p:cNvPr id="11" name="Picture 10">
            <a:extLst>
              <a:ext uri="{FF2B5EF4-FFF2-40B4-BE49-F238E27FC236}">
                <a16:creationId xmlns:a16="http://schemas.microsoft.com/office/drawing/2014/main" id="{62C043DD-1B66-4371-84E6-0C819B336B66}"/>
              </a:ext>
            </a:extLst>
          </p:cNvPr>
          <p:cNvPicPr>
            <a:picLocks noChangeAspect="1"/>
          </p:cNvPicPr>
          <p:nvPr/>
        </p:nvPicPr>
        <p:blipFill>
          <a:blip r:embed="rId4"/>
          <a:stretch>
            <a:fillRect/>
          </a:stretch>
        </p:blipFill>
        <p:spPr>
          <a:xfrm>
            <a:off x="2566731" y="3912747"/>
            <a:ext cx="5182827" cy="2703200"/>
          </a:xfrm>
          <a:prstGeom prst="rect">
            <a:avLst/>
          </a:prstGeom>
        </p:spPr>
      </p:pic>
      <p:sp>
        <p:nvSpPr>
          <p:cNvPr id="4" name="TextBox 3">
            <a:extLst>
              <a:ext uri="{FF2B5EF4-FFF2-40B4-BE49-F238E27FC236}">
                <a16:creationId xmlns:a16="http://schemas.microsoft.com/office/drawing/2014/main" id="{C70EAC2F-4E85-4383-A74F-89190C625703}"/>
              </a:ext>
            </a:extLst>
          </p:cNvPr>
          <p:cNvSpPr txBox="1"/>
          <p:nvPr/>
        </p:nvSpPr>
        <p:spPr>
          <a:xfrm>
            <a:off x="316030" y="4707669"/>
            <a:ext cx="2250701" cy="646331"/>
          </a:xfrm>
          <a:prstGeom prst="rect">
            <a:avLst/>
          </a:prstGeom>
          <a:noFill/>
        </p:spPr>
        <p:txBody>
          <a:bodyPr wrap="square" rtlCol="0">
            <a:spAutoFit/>
          </a:bodyPr>
          <a:lstStyle/>
          <a:p>
            <a:r>
              <a:rPr lang="en-US" altLang="zh-CN">
                <a:latin typeface="Helvetica" panose="020B0604020202020204" pitchFamily="34" charset="0"/>
                <a:cs typeface="Helvetica" panose="020B0604020202020204" pitchFamily="34" charset="0"/>
              </a:rPr>
              <a:t>Speech Recognition </a:t>
            </a:r>
          </a:p>
          <a:p>
            <a:r>
              <a:rPr lang="en-US" altLang="zh-CN">
                <a:latin typeface="Helvetica" panose="020B0604020202020204" pitchFamily="34" charset="0"/>
                <a:cs typeface="Helvetica" panose="020B0604020202020204" pitchFamily="34" charset="0"/>
              </a:rPr>
              <a:t>on TIMIT dataset</a:t>
            </a:r>
            <a:endParaRPr lang="en-US">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79E27B9C-B687-4D96-BA3E-F246536144E7}"/>
              </a:ext>
            </a:extLst>
          </p:cNvPr>
          <p:cNvSpPr txBox="1"/>
          <p:nvPr/>
        </p:nvSpPr>
        <p:spPr>
          <a:xfrm>
            <a:off x="295275" y="2026613"/>
            <a:ext cx="1933231" cy="646331"/>
          </a:xfrm>
          <a:prstGeom prst="rect">
            <a:avLst/>
          </a:prstGeom>
          <a:noFill/>
        </p:spPr>
        <p:txBody>
          <a:bodyPr wrap="square" rtlCol="0">
            <a:spAutoFit/>
          </a:bodyPr>
          <a:lstStyle/>
          <a:p>
            <a:r>
              <a:rPr lang="en-US" altLang="zh-CN">
                <a:latin typeface="Helvetica" panose="020B0604020202020204" pitchFamily="34" charset="0"/>
                <a:cs typeface="Helvetica" panose="020B0604020202020204" pitchFamily="34" charset="0"/>
              </a:rPr>
              <a:t>Language model </a:t>
            </a:r>
          </a:p>
          <a:p>
            <a:r>
              <a:rPr lang="en-US" altLang="zh-CN">
                <a:latin typeface="Helvetica" panose="020B0604020202020204" pitchFamily="34" charset="0"/>
                <a:cs typeface="Helvetica" panose="020B0604020202020204" pitchFamily="34" charset="0"/>
              </a:rPr>
              <a:t>PTB dataset</a:t>
            </a:r>
            <a:endParaRPr lang="en-US">
              <a:latin typeface="Helvetica" panose="020B0604020202020204" pitchFamily="34" charset="0"/>
              <a:cs typeface="Helvetica" panose="020B0604020202020204" pitchFamily="34" charset="0"/>
            </a:endParaRPr>
          </a:p>
        </p:txBody>
      </p:sp>
      <p:cxnSp>
        <p:nvCxnSpPr>
          <p:cNvPr id="6" name="Straight Arrow Connector 5">
            <a:extLst>
              <a:ext uri="{FF2B5EF4-FFF2-40B4-BE49-F238E27FC236}">
                <a16:creationId xmlns:a16="http://schemas.microsoft.com/office/drawing/2014/main" id="{047BFDBB-AE40-4753-8C5B-59702A25C696}"/>
              </a:ext>
            </a:extLst>
          </p:cNvPr>
          <p:cNvCxnSpPr/>
          <p:nvPr/>
        </p:nvCxnSpPr>
        <p:spPr>
          <a:xfrm>
            <a:off x="7038976" y="2161430"/>
            <a:ext cx="342900" cy="200055"/>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0B28D22-BABE-44EF-9AD8-A5BF5A75E357}"/>
              </a:ext>
            </a:extLst>
          </p:cNvPr>
          <p:cNvCxnSpPr>
            <a:cxnSpLocks/>
          </p:cNvCxnSpPr>
          <p:nvPr/>
        </p:nvCxnSpPr>
        <p:spPr>
          <a:xfrm flipH="1" flipV="1">
            <a:off x="7404097" y="2378943"/>
            <a:ext cx="342899" cy="177761"/>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EA93AAB-441A-4092-B9AD-9285BAB9E9BC}"/>
              </a:ext>
            </a:extLst>
          </p:cNvPr>
          <p:cNvSpPr txBox="1"/>
          <p:nvPr/>
        </p:nvSpPr>
        <p:spPr>
          <a:xfrm>
            <a:off x="7486651" y="1980447"/>
            <a:ext cx="1189035" cy="369332"/>
          </a:xfrm>
          <a:prstGeom prst="rect">
            <a:avLst/>
          </a:prstGeom>
          <a:solidFill>
            <a:srgbClr val="C00000"/>
          </a:solidFill>
        </p:spPr>
        <p:txBody>
          <a:bodyPr wrap="square" rtlCol="0">
            <a:spAutoFit/>
          </a:bodyPr>
          <a:lstStyle/>
          <a:p>
            <a:r>
              <a:rPr lang="en-US" altLang="zh-CN">
                <a:solidFill>
                  <a:schemeClr val="bg1"/>
                </a:solidFill>
              </a:rPr>
              <a:t>Very</a:t>
            </a:r>
            <a:r>
              <a:rPr lang="en-US" altLang="zh-CN"/>
              <a:t> </a:t>
            </a:r>
            <a:r>
              <a:rPr lang="en-US" altLang="zh-CN">
                <a:solidFill>
                  <a:schemeClr val="bg1"/>
                </a:solidFill>
              </a:rPr>
              <a:t>close</a:t>
            </a:r>
            <a:endParaRPr lang="en-US">
              <a:solidFill>
                <a:schemeClr val="bg1"/>
              </a:solidFill>
            </a:endParaRPr>
          </a:p>
        </p:txBody>
      </p:sp>
    </p:spTree>
    <p:extLst>
      <p:ext uri="{BB962C8B-B14F-4D97-AF65-F5344CB8AC3E}">
        <p14:creationId xmlns:p14="http://schemas.microsoft.com/office/powerpoint/2010/main" val="1191047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a:latin typeface="Helvetica" panose="020B0604020202020204" pitchFamily="34" charset="0"/>
                <a:cs typeface="Helvetica" panose="020B0604020202020204" pitchFamily="34" charset="0"/>
              </a:rPr>
              <a:t>Sensitivity to Bank Size</a:t>
            </a:r>
            <a:endParaRPr lang="en-US">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2" y="1085849"/>
            <a:ext cx="7886700" cy="5572127"/>
          </a:xfrm>
        </p:spPr>
        <p:txBody>
          <a:bodyPr/>
          <a:lstStyle/>
          <a:p>
            <a:pPr>
              <a:buClr>
                <a:schemeClr val="accent1">
                  <a:lumMod val="50000"/>
                </a:schemeClr>
              </a:buClr>
              <a:buFont typeface="Wingdings" panose="05000000000000000000" pitchFamily="2" charset="2"/>
              <a:buChar char="Ø"/>
            </a:pPr>
            <a:endParaRPr lang="en-US">
              <a:latin typeface="Helvetica" panose="020B0604020202020204" pitchFamily="34" charset="0"/>
              <a:cs typeface="Helvetica" panose="020B0604020202020204" pitchFamily="34" charset="0"/>
            </a:endParaRPr>
          </a:p>
          <a:p>
            <a:pPr>
              <a:buClr>
                <a:schemeClr val="accent1">
                  <a:lumMod val="50000"/>
                </a:schemeClr>
              </a:buClr>
              <a:buFont typeface="Wingdings" panose="05000000000000000000" pitchFamily="2" charset="2"/>
              <a:buChar char="Ø"/>
            </a:pPr>
            <a:endParaRPr lang="en-US">
              <a:latin typeface="Helvetica" panose="020B0604020202020204" pitchFamily="34" charset="0"/>
              <a:cs typeface="Helvetica" panose="020B0604020202020204" pitchFamily="34" charset="0"/>
            </a:endParaRPr>
          </a:p>
        </p:txBody>
      </p:sp>
      <p:pic>
        <p:nvPicPr>
          <p:cNvPr id="4" name="Picture 3">
            <a:extLst>
              <a:ext uri="{FF2B5EF4-FFF2-40B4-BE49-F238E27FC236}">
                <a16:creationId xmlns:a16="http://schemas.microsoft.com/office/drawing/2014/main" id="{008623A6-214C-48A3-8DB8-182E9C2A4DA5}"/>
              </a:ext>
            </a:extLst>
          </p:cNvPr>
          <p:cNvPicPr>
            <a:picLocks noChangeAspect="1"/>
          </p:cNvPicPr>
          <p:nvPr/>
        </p:nvPicPr>
        <p:blipFill>
          <a:blip r:embed="rId3"/>
          <a:stretch>
            <a:fillRect/>
          </a:stretch>
        </p:blipFill>
        <p:spPr>
          <a:xfrm>
            <a:off x="736526" y="3171826"/>
            <a:ext cx="6127898" cy="2600325"/>
          </a:xfrm>
          <a:prstGeom prst="rect">
            <a:avLst/>
          </a:prstGeom>
        </p:spPr>
      </p:pic>
      <p:sp>
        <p:nvSpPr>
          <p:cNvPr id="5" name="Content Placeholder 2">
            <a:extLst>
              <a:ext uri="{FF2B5EF4-FFF2-40B4-BE49-F238E27FC236}">
                <a16:creationId xmlns:a16="http://schemas.microsoft.com/office/drawing/2014/main" id="{77F1E408-222A-4796-97B2-FB0AD1521E89}"/>
              </a:ext>
            </a:extLst>
          </p:cNvPr>
          <p:cNvSpPr txBox="1">
            <a:spLocks/>
          </p:cNvSpPr>
          <p:nvPr/>
        </p:nvSpPr>
        <p:spPr>
          <a:xfrm>
            <a:off x="781052" y="1238249"/>
            <a:ext cx="7886700" cy="5572127"/>
          </a:xfrm>
          <a:prstGeom prst="rect">
            <a:avLst/>
          </a:prstGeom>
        </p:spPr>
        <p:txBody>
          <a:bodyPr vert="horz" lIns="91440" tIns="45720" rIns="91440" bIns="45720" rtlCol="0">
            <a:normAutofit/>
          </a:bodyPr>
          <a:lstStyle>
            <a:lvl1pPr marL="228596" indent="-228596" algn="l" defTabSz="91439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2" indent="-228596" algn="l" defTabSz="91439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6" indent="-228596" algn="l" defTabSz="91439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82"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6"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71"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6"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60"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55" indent="-228596" algn="l" defTabSz="91439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50000"/>
                </a:schemeClr>
              </a:buClr>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LSTM model on PTB dataset</a:t>
            </a:r>
          </a:p>
          <a:p>
            <a:pPr>
              <a:buClr>
                <a:schemeClr val="accent1">
                  <a:lumMod val="50000"/>
                </a:schemeClr>
              </a:buClr>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Comparisons</a:t>
            </a:r>
          </a:p>
          <a:p>
            <a:pPr lvl="1">
              <a:buClr>
                <a:schemeClr val="accent1">
                  <a:lumMod val="50000"/>
                </a:schemeClr>
              </a:buClr>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Different bank size in BBS</a:t>
            </a:r>
          </a:p>
          <a:p>
            <a:pPr lvl="1">
              <a:buClr>
                <a:schemeClr val="accent1">
                  <a:lumMod val="50000"/>
                </a:schemeClr>
              </a:buClr>
              <a:buFont typeface="Wingdings" panose="05000000000000000000" pitchFamily="2" charset="2"/>
              <a:buChar char="Ø"/>
            </a:pPr>
            <a:r>
              <a:rPr lang="en-US" altLang="zh-CN" dirty="0">
                <a:latin typeface="Helvetica" panose="020B0604020202020204" pitchFamily="34" charset="0"/>
                <a:cs typeface="Helvetica" panose="020B0604020202020204" pitchFamily="34" charset="0"/>
              </a:rPr>
              <a:t>Different block size in Block sparsity</a:t>
            </a:r>
          </a:p>
          <a:p>
            <a:pPr>
              <a:buClr>
                <a:schemeClr val="accent1">
                  <a:lumMod val="50000"/>
                </a:schemeClr>
              </a:buClr>
              <a:buFont typeface="Wingdings" panose="05000000000000000000" pitchFamily="2" charset="2"/>
              <a:buChar char="Ø"/>
            </a:pPr>
            <a:endParaRPr lang="en-US" dirty="0">
              <a:latin typeface="Helvetica" panose="020B0604020202020204" pitchFamily="34" charset="0"/>
              <a:cs typeface="Helvetica" panose="020B0604020202020204" pitchFamily="34" charset="0"/>
            </a:endParaRPr>
          </a:p>
        </p:txBody>
      </p:sp>
      <p:sp>
        <p:nvSpPr>
          <p:cNvPr id="6" name="Right Brace 5">
            <a:extLst>
              <a:ext uri="{FF2B5EF4-FFF2-40B4-BE49-F238E27FC236}">
                <a16:creationId xmlns:a16="http://schemas.microsoft.com/office/drawing/2014/main" id="{155E4FF8-EA4C-455C-A6F8-404E8A06482D}"/>
              </a:ext>
            </a:extLst>
          </p:cNvPr>
          <p:cNvSpPr/>
          <p:nvPr/>
        </p:nvSpPr>
        <p:spPr>
          <a:xfrm>
            <a:off x="6854899" y="4829175"/>
            <a:ext cx="152400" cy="74295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0F535CD0-28FF-4753-894C-1D97A4C8E73C}"/>
              </a:ext>
            </a:extLst>
          </p:cNvPr>
          <p:cNvCxnSpPr/>
          <p:nvPr/>
        </p:nvCxnSpPr>
        <p:spPr>
          <a:xfrm>
            <a:off x="6896174" y="3943350"/>
            <a:ext cx="0" cy="8001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784A76E-3BDC-4BCF-9124-FBFEF67E7985}"/>
              </a:ext>
            </a:extLst>
          </p:cNvPr>
          <p:cNvSpPr txBox="1"/>
          <p:nvPr/>
        </p:nvSpPr>
        <p:spPr>
          <a:xfrm>
            <a:off x="7153275" y="5010984"/>
            <a:ext cx="1828800" cy="369332"/>
          </a:xfrm>
          <a:prstGeom prst="rect">
            <a:avLst/>
          </a:prstGeom>
          <a:noFill/>
        </p:spPr>
        <p:txBody>
          <a:bodyPr wrap="square" rtlCol="0">
            <a:spAutoFit/>
          </a:bodyPr>
          <a:lstStyle/>
          <a:p>
            <a:r>
              <a:rPr lang="en-US" altLang="zh-CN"/>
              <a:t>Almost the same</a:t>
            </a:r>
            <a:endParaRPr lang="en-US"/>
          </a:p>
        </p:txBody>
      </p:sp>
      <p:sp>
        <p:nvSpPr>
          <p:cNvPr id="10" name="TextBox 9">
            <a:extLst>
              <a:ext uri="{FF2B5EF4-FFF2-40B4-BE49-F238E27FC236}">
                <a16:creationId xmlns:a16="http://schemas.microsoft.com/office/drawing/2014/main" id="{37B0C7CD-C66D-4461-9855-90B9823E7A64}"/>
              </a:ext>
            </a:extLst>
          </p:cNvPr>
          <p:cNvSpPr txBox="1"/>
          <p:nvPr/>
        </p:nvSpPr>
        <p:spPr>
          <a:xfrm>
            <a:off x="7153275" y="4102656"/>
            <a:ext cx="1828800" cy="369332"/>
          </a:xfrm>
          <a:prstGeom prst="rect">
            <a:avLst/>
          </a:prstGeom>
          <a:noFill/>
        </p:spPr>
        <p:txBody>
          <a:bodyPr wrap="square" rtlCol="0">
            <a:spAutoFit/>
          </a:bodyPr>
          <a:lstStyle/>
          <a:p>
            <a:r>
              <a:rPr lang="en-US" altLang="zh-CN"/>
              <a:t>Accuracy drop</a:t>
            </a:r>
            <a:endParaRPr lang="en-US"/>
          </a:p>
        </p:txBody>
      </p:sp>
    </p:spTree>
    <p:extLst>
      <p:ext uri="{BB962C8B-B14F-4D97-AF65-F5344CB8AC3E}">
        <p14:creationId xmlns:p14="http://schemas.microsoft.com/office/powerpoint/2010/main" val="205852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normAutofit/>
          </a:bodyPr>
          <a:lstStyle/>
          <a:p>
            <a:r>
              <a:rPr lang="en-US" altLang="zh-CN">
                <a:latin typeface="Helvetica" panose="020B0604020202020204" pitchFamily="34" charset="0"/>
                <a:cs typeface="Helvetica" panose="020B0604020202020204" pitchFamily="34" charset="0"/>
              </a:rPr>
              <a:t>Hardware Efficiency</a:t>
            </a:r>
            <a:endParaRPr lang="en-US">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2" y="1085849"/>
            <a:ext cx="7886700" cy="3067051"/>
          </a:xfrm>
        </p:spPr>
        <p:txBody>
          <a:bodyPr>
            <a:normAutofit fontScale="92500" lnSpcReduction="10000"/>
          </a:bodyPr>
          <a:lstStyle/>
          <a:p>
            <a:pPr>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FPGA platform</a:t>
            </a:r>
          </a:p>
          <a:p>
            <a:pPr lvl="1">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Catapult[1] with Intel </a:t>
            </a:r>
            <a:r>
              <a:rPr lang="en-US" err="1">
                <a:latin typeface="Helvetica" panose="020B0604020202020204" pitchFamily="34" charset="0"/>
                <a:cs typeface="Helvetica" panose="020B0604020202020204" pitchFamily="34" charset="0"/>
              </a:rPr>
              <a:t>Arria</a:t>
            </a:r>
            <a:r>
              <a:rPr lang="en-US">
                <a:latin typeface="Helvetica" panose="020B0604020202020204" pitchFamily="34" charset="0"/>
                <a:cs typeface="Helvetica" panose="020B0604020202020204" pitchFamily="34" charset="0"/>
              </a:rPr>
              <a:t> 10</a:t>
            </a:r>
            <a:endParaRPr lang="en-US" altLang="zh-CN">
              <a:latin typeface="Helvetica" panose="020B0604020202020204" pitchFamily="34" charset="0"/>
              <a:cs typeface="Helvetica" panose="020B0604020202020204" pitchFamily="34" charset="0"/>
            </a:endParaRPr>
          </a:p>
          <a:p>
            <a:pPr>
              <a:buClr>
                <a:schemeClr val="accent1">
                  <a:lumMod val="50000"/>
                </a:schemeClr>
              </a:buClr>
              <a:buFont typeface="Wingdings" panose="05000000000000000000" pitchFamily="2" charset="2"/>
              <a:buChar char="Ø"/>
            </a:pPr>
            <a:r>
              <a:rPr lang="en-US" altLang="zh-CN">
                <a:latin typeface="Helvetica" panose="020B0604020202020204" pitchFamily="34" charset="0"/>
                <a:cs typeface="Helvetica" panose="020B0604020202020204" pitchFamily="34" charset="0"/>
              </a:rPr>
              <a:t>Architecture setting</a:t>
            </a:r>
          </a:p>
          <a:p>
            <a:pPr lvl="1">
              <a:buClr>
                <a:schemeClr val="accent1">
                  <a:lumMod val="50000"/>
                </a:schemeClr>
              </a:buClr>
              <a:buFont typeface="Wingdings" panose="05000000000000000000" pitchFamily="2" charset="2"/>
              <a:buChar char="Ø"/>
            </a:pPr>
            <a:r>
              <a:rPr lang="en-US" altLang="zh-CN">
                <a:latin typeface="Helvetica" panose="020B0604020202020204" pitchFamily="34" charset="0"/>
                <a:cs typeface="Helvetica" panose="020B0604020202020204" pitchFamily="34" charset="0"/>
              </a:rPr>
              <a:t>M = 64 (64 PEs in the </a:t>
            </a:r>
            <a:r>
              <a:rPr lang="en-US" altLang="zh-CN" err="1">
                <a:latin typeface="Helvetica" panose="020B0604020202020204" pitchFamily="34" charset="0"/>
                <a:cs typeface="Helvetica" panose="020B0604020202020204" pitchFamily="34" charset="0"/>
              </a:rPr>
              <a:t>SpMxV</a:t>
            </a:r>
            <a:r>
              <a:rPr lang="en-US" altLang="zh-CN">
                <a:latin typeface="Helvetica" panose="020B0604020202020204" pitchFamily="34" charset="0"/>
                <a:cs typeface="Helvetica" panose="020B0604020202020204" pitchFamily="34" charset="0"/>
              </a:rPr>
              <a:t> unit)</a:t>
            </a:r>
            <a:r>
              <a:rPr lang="zh-CN" altLang="en-US">
                <a:latin typeface="Helvetica" panose="020B0604020202020204" pitchFamily="34" charset="0"/>
                <a:cs typeface="Helvetica" panose="020B0604020202020204" pitchFamily="34" charset="0"/>
              </a:rPr>
              <a:t> </a:t>
            </a:r>
            <a:endParaRPr lang="en-US" altLang="zh-CN">
              <a:latin typeface="Helvetica" panose="020B0604020202020204" pitchFamily="34" charset="0"/>
              <a:cs typeface="Helvetica" panose="020B0604020202020204" pitchFamily="34" charset="0"/>
            </a:endParaRPr>
          </a:p>
          <a:p>
            <a:pPr lvl="1">
              <a:buClr>
                <a:schemeClr val="accent1">
                  <a:lumMod val="50000"/>
                </a:schemeClr>
              </a:buClr>
              <a:buFont typeface="Wingdings" panose="05000000000000000000" pitchFamily="2" charset="2"/>
              <a:buChar char="Ø"/>
            </a:pPr>
            <a:r>
              <a:rPr lang="en-US" altLang="zh-CN">
                <a:latin typeface="Helvetica" panose="020B0604020202020204" pitchFamily="34" charset="0"/>
                <a:cs typeface="Helvetica" panose="020B0604020202020204" pitchFamily="34" charset="0"/>
              </a:rPr>
              <a:t>N</a:t>
            </a:r>
            <a:r>
              <a:rPr lang="zh-CN" altLang="en-US">
                <a:latin typeface="Helvetica" panose="020B0604020202020204" pitchFamily="34" charset="0"/>
                <a:cs typeface="Helvetica" panose="020B0604020202020204" pitchFamily="34" charset="0"/>
              </a:rPr>
              <a:t> </a:t>
            </a:r>
            <a:r>
              <a:rPr lang="en-US" altLang="zh-CN">
                <a:latin typeface="Helvetica" panose="020B0604020202020204" pitchFamily="34" charset="0"/>
                <a:cs typeface="Helvetica" panose="020B0604020202020204" pitchFamily="34" charset="0"/>
              </a:rPr>
              <a:t>=</a:t>
            </a:r>
            <a:r>
              <a:rPr lang="zh-CN" altLang="en-US">
                <a:latin typeface="Helvetica" panose="020B0604020202020204" pitchFamily="34" charset="0"/>
                <a:cs typeface="Helvetica" panose="020B0604020202020204" pitchFamily="34" charset="0"/>
              </a:rPr>
              <a:t> </a:t>
            </a:r>
            <a:r>
              <a:rPr lang="en-US" altLang="zh-CN">
                <a:latin typeface="Helvetica" panose="020B0604020202020204" pitchFamily="34" charset="0"/>
                <a:cs typeface="Helvetica" panose="020B0604020202020204" pitchFamily="34" charset="0"/>
              </a:rPr>
              <a:t>64 (each PE has 64 multipliers)</a:t>
            </a:r>
          </a:p>
          <a:p>
            <a:pPr lvl="1">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16</a:t>
            </a:r>
            <a:r>
              <a:rPr lang="en-US" altLang="zh-CN">
                <a:latin typeface="Helvetica" panose="020B0604020202020204" pitchFamily="34" charset="0"/>
                <a:cs typeface="Helvetica" panose="020B0604020202020204" pitchFamily="34" charset="0"/>
              </a:rPr>
              <a:t>-bit data precision</a:t>
            </a:r>
            <a:endParaRPr lang="en-US">
              <a:latin typeface="Helvetica" panose="020B0604020202020204" pitchFamily="34" charset="0"/>
              <a:cs typeface="Helvetica" panose="020B0604020202020204" pitchFamily="34" charset="0"/>
            </a:endParaRPr>
          </a:p>
          <a:p>
            <a:pPr>
              <a:buClr>
                <a:schemeClr val="accent1">
                  <a:lumMod val="50000"/>
                </a:schemeClr>
              </a:buClr>
              <a:buFont typeface="Wingdings" panose="05000000000000000000" pitchFamily="2" charset="2"/>
              <a:buChar char="Ø"/>
            </a:pPr>
            <a:r>
              <a:rPr lang="en-US" altLang="zh-CN">
                <a:latin typeface="Helvetica" panose="020B0604020202020204" pitchFamily="34" charset="0"/>
                <a:cs typeface="Helvetica" panose="020B0604020202020204" pitchFamily="34" charset="0"/>
              </a:rPr>
              <a:t>Model and Dataset</a:t>
            </a:r>
          </a:p>
          <a:p>
            <a:pPr lvl="1">
              <a:buClr>
                <a:schemeClr val="accent1">
                  <a:lumMod val="50000"/>
                </a:schemeClr>
              </a:buClr>
              <a:buFont typeface="Wingdings" panose="05000000000000000000" pitchFamily="2" charset="2"/>
              <a:buChar char="Ø"/>
            </a:pPr>
            <a:r>
              <a:rPr lang="en-US" altLang="zh-CN">
                <a:latin typeface="Helvetica" panose="020B0604020202020204" pitchFamily="34" charset="0"/>
                <a:cs typeface="Helvetica" panose="020B0604020202020204" pitchFamily="34" charset="0"/>
              </a:rPr>
              <a:t>LSTM on TIMIT dataset</a:t>
            </a:r>
          </a:p>
          <a:p>
            <a:pPr marL="0" indent="0">
              <a:buClr>
                <a:schemeClr val="accent1">
                  <a:lumMod val="50000"/>
                </a:schemeClr>
              </a:buClr>
              <a:buNone/>
            </a:pPr>
            <a:endParaRPr lang="en-US" altLang="zh-CN">
              <a:latin typeface="Helvetica" panose="020B0604020202020204" pitchFamily="34" charset="0"/>
              <a:cs typeface="Helvetica" panose="020B0604020202020204" pitchFamily="34" charset="0"/>
            </a:endParaRPr>
          </a:p>
        </p:txBody>
      </p:sp>
      <p:sp>
        <p:nvSpPr>
          <p:cNvPr id="4" name="Rectangle 3">
            <a:extLst>
              <a:ext uri="{FF2B5EF4-FFF2-40B4-BE49-F238E27FC236}">
                <a16:creationId xmlns:a16="http://schemas.microsoft.com/office/drawing/2014/main" id="{18DA7603-55F9-4189-9B0D-E8DD059A7B56}"/>
              </a:ext>
            </a:extLst>
          </p:cNvPr>
          <p:cNvSpPr/>
          <p:nvPr/>
        </p:nvSpPr>
        <p:spPr>
          <a:xfrm>
            <a:off x="361950" y="5772151"/>
            <a:ext cx="8420100" cy="276999"/>
          </a:xfrm>
          <a:prstGeom prst="rect">
            <a:avLst/>
          </a:prstGeom>
        </p:spPr>
        <p:txBody>
          <a:bodyPr wrap="square">
            <a:spAutoFit/>
          </a:bodyPr>
          <a:lstStyle/>
          <a:p>
            <a:r>
              <a:rPr lang="en-US" sz="1200">
                <a:solidFill>
                  <a:srgbClr val="222222"/>
                </a:solidFill>
                <a:latin typeface="Helvetica" panose="020B0604020202020204" pitchFamily="34" charset="0"/>
                <a:cs typeface="Helvetica" panose="020B0604020202020204" pitchFamily="34" charset="0"/>
              </a:rPr>
              <a:t>[1] Caulfield, Adrian M., et al. A loud-Scale Acceleration Architecture, </a:t>
            </a:r>
            <a:r>
              <a:rPr lang="en-US" sz="1200" i="1">
                <a:solidFill>
                  <a:srgbClr val="222222"/>
                </a:solidFill>
                <a:latin typeface="Helvetica" panose="020B0604020202020204" pitchFamily="34" charset="0"/>
                <a:cs typeface="Helvetica" panose="020B0604020202020204" pitchFamily="34" charset="0"/>
              </a:rPr>
              <a:t>MICRO’16</a:t>
            </a:r>
            <a:r>
              <a:rPr lang="en-US" sz="1200">
                <a:solidFill>
                  <a:srgbClr val="222222"/>
                </a:solidFill>
                <a:latin typeface="Helvetica" panose="020B0604020202020204" pitchFamily="34" charset="0"/>
                <a:cs typeface="Helvetica" panose="020B0604020202020204" pitchFamily="34" charset="0"/>
              </a:rPr>
              <a:t>.</a:t>
            </a:r>
            <a:endParaRPr lang="en-US" sz="12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12358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normAutofit/>
          </a:bodyPr>
          <a:lstStyle/>
          <a:p>
            <a:r>
              <a:rPr lang="en-US" altLang="zh-CN">
                <a:latin typeface="Helvetica" panose="020B0604020202020204" pitchFamily="34" charset="0"/>
                <a:cs typeface="Helvetica" panose="020B0604020202020204" pitchFamily="34" charset="0"/>
              </a:rPr>
              <a:t>Hardware Efficiency</a:t>
            </a:r>
            <a:endParaRPr lang="en-US">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28652" y="1085849"/>
            <a:ext cx="7886700" cy="4514851"/>
          </a:xfrm>
        </p:spPr>
        <p:txBody>
          <a:bodyPr>
            <a:normAutofit fontScale="92500" lnSpcReduction="10000"/>
          </a:bodyPr>
          <a:lstStyle/>
          <a:p>
            <a:pPr>
              <a:buClr>
                <a:schemeClr val="accent1">
                  <a:lumMod val="50000"/>
                </a:schemeClr>
              </a:buClr>
              <a:buFont typeface="Wingdings" panose="05000000000000000000" pitchFamily="2" charset="2"/>
              <a:buChar char="Ø"/>
            </a:pPr>
            <a:r>
              <a:rPr lang="en-US">
                <a:solidFill>
                  <a:schemeClr val="accent3">
                    <a:lumMod val="60000"/>
                    <a:lumOff val="40000"/>
                  </a:schemeClr>
                </a:solidFill>
                <a:latin typeface="Helvetica" panose="020B0604020202020204" pitchFamily="34" charset="0"/>
                <a:cs typeface="Helvetica" panose="020B0604020202020204" pitchFamily="34" charset="0"/>
              </a:rPr>
              <a:t>FPGA platform</a:t>
            </a:r>
          </a:p>
          <a:p>
            <a:pPr lvl="1">
              <a:buClr>
                <a:schemeClr val="accent1">
                  <a:lumMod val="50000"/>
                </a:schemeClr>
              </a:buClr>
              <a:buFont typeface="Wingdings" panose="05000000000000000000" pitchFamily="2" charset="2"/>
              <a:buChar char="Ø"/>
            </a:pPr>
            <a:r>
              <a:rPr lang="en-US">
                <a:solidFill>
                  <a:schemeClr val="accent3">
                    <a:lumMod val="60000"/>
                    <a:lumOff val="40000"/>
                  </a:schemeClr>
                </a:solidFill>
                <a:latin typeface="Helvetica" panose="020B0604020202020204" pitchFamily="34" charset="0"/>
                <a:cs typeface="Helvetica" panose="020B0604020202020204" pitchFamily="34" charset="0"/>
              </a:rPr>
              <a:t>Catapult[1] with Intel </a:t>
            </a:r>
            <a:r>
              <a:rPr lang="en-US" err="1">
                <a:solidFill>
                  <a:schemeClr val="accent3">
                    <a:lumMod val="60000"/>
                    <a:lumOff val="40000"/>
                  </a:schemeClr>
                </a:solidFill>
                <a:latin typeface="Helvetica" panose="020B0604020202020204" pitchFamily="34" charset="0"/>
                <a:cs typeface="Helvetica" panose="020B0604020202020204" pitchFamily="34" charset="0"/>
              </a:rPr>
              <a:t>Arria</a:t>
            </a:r>
            <a:r>
              <a:rPr lang="en-US">
                <a:solidFill>
                  <a:schemeClr val="accent3">
                    <a:lumMod val="60000"/>
                    <a:lumOff val="40000"/>
                  </a:schemeClr>
                </a:solidFill>
                <a:latin typeface="Helvetica" panose="020B0604020202020204" pitchFamily="34" charset="0"/>
                <a:cs typeface="Helvetica" panose="020B0604020202020204" pitchFamily="34" charset="0"/>
              </a:rPr>
              <a:t> 10</a:t>
            </a:r>
            <a:endParaRPr lang="en-US" altLang="zh-CN">
              <a:solidFill>
                <a:schemeClr val="accent3">
                  <a:lumMod val="60000"/>
                  <a:lumOff val="40000"/>
                </a:schemeClr>
              </a:solidFill>
              <a:latin typeface="Helvetica" panose="020B0604020202020204" pitchFamily="34" charset="0"/>
              <a:cs typeface="Helvetica" panose="020B0604020202020204" pitchFamily="34" charset="0"/>
            </a:endParaRPr>
          </a:p>
          <a:p>
            <a:pPr>
              <a:buClr>
                <a:schemeClr val="accent1">
                  <a:lumMod val="50000"/>
                </a:schemeClr>
              </a:buClr>
              <a:buFont typeface="Wingdings" panose="05000000000000000000" pitchFamily="2" charset="2"/>
              <a:buChar char="Ø"/>
            </a:pPr>
            <a:r>
              <a:rPr lang="en-US" altLang="zh-CN">
                <a:solidFill>
                  <a:schemeClr val="accent3">
                    <a:lumMod val="60000"/>
                    <a:lumOff val="40000"/>
                  </a:schemeClr>
                </a:solidFill>
                <a:latin typeface="Helvetica" panose="020B0604020202020204" pitchFamily="34" charset="0"/>
                <a:cs typeface="Helvetica" panose="020B0604020202020204" pitchFamily="34" charset="0"/>
              </a:rPr>
              <a:t>Architecture setting</a:t>
            </a:r>
          </a:p>
          <a:p>
            <a:pPr lvl="1">
              <a:buClr>
                <a:schemeClr val="accent1">
                  <a:lumMod val="50000"/>
                </a:schemeClr>
              </a:buClr>
              <a:buFont typeface="Wingdings" panose="05000000000000000000" pitchFamily="2" charset="2"/>
              <a:buChar char="Ø"/>
            </a:pPr>
            <a:r>
              <a:rPr lang="en-US" altLang="zh-CN">
                <a:solidFill>
                  <a:schemeClr val="accent3">
                    <a:lumMod val="60000"/>
                    <a:lumOff val="40000"/>
                  </a:schemeClr>
                </a:solidFill>
                <a:latin typeface="Helvetica" panose="020B0604020202020204" pitchFamily="34" charset="0"/>
                <a:cs typeface="Helvetica" panose="020B0604020202020204" pitchFamily="34" charset="0"/>
              </a:rPr>
              <a:t>M = 64 (64 PEs in the </a:t>
            </a:r>
            <a:r>
              <a:rPr lang="en-US" altLang="zh-CN" err="1">
                <a:solidFill>
                  <a:schemeClr val="accent3">
                    <a:lumMod val="60000"/>
                    <a:lumOff val="40000"/>
                  </a:schemeClr>
                </a:solidFill>
                <a:latin typeface="Helvetica" panose="020B0604020202020204" pitchFamily="34" charset="0"/>
                <a:cs typeface="Helvetica" panose="020B0604020202020204" pitchFamily="34" charset="0"/>
              </a:rPr>
              <a:t>SpMxV</a:t>
            </a:r>
            <a:r>
              <a:rPr lang="en-US" altLang="zh-CN">
                <a:solidFill>
                  <a:schemeClr val="accent3">
                    <a:lumMod val="60000"/>
                    <a:lumOff val="40000"/>
                  </a:schemeClr>
                </a:solidFill>
                <a:latin typeface="Helvetica" panose="020B0604020202020204" pitchFamily="34" charset="0"/>
                <a:cs typeface="Helvetica" panose="020B0604020202020204" pitchFamily="34" charset="0"/>
              </a:rPr>
              <a:t> unit)</a:t>
            </a:r>
            <a:r>
              <a:rPr lang="zh-CN" altLang="en-US">
                <a:solidFill>
                  <a:schemeClr val="accent3">
                    <a:lumMod val="60000"/>
                    <a:lumOff val="40000"/>
                  </a:schemeClr>
                </a:solidFill>
                <a:latin typeface="Helvetica" panose="020B0604020202020204" pitchFamily="34" charset="0"/>
                <a:cs typeface="Helvetica" panose="020B0604020202020204" pitchFamily="34" charset="0"/>
              </a:rPr>
              <a:t> </a:t>
            </a:r>
            <a:endParaRPr lang="en-US" altLang="zh-CN">
              <a:solidFill>
                <a:schemeClr val="accent3">
                  <a:lumMod val="60000"/>
                  <a:lumOff val="40000"/>
                </a:schemeClr>
              </a:solidFill>
              <a:latin typeface="Helvetica" panose="020B0604020202020204" pitchFamily="34" charset="0"/>
              <a:cs typeface="Helvetica" panose="020B0604020202020204" pitchFamily="34" charset="0"/>
            </a:endParaRPr>
          </a:p>
          <a:p>
            <a:pPr lvl="1">
              <a:buClr>
                <a:schemeClr val="accent1">
                  <a:lumMod val="50000"/>
                </a:schemeClr>
              </a:buClr>
              <a:buFont typeface="Wingdings" panose="05000000000000000000" pitchFamily="2" charset="2"/>
              <a:buChar char="Ø"/>
            </a:pPr>
            <a:r>
              <a:rPr lang="en-US" altLang="zh-CN">
                <a:solidFill>
                  <a:schemeClr val="accent3">
                    <a:lumMod val="60000"/>
                    <a:lumOff val="40000"/>
                  </a:schemeClr>
                </a:solidFill>
                <a:latin typeface="Helvetica" panose="020B0604020202020204" pitchFamily="34" charset="0"/>
                <a:cs typeface="Helvetica" panose="020B0604020202020204" pitchFamily="34" charset="0"/>
              </a:rPr>
              <a:t>N</a:t>
            </a:r>
            <a:r>
              <a:rPr lang="zh-CN" altLang="en-US">
                <a:solidFill>
                  <a:schemeClr val="accent3">
                    <a:lumMod val="60000"/>
                    <a:lumOff val="40000"/>
                  </a:schemeClr>
                </a:solidFill>
                <a:latin typeface="Helvetica" panose="020B0604020202020204" pitchFamily="34" charset="0"/>
                <a:cs typeface="Helvetica" panose="020B0604020202020204" pitchFamily="34" charset="0"/>
              </a:rPr>
              <a:t> </a:t>
            </a:r>
            <a:r>
              <a:rPr lang="en-US" altLang="zh-CN">
                <a:solidFill>
                  <a:schemeClr val="accent3">
                    <a:lumMod val="60000"/>
                    <a:lumOff val="40000"/>
                  </a:schemeClr>
                </a:solidFill>
                <a:latin typeface="Helvetica" panose="020B0604020202020204" pitchFamily="34" charset="0"/>
                <a:cs typeface="Helvetica" panose="020B0604020202020204" pitchFamily="34" charset="0"/>
              </a:rPr>
              <a:t>=</a:t>
            </a:r>
            <a:r>
              <a:rPr lang="zh-CN" altLang="en-US">
                <a:solidFill>
                  <a:schemeClr val="accent3">
                    <a:lumMod val="60000"/>
                    <a:lumOff val="40000"/>
                  </a:schemeClr>
                </a:solidFill>
                <a:latin typeface="Helvetica" panose="020B0604020202020204" pitchFamily="34" charset="0"/>
                <a:cs typeface="Helvetica" panose="020B0604020202020204" pitchFamily="34" charset="0"/>
              </a:rPr>
              <a:t> </a:t>
            </a:r>
            <a:r>
              <a:rPr lang="en-US" altLang="zh-CN">
                <a:solidFill>
                  <a:schemeClr val="accent3">
                    <a:lumMod val="60000"/>
                    <a:lumOff val="40000"/>
                  </a:schemeClr>
                </a:solidFill>
                <a:latin typeface="Helvetica" panose="020B0604020202020204" pitchFamily="34" charset="0"/>
                <a:cs typeface="Helvetica" panose="020B0604020202020204" pitchFamily="34" charset="0"/>
              </a:rPr>
              <a:t>64 (each PE has 64 multipliers)</a:t>
            </a:r>
          </a:p>
          <a:p>
            <a:pPr lvl="1">
              <a:buClr>
                <a:schemeClr val="accent1">
                  <a:lumMod val="50000"/>
                </a:schemeClr>
              </a:buClr>
              <a:buFont typeface="Wingdings" panose="05000000000000000000" pitchFamily="2" charset="2"/>
              <a:buChar char="Ø"/>
            </a:pPr>
            <a:r>
              <a:rPr lang="en-US">
                <a:solidFill>
                  <a:schemeClr val="accent3">
                    <a:lumMod val="60000"/>
                    <a:lumOff val="40000"/>
                  </a:schemeClr>
                </a:solidFill>
                <a:latin typeface="Helvetica" panose="020B0604020202020204" pitchFamily="34" charset="0"/>
                <a:cs typeface="Helvetica" panose="020B0604020202020204" pitchFamily="34" charset="0"/>
              </a:rPr>
              <a:t>16</a:t>
            </a:r>
            <a:r>
              <a:rPr lang="en-US" altLang="zh-CN">
                <a:solidFill>
                  <a:schemeClr val="accent3">
                    <a:lumMod val="60000"/>
                    <a:lumOff val="40000"/>
                  </a:schemeClr>
                </a:solidFill>
                <a:latin typeface="Helvetica" panose="020B0604020202020204" pitchFamily="34" charset="0"/>
                <a:cs typeface="Helvetica" panose="020B0604020202020204" pitchFamily="34" charset="0"/>
              </a:rPr>
              <a:t>-bit data precision</a:t>
            </a:r>
            <a:endParaRPr lang="en-US">
              <a:solidFill>
                <a:schemeClr val="accent3">
                  <a:lumMod val="60000"/>
                  <a:lumOff val="40000"/>
                </a:schemeClr>
              </a:solidFill>
              <a:latin typeface="Helvetica" panose="020B0604020202020204" pitchFamily="34" charset="0"/>
              <a:cs typeface="Helvetica" panose="020B0604020202020204" pitchFamily="34" charset="0"/>
            </a:endParaRPr>
          </a:p>
          <a:p>
            <a:pPr>
              <a:buClr>
                <a:schemeClr val="accent1">
                  <a:lumMod val="50000"/>
                </a:schemeClr>
              </a:buClr>
              <a:buFont typeface="Wingdings" panose="05000000000000000000" pitchFamily="2" charset="2"/>
              <a:buChar char="Ø"/>
            </a:pPr>
            <a:r>
              <a:rPr lang="en-US" altLang="zh-CN">
                <a:solidFill>
                  <a:schemeClr val="accent3">
                    <a:lumMod val="60000"/>
                    <a:lumOff val="40000"/>
                  </a:schemeClr>
                </a:solidFill>
                <a:latin typeface="Helvetica" panose="020B0604020202020204" pitchFamily="34" charset="0"/>
                <a:cs typeface="Helvetica" panose="020B0604020202020204" pitchFamily="34" charset="0"/>
              </a:rPr>
              <a:t>Model and Dataset</a:t>
            </a:r>
          </a:p>
          <a:p>
            <a:pPr lvl="1">
              <a:buClr>
                <a:schemeClr val="accent1">
                  <a:lumMod val="50000"/>
                </a:schemeClr>
              </a:buClr>
              <a:buFont typeface="Wingdings" panose="05000000000000000000" pitchFamily="2" charset="2"/>
              <a:buChar char="Ø"/>
            </a:pPr>
            <a:r>
              <a:rPr lang="en-US" altLang="zh-CN">
                <a:solidFill>
                  <a:schemeClr val="accent3">
                    <a:lumMod val="60000"/>
                    <a:lumOff val="40000"/>
                  </a:schemeClr>
                </a:solidFill>
                <a:latin typeface="Helvetica" panose="020B0604020202020204" pitchFamily="34" charset="0"/>
                <a:cs typeface="Helvetica" panose="020B0604020202020204" pitchFamily="34" charset="0"/>
              </a:rPr>
              <a:t>LSTM on TIMIT dataset</a:t>
            </a:r>
            <a:endParaRPr lang="en-US">
              <a:solidFill>
                <a:schemeClr val="accent3">
                  <a:lumMod val="60000"/>
                  <a:lumOff val="40000"/>
                </a:schemeClr>
              </a:solidFill>
              <a:latin typeface="Helvetica" panose="020B0604020202020204" pitchFamily="34" charset="0"/>
              <a:cs typeface="Helvetica" panose="020B0604020202020204" pitchFamily="34" charset="0"/>
            </a:endParaRPr>
          </a:p>
          <a:p>
            <a:pPr>
              <a:buClr>
                <a:schemeClr val="accent1">
                  <a:lumMod val="50000"/>
                </a:schemeClr>
              </a:buClr>
              <a:buFont typeface="Wingdings" panose="05000000000000000000" pitchFamily="2" charset="2"/>
              <a:buChar char="Ø"/>
            </a:pPr>
            <a:r>
              <a:rPr lang="en-US" altLang="zh-CN">
                <a:latin typeface="Helvetica" panose="020B0604020202020204" pitchFamily="34" charset="0"/>
                <a:cs typeface="Helvetica" panose="020B0604020202020204" pitchFamily="34" charset="0"/>
              </a:rPr>
              <a:t>Comparisons</a:t>
            </a:r>
          </a:p>
          <a:p>
            <a:pPr lvl="1">
              <a:buClr>
                <a:schemeClr val="accent1">
                  <a:lumMod val="50000"/>
                </a:schemeClr>
              </a:buClr>
              <a:buFont typeface="Wingdings" panose="05000000000000000000" pitchFamily="2" charset="2"/>
              <a:buChar char="Ø"/>
            </a:pPr>
            <a:r>
              <a:rPr lang="en-US" altLang="zh-CN">
                <a:latin typeface="Helvetica" panose="020B0604020202020204" pitchFamily="34" charset="0"/>
                <a:cs typeface="Helvetica" panose="020B0604020202020204" pitchFamily="34" charset="0"/>
              </a:rPr>
              <a:t>ESE[2] : improves throughput through batching</a:t>
            </a:r>
          </a:p>
          <a:p>
            <a:pPr lvl="1">
              <a:buClr>
                <a:schemeClr val="accent1">
                  <a:lumMod val="50000"/>
                </a:schemeClr>
              </a:buClr>
              <a:buFont typeface="Wingdings" panose="05000000000000000000" pitchFamily="2" charset="2"/>
              <a:buChar char="Ø"/>
            </a:pPr>
            <a:r>
              <a:rPr lang="en-US" altLang="zh-CN">
                <a:latin typeface="Helvetica" panose="020B0604020202020204" pitchFamily="34" charset="0"/>
                <a:cs typeface="Helvetica" panose="020B0604020202020204" pitchFamily="34" charset="0"/>
              </a:rPr>
              <a:t>C-LSTM[3] : block-circulant matrices</a:t>
            </a:r>
          </a:p>
          <a:p>
            <a:pPr lvl="1">
              <a:buClr>
                <a:schemeClr val="accent1">
                  <a:lumMod val="50000"/>
                </a:schemeClr>
              </a:buClr>
              <a:buFont typeface="Wingdings" panose="05000000000000000000" pitchFamily="2" charset="2"/>
              <a:buChar char="Ø"/>
            </a:pPr>
            <a:r>
              <a:rPr lang="en-US" altLang="zh-CN">
                <a:latin typeface="Helvetica" panose="020B0604020202020204" pitchFamily="34" charset="0"/>
                <a:cs typeface="Helvetica" panose="020B0604020202020204" pitchFamily="34" charset="0"/>
              </a:rPr>
              <a:t>Delta-RNN[4] : skip dispensable neuron activations</a:t>
            </a:r>
          </a:p>
        </p:txBody>
      </p:sp>
      <p:sp>
        <p:nvSpPr>
          <p:cNvPr id="4" name="Rectangle 3">
            <a:extLst>
              <a:ext uri="{FF2B5EF4-FFF2-40B4-BE49-F238E27FC236}">
                <a16:creationId xmlns:a16="http://schemas.microsoft.com/office/drawing/2014/main" id="{18DA7603-55F9-4189-9B0D-E8DD059A7B56}"/>
              </a:ext>
            </a:extLst>
          </p:cNvPr>
          <p:cNvSpPr/>
          <p:nvPr/>
        </p:nvSpPr>
        <p:spPr>
          <a:xfrm>
            <a:off x="361950" y="5772151"/>
            <a:ext cx="8420100" cy="830997"/>
          </a:xfrm>
          <a:prstGeom prst="rect">
            <a:avLst/>
          </a:prstGeom>
        </p:spPr>
        <p:txBody>
          <a:bodyPr wrap="square">
            <a:spAutoFit/>
          </a:bodyPr>
          <a:lstStyle/>
          <a:p>
            <a:r>
              <a:rPr lang="en-US" sz="1200">
                <a:solidFill>
                  <a:srgbClr val="222222"/>
                </a:solidFill>
                <a:latin typeface="Helvetica" panose="020B0604020202020204" pitchFamily="34" charset="0"/>
                <a:cs typeface="Helvetica" panose="020B0604020202020204" pitchFamily="34" charset="0"/>
              </a:rPr>
              <a:t>[1] Caulfield, Adrian M., et al. A loud-Scale Acceleration Architecture, </a:t>
            </a:r>
            <a:r>
              <a:rPr lang="en-US" sz="1200" i="1">
                <a:solidFill>
                  <a:srgbClr val="222222"/>
                </a:solidFill>
                <a:latin typeface="Helvetica" panose="020B0604020202020204" pitchFamily="34" charset="0"/>
                <a:cs typeface="Helvetica" panose="020B0604020202020204" pitchFamily="34" charset="0"/>
              </a:rPr>
              <a:t>MICRO’16</a:t>
            </a:r>
            <a:r>
              <a:rPr lang="en-US" sz="1200">
                <a:solidFill>
                  <a:srgbClr val="222222"/>
                </a:solidFill>
                <a:latin typeface="Helvetica" panose="020B0604020202020204" pitchFamily="34" charset="0"/>
                <a:cs typeface="Helvetica" panose="020B0604020202020204" pitchFamily="34" charset="0"/>
              </a:rPr>
              <a:t>.</a:t>
            </a:r>
          </a:p>
          <a:p>
            <a:r>
              <a:rPr lang="en-US" sz="1200">
                <a:solidFill>
                  <a:srgbClr val="222222"/>
                </a:solidFill>
                <a:latin typeface="Helvetica" panose="020B0604020202020204" pitchFamily="34" charset="0"/>
                <a:cs typeface="Helvetica" panose="020B0604020202020204" pitchFamily="34" charset="0"/>
              </a:rPr>
              <a:t>[2] </a:t>
            </a:r>
            <a:r>
              <a:rPr lang="en-US" sz="1200">
                <a:latin typeface="Helvetica" panose="020B0604020202020204" pitchFamily="34" charset="0"/>
                <a:cs typeface="Helvetica" panose="020B0604020202020204" pitchFamily="34" charset="0"/>
              </a:rPr>
              <a:t>Han, Song, et al. ESE: Efficient Speech Recognition Engine with Sparse LSTM on FPGA, FPGA’17</a:t>
            </a:r>
            <a:endParaRPr lang="en-US" sz="1200">
              <a:solidFill>
                <a:srgbClr val="222222"/>
              </a:solidFill>
              <a:latin typeface="Helvetica" panose="020B0604020202020204" pitchFamily="34" charset="0"/>
              <a:cs typeface="Helvetica" panose="020B0604020202020204" pitchFamily="34" charset="0"/>
            </a:endParaRPr>
          </a:p>
          <a:p>
            <a:r>
              <a:rPr lang="en-US" sz="1200">
                <a:solidFill>
                  <a:srgbClr val="222222"/>
                </a:solidFill>
                <a:latin typeface="Helvetica" panose="020B0604020202020204" pitchFamily="34" charset="0"/>
                <a:cs typeface="Helvetica" panose="020B0604020202020204" pitchFamily="34" charset="0"/>
              </a:rPr>
              <a:t>[3] </a:t>
            </a:r>
            <a:r>
              <a:rPr lang="en-US" sz="1200">
                <a:latin typeface="Helvetica" panose="020B0604020202020204" pitchFamily="34" charset="0"/>
                <a:cs typeface="Helvetica" panose="020B0604020202020204" pitchFamily="34" charset="0"/>
              </a:rPr>
              <a:t>Gao, Chang, et al. </a:t>
            </a:r>
            <a:r>
              <a:rPr lang="en-US" sz="1200" err="1">
                <a:latin typeface="Helvetica" panose="020B0604020202020204" pitchFamily="34" charset="0"/>
                <a:cs typeface="Helvetica" panose="020B0604020202020204" pitchFamily="34" charset="0"/>
              </a:rPr>
              <a:t>Delta</a:t>
            </a:r>
            <a:r>
              <a:rPr lang="en-US" altLang="zh-CN" sz="1200" err="1">
                <a:latin typeface="Helvetica" panose="020B0604020202020204" pitchFamily="34" charset="0"/>
                <a:cs typeface="Helvetica" panose="020B0604020202020204" pitchFamily="34" charset="0"/>
              </a:rPr>
              <a:t>RNN</a:t>
            </a:r>
            <a:r>
              <a:rPr lang="en-US" sz="1200">
                <a:latin typeface="Helvetica" panose="020B0604020202020204" pitchFamily="34" charset="0"/>
                <a:cs typeface="Helvetica" panose="020B0604020202020204" pitchFamily="34" charset="0"/>
              </a:rPr>
              <a:t>: A Power-Efficient Recurrent Neural Network Accelerator, FPGA’18.</a:t>
            </a:r>
            <a:endParaRPr lang="en-US" sz="1200">
              <a:solidFill>
                <a:srgbClr val="222222"/>
              </a:solidFill>
              <a:latin typeface="Helvetica" panose="020B0604020202020204" pitchFamily="34" charset="0"/>
              <a:cs typeface="Helvetica" panose="020B0604020202020204" pitchFamily="34" charset="0"/>
            </a:endParaRPr>
          </a:p>
          <a:p>
            <a:r>
              <a:rPr lang="en-US" sz="1200">
                <a:solidFill>
                  <a:srgbClr val="222222"/>
                </a:solidFill>
                <a:latin typeface="Helvetica" panose="020B0604020202020204" pitchFamily="34" charset="0"/>
                <a:cs typeface="Helvetica" panose="020B0604020202020204" pitchFamily="34" charset="0"/>
              </a:rPr>
              <a:t>[4]</a:t>
            </a:r>
            <a:r>
              <a:rPr lang="en-US" sz="1200">
                <a:latin typeface="Helvetica" panose="020B0604020202020204" pitchFamily="34" charset="0"/>
                <a:cs typeface="Helvetica" panose="020B0604020202020204" pitchFamily="34" charset="0"/>
              </a:rPr>
              <a:t> Wang, </a:t>
            </a:r>
            <a:r>
              <a:rPr lang="en-US" sz="1200" err="1">
                <a:latin typeface="Helvetica" panose="020B0604020202020204" pitchFamily="34" charset="0"/>
                <a:cs typeface="Helvetica" panose="020B0604020202020204" pitchFamily="34" charset="0"/>
              </a:rPr>
              <a:t>Shuo</a:t>
            </a:r>
            <a:r>
              <a:rPr lang="en-US" sz="1200">
                <a:latin typeface="Helvetica" panose="020B0604020202020204" pitchFamily="34" charset="0"/>
                <a:cs typeface="Helvetica" panose="020B0604020202020204" pitchFamily="34" charset="0"/>
              </a:rPr>
              <a:t>, et al. C-LSTM: Enabling Efficient LSTM using Structured Compression Techniques on FPGAs,</a:t>
            </a:r>
            <a:r>
              <a:rPr lang="zh-CN" altLang="en-US" sz="1200">
                <a:latin typeface="Helvetica" panose="020B0604020202020204" pitchFamily="34" charset="0"/>
                <a:cs typeface="Helvetica" panose="020B0604020202020204" pitchFamily="34" charset="0"/>
              </a:rPr>
              <a:t> </a:t>
            </a:r>
            <a:r>
              <a:rPr lang="en-US" altLang="zh-CN" sz="1200">
                <a:latin typeface="Helvetica" panose="020B0604020202020204" pitchFamily="34" charset="0"/>
                <a:cs typeface="Helvetica" panose="020B0604020202020204" pitchFamily="34" charset="0"/>
              </a:rPr>
              <a:t>FPGA’18.</a:t>
            </a:r>
            <a:endParaRPr lang="en-US" sz="120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092837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normAutofit/>
          </a:bodyPr>
          <a:lstStyle/>
          <a:p>
            <a:r>
              <a:rPr lang="en-US" altLang="zh-CN">
                <a:latin typeface="Helvetica" panose="020B0604020202020204" pitchFamily="34" charset="0"/>
                <a:cs typeface="Helvetica" panose="020B0604020202020204" pitchFamily="34" charset="0"/>
              </a:rPr>
              <a:t>Hardware Efficiency</a:t>
            </a:r>
            <a:endParaRPr lang="en-US">
              <a:latin typeface="Helvetica" panose="020B0604020202020204" pitchFamily="34" charset="0"/>
              <a:cs typeface="Helvetica" panose="020B0604020202020204" pitchFamily="34" charset="0"/>
            </a:endParaRPr>
          </a:p>
        </p:txBody>
      </p:sp>
      <p:pic>
        <p:nvPicPr>
          <p:cNvPr id="9" name="Picture 8">
            <a:extLst>
              <a:ext uri="{FF2B5EF4-FFF2-40B4-BE49-F238E27FC236}">
                <a16:creationId xmlns:a16="http://schemas.microsoft.com/office/drawing/2014/main" id="{23EEAFB9-0E5A-4A99-A3EA-6EDD08194919}"/>
              </a:ext>
            </a:extLst>
          </p:cNvPr>
          <p:cNvPicPr>
            <a:picLocks noChangeAspect="1"/>
          </p:cNvPicPr>
          <p:nvPr/>
        </p:nvPicPr>
        <p:blipFill>
          <a:blip r:embed="rId3"/>
          <a:stretch>
            <a:fillRect/>
          </a:stretch>
        </p:blipFill>
        <p:spPr>
          <a:xfrm>
            <a:off x="276227" y="1098547"/>
            <a:ext cx="8391525" cy="3971925"/>
          </a:xfrm>
          <a:prstGeom prst="rect">
            <a:avLst/>
          </a:prstGeom>
        </p:spPr>
      </p:pic>
    </p:spTree>
    <p:extLst>
      <p:ext uri="{BB962C8B-B14F-4D97-AF65-F5344CB8AC3E}">
        <p14:creationId xmlns:p14="http://schemas.microsoft.com/office/powerpoint/2010/main" val="1215588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normAutofit/>
          </a:bodyPr>
          <a:lstStyle/>
          <a:p>
            <a:r>
              <a:rPr lang="en-US" altLang="zh-CN">
                <a:latin typeface="Helvetica" panose="020B0604020202020204" pitchFamily="34" charset="0"/>
                <a:cs typeface="Helvetica" panose="020B0604020202020204" pitchFamily="34" charset="0"/>
              </a:rPr>
              <a:t>Hardware Efficiency</a:t>
            </a:r>
            <a:endParaRPr lang="en-US">
              <a:latin typeface="Helvetica" panose="020B0604020202020204" pitchFamily="34" charset="0"/>
              <a:cs typeface="Helvetica" panose="020B0604020202020204" pitchFamily="34" charset="0"/>
            </a:endParaRPr>
          </a:p>
        </p:txBody>
      </p:sp>
      <p:pic>
        <p:nvPicPr>
          <p:cNvPr id="9" name="Picture 8">
            <a:extLst>
              <a:ext uri="{FF2B5EF4-FFF2-40B4-BE49-F238E27FC236}">
                <a16:creationId xmlns:a16="http://schemas.microsoft.com/office/drawing/2014/main" id="{23EEAFB9-0E5A-4A99-A3EA-6EDD08194919}"/>
              </a:ext>
            </a:extLst>
          </p:cNvPr>
          <p:cNvPicPr>
            <a:picLocks noChangeAspect="1"/>
          </p:cNvPicPr>
          <p:nvPr/>
        </p:nvPicPr>
        <p:blipFill>
          <a:blip r:embed="rId3"/>
          <a:stretch>
            <a:fillRect/>
          </a:stretch>
        </p:blipFill>
        <p:spPr>
          <a:xfrm>
            <a:off x="276227" y="1098547"/>
            <a:ext cx="8391525" cy="3971925"/>
          </a:xfrm>
          <a:prstGeom prst="rect">
            <a:avLst/>
          </a:prstGeom>
        </p:spPr>
      </p:pic>
      <p:sp>
        <p:nvSpPr>
          <p:cNvPr id="3" name="Rectangle 2">
            <a:extLst>
              <a:ext uri="{FF2B5EF4-FFF2-40B4-BE49-F238E27FC236}">
                <a16:creationId xmlns:a16="http://schemas.microsoft.com/office/drawing/2014/main" id="{F4B7D075-ADB8-4D67-91A8-A1F8C038533E}"/>
              </a:ext>
            </a:extLst>
          </p:cNvPr>
          <p:cNvSpPr/>
          <p:nvPr/>
        </p:nvSpPr>
        <p:spPr>
          <a:xfrm>
            <a:off x="1346200" y="2120900"/>
            <a:ext cx="7137400" cy="26670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5A188F-E3FA-4841-8B52-4A2D040B4024}"/>
              </a:ext>
            </a:extLst>
          </p:cNvPr>
          <p:cNvSpPr/>
          <p:nvPr/>
        </p:nvSpPr>
        <p:spPr>
          <a:xfrm>
            <a:off x="863600" y="2698750"/>
            <a:ext cx="7600950" cy="26670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121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normAutofit/>
          </a:bodyPr>
          <a:lstStyle/>
          <a:p>
            <a:r>
              <a:rPr lang="en-US" altLang="zh-CN">
                <a:latin typeface="Helvetica" panose="020B0604020202020204" pitchFamily="34" charset="0"/>
                <a:cs typeface="Helvetica" panose="020B0604020202020204" pitchFamily="34" charset="0"/>
              </a:rPr>
              <a:t>Hardware Efficiency</a:t>
            </a:r>
            <a:endParaRPr lang="en-US">
              <a:latin typeface="Helvetica" panose="020B0604020202020204" pitchFamily="34" charset="0"/>
              <a:cs typeface="Helvetica" panose="020B0604020202020204" pitchFamily="34" charset="0"/>
            </a:endParaRPr>
          </a:p>
        </p:txBody>
      </p:sp>
      <p:pic>
        <p:nvPicPr>
          <p:cNvPr id="9" name="Picture 8">
            <a:extLst>
              <a:ext uri="{FF2B5EF4-FFF2-40B4-BE49-F238E27FC236}">
                <a16:creationId xmlns:a16="http://schemas.microsoft.com/office/drawing/2014/main" id="{23EEAFB9-0E5A-4A99-A3EA-6EDD08194919}"/>
              </a:ext>
            </a:extLst>
          </p:cNvPr>
          <p:cNvPicPr>
            <a:picLocks noChangeAspect="1"/>
          </p:cNvPicPr>
          <p:nvPr/>
        </p:nvPicPr>
        <p:blipFill>
          <a:blip r:embed="rId3"/>
          <a:stretch>
            <a:fillRect/>
          </a:stretch>
        </p:blipFill>
        <p:spPr>
          <a:xfrm>
            <a:off x="276227" y="1098547"/>
            <a:ext cx="8391525" cy="3971925"/>
          </a:xfrm>
          <a:prstGeom prst="rect">
            <a:avLst/>
          </a:prstGeom>
        </p:spPr>
      </p:pic>
      <p:sp>
        <p:nvSpPr>
          <p:cNvPr id="5" name="Rectangle 4">
            <a:extLst>
              <a:ext uri="{FF2B5EF4-FFF2-40B4-BE49-F238E27FC236}">
                <a16:creationId xmlns:a16="http://schemas.microsoft.com/office/drawing/2014/main" id="{BC5A188F-E3FA-4841-8B52-4A2D040B4024}"/>
              </a:ext>
            </a:extLst>
          </p:cNvPr>
          <p:cNvSpPr/>
          <p:nvPr/>
        </p:nvSpPr>
        <p:spPr>
          <a:xfrm>
            <a:off x="476248" y="3802058"/>
            <a:ext cx="8001002" cy="1112841"/>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3A9A92A-49AE-45C7-AEBA-48BF684E4F2C}"/>
              </a:ext>
            </a:extLst>
          </p:cNvPr>
          <p:cNvSpPr txBox="1"/>
          <p:nvPr/>
        </p:nvSpPr>
        <p:spPr>
          <a:xfrm>
            <a:off x="3608321" y="5003797"/>
            <a:ext cx="963679" cy="584775"/>
          </a:xfrm>
          <a:prstGeom prst="rect">
            <a:avLst/>
          </a:prstGeom>
          <a:noFill/>
        </p:spPr>
        <p:txBody>
          <a:bodyPr wrap="square" rtlCol="0">
            <a:spAutoFit/>
          </a:bodyPr>
          <a:lstStyle/>
          <a:p>
            <a:pPr algn="ctr"/>
            <a:r>
              <a:rPr lang="en-US" altLang="zh-CN" sz="3200" b="1">
                <a:solidFill>
                  <a:srgbClr val="FF0000"/>
                </a:solidFill>
                <a:latin typeface="AngsanaUPC" panose="020B0502040204020203" pitchFamily="18" charset="-34"/>
                <a:cs typeface="AngsanaUPC" panose="020B0502040204020203" pitchFamily="18" charset="-34"/>
              </a:rPr>
              <a:t>~</a:t>
            </a:r>
            <a:r>
              <a:rPr lang="en-US">
                <a:solidFill>
                  <a:srgbClr val="FF0000"/>
                </a:solidFill>
              </a:rPr>
              <a:t>34x</a:t>
            </a:r>
          </a:p>
        </p:txBody>
      </p:sp>
      <p:sp>
        <p:nvSpPr>
          <p:cNvPr id="7" name="TextBox 6">
            <a:extLst>
              <a:ext uri="{FF2B5EF4-FFF2-40B4-BE49-F238E27FC236}">
                <a16:creationId xmlns:a16="http://schemas.microsoft.com/office/drawing/2014/main" id="{03A9F6A8-71F0-41F5-84F4-A87A56A594E1}"/>
              </a:ext>
            </a:extLst>
          </p:cNvPr>
          <p:cNvSpPr txBox="1"/>
          <p:nvPr/>
        </p:nvSpPr>
        <p:spPr>
          <a:xfrm>
            <a:off x="4572000" y="5003797"/>
            <a:ext cx="963679" cy="584775"/>
          </a:xfrm>
          <a:prstGeom prst="rect">
            <a:avLst/>
          </a:prstGeom>
          <a:noFill/>
        </p:spPr>
        <p:txBody>
          <a:bodyPr wrap="square" rtlCol="0">
            <a:spAutoFit/>
          </a:bodyPr>
          <a:lstStyle/>
          <a:p>
            <a:pPr algn="ctr"/>
            <a:r>
              <a:rPr lang="en-US" altLang="zh-CN" sz="3200" b="1">
                <a:solidFill>
                  <a:srgbClr val="FF0000"/>
                </a:solidFill>
                <a:latin typeface="AngsanaUPC" panose="020B0502040204020203" pitchFamily="18" charset="-34"/>
                <a:cs typeface="AngsanaUPC" panose="020B0502040204020203" pitchFamily="18" charset="-34"/>
              </a:rPr>
              <a:t>~</a:t>
            </a:r>
            <a:r>
              <a:rPr lang="en-US">
                <a:solidFill>
                  <a:srgbClr val="FF0000"/>
                </a:solidFill>
              </a:rPr>
              <a:t>7x</a:t>
            </a:r>
          </a:p>
        </p:txBody>
      </p:sp>
    </p:spTree>
    <p:extLst>
      <p:ext uri="{BB962C8B-B14F-4D97-AF65-F5344CB8AC3E}">
        <p14:creationId xmlns:p14="http://schemas.microsoft.com/office/powerpoint/2010/main" val="187865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dirty="0">
                <a:latin typeface="Helvetica" panose="020B0604020202020204" pitchFamily="34" charset="0"/>
                <a:cs typeface="Helvetica" panose="020B0604020202020204" pitchFamily="34" charset="0"/>
              </a:rPr>
              <a:t>Real-time Inference of LSTM</a:t>
            </a:r>
            <a:endParaRPr lang="en-US"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8266" y="4650579"/>
            <a:ext cx="9007467" cy="1277374"/>
          </a:xfrm>
        </p:spPr>
        <p:txBody>
          <a:bodyPr>
            <a:normAutofit/>
          </a:bodyPr>
          <a:lstStyle/>
          <a:p>
            <a:pPr>
              <a:buClr>
                <a:schemeClr val="accent1">
                  <a:lumMod val="50000"/>
                </a:schemeClr>
              </a:buClr>
              <a:buFont typeface="Wingdings" panose="05000000000000000000" pitchFamily="2" charset="2"/>
              <a:buChar char="Ø"/>
            </a:pPr>
            <a:r>
              <a:rPr lang="en-US" sz="2400">
                <a:latin typeface="Helvetica" panose="020B0604020202020204" pitchFamily="34" charset="0"/>
                <a:cs typeface="Helvetica" panose="020B0604020202020204" pitchFamily="34" charset="0"/>
              </a:rPr>
              <a:t>User-interactive and latency-sensitive applications</a:t>
            </a:r>
          </a:p>
        </p:txBody>
      </p:sp>
      <p:pic>
        <p:nvPicPr>
          <p:cNvPr id="6" name="Picture 6" descr="Image result for speech recognition">
            <a:extLst>
              <a:ext uri="{FF2B5EF4-FFF2-40B4-BE49-F238E27FC236}">
                <a16:creationId xmlns:a16="http://schemas.microsoft.com/office/drawing/2014/main" id="{809D9FE2-BE75-4450-A693-1A689EEBC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6" y="1276634"/>
            <a:ext cx="4057650" cy="18974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C0D08D2-9436-437F-A1A1-8CF346773B83}"/>
              </a:ext>
            </a:extLst>
          </p:cNvPr>
          <p:cNvPicPr>
            <a:picLocks noChangeAspect="1"/>
          </p:cNvPicPr>
          <p:nvPr/>
        </p:nvPicPr>
        <p:blipFill>
          <a:blip r:embed="rId4"/>
          <a:stretch>
            <a:fillRect/>
          </a:stretch>
        </p:blipFill>
        <p:spPr>
          <a:xfrm>
            <a:off x="419100" y="1290732"/>
            <a:ext cx="2063750" cy="2081044"/>
          </a:xfrm>
          <a:prstGeom prst="rect">
            <a:avLst/>
          </a:prstGeom>
        </p:spPr>
      </p:pic>
      <p:pic>
        <p:nvPicPr>
          <p:cNvPr id="9" name="Picture 8">
            <a:extLst>
              <a:ext uri="{FF2B5EF4-FFF2-40B4-BE49-F238E27FC236}">
                <a16:creationId xmlns:a16="http://schemas.microsoft.com/office/drawing/2014/main" id="{C2AFC5A3-8391-44F8-AF04-0BDADB2E62D0}"/>
              </a:ext>
            </a:extLst>
          </p:cNvPr>
          <p:cNvPicPr>
            <a:picLocks noChangeAspect="1"/>
          </p:cNvPicPr>
          <p:nvPr/>
        </p:nvPicPr>
        <p:blipFill>
          <a:blip r:embed="rId5"/>
          <a:stretch>
            <a:fillRect/>
          </a:stretch>
        </p:blipFill>
        <p:spPr>
          <a:xfrm>
            <a:off x="6661154" y="1276636"/>
            <a:ext cx="2308784" cy="1984375"/>
          </a:xfrm>
          <a:prstGeom prst="rect">
            <a:avLst/>
          </a:prstGeom>
        </p:spPr>
      </p:pic>
      <p:cxnSp>
        <p:nvCxnSpPr>
          <p:cNvPr id="10" name="Straight Connector 9">
            <a:extLst>
              <a:ext uri="{FF2B5EF4-FFF2-40B4-BE49-F238E27FC236}">
                <a16:creationId xmlns:a16="http://schemas.microsoft.com/office/drawing/2014/main" id="{4CA1BB9F-E4CA-4FB0-8FAA-FDEF37D58BE3}"/>
              </a:ext>
            </a:extLst>
          </p:cNvPr>
          <p:cNvCxnSpPr/>
          <p:nvPr/>
        </p:nvCxnSpPr>
        <p:spPr>
          <a:xfrm>
            <a:off x="2543176" y="1290734"/>
            <a:ext cx="0" cy="1970277"/>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3B64ABBD-50C2-4EFA-9677-BB332A27A1DA}"/>
              </a:ext>
            </a:extLst>
          </p:cNvPr>
          <p:cNvCxnSpPr/>
          <p:nvPr/>
        </p:nvCxnSpPr>
        <p:spPr>
          <a:xfrm>
            <a:off x="6661152" y="1290734"/>
            <a:ext cx="0" cy="1970277"/>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4717F3FE-8290-4E0F-A0AC-F9FE1E43A062}"/>
              </a:ext>
            </a:extLst>
          </p:cNvPr>
          <p:cNvSpPr txBox="1"/>
          <p:nvPr/>
        </p:nvSpPr>
        <p:spPr>
          <a:xfrm>
            <a:off x="419101" y="3752789"/>
            <a:ext cx="22796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Machine Translation</a:t>
            </a:r>
          </a:p>
        </p:txBody>
      </p:sp>
      <p:sp>
        <p:nvSpPr>
          <p:cNvPr id="14" name="TextBox 13">
            <a:extLst>
              <a:ext uri="{FF2B5EF4-FFF2-40B4-BE49-F238E27FC236}">
                <a16:creationId xmlns:a16="http://schemas.microsoft.com/office/drawing/2014/main" id="{CBE87548-E58F-405D-8C51-9A2A83277E68}"/>
              </a:ext>
            </a:extLst>
          </p:cNvPr>
          <p:cNvSpPr txBox="1"/>
          <p:nvPr/>
        </p:nvSpPr>
        <p:spPr>
          <a:xfrm>
            <a:off x="3432177" y="3752789"/>
            <a:ext cx="22796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Speech Recognition</a:t>
            </a:r>
          </a:p>
        </p:txBody>
      </p:sp>
      <p:sp>
        <p:nvSpPr>
          <p:cNvPr id="15" name="TextBox 14">
            <a:extLst>
              <a:ext uri="{FF2B5EF4-FFF2-40B4-BE49-F238E27FC236}">
                <a16:creationId xmlns:a16="http://schemas.microsoft.com/office/drawing/2014/main" id="{6C04C249-9E0F-4833-B2E4-B46DEB64A9A7}"/>
              </a:ext>
            </a:extLst>
          </p:cNvPr>
          <p:cNvSpPr txBox="1"/>
          <p:nvPr/>
        </p:nvSpPr>
        <p:spPr>
          <a:xfrm>
            <a:off x="6690288" y="3752789"/>
            <a:ext cx="22796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Speech Synthesis</a:t>
            </a:r>
          </a:p>
        </p:txBody>
      </p:sp>
    </p:spTree>
    <p:extLst>
      <p:ext uri="{BB962C8B-B14F-4D97-AF65-F5344CB8AC3E}">
        <p14:creationId xmlns:p14="http://schemas.microsoft.com/office/powerpoint/2010/main" val="9329080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normAutofit/>
          </a:bodyPr>
          <a:lstStyle/>
          <a:p>
            <a:r>
              <a:rPr lang="en-US" altLang="zh-CN">
                <a:latin typeface="Helvetica" panose="020B0604020202020204" pitchFamily="34" charset="0"/>
                <a:cs typeface="Helvetica" panose="020B0604020202020204" pitchFamily="34" charset="0"/>
              </a:rPr>
              <a:t>Hardware Efficiency</a:t>
            </a:r>
            <a:endParaRPr lang="en-US">
              <a:latin typeface="Helvetica" panose="020B0604020202020204" pitchFamily="34" charset="0"/>
              <a:cs typeface="Helvetica" panose="020B0604020202020204" pitchFamily="34" charset="0"/>
            </a:endParaRPr>
          </a:p>
        </p:txBody>
      </p:sp>
      <p:sp>
        <p:nvSpPr>
          <p:cNvPr id="8" name="Content Placeholder 2">
            <a:extLst>
              <a:ext uri="{FF2B5EF4-FFF2-40B4-BE49-F238E27FC236}">
                <a16:creationId xmlns:a16="http://schemas.microsoft.com/office/drawing/2014/main" id="{29DC80C8-F814-4013-96ED-4AF0BA5526CC}"/>
              </a:ext>
            </a:extLst>
          </p:cNvPr>
          <p:cNvSpPr>
            <a:spLocks noGrp="1"/>
          </p:cNvSpPr>
          <p:nvPr>
            <p:ph idx="1"/>
          </p:nvPr>
        </p:nvSpPr>
        <p:spPr>
          <a:xfrm>
            <a:off x="781052" y="5343525"/>
            <a:ext cx="7886700" cy="1333500"/>
          </a:xfrm>
        </p:spPr>
        <p:txBody>
          <a:bodyPr>
            <a:normAutofit/>
          </a:bodyPr>
          <a:lstStyle/>
          <a:p>
            <a:r>
              <a:rPr lang="en-US"/>
              <a:t>Much better single batch performance because</a:t>
            </a:r>
          </a:p>
          <a:p>
            <a:pPr lvl="1"/>
            <a:r>
              <a:rPr lang="en-US"/>
              <a:t>Enabling extra inter-bank parallelism</a:t>
            </a:r>
          </a:p>
          <a:p>
            <a:pPr lvl="1"/>
            <a:r>
              <a:rPr lang="en-US"/>
              <a:t>Addressing the irregular memory access in </a:t>
            </a:r>
            <a:r>
              <a:rPr lang="en-US" err="1"/>
              <a:t>SpMxV</a:t>
            </a:r>
            <a:endParaRPr lang="en-US"/>
          </a:p>
        </p:txBody>
      </p:sp>
      <p:pic>
        <p:nvPicPr>
          <p:cNvPr id="9" name="Picture 8">
            <a:extLst>
              <a:ext uri="{FF2B5EF4-FFF2-40B4-BE49-F238E27FC236}">
                <a16:creationId xmlns:a16="http://schemas.microsoft.com/office/drawing/2014/main" id="{23EEAFB9-0E5A-4A99-A3EA-6EDD08194919}"/>
              </a:ext>
            </a:extLst>
          </p:cNvPr>
          <p:cNvPicPr>
            <a:picLocks noChangeAspect="1"/>
          </p:cNvPicPr>
          <p:nvPr/>
        </p:nvPicPr>
        <p:blipFill>
          <a:blip r:embed="rId3"/>
          <a:stretch>
            <a:fillRect/>
          </a:stretch>
        </p:blipFill>
        <p:spPr>
          <a:xfrm>
            <a:off x="276227" y="1098547"/>
            <a:ext cx="8391525" cy="3971925"/>
          </a:xfrm>
          <a:prstGeom prst="rect">
            <a:avLst/>
          </a:prstGeom>
        </p:spPr>
      </p:pic>
    </p:spTree>
    <p:extLst>
      <p:ext uri="{BB962C8B-B14F-4D97-AF65-F5344CB8AC3E}">
        <p14:creationId xmlns:p14="http://schemas.microsoft.com/office/powerpoint/2010/main" val="1554892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atin typeface="Helvetica" panose="020B0604020202020204" pitchFamily="34" charset="0"/>
                <a:cs typeface="Helvetica" panose="020B0604020202020204" pitchFamily="34" charset="0"/>
              </a:rPr>
              <a:t>Conclusion</a:t>
            </a: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295275" y="1619249"/>
            <a:ext cx="8553450" cy="4286251"/>
          </a:xfrm>
        </p:spPr>
        <p:txBody>
          <a:bodyPr vert="horz" lIns="91440" tIns="45720" rIns="91440" bIns="45720" rtlCol="0" anchor="t">
            <a:normAutofit/>
          </a:bodyPr>
          <a:lstStyle/>
          <a:p>
            <a:pPr marL="227965" indent="-227965">
              <a:buClr>
                <a:schemeClr val="accent1">
                  <a:lumMod val="50000"/>
                </a:schemeClr>
              </a:buClr>
              <a:buFont typeface="Wingdings" panose="05000000000000000000" pitchFamily="2" charset="2"/>
              <a:buChar char="Ø"/>
            </a:pPr>
            <a:r>
              <a:rPr lang="en-US" altLang="zh-CN" dirty="0">
                <a:latin typeface="Helvetica"/>
                <a:ea typeface="等线"/>
                <a:cs typeface="Helvetica"/>
              </a:rPr>
              <a:t>Bank-balanced sparsity (BBS) </a:t>
            </a:r>
            <a:endParaRPr lang="en-US" dirty="0"/>
          </a:p>
          <a:p>
            <a:pPr marL="685165" lvl="1" indent="-227965">
              <a:buClr>
                <a:schemeClr val="accent1">
                  <a:lumMod val="50000"/>
                </a:schemeClr>
              </a:buClr>
              <a:buFont typeface="Wingdings" panose="05000000000000000000" pitchFamily="2" charset="2"/>
              <a:buChar char="Ø"/>
            </a:pPr>
            <a:r>
              <a:rPr lang="en-US" altLang="zh-CN" dirty="0">
                <a:latin typeface="Helvetica"/>
                <a:ea typeface="等线"/>
                <a:cs typeface="Helvetica"/>
              </a:rPr>
              <a:t>Maintains model accuracy</a:t>
            </a:r>
          </a:p>
          <a:p>
            <a:pPr marL="685165" lvl="1" indent="-227965">
              <a:buClr>
                <a:schemeClr val="accent1">
                  <a:lumMod val="50000"/>
                </a:schemeClr>
              </a:buClr>
              <a:buFont typeface="Wingdings" panose="05000000000000000000" pitchFamily="2" charset="2"/>
              <a:buChar char="Ø"/>
            </a:pPr>
            <a:r>
              <a:rPr lang="en-US" altLang="zh-CN" dirty="0">
                <a:latin typeface="Helvetica"/>
                <a:ea typeface="等线"/>
                <a:cs typeface="Helvetica"/>
              </a:rPr>
              <a:t>Enables a highly parallel </a:t>
            </a:r>
            <a:r>
              <a:rPr lang="en-US" altLang="zh-CN" dirty="0" err="1">
                <a:latin typeface="Helvetica"/>
                <a:ea typeface="等线"/>
                <a:cs typeface="Helvetica"/>
              </a:rPr>
              <a:t>SpMxV</a:t>
            </a:r>
            <a:r>
              <a:rPr lang="en-US" altLang="zh-CN" dirty="0">
                <a:latin typeface="Helvetica"/>
                <a:ea typeface="等线"/>
                <a:cs typeface="Helvetica"/>
              </a:rPr>
              <a:t> design</a:t>
            </a:r>
          </a:p>
          <a:p>
            <a:pPr marL="685165" lvl="1" indent="-227965">
              <a:buClr>
                <a:schemeClr val="accent1">
                  <a:lumMod val="50000"/>
                </a:schemeClr>
              </a:buClr>
              <a:buFont typeface="Wingdings" panose="05000000000000000000" pitchFamily="2" charset="2"/>
              <a:buChar char="Ø"/>
            </a:pPr>
            <a:endParaRPr lang="en-US" altLang="zh-CN" dirty="0">
              <a:latin typeface="Helvetica"/>
              <a:ea typeface="等线"/>
              <a:cs typeface="Helvetica"/>
            </a:endParaRPr>
          </a:p>
          <a:p>
            <a:pPr marL="227965" indent="-227965">
              <a:buClr>
                <a:schemeClr val="accent1">
                  <a:lumMod val="50000"/>
                </a:schemeClr>
              </a:buClr>
              <a:buFont typeface="Wingdings" panose="05000000000000000000" pitchFamily="2" charset="2"/>
              <a:buChar char="Ø"/>
            </a:pPr>
            <a:r>
              <a:rPr lang="en-US" dirty="0">
                <a:latin typeface="Helvetica"/>
                <a:cs typeface="Helvetica"/>
              </a:rPr>
              <a:t>BBS FPGA accelerator</a:t>
            </a:r>
          </a:p>
          <a:p>
            <a:pPr marL="685165" lvl="1" indent="-227965">
              <a:buClr>
                <a:schemeClr val="accent1">
                  <a:lumMod val="50000"/>
                </a:schemeClr>
              </a:buClr>
              <a:buFont typeface="Wingdings" panose="05000000000000000000" pitchFamily="2" charset="2"/>
              <a:buChar char="Ø"/>
            </a:pPr>
            <a:r>
              <a:rPr lang="en-US" dirty="0">
                <a:latin typeface="Helvetica"/>
                <a:cs typeface="Helvetica"/>
              </a:rPr>
              <a:t>Eliminates irregular computation and memory accesses</a:t>
            </a:r>
          </a:p>
          <a:p>
            <a:pPr marL="685165" lvl="1" indent="-227965">
              <a:buClr>
                <a:schemeClr val="accent1">
                  <a:lumMod val="50000"/>
                </a:schemeClr>
              </a:buClr>
              <a:buFont typeface="Wingdings" panose="05000000000000000000" pitchFamily="2" charset="2"/>
              <a:buChar char="Ø"/>
            </a:pPr>
            <a:r>
              <a:rPr lang="en-US" dirty="0">
                <a:latin typeface="Helvetica"/>
                <a:cs typeface="Helvetica"/>
              </a:rPr>
              <a:t>2.3 ~ 3.7x improvement on energy efficiency </a:t>
            </a:r>
            <a:endParaRPr lang="en-US" dirty="0">
              <a:latin typeface="Helvetica" panose="020B0604020202020204" pitchFamily="34" charset="0"/>
              <a:cs typeface="Helvetica" panose="020B0604020202020204" pitchFamily="34" charset="0"/>
            </a:endParaRPr>
          </a:p>
          <a:p>
            <a:pPr marL="685165" lvl="1" indent="-227965">
              <a:buClr>
                <a:schemeClr val="accent1">
                  <a:lumMod val="50000"/>
                </a:schemeClr>
              </a:buClr>
              <a:buFont typeface="Wingdings" panose="05000000000000000000" pitchFamily="2" charset="2"/>
              <a:buChar char="Ø"/>
            </a:pPr>
            <a:r>
              <a:rPr lang="en-US" dirty="0">
                <a:latin typeface="Helvetica"/>
                <a:cs typeface="Helvetica"/>
              </a:rPr>
              <a:t>7.0 ~ 34.4x reduction on latency</a:t>
            </a:r>
          </a:p>
        </p:txBody>
      </p:sp>
    </p:spTree>
    <p:extLst>
      <p:ext uri="{BB962C8B-B14F-4D97-AF65-F5344CB8AC3E}">
        <p14:creationId xmlns:p14="http://schemas.microsoft.com/office/powerpoint/2010/main" val="2274830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1768-E274-482C-A10C-A4F5C5640D6F}"/>
              </a:ext>
            </a:extLst>
          </p:cNvPr>
          <p:cNvSpPr>
            <a:spLocks noGrp="1"/>
          </p:cNvSpPr>
          <p:nvPr>
            <p:ph type="title"/>
          </p:nvPr>
        </p:nvSpPr>
        <p:spPr>
          <a:xfrm>
            <a:off x="628650" y="1960664"/>
            <a:ext cx="7886700" cy="2648659"/>
          </a:xfrm>
        </p:spPr>
        <p:txBody>
          <a:bodyPr/>
          <a:lstStyle/>
          <a:p>
            <a:r>
              <a:rPr lang="en-US"/>
              <a:t>Thank you!</a:t>
            </a:r>
            <a:br>
              <a:rPr lang="en-US"/>
            </a:br>
            <a:br>
              <a:rPr lang="en-US"/>
            </a:br>
            <a:r>
              <a:rPr lang="en-US"/>
              <a:t>Contact: caoshijie0501@gmail.com</a:t>
            </a:r>
          </a:p>
        </p:txBody>
      </p:sp>
    </p:spTree>
    <p:extLst>
      <p:ext uri="{BB962C8B-B14F-4D97-AF65-F5344CB8AC3E}">
        <p14:creationId xmlns:p14="http://schemas.microsoft.com/office/powerpoint/2010/main" val="253302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dirty="0">
                <a:latin typeface="Helvetica" panose="020B0604020202020204" pitchFamily="34" charset="0"/>
                <a:cs typeface="Helvetica" panose="020B0604020202020204" pitchFamily="34" charset="0"/>
              </a:rPr>
              <a:t>Real-time Inference of LSTM</a:t>
            </a:r>
            <a:endParaRPr lang="en-US"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8266" y="4650579"/>
            <a:ext cx="9007467" cy="1277374"/>
          </a:xfrm>
        </p:spPr>
        <p:txBody>
          <a:bodyPr>
            <a:normAutofit/>
          </a:bodyPr>
          <a:lstStyle/>
          <a:p>
            <a:pPr>
              <a:buClr>
                <a:schemeClr val="accent1">
                  <a:lumMod val="50000"/>
                </a:schemeClr>
              </a:buClr>
              <a:buFont typeface="Wingdings" panose="05000000000000000000" pitchFamily="2" charset="2"/>
              <a:buChar char="Ø"/>
            </a:pPr>
            <a:r>
              <a:rPr lang="en-US" sz="2400">
                <a:latin typeface="Helvetica" panose="020B0604020202020204" pitchFamily="34" charset="0"/>
                <a:cs typeface="Helvetica" panose="020B0604020202020204" pitchFamily="34" charset="0"/>
              </a:rPr>
              <a:t>User-interactive and latency-sensitive applications</a:t>
            </a:r>
          </a:p>
          <a:p>
            <a:pPr>
              <a:buClr>
                <a:schemeClr val="accent1">
                  <a:lumMod val="50000"/>
                </a:schemeClr>
              </a:buClr>
              <a:buFont typeface="Wingdings" panose="05000000000000000000" pitchFamily="2" charset="2"/>
              <a:buChar char="Ø"/>
            </a:pPr>
            <a:r>
              <a:rPr lang="en-US" altLang="zh-CN" sz="2400">
                <a:latin typeface="Helvetica" panose="020B0604020202020204" pitchFamily="34" charset="0"/>
                <a:cs typeface="Helvetica" panose="020B0604020202020204" pitchFamily="34" charset="0"/>
              </a:rPr>
              <a:t>Model size continues to grow to achieve higher accuracy</a:t>
            </a:r>
          </a:p>
        </p:txBody>
      </p:sp>
      <p:pic>
        <p:nvPicPr>
          <p:cNvPr id="6" name="Picture 6" descr="Image result for speech recognition">
            <a:extLst>
              <a:ext uri="{FF2B5EF4-FFF2-40B4-BE49-F238E27FC236}">
                <a16:creationId xmlns:a16="http://schemas.microsoft.com/office/drawing/2014/main" id="{809D9FE2-BE75-4450-A693-1A689EEBC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6" y="1276634"/>
            <a:ext cx="4057650" cy="18974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C0D08D2-9436-437F-A1A1-8CF346773B83}"/>
              </a:ext>
            </a:extLst>
          </p:cNvPr>
          <p:cNvPicPr>
            <a:picLocks noChangeAspect="1"/>
          </p:cNvPicPr>
          <p:nvPr/>
        </p:nvPicPr>
        <p:blipFill>
          <a:blip r:embed="rId4"/>
          <a:stretch>
            <a:fillRect/>
          </a:stretch>
        </p:blipFill>
        <p:spPr>
          <a:xfrm>
            <a:off x="419100" y="1290732"/>
            <a:ext cx="2063750" cy="2081044"/>
          </a:xfrm>
          <a:prstGeom prst="rect">
            <a:avLst/>
          </a:prstGeom>
        </p:spPr>
      </p:pic>
      <p:pic>
        <p:nvPicPr>
          <p:cNvPr id="9" name="Picture 8">
            <a:extLst>
              <a:ext uri="{FF2B5EF4-FFF2-40B4-BE49-F238E27FC236}">
                <a16:creationId xmlns:a16="http://schemas.microsoft.com/office/drawing/2014/main" id="{C2AFC5A3-8391-44F8-AF04-0BDADB2E62D0}"/>
              </a:ext>
            </a:extLst>
          </p:cNvPr>
          <p:cNvPicPr>
            <a:picLocks noChangeAspect="1"/>
          </p:cNvPicPr>
          <p:nvPr/>
        </p:nvPicPr>
        <p:blipFill>
          <a:blip r:embed="rId5"/>
          <a:stretch>
            <a:fillRect/>
          </a:stretch>
        </p:blipFill>
        <p:spPr>
          <a:xfrm>
            <a:off x="6661154" y="1276636"/>
            <a:ext cx="2308784" cy="1984375"/>
          </a:xfrm>
          <a:prstGeom prst="rect">
            <a:avLst/>
          </a:prstGeom>
        </p:spPr>
      </p:pic>
      <p:cxnSp>
        <p:nvCxnSpPr>
          <p:cNvPr id="10" name="Straight Connector 9">
            <a:extLst>
              <a:ext uri="{FF2B5EF4-FFF2-40B4-BE49-F238E27FC236}">
                <a16:creationId xmlns:a16="http://schemas.microsoft.com/office/drawing/2014/main" id="{4CA1BB9F-E4CA-4FB0-8FAA-FDEF37D58BE3}"/>
              </a:ext>
            </a:extLst>
          </p:cNvPr>
          <p:cNvCxnSpPr/>
          <p:nvPr/>
        </p:nvCxnSpPr>
        <p:spPr>
          <a:xfrm>
            <a:off x="2543176" y="1290734"/>
            <a:ext cx="0" cy="1970277"/>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3B64ABBD-50C2-4EFA-9677-BB332A27A1DA}"/>
              </a:ext>
            </a:extLst>
          </p:cNvPr>
          <p:cNvCxnSpPr/>
          <p:nvPr/>
        </p:nvCxnSpPr>
        <p:spPr>
          <a:xfrm>
            <a:off x="6661152" y="1290734"/>
            <a:ext cx="0" cy="1970277"/>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4717F3FE-8290-4E0F-A0AC-F9FE1E43A062}"/>
              </a:ext>
            </a:extLst>
          </p:cNvPr>
          <p:cNvSpPr txBox="1"/>
          <p:nvPr/>
        </p:nvSpPr>
        <p:spPr>
          <a:xfrm>
            <a:off x="419101" y="3752789"/>
            <a:ext cx="22796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Machine Translation</a:t>
            </a:r>
          </a:p>
        </p:txBody>
      </p:sp>
      <p:sp>
        <p:nvSpPr>
          <p:cNvPr id="14" name="TextBox 13">
            <a:extLst>
              <a:ext uri="{FF2B5EF4-FFF2-40B4-BE49-F238E27FC236}">
                <a16:creationId xmlns:a16="http://schemas.microsoft.com/office/drawing/2014/main" id="{CBE87548-E58F-405D-8C51-9A2A83277E68}"/>
              </a:ext>
            </a:extLst>
          </p:cNvPr>
          <p:cNvSpPr txBox="1"/>
          <p:nvPr/>
        </p:nvSpPr>
        <p:spPr>
          <a:xfrm>
            <a:off x="3432177" y="3752789"/>
            <a:ext cx="22796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Speech Recognition</a:t>
            </a:r>
          </a:p>
        </p:txBody>
      </p:sp>
      <p:sp>
        <p:nvSpPr>
          <p:cNvPr id="15" name="TextBox 14">
            <a:extLst>
              <a:ext uri="{FF2B5EF4-FFF2-40B4-BE49-F238E27FC236}">
                <a16:creationId xmlns:a16="http://schemas.microsoft.com/office/drawing/2014/main" id="{6C04C249-9E0F-4833-B2E4-B46DEB64A9A7}"/>
              </a:ext>
            </a:extLst>
          </p:cNvPr>
          <p:cNvSpPr txBox="1"/>
          <p:nvPr/>
        </p:nvSpPr>
        <p:spPr>
          <a:xfrm>
            <a:off x="6690288" y="3752789"/>
            <a:ext cx="22796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Speech Synthesis</a:t>
            </a:r>
          </a:p>
        </p:txBody>
      </p:sp>
    </p:spTree>
    <p:extLst>
      <p:ext uri="{BB962C8B-B14F-4D97-AF65-F5344CB8AC3E}">
        <p14:creationId xmlns:p14="http://schemas.microsoft.com/office/powerpoint/2010/main" val="735094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lstStyle/>
          <a:p>
            <a:r>
              <a:rPr lang="en-US" altLang="zh-CN" dirty="0">
                <a:latin typeface="Helvetica" panose="020B0604020202020204" pitchFamily="34" charset="0"/>
                <a:cs typeface="Helvetica" panose="020B0604020202020204" pitchFamily="34" charset="0"/>
              </a:rPr>
              <a:t>Real-time Inference of LSTM</a:t>
            </a:r>
            <a:endParaRPr lang="en-US"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E5149274-27CF-4507-A718-E2A0C2763BD8}"/>
              </a:ext>
            </a:extLst>
          </p:cNvPr>
          <p:cNvSpPr>
            <a:spLocks noGrp="1"/>
          </p:cNvSpPr>
          <p:nvPr>
            <p:ph idx="1"/>
          </p:nvPr>
        </p:nvSpPr>
        <p:spPr>
          <a:xfrm>
            <a:off x="68266" y="4650579"/>
            <a:ext cx="9007467" cy="994172"/>
          </a:xfrm>
        </p:spPr>
        <p:txBody>
          <a:bodyPr>
            <a:normAutofit/>
          </a:bodyPr>
          <a:lstStyle/>
          <a:p>
            <a:pPr>
              <a:buClr>
                <a:schemeClr val="accent1">
                  <a:lumMod val="50000"/>
                </a:schemeClr>
              </a:buClr>
              <a:buFont typeface="Wingdings" panose="05000000000000000000" pitchFamily="2" charset="2"/>
              <a:buChar char="Ø"/>
            </a:pPr>
            <a:r>
              <a:rPr lang="en-US" sz="2400">
                <a:latin typeface="Helvetica" panose="020B0604020202020204" pitchFamily="34" charset="0"/>
                <a:cs typeface="Helvetica" panose="020B0604020202020204" pitchFamily="34" charset="0"/>
              </a:rPr>
              <a:t>User-interactive and latency-sensitive applications</a:t>
            </a:r>
          </a:p>
          <a:p>
            <a:pPr>
              <a:buClr>
                <a:schemeClr val="accent1">
                  <a:lumMod val="50000"/>
                </a:schemeClr>
              </a:buClr>
              <a:buFont typeface="Wingdings" panose="05000000000000000000" pitchFamily="2" charset="2"/>
              <a:buChar char="Ø"/>
            </a:pPr>
            <a:r>
              <a:rPr lang="en-US" altLang="zh-CN" sz="2400">
                <a:latin typeface="Helvetica" panose="020B0604020202020204" pitchFamily="34" charset="0"/>
                <a:cs typeface="Helvetica" panose="020B0604020202020204" pitchFamily="34" charset="0"/>
              </a:rPr>
              <a:t>Model size continues to grow to achieve higher model accuracy</a:t>
            </a:r>
          </a:p>
        </p:txBody>
      </p:sp>
      <p:pic>
        <p:nvPicPr>
          <p:cNvPr id="6" name="Picture 6" descr="Image result for speech recognition">
            <a:extLst>
              <a:ext uri="{FF2B5EF4-FFF2-40B4-BE49-F238E27FC236}">
                <a16:creationId xmlns:a16="http://schemas.microsoft.com/office/drawing/2014/main" id="{809D9FE2-BE75-4450-A693-1A689EEBC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176" y="1276634"/>
            <a:ext cx="4057650" cy="18974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C0D08D2-9436-437F-A1A1-8CF346773B83}"/>
              </a:ext>
            </a:extLst>
          </p:cNvPr>
          <p:cNvPicPr>
            <a:picLocks noChangeAspect="1"/>
          </p:cNvPicPr>
          <p:nvPr/>
        </p:nvPicPr>
        <p:blipFill>
          <a:blip r:embed="rId4"/>
          <a:stretch>
            <a:fillRect/>
          </a:stretch>
        </p:blipFill>
        <p:spPr>
          <a:xfrm>
            <a:off x="419100" y="1290732"/>
            <a:ext cx="2063750" cy="2081044"/>
          </a:xfrm>
          <a:prstGeom prst="rect">
            <a:avLst/>
          </a:prstGeom>
        </p:spPr>
      </p:pic>
      <p:pic>
        <p:nvPicPr>
          <p:cNvPr id="9" name="Picture 8">
            <a:extLst>
              <a:ext uri="{FF2B5EF4-FFF2-40B4-BE49-F238E27FC236}">
                <a16:creationId xmlns:a16="http://schemas.microsoft.com/office/drawing/2014/main" id="{C2AFC5A3-8391-44F8-AF04-0BDADB2E62D0}"/>
              </a:ext>
            </a:extLst>
          </p:cNvPr>
          <p:cNvPicPr>
            <a:picLocks noChangeAspect="1"/>
          </p:cNvPicPr>
          <p:nvPr/>
        </p:nvPicPr>
        <p:blipFill>
          <a:blip r:embed="rId5"/>
          <a:stretch>
            <a:fillRect/>
          </a:stretch>
        </p:blipFill>
        <p:spPr>
          <a:xfrm>
            <a:off x="6661154" y="1276636"/>
            <a:ext cx="2308784" cy="1984375"/>
          </a:xfrm>
          <a:prstGeom prst="rect">
            <a:avLst/>
          </a:prstGeom>
        </p:spPr>
      </p:pic>
      <p:cxnSp>
        <p:nvCxnSpPr>
          <p:cNvPr id="10" name="Straight Connector 9">
            <a:extLst>
              <a:ext uri="{FF2B5EF4-FFF2-40B4-BE49-F238E27FC236}">
                <a16:creationId xmlns:a16="http://schemas.microsoft.com/office/drawing/2014/main" id="{4CA1BB9F-E4CA-4FB0-8FAA-FDEF37D58BE3}"/>
              </a:ext>
            </a:extLst>
          </p:cNvPr>
          <p:cNvCxnSpPr/>
          <p:nvPr/>
        </p:nvCxnSpPr>
        <p:spPr>
          <a:xfrm>
            <a:off x="2543176" y="1290734"/>
            <a:ext cx="0" cy="1970277"/>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12" name="Straight Connector 11">
            <a:extLst>
              <a:ext uri="{FF2B5EF4-FFF2-40B4-BE49-F238E27FC236}">
                <a16:creationId xmlns:a16="http://schemas.microsoft.com/office/drawing/2014/main" id="{3B64ABBD-50C2-4EFA-9677-BB332A27A1DA}"/>
              </a:ext>
            </a:extLst>
          </p:cNvPr>
          <p:cNvCxnSpPr/>
          <p:nvPr/>
        </p:nvCxnSpPr>
        <p:spPr>
          <a:xfrm>
            <a:off x="6661152" y="1290734"/>
            <a:ext cx="0" cy="1970277"/>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4717F3FE-8290-4E0F-A0AC-F9FE1E43A062}"/>
              </a:ext>
            </a:extLst>
          </p:cNvPr>
          <p:cNvSpPr txBox="1"/>
          <p:nvPr/>
        </p:nvSpPr>
        <p:spPr>
          <a:xfrm>
            <a:off x="419101" y="3752789"/>
            <a:ext cx="22796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Machine Translation</a:t>
            </a:r>
          </a:p>
        </p:txBody>
      </p:sp>
      <p:sp>
        <p:nvSpPr>
          <p:cNvPr id="14" name="TextBox 13">
            <a:extLst>
              <a:ext uri="{FF2B5EF4-FFF2-40B4-BE49-F238E27FC236}">
                <a16:creationId xmlns:a16="http://schemas.microsoft.com/office/drawing/2014/main" id="{CBE87548-E58F-405D-8C51-9A2A83277E68}"/>
              </a:ext>
            </a:extLst>
          </p:cNvPr>
          <p:cNvSpPr txBox="1"/>
          <p:nvPr/>
        </p:nvSpPr>
        <p:spPr>
          <a:xfrm>
            <a:off x="3432177" y="3752789"/>
            <a:ext cx="22796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Speech Recognition</a:t>
            </a:r>
          </a:p>
        </p:txBody>
      </p:sp>
      <p:sp>
        <p:nvSpPr>
          <p:cNvPr id="15" name="TextBox 14">
            <a:extLst>
              <a:ext uri="{FF2B5EF4-FFF2-40B4-BE49-F238E27FC236}">
                <a16:creationId xmlns:a16="http://schemas.microsoft.com/office/drawing/2014/main" id="{6C04C249-9E0F-4833-B2E4-B46DEB64A9A7}"/>
              </a:ext>
            </a:extLst>
          </p:cNvPr>
          <p:cNvSpPr txBox="1"/>
          <p:nvPr/>
        </p:nvSpPr>
        <p:spPr>
          <a:xfrm>
            <a:off x="6690288" y="3752789"/>
            <a:ext cx="2279650" cy="369332"/>
          </a:xfrm>
          <a:prstGeom prst="rect">
            <a:avLst/>
          </a:prstGeom>
          <a:noFill/>
        </p:spPr>
        <p:txBody>
          <a:bodyPr wrap="square" rtlCol="0">
            <a:spAutoFit/>
          </a:bodyPr>
          <a:lstStyle/>
          <a:p>
            <a:r>
              <a:rPr lang="en-US">
                <a:latin typeface="Helvetica" panose="020B0604020202020204" pitchFamily="34" charset="0"/>
                <a:cs typeface="Helvetica" panose="020B0604020202020204" pitchFamily="34" charset="0"/>
              </a:rPr>
              <a:t>Speech Synthesis</a:t>
            </a:r>
          </a:p>
        </p:txBody>
      </p:sp>
      <p:sp>
        <p:nvSpPr>
          <p:cNvPr id="5" name="TextBox 4">
            <a:extLst>
              <a:ext uri="{FF2B5EF4-FFF2-40B4-BE49-F238E27FC236}">
                <a16:creationId xmlns:a16="http://schemas.microsoft.com/office/drawing/2014/main" id="{D0C60441-7120-4481-BA2B-1D9891A16947}"/>
              </a:ext>
            </a:extLst>
          </p:cNvPr>
          <p:cNvSpPr txBox="1"/>
          <p:nvPr/>
        </p:nvSpPr>
        <p:spPr>
          <a:xfrm>
            <a:off x="295275" y="5841038"/>
            <a:ext cx="8656633" cy="461665"/>
          </a:xfrm>
          <a:prstGeom prst="rect">
            <a:avLst/>
          </a:prstGeom>
          <a:noFill/>
        </p:spPr>
        <p:txBody>
          <a:bodyPr wrap="square" rtlCol="0">
            <a:spAutoFit/>
          </a:bodyPr>
          <a:lstStyle/>
          <a:p>
            <a:r>
              <a:rPr lang="en-US" sz="2400" i="1" dirty="0">
                <a:solidFill>
                  <a:srgbClr val="FF0000"/>
                </a:solidFill>
                <a:latin typeface="Helvetica" panose="020B0604020202020204" pitchFamily="34" charset="0"/>
                <a:cs typeface="Helvetica" panose="020B0604020202020204" pitchFamily="34" charset="0"/>
              </a:rPr>
              <a:t>Low latency </a:t>
            </a:r>
            <a:r>
              <a:rPr lang="en-US" sz="2400" dirty="0">
                <a:latin typeface="Helvetica" panose="020B0604020202020204" pitchFamily="34" charset="0"/>
                <a:cs typeface="Helvetica" panose="020B0604020202020204" pitchFamily="34" charset="0"/>
              </a:rPr>
              <a:t>inference of </a:t>
            </a:r>
            <a:r>
              <a:rPr lang="en-US" sz="2400" i="1" dirty="0">
                <a:solidFill>
                  <a:srgbClr val="FF0000"/>
                </a:solidFill>
                <a:latin typeface="Helvetica" panose="020B0604020202020204" pitchFamily="34" charset="0"/>
                <a:cs typeface="Helvetica" panose="020B0604020202020204" pitchFamily="34" charset="0"/>
              </a:rPr>
              <a:t>large LSTM </a:t>
            </a:r>
            <a:r>
              <a:rPr lang="en-US" sz="2400" dirty="0">
                <a:latin typeface="Helvetica" panose="020B0604020202020204" pitchFamily="34" charset="0"/>
                <a:cs typeface="Helvetica" panose="020B0604020202020204" pitchFamily="34" charset="0"/>
              </a:rPr>
              <a:t>model with </a:t>
            </a:r>
            <a:r>
              <a:rPr lang="en-US" sz="2400" i="1" dirty="0">
                <a:solidFill>
                  <a:srgbClr val="FF0000"/>
                </a:solidFill>
                <a:latin typeface="Helvetica" panose="020B0604020202020204" pitchFamily="34" charset="0"/>
                <a:cs typeface="Helvetica" panose="020B0604020202020204" pitchFamily="34" charset="0"/>
              </a:rPr>
              <a:t>no batching</a:t>
            </a:r>
          </a:p>
        </p:txBody>
      </p:sp>
    </p:spTree>
    <p:extLst>
      <p:ext uri="{BB962C8B-B14F-4D97-AF65-F5344CB8AC3E}">
        <p14:creationId xmlns:p14="http://schemas.microsoft.com/office/powerpoint/2010/main" val="416387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p:spPr>
        <p:txBody>
          <a:bodyPr>
            <a:normAutofit/>
          </a:bodyPr>
          <a:lstStyle/>
          <a:p>
            <a:r>
              <a:rPr lang="en-US" altLang="zh-CN">
                <a:latin typeface="Helvetica" panose="020B0604020202020204" pitchFamily="34" charset="0"/>
                <a:cs typeface="Helvetica" panose="020B0604020202020204" pitchFamily="34" charset="0"/>
              </a:rPr>
              <a:t>Quick Intro to LSTM</a:t>
            </a:r>
            <a:endParaRPr lang="en-US">
              <a:latin typeface="Helvetica" panose="020B0604020202020204" pitchFamily="34" charset="0"/>
              <a:cs typeface="Helvetica" panose="020B0604020202020204" pitchFamily="34" charset="0"/>
            </a:endParaRPr>
          </a:p>
        </p:txBody>
      </p:sp>
      <p:grpSp>
        <p:nvGrpSpPr>
          <p:cNvPr id="24" name="Group 23">
            <a:extLst>
              <a:ext uri="{FF2B5EF4-FFF2-40B4-BE49-F238E27FC236}">
                <a16:creationId xmlns:a16="http://schemas.microsoft.com/office/drawing/2014/main" id="{35023D2A-91DE-4DF5-8FF1-A53F74990C47}"/>
              </a:ext>
            </a:extLst>
          </p:cNvPr>
          <p:cNvGrpSpPr/>
          <p:nvPr/>
        </p:nvGrpSpPr>
        <p:grpSpPr>
          <a:xfrm>
            <a:off x="2325687" y="4432300"/>
            <a:ext cx="4492625" cy="1958719"/>
            <a:chOff x="2152201" y="4053227"/>
            <a:chExt cx="4514850" cy="2345265"/>
          </a:xfrm>
        </p:grpSpPr>
        <p:pic>
          <p:nvPicPr>
            <p:cNvPr id="25" name="Picture 24">
              <a:extLst>
                <a:ext uri="{FF2B5EF4-FFF2-40B4-BE49-F238E27FC236}">
                  <a16:creationId xmlns:a16="http://schemas.microsoft.com/office/drawing/2014/main" id="{843CCE6F-D2B9-4278-B422-2FD7C0F2AFE4}"/>
                </a:ext>
              </a:extLst>
            </p:cNvPr>
            <p:cNvPicPr>
              <a:picLocks noChangeAspect="1"/>
            </p:cNvPicPr>
            <p:nvPr/>
          </p:nvPicPr>
          <p:blipFill>
            <a:blip r:embed="rId3"/>
            <a:stretch>
              <a:fillRect/>
            </a:stretch>
          </p:blipFill>
          <p:spPr>
            <a:xfrm>
              <a:off x="2152201" y="4053227"/>
              <a:ext cx="4514850" cy="2345265"/>
            </a:xfrm>
            <a:prstGeom prst="rect">
              <a:avLst/>
            </a:prstGeom>
          </p:spPr>
        </p:pic>
        <p:sp>
          <p:nvSpPr>
            <p:cNvPr id="26" name="Rectangle 25">
              <a:extLst>
                <a:ext uri="{FF2B5EF4-FFF2-40B4-BE49-F238E27FC236}">
                  <a16:creationId xmlns:a16="http://schemas.microsoft.com/office/drawing/2014/main" id="{1FD2D659-C53A-4FBE-A2FB-108FA441F83E}"/>
                </a:ext>
              </a:extLst>
            </p:cNvPr>
            <p:cNvSpPr/>
            <p:nvPr/>
          </p:nvSpPr>
          <p:spPr>
            <a:xfrm>
              <a:off x="2857500" y="4108450"/>
              <a:ext cx="495300" cy="2095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27" name="Rectangle 26">
              <a:extLst>
                <a:ext uri="{FF2B5EF4-FFF2-40B4-BE49-F238E27FC236}">
                  <a16:creationId xmlns:a16="http://schemas.microsoft.com/office/drawing/2014/main" id="{44F81C2F-0BA1-4B8B-8F5D-D9A449268814}"/>
                </a:ext>
              </a:extLst>
            </p:cNvPr>
            <p:cNvSpPr/>
            <p:nvPr/>
          </p:nvSpPr>
          <p:spPr>
            <a:xfrm>
              <a:off x="2863850" y="4438650"/>
              <a:ext cx="495300" cy="2095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28" name="Rectangle 27">
              <a:extLst>
                <a:ext uri="{FF2B5EF4-FFF2-40B4-BE49-F238E27FC236}">
                  <a16:creationId xmlns:a16="http://schemas.microsoft.com/office/drawing/2014/main" id="{A9415BDB-EF0D-4E3C-AD7C-E78AF8DE5A60}"/>
                </a:ext>
              </a:extLst>
            </p:cNvPr>
            <p:cNvSpPr/>
            <p:nvPr/>
          </p:nvSpPr>
          <p:spPr>
            <a:xfrm>
              <a:off x="2857500" y="4775200"/>
              <a:ext cx="495300" cy="2095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29" name="Rectangle 28">
              <a:extLst>
                <a:ext uri="{FF2B5EF4-FFF2-40B4-BE49-F238E27FC236}">
                  <a16:creationId xmlns:a16="http://schemas.microsoft.com/office/drawing/2014/main" id="{B1ABA591-049A-4B23-8C34-52DF6D9C8433}"/>
                </a:ext>
              </a:extLst>
            </p:cNvPr>
            <p:cNvSpPr/>
            <p:nvPr/>
          </p:nvSpPr>
          <p:spPr>
            <a:xfrm>
              <a:off x="2857500" y="5429250"/>
              <a:ext cx="495300" cy="2095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30" name="Rectangle 29">
              <a:extLst>
                <a:ext uri="{FF2B5EF4-FFF2-40B4-BE49-F238E27FC236}">
                  <a16:creationId xmlns:a16="http://schemas.microsoft.com/office/drawing/2014/main" id="{B1DC9CE5-F605-48C1-BEF5-F9D42A80FF26}"/>
                </a:ext>
              </a:extLst>
            </p:cNvPr>
            <p:cNvSpPr/>
            <p:nvPr/>
          </p:nvSpPr>
          <p:spPr>
            <a:xfrm>
              <a:off x="2673350" y="6096000"/>
              <a:ext cx="622300" cy="2095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31" name="Rectangle 30">
              <a:extLst>
                <a:ext uri="{FF2B5EF4-FFF2-40B4-BE49-F238E27FC236}">
                  <a16:creationId xmlns:a16="http://schemas.microsoft.com/office/drawing/2014/main" id="{08E1F6B4-6E70-4FCE-BD6D-7919B55FB9D7}"/>
                </a:ext>
              </a:extLst>
            </p:cNvPr>
            <p:cNvSpPr/>
            <p:nvPr/>
          </p:nvSpPr>
          <p:spPr>
            <a:xfrm>
              <a:off x="3575050" y="4108450"/>
              <a:ext cx="628650" cy="2095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32" name="Rectangle 31">
              <a:extLst>
                <a:ext uri="{FF2B5EF4-FFF2-40B4-BE49-F238E27FC236}">
                  <a16:creationId xmlns:a16="http://schemas.microsoft.com/office/drawing/2014/main" id="{EC19688F-22C3-427F-A69C-5CD0D2B19A7B}"/>
                </a:ext>
              </a:extLst>
            </p:cNvPr>
            <p:cNvSpPr/>
            <p:nvPr/>
          </p:nvSpPr>
          <p:spPr>
            <a:xfrm>
              <a:off x="3600450" y="4445000"/>
              <a:ext cx="666750" cy="2095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33" name="Rectangle 32">
              <a:extLst>
                <a:ext uri="{FF2B5EF4-FFF2-40B4-BE49-F238E27FC236}">
                  <a16:creationId xmlns:a16="http://schemas.microsoft.com/office/drawing/2014/main" id="{D13DD9EB-B8A6-4C8B-A042-F908D0D7C6C7}"/>
                </a:ext>
              </a:extLst>
            </p:cNvPr>
            <p:cNvSpPr/>
            <p:nvPr/>
          </p:nvSpPr>
          <p:spPr>
            <a:xfrm>
              <a:off x="3584575" y="4775200"/>
              <a:ext cx="666750" cy="2095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34" name="Rectangle 33">
              <a:extLst>
                <a:ext uri="{FF2B5EF4-FFF2-40B4-BE49-F238E27FC236}">
                  <a16:creationId xmlns:a16="http://schemas.microsoft.com/office/drawing/2014/main" id="{019F92A0-C6B9-4920-9FA1-6B71938991B1}"/>
                </a:ext>
              </a:extLst>
            </p:cNvPr>
            <p:cNvSpPr/>
            <p:nvPr/>
          </p:nvSpPr>
          <p:spPr>
            <a:xfrm>
              <a:off x="3594100" y="5424921"/>
              <a:ext cx="666750" cy="2095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35" name="Rectangle 34">
              <a:extLst>
                <a:ext uri="{FF2B5EF4-FFF2-40B4-BE49-F238E27FC236}">
                  <a16:creationId xmlns:a16="http://schemas.microsoft.com/office/drawing/2014/main" id="{7D72FF10-1B65-4078-BE0D-285E7A46F51B}"/>
                </a:ext>
              </a:extLst>
            </p:cNvPr>
            <p:cNvSpPr/>
            <p:nvPr/>
          </p:nvSpPr>
          <p:spPr>
            <a:xfrm>
              <a:off x="4463825" y="5424921"/>
              <a:ext cx="666750" cy="2095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36" name="Rectangle 35">
              <a:extLst>
                <a:ext uri="{FF2B5EF4-FFF2-40B4-BE49-F238E27FC236}">
                  <a16:creationId xmlns:a16="http://schemas.microsoft.com/office/drawing/2014/main" id="{52DCFC0D-AEBE-4455-A024-06B7C0BAD1B4}"/>
                </a:ext>
              </a:extLst>
            </p:cNvPr>
            <p:cNvSpPr/>
            <p:nvPr/>
          </p:nvSpPr>
          <p:spPr>
            <a:xfrm>
              <a:off x="4498215" y="4445000"/>
              <a:ext cx="666750" cy="2095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sp>
          <p:nvSpPr>
            <p:cNvPr id="37" name="Rectangle 36">
              <a:extLst>
                <a:ext uri="{FF2B5EF4-FFF2-40B4-BE49-F238E27FC236}">
                  <a16:creationId xmlns:a16="http://schemas.microsoft.com/office/drawing/2014/main" id="{0BA5467A-8717-45EE-BFEC-1BAFD494EE6B}"/>
                </a:ext>
              </a:extLst>
            </p:cNvPr>
            <p:cNvSpPr/>
            <p:nvPr/>
          </p:nvSpPr>
          <p:spPr>
            <a:xfrm>
              <a:off x="4425950" y="4108450"/>
              <a:ext cx="666750" cy="20955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a:p>
          </p:txBody>
        </p:sp>
      </p:grpSp>
      <p:sp>
        <p:nvSpPr>
          <p:cNvPr id="22" name="Content Placeholder 2">
            <a:extLst>
              <a:ext uri="{FF2B5EF4-FFF2-40B4-BE49-F238E27FC236}">
                <a16:creationId xmlns:a16="http://schemas.microsoft.com/office/drawing/2014/main" id="{006517FA-563E-4167-8794-822805A4232B}"/>
              </a:ext>
            </a:extLst>
          </p:cNvPr>
          <p:cNvSpPr>
            <a:spLocks noGrp="1"/>
          </p:cNvSpPr>
          <p:nvPr>
            <p:ph idx="1"/>
          </p:nvPr>
        </p:nvSpPr>
        <p:spPr>
          <a:xfrm>
            <a:off x="628652" y="1085849"/>
            <a:ext cx="7886700" cy="5572127"/>
          </a:xfrm>
        </p:spPr>
        <p:txBody>
          <a:bodyPr/>
          <a:lstStyle/>
          <a:p>
            <a:pPr>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A popular type of RNN</a:t>
            </a:r>
          </a:p>
          <a:p>
            <a:pPr>
              <a:buClr>
                <a:schemeClr val="accent1">
                  <a:lumMod val="50000"/>
                </a:schemeClr>
              </a:buClr>
              <a:buFont typeface="Wingdings" panose="05000000000000000000" pitchFamily="2" charset="2"/>
              <a:buChar char="Ø"/>
            </a:pPr>
            <a:endParaRPr lang="en-US">
              <a:latin typeface="Helvetica" panose="020B0604020202020204" pitchFamily="34" charset="0"/>
              <a:cs typeface="Helvetica" panose="020B0604020202020204" pitchFamily="34" charset="0"/>
            </a:endParaRPr>
          </a:p>
          <a:p>
            <a:pPr marL="0" indent="0">
              <a:buClr>
                <a:schemeClr val="accent1">
                  <a:lumMod val="50000"/>
                </a:schemeClr>
              </a:buClr>
              <a:buNone/>
            </a:pPr>
            <a:endParaRPr lang="en-US">
              <a:latin typeface="Helvetica" panose="020B0604020202020204" pitchFamily="34" charset="0"/>
              <a:cs typeface="Helvetica" panose="020B0604020202020204" pitchFamily="34" charset="0"/>
            </a:endParaRPr>
          </a:p>
          <a:p>
            <a:pPr marL="0" indent="0">
              <a:buClr>
                <a:schemeClr val="accent1">
                  <a:lumMod val="50000"/>
                </a:schemeClr>
              </a:buClr>
              <a:buNone/>
            </a:pPr>
            <a:endParaRPr lang="en-US">
              <a:latin typeface="Helvetica" panose="020B0604020202020204" pitchFamily="34" charset="0"/>
              <a:cs typeface="Helvetica" panose="020B0604020202020204" pitchFamily="34" charset="0"/>
            </a:endParaRPr>
          </a:p>
          <a:p>
            <a:pPr marL="0" indent="0">
              <a:buClr>
                <a:schemeClr val="accent1">
                  <a:lumMod val="50000"/>
                </a:schemeClr>
              </a:buClr>
              <a:buNone/>
            </a:pPr>
            <a:endParaRPr lang="en-US" sz="1400">
              <a:latin typeface="Helvetica" panose="020B0604020202020204" pitchFamily="34" charset="0"/>
              <a:cs typeface="Helvetica" panose="020B0604020202020204" pitchFamily="34" charset="0"/>
            </a:endParaRPr>
          </a:p>
          <a:p>
            <a:pPr>
              <a:buClr>
                <a:schemeClr val="accent1">
                  <a:lumMod val="50000"/>
                </a:schemeClr>
              </a:buClr>
              <a:buFont typeface="Wingdings" panose="05000000000000000000" pitchFamily="2" charset="2"/>
              <a:buChar char="Ø"/>
            </a:pPr>
            <a:r>
              <a:rPr lang="en-US">
                <a:latin typeface="Helvetica" panose="020B0604020202020204" pitchFamily="34" charset="0"/>
                <a:cs typeface="Helvetica" panose="020B0604020202020204" pitchFamily="34" charset="0"/>
              </a:rPr>
              <a:t>The most computation-heavy part: </a:t>
            </a:r>
          </a:p>
          <a:p>
            <a:pPr marL="0" indent="0">
              <a:buClr>
                <a:schemeClr val="accent1">
                  <a:lumMod val="50000"/>
                </a:schemeClr>
              </a:buClr>
              <a:buNone/>
            </a:pPr>
            <a:r>
              <a:rPr lang="en-US">
                <a:latin typeface="Helvetica" panose="020B0604020202020204" pitchFamily="34" charset="0"/>
                <a:cs typeface="Helvetica" panose="020B0604020202020204" pitchFamily="34" charset="0"/>
              </a:rPr>
              <a:t>         </a:t>
            </a:r>
            <a:r>
              <a:rPr lang="en-US">
                <a:solidFill>
                  <a:schemeClr val="accent1">
                    <a:lumMod val="75000"/>
                  </a:schemeClr>
                </a:solidFill>
                <a:latin typeface="Helvetica" panose="020B0604020202020204" pitchFamily="34" charset="0"/>
                <a:cs typeface="Helvetica" panose="020B0604020202020204" pitchFamily="34" charset="0"/>
              </a:rPr>
              <a:t>Matrix-Vector Multiplication (</a:t>
            </a:r>
            <a:r>
              <a:rPr lang="en-US" err="1">
                <a:solidFill>
                  <a:schemeClr val="accent1">
                    <a:lumMod val="75000"/>
                  </a:schemeClr>
                </a:solidFill>
                <a:latin typeface="Helvetica" panose="020B0604020202020204" pitchFamily="34" charset="0"/>
                <a:cs typeface="Helvetica" panose="020B0604020202020204" pitchFamily="34" charset="0"/>
              </a:rPr>
              <a:t>MxV</a:t>
            </a:r>
            <a:r>
              <a:rPr lang="en-US">
                <a:solidFill>
                  <a:schemeClr val="accent1">
                    <a:lumMod val="75000"/>
                  </a:schemeClr>
                </a:solidFill>
                <a:latin typeface="Helvetica" panose="020B0604020202020204" pitchFamily="34" charset="0"/>
                <a:cs typeface="Helvetica" panose="020B0604020202020204" pitchFamily="34" charset="0"/>
              </a:rPr>
              <a:t>)</a:t>
            </a:r>
          </a:p>
        </p:txBody>
      </p:sp>
      <p:grpSp>
        <p:nvGrpSpPr>
          <p:cNvPr id="39" name="Group 38">
            <a:extLst>
              <a:ext uri="{FF2B5EF4-FFF2-40B4-BE49-F238E27FC236}">
                <a16:creationId xmlns:a16="http://schemas.microsoft.com/office/drawing/2014/main" id="{E7DBA60D-0E34-4527-A2CE-539E777BEDB1}"/>
              </a:ext>
            </a:extLst>
          </p:cNvPr>
          <p:cNvGrpSpPr/>
          <p:nvPr/>
        </p:nvGrpSpPr>
        <p:grpSpPr>
          <a:xfrm>
            <a:off x="1085689" y="1464714"/>
            <a:ext cx="7237217" cy="2059717"/>
            <a:chOff x="-263751" y="824237"/>
            <a:chExt cx="13323098" cy="4392734"/>
          </a:xfrm>
        </p:grpSpPr>
        <p:pic>
          <p:nvPicPr>
            <p:cNvPr id="40" name="Picture 39">
              <a:extLst>
                <a:ext uri="{FF2B5EF4-FFF2-40B4-BE49-F238E27FC236}">
                  <a16:creationId xmlns:a16="http://schemas.microsoft.com/office/drawing/2014/main" id="{1CD1AA78-1452-44DF-90B5-83F72C1784DE}"/>
                </a:ext>
              </a:extLst>
            </p:cNvPr>
            <p:cNvPicPr>
              <a:picLocks noChangeAspect="1"/>
            </p:cNvPicPr>
            <p:nvPr/>
          </p:nvPicPr>
          <p:blipFill>
            <a:blip r:embed="rId4"/>
            <a:stretch>
              <a:fillRect/>
            </a:stretch>
          </p:blipFill>
          <p:spPr>
            <a:xfrm>
              <a:off x="918369" y="1085847"/>
              <a:ext cx="5113480" cy="3689353"/>
            </a:xfrm>
            <a:prstGeom prst="rect">
              <a:avLst/>
            </a:prstGeom>
          </p:spPr>
        </p:pic>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D9D72C2-BD34-4ED9-8A5A-9DD895BDDF57}"/>
                    </a:ext>
                  </a:extLst>
                </p:cNvPr>
                <p:cNvSpPr txBox="1"/>
                <p:nvPr/>
              </p:nvSpPr>
              <p:spPr>
                <a:xfrm>
                  <a:off x="1239033" y="4151790"/>
                  <a:ext cx="1133592" cy="10651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cs typeface="Helvetica" panose="020B0604020202020204" pitchFamily="34" charset="0"/>
                          </a:rPr>
                          <m:t>𝑥</m:t>
                        </m:r>
                        <m:r>
                          <a:rPr lang="en-US" altLang="zh-CN" sz="2800" i="1" baseline="-25000">
                            <a:latin typeface="Cambria Math" panose="02040503050406030204" pitchFamily="18" charset="0"/>
                            <a:cs typeface="Helvetica" panose="020B0604020202020204" pitchFamily="34" charset="0"/>
                          </a:rPr>
                          <m:t>𝑡</m:t>
                        </m:r>
                      </m:oMath>
                    </m:oMathPara>
                  </a14:m>
                  <a:endParaRPr lang="en-US" sz="2800"/>
                </a:p>
              </p:txBody>
            </p:sp>
          </mc:Choice>
          <mc:Fallback xmlns="">
            <p:sp>
              <p:nvSpPr>
                <p:cNvPr id="41" name="TextBox 40">
                  <a:extLst>
                    <a:ext uri="{FF2B5EF4-FFF2-40B4-BE49-F238E27FC236}">
                      <a16:creationId xmlns:a16="http://schemas.microsoft.com/office/drawing/2014/main" id="{DD9D72C2-BD34-4ED9-8A5A-9DD895BDDF57}"/>
                    </a:ext>
                  </a:extLst>
                </p:cNvPr>
                <p:cNvSpPr txBox="1">
                  <a:spLocks noRot="1" noChangeAspect="1" noMove="1" noResize="1" noEditPoints="1" noAdjustHandles="1" noChangeArrowheads="1" noChangeShapeType="1" noTextEdit="1"/>
                </p:cNvSpPr>
                <p:nvPr/>
              </p:nvSpPr>
              <p:spPr>
                <a:xfrm>
                  <a:off x="1239033" y="4151790"/>
                  <a:ext cx="1133592" cy="106518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B9E4F05-0E2F-49BD-B7FA-57EBCC368B65}"/>
                    </a:ext>
                  </a:extLst>
                </p:cNvPr>
                <p:cNvSpPr txBox="1"/>
                <p:nvPr/>
              </p:nvSpPr>
              <p:spPr>
                <a:xfrm>
                  <a:off x="5245804" y="824237"/>
                  <a:ext cx="786045" cy="1031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cs typeface="Helvetica" panose="020B0604020202020204" pitchFamily="34" charset="0"/>
                          </a:rPr>
                          <m:t>𝑦</m:t>
                        </m:r>
                        <m:r>
                          <a:rPr lang="en-US" altLang="zh-CN" sz="2800" i="1" baseline="-25000">
                            <a:latin typeface="Cambria Math" panose="02040503050406030204" pitchFamily="18" charset="0"/>
                            <a:cs typeface="Helvetica" panose="020B0604020202020204" pitchFamily="34" charset="0"/>
                          </a:rPr>
                          <m:t>𝑡</m:t>
                        </m:r>
                      </m:oMath>
                    </m:oMathPara>
                  </a14:m>
                  <a:endParaRPr lang="en-US" sz="2800"/>
                </a:p>
              </p:txBody>
            </p:sp>
          </mc:Choice>
          <mc:Fallback xmlns="">
            <p:sp>
              <p:nvSpPr>
                <p:cNvPr id="42" name="TextBox 41">
                  <a:extLst>
                    <a:ext uri="{FF2B5EF4-FFF2-40B4-BE49-F238E27FC236}">
                      <a16:creationId xmlns:a16="http://schemas.microsoft.com/office/drawing/2014/main" id="{9B9E4F05-0E2F-49BD-B7FA-57EBCC368B65}"/>
                    </a:ext>
                  </a:extLst>
                </p:cNvPr>
                <p:cNvSpPr txBox="1">
                  <a:spLocks noRot="1" noChangeAspect="1" noMove="1" noResize="1" noEditPoints="1" noAdjustHandles="1" noChangeArrowheads="1" noChangeShapeType="1" noTextEdit="1"/>
                </p:cNvSpPr>
                <p:nvPr/>
              </p:nvSpPr>
              <p:spPr>
                <a:xfrm>
                  <a:off x="5245804" y="824237"/>
                  <a:ext cx="786045" cy="10319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DB5DD8A-07B9-407D-9209-D87EA138F507}"/>
                    </a:ext>
                  </a:extLst>
                </p:cNvPr>
                <p:cNvSpPr txBox="1"/>
                <p:nvPr/>
              </p:nvSpPr>
              <p:spPr>
                <a:xfrm>
                  <a:off x="6031849" y="3243967"/>
                  <a:ext cx="1097781" cy="1031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cs typeface="Helvetica" panose="020B0604020202020204" pitchFamily="34" charset="0"/>
                          </a:rPr>
                          <m:t>𝑦</m:t>
                        </m:r>
                        <m:r>
                          <a:rPr lang="en-US" altLang="zh-CN" sz="2800" i="1" baseline="-25000">
                            <a:latin typeface="Cambria Math" panose="02040503050406030204" pitchFamily="18" charset="0"/>
                            <a:cs typeface="Helvetica" panose="020B0604020202020204" pitchFamily="34" charset="0"/>
                          </a:rPr>
                          <m:t>𝑡</m:t>
                        </m:r>
                      </m:oMath>
                    </m:oMathPara>
                  </a14:m>
                  <a:endParaRPr lang="en-US" sz="2800"/>
                </a:p>
              </p:txBody>
            </p:sp>
          </mc:Choice>
          <mc:Fallback xmlns="">
            <p:sp>
              <p:nvSpPr>
                <p:cNvPr id="43" name="TextBox 42">
                  <a:extLst>
                    <a:ext uri="{FF2B5EF4-FFF2-40B4-BE49-F238E27FC236}">
                      <a16:creationId xmlns:a16="http://schemas.microsoft.com/office/drawing/2014/main" id="{BDB5DD8A-07B9-407D-9209-D87EA138F507}"/>
                    </a:ext>
                  </a:extLst>
                </p:cNvPr>
                <p:cNvSpPr txBox="1">
                  <a:spLocks noRot="1" noChangeAspect="1" noMove="1" noResize="1" noEditPoints="1" noAdjustHandles="1" noChangeArrowheads="1" noChangeShapeType="1" noTextEdit="1"/>
                </p:cNvSpPr>
                <p:nvPr/>
              </p:nvSpPr>
              <p:spPr>
                <a:xfrm>
                  <a:off x="6031849" y="3243967"/>
                  <a:ext cx="1097781" cy="10319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A3B464A-2AB0-4B3E-9610-539BD6B13B5E}"/>
                    </a:ext>
                  </a:extLst>
                </p:cNvPr>
                <p:cNvSpPr txBox="1"/>
                <p:nvPr/>
              </p:nvSpPr>
              <p:spPr>
                <a:xfrm>
                  <a:off x="-263751" y="3243967"/>
                  <a:ext cx="988074" cy="1031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cs typeface="Helvetica" panose="020B0604020202020204" pitchFamily="34" charset="0"/>
                          </a:rPr>
                          <m:t>𝑦</m:t>
                        </m:r>
                        <m:r>
                          <m:rPr>
                            <m:sty m:val="p"/>
                          </m:rPr>
                          <a:rPr lang="en-US" altLang="zh-CN" sz="2800" i="1" baseline="-25000">
                            <a:latin typeface="Cambria Math" panose="02040503050406030204" pitchFamily="18" charset="0"/>
                            <a:cs typeface="Helvetica" panose="020B0604020202020204" pitchFamily="34" charset="0"/>
                          </a:rPr>
                          <m:t>t</m:t>
                        </m:r>
                        <m:r>
                          <a:rPr lang="en-US" altLang="zh-CN" sz="2800" i="1" baseline="-25000">
                            <a:latin typeface="Cambria Math" panose="02040503050406030204" pitchFamily="18" charset="0"/>
                            <a:cs typeface="Helvetica" panose="020B0604020202020204" pitchFamily="34" charset="0"/>
                          </a:rPr>
                          <m:t>−1</m:t>
                        </m:r>
                      </m:oMath>
                    </m:oMathPara>
                  </a14:m>
                  <a:endParaRPr lang="en-US" sz="2800"/>
                </a:p>
              </p:txBody>
            </p:sp>
          </mc:Choice>
          <mc:Fallback xmlns="">
            <p:sp>
              <p:nvSpPr>
                <p:cNvPr id="44" name="TextBox 43">
                  <a:extLst>
                    <a:ext uri="{FF2B5EF4-FFF2-40B4-BE49-F238E27FC236}">
                      <a16:creationId xmlns:a16="http://schemas.microsoft.com/office/drawing/2014/main" id="{EA3B464A-2AB0-4B3E-9610-539BD6B13B5E}"/>
                    </a:ext>
                  </a:extLst>
                </p:cNvPr>
                <p:cNvSpPr txBox="1">
                  <a:spLocks noRot="1" noChangeAspect="1" noMove="1" noResize="1" noEditPoints="1" noAdjustHandles="1" noChangeArrowheads="1" noChangeShapeType="1" noTextEdit="1"/>
                </p:cNvSpPr>
                <p:nvPr/>
              </p:nvSpPr>
              <p:spPr>
                <a:xfrm>
                  <a:off x="-263751" y="3243967"/>
                  <a:ext cx="988074" cy="1031931"/>
                </a:xfrm>
                <a:prstGeom prst="rect">
                  <a:avLst/>
                </a:prstGeom>
                <a:blipFill>
                  <a:blip r:embed="rId8"/>
                  <a:stretch>
                    <a:fillRect b="-8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6F21688-38A5-4B57-BB7E-75AB3481ECD9}"/>
                    </a:ext>
                  </a:extLst>
                </p:cNvPr>
                <p:cNvSpPr txBox="1"/>
                <p:nvPr/>
              </p:nvSpPr>
              <p:spPr>
                <a:xfrm>
                  <a:off x="-206003" y="1670078"/>
                  <a:ext cx="988074" cy="1031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i="1">
                            <a:latin typeface="Cambria Math" panose="02040503050406030204" pitchFamily="18" charset="0"/>
                            <a:cs typeface="Helvetica" panose="020B0604020202020204" pitchFamily="34" charset="0"/>
                          </a:rPr>
                          <m:t>c</m:t>
                        </m:r>
                        <m:r>
                          <m:rPr>
                            <m:sty m:val="p"/>
                          </m:rPr>
                          <a:rPr lang="en-US" altLang="zh-CN" sz="2800" i="1" baseline="-25000">
                            <a:latin typeface="Cambria Math" panose="02040503050406030204" pitchFamily="18" charset="0"/>
                            <a:cs typeface="Helvetica" panose="020B0604020202020204" pitchFamily="34" charset="0"/>
                          </a:rPr>
                          <m:t>t</m:t>
                        </m:r>
                        <m:r>
                          <a:rPr lang="en-US" altLang="zh-CN" sz="2800" i="1" baseline="-25000">
                            <a:latin typeface="Cambria Math" panose="02040503050406030204" pitchFamily="18" charset="0"/>
                            <a:cs typeface="Helvetica" panose="020B0604020202020204" pitchFamily="34" charset="0"/>
                          </a:rPr>
                          <m:t>−1</m:t>
                        </m:r>
                      </m:oMath>
                    </m:oMathPara>
                  </a14:m>
                  <a:endParaRPr lang="en-US" sz="2800"/>
                </a:p>
              </p:txBody>
            </p:sp>
          </mc:Choice>
          <mc:Fallback xmlns="">
            <p:sp>
              <p:nvSpPr>
                <p:cNvPr id="45" name="TextBox 44">
                  <a:extLst>
                    <a:ext uri="{FF2B5EF4-FFF2-40B4-BE49-F238E27FC236}">
                      <a16:creationId xmlns:a16="http://schemas.microsoft.com/office/drawing/2014/main" id="{36F21688-38A5-4B57-BB7E-75AB3481ECD9}"/>
                    </a:ext>
                  </a:extLst>
                </p:cNvPr>
                <p:cNvSpPr txBox="1">
                  <a:spLocks noRot="1" noChangeAspect="1" noMove="1" noResize="1" noEditPoints="1" noAdjustHandles="1" noChangeArrowheads="1" noChangeShapeType="1" noTextEdit="1"/>
                </p:cNvSpPr>
                <p:nvPr/>
              </p:nvSpPr>
              <p:spPr>
                <a:xfrm>
                  <a:off x="-206003" y="1670078"/>
                  <a:ext cx="988074" cy="1031931"/>
                </a:xfrm>
                <a:prstGeom prst="rect">
                  <a:avLst/>
                </a:prstGeom>
                <a:blipFill>
                  <a:blip r:embed="rId9"/>
                  <a:stretch>
                    <a:fillRect b="-8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8CF929C-EF7E-45E6-A8D1-808476E81668}"/>
                    </a:ext>
                  </a:extLst>
                </p:cNvPr>
                <p:cNvSpPr txBox="1"/>
                <p:nvPr/>
              </p:nvSpPr>
              <p:spPr>
                <a:xfrm>
                  <a:off x="6018355" y="1648941"/>
                  <a:ext cx="7040992" cy="1115865"/>
                </a:xfrm>
                <a:prstGeom prst="rect">
                  <a:avLst/>
                </a:prstGeom>
                <a:noFill/>
              </p:spPr>
              <p:txBody>
                <a:bodyPr wrap="square" rtlCol="0">
                  <a:spAutoFit/>
                </a:bodyPr>
                <a:lstStyle/>
                <a:p>
                  <a:r>
                    <a:rPr lang="en-US" altLang="zh-CN" sz="2800" i="1">
                      <a:latin typeface="Cambria Math" panose="02040503050406030204" pitchFamily="18" charset="0"/>
                      <a:cs typeface="Helvetica" panose="020B0604020202020204" pitchFamily="34" charset="0"/>
                    </a:rPr>
                    <a:t> </a:t>
                  </a:r>
                  <a14:m>
                    <m:oMath xmlns:m="http://schemas.openxmlformats.org/officeDocument/2006/math">
                      <m:r>
                        <m:rPr>
                          <m:sty m:val="p"/>
                        </m:rPr>
                        <a:rPr lang="en-US" altLang="zh-CN" sz="2800" i="1" smtClean="0">
                          <a:solidFill>
                            <a:schemeClr val="accent1">
                              <a:lumMod val="75000"/>
                            </a:schemeClr>
                          </a:solidFill>
                          <a:latin typeface="Cambria Math" panose="02040503050406030204" pitchFamily="18" charset="0"/>
                          <a:cs typeface="Helvetica" panose="020B0604020202020204" pitchFamily="34" charset="0"/>
                        </a:rPr>
                        <m:t>c</m:t>
                      </m:r>
                      <m:r>
                        <m:rPr>
                          <m:sty m:val="p"/>
                        </m:rPr>
                        <a:rPr lang="en-US" altLang="zh-CN" sz="2800" i="1" baseline="-25000">
                          <a:solidFill>
                            <a:schemeClr val="accent1">
                              <a:lumMod val="75000"/>
                            </a:schemeClr>
                          </a:solidFill>
                          <a:latin typeface="Cambria Math" panose="02040503050406030204" pitchFamily="18" charset="0"/>
                          <a:cs typeface="Helvetica" panose="020B0604020202020204" pitchFamily="34" charset="0"/>
                        </a:rPr>
                        <m:t>t</m:t>
                      </m:r>
                      <m:r>
                        <a:rPr lang="en-US" altLang="zh-CN" sz="2800" i="1" baseline="-25000">
                          <a:solidFill>
                            <a:schemeClr val="accent1">
                              <a:lumMod val="75000"/>
                            </a:schemeClr>
                          </a:solidFill>
                          <a:latin typeface="Cambria Math" panose="02040503050406030204" pitchFamily="18" charset="0"/>
                          <a:cs typeface="Helvetica" panose="020B0604020202020204" pitchFamily="34" charset="0"/>
                        </a:rPr>
                        <m:t>−1</m:t>
                      </m:r>
                    </m:oMath>
                  </a14:m>
                  <a:r>
                    <a:rPr lang="en-US" altLang="zh-CN" sz="2800" i="1" baseline="-25000">
                      <a:solidFill>
                        <a:schemeClr val="accent1">
                          <a:lumMod val="75000"/>
                        </a:schemeClr>
                      </a:solidFill>
                      <a:latin typeface="Cambria Math" panose="02040503050406030204" pitchFamily="18" charset="0"/>
                      <a:cs typeface="Helvetica" panose="020B0604020202020204" pitchFamily="34" charset="0"/>
                    </a:rPr>
                    <a:t> </a:t>
                  </a:r>
                  <a:r>
                    <a:rPr lang="en-US" altLang="zh-CN" sz="2000">
                      <a:solidFill>
                        <a:schemeClr val="accent1">
                          <a:lumMod val="75000"/>
                        </a:schemeClr>
                      </a:solidFill>
                      <a:latin typeface="Helvetica" panose="020B0604020202020204" pitchFamily="34" charset="0"/>
                      <a:cs typeface="Helvetica" panose="020B0604020202020204" pitchFamily="34" charset="0"/>
                    </a:rPr>
                    <a:t>: long-term information</a:t>
                  </a:r>
                  <a:endParaRPr lang="en-US" sz="2000">
                    <a:solidFill>
                      <a:schemeClr val="accent1">
                        <a:lumMod val="75000"/>
                      </a:schemeClr>
                    </a:solidFill>
                    <a:latin typeface="Helvetica" panose="020B0604020202020204" pitchFamily="34" charset="0"/>
                    <a:cs typeface="Helvetica" panose="020B0604020202020204" pitchFamily="34" charset="0"/>
                  </a:endParaRPr>
                </a:p>
              </p:txBody>
            </p:sp>
          </mc:Choice>
          <mc:Fallback xmlns="">
            <p:sp>
              <p:nvSpPr>
                <p:cNvPr id="46" name="TextBox 45">
                  <a:extLst>
                    <a:ext uri="{FF2B5EF4-FFF2-40B4-BE49-F238E27FC236}">
                      <a16:creationId xmlns:a16="http://schemas.microsoft.com/office/drawing/2014/main" id="{C8CF929C-EF7E-45E6-A8D1-808476E81668}"/>
                    </a:ext>
                  </a:extLst>
                </p:cNvPr>
                <p:cNvSpPr txBox="1">
                  <a:spLocks noRot="1" noChangeAspect="1" noMove="1" noResize="1" noEditPoints="1" noAdjustHandles="1" noChangeArrowheads="1" noChangeShapeType="1" noTextEdit="1"/>
                </p:cNvSpPr>
                <p:nvPr/>
              </p:nvSpPr>
              <p:spPr>
                <a:xfrm>
                  <a:off x="6018355" y="1648941"/>
                  <a:ext cx="7040992" cy="1115865"/>
                </a:xfrm>
                <a:prstGeom prst="rect">
                  <a:avLst/>
                </a:prstGeom>
                <a:blipFill>
                  <a:blip r:embed="rId10"/>
                  <a:stretch>
                    <a:fillRect b="-16279"/>
                  </a:stretch>
                </a:blipFill>
              </p:spPr>
              <p:txBody>
                <a:bodyPr/>
                <a:lstStyle/>
                <a:p>
                  <a:r>
                    <a:rPr lang="en-US">
                      <a:noFill/>
                    </a:rPr>
                    <a:t> </a:t>
                  </a:r>
                </a:p>
              </p:txBody>
            </p:sp>
          </mc:Fallback>
        </mc:AlternateContent>
      </p:grpSp>
    </p:spTree>
    <p:extLst>
      <p:ext uri="{BB962C8B-B14F-4D97-AF65-F5344CB8AC3E}">
        <p14:creationId xmlns:p14="http://schemas.microsoft.com/office/powerpoint/2010/main" val="204946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BD59-10CF-4C61-9FD1-47B35F869A62}"/>
              </a:ext>
            </a:extLst>
          </p:cNvPr>
          <p:cNvSpPr>
            <a:spLocks noGrp="1"/>
          </p:cNvSpPr>
          <p:nvPr>
            <p:ph type="title"/>
          </p:nvPr>
        </p:nvSpPr>
        <p:spPr>
          <a:xfrm>
            <a:off x="295275" y="91675"/>
            <a:ext cx="8553450" cy="994172"/>
          </a:xfrm>
          <a:ln w="19050">
            <a:solidFill>
              <a:schemeClr val="bg1"/>
            </a:solidFill>
          </a:ln>
        </p:spPr>
        <p:txBody>
          <a:bodyPr/>
          <a:lstStyle/>
          <a:p>
            <a:r>
              <a:rPr lang="en-US" altLang="zh-CN" dirty="0">
                <a:latin typeface="Helvetica"/>
                <a:ea typeface="等线 Light"/>
                <a:cs typeface="Helvetica"/>
              </a:rPr>
              <a:t>Weight Pruning</a:t>
            </a:r>
            <a:endParaRPr lang="en-US" dirty="0">
              <a:latin typeface="Helvetica" panose="020B0604020202020204" pitchFamily="34" charset="0"/>
              <a:cs typeface="Helvetica" panose="020B0604020202020204" pitchFamily="34" charset="0"/>
            </a:endParaRPr>
          </a:p>
        </p:txBody>
      </p:sp>
      <p:sp>
        <p:nvSpPr>
          <p:cNvPr id="5" name="Rectangle 4">
            <a:extLst>
              <a:ext uri="{FF2B5EF4-FFF2-40B4-BE49-F238E27FC236}">
                <a16:creationId xmlns:a16="http://schemas.microsoft.com/office/drawing/2014/main" id="{087D45B8-0095-454F-9B09-BDCFF30AA005}"/>
              </a:ext>
            </a:extLst>
          </p:cNvPr>
          <p:cNvSpPr/>
          <p:nvPr/>
        </p:nvSpPr>
        <p:spPr>
          <a:xfrm>
            <a:off x="295277" y="6287673"/>
            <a:ext cx="8416925" cy="276999"/>
          </a:xfrm>
          <a:prstGeom prst="rect">
            <a:avLst/>
          </a:prstGeom>
          <a:ln w="19050">
            <a:solidFill>
              <a:schemeClr val="bg1"/>
            </a:solidFill>
          </a:ln>
        </p:spPr>
        <p:txBody>
          <a:bodyPr wrap="square">
            <a:spAutoFit/>
          </a:bodyPr>
          <a:lstStyle/>
          <a:p>
            <a:r>
              <a:rPr lang="en-US" sz="1200">
                <a:latin typeface="Helvetica" panose="020B0604020202020204" pitchFamily="34" charset="0"/>
                <a:cs typeface="Helvetica" panose="020B0604020202020204" pitchFamily="34" charset="0"/>
              </a:rPr>
              <a:t>Han, Song, et al.</a:t>
            </a:r>
            <a:r>
              <a:rPr lang="en-GB" sz="1200">
                <a:solidFill>
                  <a:schemeClr val="bg2">
                    <a:lumMod val="10000"/>
                  </a:schemeClr>
                </a:solidFill>
                <a:latin typeface="Helvetica" panose="020B0604020202020204" pitchFamily="34" charset="0"/>
                <a:cs typeface="Helvetica" panose="020B0604020202020204" pitchFamily="34" charset="0"/>
              </a:rPr>
              <a:t> Learning both Weights and Connections for Efficient Neural Networks, NIPS’15</a:t>
            </a:r>
            <a:endParaRPr lang="en-US" sz="1200">
              <a:latin typeface="Helvetica" panose="020B0604020202020204" pitchFamily="34" charset="0"/>
              <a:cs typeface="Helvetica" panose="020B0604020202020204" pitchFamily="34" charset="0"/>
            </a:endParaRPr>
          </a:p>
        </p:txBody>
      </p:sp>
      <p:sp>
        <p:nvSpPr>
          <p:cNvPr id="3" name="Oval 2">
            <a:extLst>
              <a:ext uri="{FF2B5EF4-FFF2-40B4-BE49-F238E27FC236}">
                <a16:creationId xmlns:a16="http://schemas.microsoft.com/office/drawing/2014/main" id="{09945466-ADE6-48A0-811A-53D914F5B1CC}"/>
              </a:ext>
            </a:extLst>
          </p:cNvPr>
          <p:cNvSpPr/>
          <p:nvPr/>
        </p:nvSpPr>
        <p:spPr>
          <a:xfrm>
            <a:off x="2004057" y="4419612"/>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398441E-9E69-4ED1-8258-0E463DCD4750}"/>
              </a:ext>
            </a:extLst>
          </p:cNvPr>
          <p:cNvSpPr/>
          <p:nvPr/>
        </p:nvSpPr>
        <p:spPr>
          <a:xfrm>
            <a:off x="2004058" y="3752859"/>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1F1DBD9-D04D-435D-B6A9-040CE9A30389}"/>
              </a:ext>
            </a:extLst>
          </p:cNvPr>
          <p:cNvSpPr/>
          <p:nvPr/>
        </p:nvSpPr>
        <p:spPr>
          <a:xfrm>
            <a:off x="2004059" y="3086106"/>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A19D7F7-9F15-4074-ABB5-1D15B9177BFD}"/>
              </a:ext>
            </a:extLst>
          </p:cNvPr>
          <p:cNvSpPr/>
          <p:nvPr/>
        </p:nvSpPr>
        <p:spPr>
          <a:xfrm>
            <a:off x="2004059" y="2419353"/>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9BE2BB3-89EB-4655-B240-DCCDEB395E57}"/>
              </a:ext>
            </a:extLst>
          </p:cNvPr>
          <p:cNvSpPr/>
          <p:nvPr/>
        </p:nvSpPr>
        <p:spPr>
          <a:xfrm>
            <a:off x="2004060" y="1752600"/>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8219E68-4AF9-4A1B-92F6-3D837DCAFD5E}"/>
              </a:ext>
            </a:extLst>
          </p:cNvPr>
          <p:cNvSpPr/>
          <p:nvPr/>
        </p:nvSpPr>
        <p:spPr>
          <a:xfrm>
            <a:off x="746759" y="2180210"/>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02FC59B-ADB9-427F-B5AC-BC8062C8CFD4}"/>
              </a:ext>
            </a:extLst>
          </p:cNvPr>
          <p:cNvSpPr/>
          <p:nvPr/>
        </p:nvSpPr>
        <p:spPr>
          <a:xfrm>
            <a:off x="746758" y="3063331"/>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F2190C2-EF38-4A3F-B1F9-7C7FC9A5C155}"/>
              </a:ext>
            </a:extLst>
          </p:cNvPr>
          <p:cNvSpPr/>
          <p:nvPr/>
        </p:nvSpPr>
        <p:spPr>
          <a:xfrm>
            <a:off x="746757" y="3995341"/>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C72BDE8-9944-42FC-88CC-3725F4CD91C3}"/>
              </a:ext>
            </a:extLst>
          </p:cNvPr>
          <p:cNvSpPr/>
          <p:nvPr/>
        </p:nvSpPr>
        <p:spPr>
          <a:xfrm>
            <a:off x="3236228" y="2180210"/>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4342771-2E78-4987-9639-02D28B54D668}"/>
              </a:ext>
            </a:extLst>
          </p:cNvPr>
          <p:cNvSpPr/>
          <p:nvPr/>
        </p:nvSpPr>
        <p:spPr>
          <a:xfrm>
            <a:off x="3236227" y="3063331"/>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7D81000-8DED-4DB1-8CE1-31F41739EA24}"/>
              </a:ext>
            </a:extLst>
          </p:cNvPr>
          <p:cNvSpPr/>
          <p:nvPr/>
        </p:nvSpPr>
        <p:spPr>
          <a:xfrm>
            <a:off x="3236226" y="3995341"/>
            <a:ext cx="314325" cy="300276"/>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271BB34-4C93-4E51-BB40-9A11D8BFE9FF}"/>
              </a:ext>
            </a:extLst>
          </p:cNvPr>
          <p:cNvCxnSpPr>
            <a:cxnSpLocks/>
            <a:stCxn id="23" idx="6"/>
            <a:endCxn id="21" idx="2"/>
          </p:cNvCxnSpPr>
          <p:nvPr/>
        </p:nvCxnSpPr>
        <p:spPr>
          <a:xfrm>
            <a:off x="1061084" y="2330348"/>
            <a:ext cx="942975" cy="23914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A1EBA8D-26A7-43F0-AF62-8B3FB0AE083F}"/>
              </a:ext>
            </a:extLst>
          </p:cNvPr>
          <p:cNvCxnSpPr>
            <a:cxnSpLocks/>
            <a:stCxn id="22" idx="2"/>
            <a:endCxn id="23" idx="6"/>
          </p:cNvCxnSpPr>
          <p:nvPr/>
        </p:nvCxnSpPr>
        <p:spPr>
          <a:xfrm flipH="1">
            <a:off x="1061084" y="1902738"/>
            <a:ext cx="942976" cy="4276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4B3E19F-EED3-4CD5-AC9D-3B29C3B226A3}"/>
              </a:ext>
            </a:extLst>
          </p:cNvPr>
          <p:cNvCxnSpPr>
            <a:cxnSpLocks/>
            <a:stCxn id="23" idx="6"/>
            <a:endCxn id="20" idx="2"/>
          </p:cNvCxnSpPr>
          <p:nvPr/>
        </p:nvCxnSpPr>
        <p:spPr>
          <a:xfrm>
            <a:off x="1061084" y="2330348"/>
            <a:ext cx="942975" cy="90589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03CCA8-8423-4895-8AA7-6123B2AE9828}"/>
              </a:ext>
            </a:extLst>
          </p:cNvPr>
          <p:cNvCxnSpPr>
            <a:cxnSpLocks/>
            <a:stCxn id="23" idx="6"/>
            <a:endCxn id="19" idx="2"/>
          </p:cNvCxnSpPr>
          <p:nvPr/>
        </p:nvCxnSpPr>
        <p:spPr>
          <a:xfrm>
            <a:off x="1061084" y="2330348"/>
            <a:ext cx="942974" cy="157264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3A9308D-2B46-47DB-B103-A39494963122}"/>
              </a:ext>
            </a:extLst>
          </p:cNvPr>
          <p:cNvCxnSpPr>
            <a:cxnSpLocks/>
            <a:stCxn id="23" idx="6"/>
            <a:endCxn id="3" idx="2"/>
          </p:cNvCxnSpPr>
          <p:nvPr/>
        </p:nvCxnSpPr>
        <p:spPr>
          <a:xfrm>
            <a:off x="1061084" y="2330348"/>
            <a:ext cx="942973" cy="22394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450E4B9-472A-4E29-8005-39D346A81959}"/>
              </a:ext>
            </a:extLst>
          </p:cNvPr>
          <p:cNvCxnSpPr>
            <a:cxnSpLocks/>
            <a:stCxn id="24" idx="6"/>
            <a:endCxn id="22" idx="2"/>
          </p:cNvCxnSpPr>
          <p:nvPr/>
        </p:nvCxnSpPr>
        <p:spPr>
          <a:xfrm flipV="1">
            <a:off x="1061083" y="1902738"/>
            <a:ext cx="942977" cy="13107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1AB5A51-3D0B-4E95-829C-94BB14CA68F9}"/>
              </a:ext>
            </a:extLst>
          </p:cNvPr>
          <p:cNvCxnSpPr>
            <a:cxnSpLocks/>
            <a:stCxn id="24" idx="6"/>
            <a:endCxn id="20" idx="2"/>
          </p:cNvCxnSpPr>
          <p:nvPr/>
        </p:nvCxnSpPr>
        <p:spPr>
          <a:xfrm>
            <a:off x="1061083" y="3213469"/>
            <a:ext cx="942976" cy="227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D1310E3-412D-41F0-A361-D0891FC11AD4}"/>
              </a:ext>
            </a:extLst>
          </p:cNvPr>
          <p:cNvCxnSpPr>
            <a:cxnSpLocks/>
            <a:stCxn id="21" idx="2"/>
            <a:endCxn id="24" idx="6"/>
          </p:cNvCxnSpPr>
          <p:nvPr/>
        </p:nvCxnSpPr>
        <p:spPr>
          <a:xfrm flipH="1">
            <a:off x="1061083" y="2569491"/>
            <a:ext cx="942976" cy="6439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1479D77-A69F-4479-9D0F-DBF08EA59A3F}"/>
              </a:ext>
            </a:extLst>
          </p:cNvPr>
          <p:cNvCxnSpPr>
            <a:cxnSpLocks/>
            <a:stCxn id="24" idx="6"/>
            <a:endCxn id="19" idx="2"/>
          </p:cNvCxnSpPr>
          <p:nvPr/>
        </p:nvCxnSpPr>
        <p:spPr>
          <a:xfrm>
            <a:off x="1061083" y="3213469"/>
            <a:ext cx="942975" cy="6895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9A1A55-92F0-4EA8-A555-50D2374573B3}"/>
              </a:ext>
            </a:extLst>
          </p:cNvPr>
          <p:cNvCxnSpPr>
            <a:cxnSpLocks/>
            <a:stCxn id="24" idx="6"/>
            <a:endCxn id="3" idx="2"/>
          </p:cNvCxnSpPr>
          <p:nvPr/>
        </p:nvCxnSpPr>
        <p:spPr>
          <a:xfrm>
            <a:off x="1061083" y="3213469"/>
            <a:ext cx="942974" cy="13562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BF5B26F-A550-4EDD-B6B7-7ACEA3A4C9BF}"/>
              </a:ext>
            </a:extLst>
          </p:cNvPr>
          <p:cNvCxnSpPr>
            <a:cxnSpLocks/>
            <a:stCxn id="25" idx="6"/>
            <a:endCxn id="22" idx="2"/>
          </p:cNvCxnSpPr>
          <p:nvPr/>
        </p:nvCxnSpPr>
        <p:spPr>
          <a:xfrm flipV="1">
            <a:off x="1061082" y="1902738"/>
            <a:ext cx="942978" cy="224274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E2A96AA-C87C-4B29-ADE8-0185F5925D4E}"/>
              </a:ext>
            </a:extLst>
          </p:cNvPr>
          <p:cNvCxnSpPr>
            <a:cxnSpLocks/>
            <a:stCxn id="25" idx="6"/>
            <a:endCxn id="21" idx="2"/>
          </p:cNvCxnSpPr>
          <p:nvPr/>
        </p:nvCxnSpPr>
        <p:spPr>
          <a:xfrm flipV="1">
            <a:off x="1061082" y="2569491"/>
            <a:ext cx="942977" cy="15759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8EDA5A4-3041-4566-AE26-C4C401D2B384}"/>
              </a:ext>
            </a:extLst>
          </p:cNvPr>
          <p:cNvCxnSpPr>
            <a:cxnSpLocks/>
            <a:stCxn id="25" idx="6"/>
            <a:endCxn id="20" idx="2"/>
          </p:cNvCxnSpPr>
          <p:nvPr/>
        </p:nvCxnSpPr>
        <p:spPr>
          <a:xfrm flipV="1">
            <a:off x="1061082" y="3236244"/>
            <a:ext cx="942977" cy="9092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791A3ED-7022-4CD7-9FE5-BD4EA1C5810C}"/>
              </a:ext>
            </a:extLst>
          </p:cNvPr>
          <p:cNvCxnSpPr>
            <a:cxnSpLocks/>
            <a:stCxn id="25" idx="6"/>
            <a:endCxn id="19" idx="2"/>
          </p:cNvCxnSpPr>
          <p:nvPr/>
        </p:nvCxnSpPr>
        <p:spPr>
          <a:xfrm flipV="1">
            <a:off x="1061082" y="3902997"/>
            <a:ext cx="942976" cy="2424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7659B74-C3BC-4D68-BF32-070772939B72}"/>
              </a:ext>
            </a:extLst>
          </p:cNvPr>
          <p:cNvCxnSpPr>
            <a:cxnSpLocks/>
            <a:stCxn id="25" idx="6"/>
            <a:endCxn id="3" idx="2"/>
          </p:cNvCxnSpPr>
          <p:nvPr/>
        </p:nvCxnSpPr>
        <p:spPr>
          <a:xfrm>
            <a:off x="1061082" y="4145479"/>
            <a:ext cx="942975" cy="4242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99186D-E054-4C5C-8B24-39FD97B7BD2E}"/>
              </a:ext>
            </a:extLst>
          </p:cNvPr>
          <p:cNvCxnSpPr>
            <a:cxnSpLocks/>
            <a:stCxn id="22" idx="6"/>
            <a:endCxn id="26" idx="2"/>
          </p:cNvCxnSpPr>
          <p:nvPr/>
        </p:nvCxnSpPr>
        <p:spPr>
          <a:xfrm>
            <a:off x="2318385" y="1902738"/>
            <a:ext cx="917843" cy="4276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08051A2-C94C-4615-A26F-9A76E635276B}"/>
              </a:ext>
            </a:extLst>
          </p:cNvPr>
          <p:cNvCxnSpPr>
            <a:cxnSpLocks/>
            <a:stCxn id="22" idx="6"/>
            <a:endCxn id="27" idx="2"/>
          </p:cNvCxnSpPr>
          <p:nvPr/>
        </p:nvCxnSpPr>
        <p:spPr>
          <a:xfrm>
            <a:off x="2318385" y="1902738"/>
            <a:ext cx="917842" cy="13107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A28603A-C707-4852-BC6C-AB3A7CEDEDD5}"/>
              </a:ext>
            </a:extLst>
          </p:cNvPr>
          <p:cNvCxnSpPr>
            <a:cxnSpLocks/>
            <a:stCxn id="22" idx="6"/>
            <a:endCxn id="28" idx="2"/>
          </p:cNvCxnSpPr>
          <p:nvPr/>
        </p:nvCxnSpPr>
        <p:spPr>
          <a:xfrm>
            <a:off x="2318385" y="1902738"/>
            <a:ext cx="917841" cy="224274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94C0AFB-0A30-4A00-9D87-01F320D750F0}"/>
              </a:ext>
            </a:extLst>
          </p:cNvPr>
          <p:cNvCxnSpPr>
            <a:cxnSpLocks/>
            <a:stCxn id="21" idx="6"/>
            <a:endCxn id="26" idx="2"/>
          </p:cNvCxnSpPr>
          <p:nvPr/>
        </p:nvCxnSpPr>
        <p:spPr>
          <a:xfrm flipV="1">
            <a:off x="2318384" y="2330348"/>
            <a:ext cx="917844" cy="23914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B7920B1-35FE-491E-87E5-D9ABFE6C172B}"/>
              </a:ext>
            </a:extLst>
          </p:cNvPr>
          <p:cNvCxnSpPr>
            <a:cxnSpLocks/>
            <a:stCxn id="21" idx="6"/>
            <a:endCxn id="27" idx="2"/>
          </p:cNvCxnSpPr>
          <p:nvPr/>
        </p:nvCxnSpPr>
        <p:spPr>
          <a:xfrm>
            <a:off x="2318384" y="2569491"/>
            <a:ext cx="917843" cy="64397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24E5E7C-7408-437E-98E4-4988110255AB}"/>
              </a:ext>
            </a:extLst>
          </p:cNvPr>
          <p:cNvCxnSpPr>
            <a:cxnSpLocks/>
            <a:stCxn id="21" idx="6"/>
            <a:endCxn id="28" idx="2"/>
          </p:cNvCxnSpPr>
          <p:nvPr/>
        </p:nvCxnSpPr>
        <p:spPr>
          <a:xfrm>
            <a:off x="2318384" y="2569491"/>
            <a:ext cx="917842" cy="157598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B39FE36-143E-4F4A-8576-89CC5BADEBCC}"/>
              </a:ext>
            </a:extLst>
          </p:cNvPr>
          <p:cNvCxnSpPr>
            <a:cxnSpLocks/>
            <a:stCxn id="20" idx="6"/>
            <a:endCxn id="26" idx="2"/>
          </p:cNvCxnSpPr>
          <p:nvPr/>
        </p:nvCxnSpPr>
        <p:spPr>
          <a:xfrm flipV="1">
            <a:off x="2318384" y="2330348"/>
            <a:ext cx="917844" cy="90589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715DA3B-8505-4377-A2A4-870FC0EC6437}"/>
              </a:ext>
            </a:extLst>
          </p:cNvPr>
          <p:cNvCxnSpPr>
            <a:cxnSpLocks/>
            <a:stCxn id="20" idx="6"/>
            <a:endCxn id="27" idx="2"/>
          </p:cNvCxnSpPr>
          <p:nvPr/>
        </p:nvCxnSpPr>
        <p:spPr>
          <a:xfrm flipV="1">
            <a:off x="2318384" y="3213469"/>
            <a:ext cx="917843" cy="2277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2001854-EC10-4E5F-A1F8-E506C2DA06B9}"/>
              </a:ext>
            </a:extLst>
          </p:cNvPr>
          <p:cNvCxnSpPr>
            <a:cxnSpLocks/>
            <a:stCxn id="20" idx="6"/>
            <a:endCxn id="28" idx="2"/>
          </p:cNvCxnSpPr>
          <p:nvPr/>
        </p:nvCxnSpPr>
        <p:spPr>
          <a:xfrm>
            <a:off x="2318384" y="3236244"/>
            <a:ext cx="917842" cy="9092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94447F-830E-48F0-AD49-530EEA26216D}"/>
              </a:ext>
            </a:extLst>
          </p:cNvPr>
          <p:cNvCxnSpPr>
            <a:cxnSpLocks/>
            <a:stCxn id="19" idx="6"/>
            <a:endCxn id="26" idx="2"/>
          </p:cNvCxnSpPr>
          <p:nvPr/>
        </p:nvCxnSpPr>
        <p:spPr>
          <a:xfrm flipV="1">
            <a:off x="2318383" y="2330348"/>
            <a:ext cx="917845" cy="157264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5EB1291-153A-4AF7-A171-3E3841E0260A}"/>
              </a:ext>
            </a:extLst>
          </p:cNvPr>
          <p:cNvCxnSpPr>
            <a:cxnSpLocks/>
            <a:stCxn id="19" idx="6"/>
            <a:endCxn id="27" idx="2"/>
          </p:cNvCxnSpPr>
          <p:nvPr/>
        </p:nvCxnSpPr>
        <p:spPr>
          <a:xfrm flipV="1">
            <a:off x="2318383" y="3213469"/>
            <a:ext cx="917844" cy="68952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A0F2BD9-6CA3-4CDB-AA38-E44E84D44AAE}"/>
              </a:ext>
            </a:extLst>
          </p:cNvPr>
          <p:cNvCxnSpPr>
            <a:cxnSpLocks/>
            <a:stCxn id="19" idx="6"/>
            <a:endCxn id="28" idx="2"/>
          </p:cNvCxnSpPr>
          <p:nvPr/>
        </p:nvCxnSpPr>
        <p:spPr>
          <a:xfrm>
            <a:off x="2318383" y="3902997"/>
            <a:ext cx="917843" cy="24248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73B83C8-9733-4E8E-AC4F-4686240FF4F5}"/>
              </a:ext>
            </a:extLst>
          </p:cNvPr>
          <p:cNvCxnSpPr>
            <a:cxnSpLocks/>
            <a:stCxn id="3" idx="6"/>
            <a:endCxn id="26" idx="2"/>
          </p:cNvCxnSpPr>
          <p:nvPr/>
        </p:nvCxnSpPr>
        <p:spPr>
          <a:xfrm flipV="1">
            <a:off x="2318382" y="2330348"/>
            <a:ext cx="917846" cy="22394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F3CA353-534B-4149-980E-35AE8D295D08}"/>
              </a:ext>
            </a:extLst>
          </p:cNvPr>
          <p:cNvCxnSpPr>
            <a:cxnSpLocks/>
            <a:stCxn id="3" idx="6"/>
            <a:endCxn id="27" idx="2"/>
          </p:cNvCxnSpPr>
          <p:nvPr/>
        </p:nvCxnSpPr>
        <p:spPr>
          <a:xfrm flipV="1">
            <a:off x="2318382" y="3213469"/>
            <a:ext cx="917845" cy="13562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489EEB3-7C7F-4F92-AAE5-8D6F34841255}"/>
              </a:ext>
            </a:extLst>
          </p:cNvPr>
          <p:cNvCxnSpPr>
            <a:cxnSpLocks/>
            <a:stCxn id="3" idx="6"/>
            <a:endCxn id="28" idx="2"/>
          </p:cNvCxnSpPr>
          <p:nvPr/>
        </p:nvCxnSpPr>
        <p:spPr>
          <a:xfrm flipV="1">
            <a:off x="2318382" y="4145479"/>
            <a:ext cx="917844" cy="42427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2673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3904</Words>
  <Application>Microsoft Office PowerPoint</Application>
  <PresentationFormat>全屏显示(4:3)</PresentationFormat>
  <Paragraphs>873</Paragraphs>
  <Slides>52</Slides>
  <Notes>51</Notes>
  <HiddenSlides>0</HiddenSlides>
  <MMClips>0</MMClips>
  <ScaleCrop>false</ScaleCrop>
  <HeadingPairs>
    <vt:vector size="4" baseType="variant">
      <vt:variant>
        <vt:lpstr>主题</vt:lpstr>
      </vt:variant>
      <vt:variant>
        <vt:i4>1</vt:i4>
      </vt:variant>
      <vt:variant>
        <vt:lpstr>幻灯片标题</vt:lpstr>
      </vt:variant>
      <vt:variant>
        <vt:i4>52</vt:i4>
      </vt:variant>
    </vt:vector>
  </HeadingPairs>
  <TitlesOfParts>
    <vt:vector size="53" baseType="lpstr">
      <vt:lpstr>Office Theme</vt:lpstr>
      <vt:lpstr>Efficient and Effective Sparse LSTM on FPGA with Bank-Balanced Sparsity</vt:lpstr>
      <vt:lpstr>Outline</vt:lpstr>
      <vt:lpstr>Outline</vt:lpstr>
      <vt:lpstr>Real-time Inference of LSTM</vt:lpstr>
      <vt:lpstr>Real-time Inference of LSTM</vt:lpstr>
      <vt:lpstr>Real-time Inference of LSTM</vt:lpstr>
      <vt:lpstr>Real-time Inference of LSTM</vt:lpstr>
      <vt:lpstr>Quick Intro to LSTM</vt:lpstr>
      <vt:lpstr>Weight Pruning</vt:lpstr>
      <vt:lpstr>Weight Pruning</vt:lpstr>
      <vt:lpstr>Accuracy and Speedup Tradeoff</vt:lpstr>
      <vt:lpstr>How to Achieve Both?</vt:lpstr>
      <vt:lpstr>Outline</vt:lpstr>
      <vt:lpstr>Outline</vt:lpstr>
      <vt:lpstr>Bank-Balanced Pruning</vt:lpstr>
      <vt:lpstr>Bank-Balanced Pruning</vt:lpstr>
      <vt:lpstr>Bank-Balanced Sparsity (BBS)</vt:lpstr>
      <vt:lpstr>Weight map visualization</vt:lpstr>
      <vt:lpstr>Weight map visualization</vt:lpstr>
      <vt:lpstr>Weight map visualization</vt:lpstr>
      <vt:lpstr>Outline</vt:lpstr>
      <vt:lpstr>Sparse MV Multiplication (SpMxV)</vt:lpstr>
      <vt:lpstr>Sparse MV Multiplication (SpMxV)</vt:lpstr>
      <vt:lpstr>Sparse MV Multiplication (SpMxV)</vt:lpstr>
      <vt:lpstr>Sparse MV Multiplication (SpMxV)</vt:lpstr>
      <vt:lpstr>Sparse MV Multiplication (SpMxV)</vt:lpstr>
      <vt:lpstr>Sparse MV Multiplication (SpMxV)</vt:lpstr>
      <vt:lpstr>Sparse MV Multiplication (SpMxV)</vt:lpstr>
      <vt:lpstr>CSR (Compressed Sparse Rows)</vt:lpstr>
      <vt:lpstr>PowerPoint 演示文稿</vt:lpstr>
      <vt:lpstr>CSR (Compressed Sparse Rows)</vt:lpstr>
      <vt:lpstr>Our CSB (Compressed Sparse Banks)</vt:lpstr>
      <vt:lpstr>Our CSB (Compressed Sparse Banks)</vt:lpstr>
      <vt:lpstr>Our CSB (Compressed Sparse Banks)</vt:lpstr>
      <vt:lpstr>Outline</vt:lpstr>
      <vt:lpstr>Accelerator Overview</vt:lpstr>
      <vt:lpstr>Accelerator Overview</vt:lpstr>
      <vt:lpstr>Accelerator Overview</vt:lpstr>
      <vt:lpstr>Accelerator Overview</vt:lpstr>
      <vt:lpstr>Outline</vt:lpstr>
      <vt:lpstr>Model Accuracy</vt:lpstr>
      <vt:lpstr>Model Accuracy</vt:lpstr>
      <vt:lpstr>Model Accuracy</vt:lpstr>
      <vt:lpstr>Sensitivity to Bank Size</vt:lpstr>
      <vt:lpstr>Hardware Efficiency</vt:lpstr>
      <vt:lpstr>Hardware Efficiency</vt:lpstr>
      <vt:lpstr>Hardware Efficiency</vt:lpstr>
      <vt:lpstr>Hardware Efficiency</vt:lpstr>
      <vt:lpstr>Hardware Efficiency</vt:lpstr>
      <vt:lpstr>Hardware Efficiency</vt:lpstr>
      <vt:lpstr>Conclusion</vt:lpstr>
      <vt:lpstr>Thank you!  Contact: caoshijie0501@gmail.com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and Effective Sparse LSTM on FPGA with Bank-Balanced Sparsity</dc:title>
  <dc:creator>Shijie Cao</dc:creator>
  <cp:lastModifiedBy>Shijie Cao (FA Talent)</cp:lastModifiedBy>
  <cp:revision>21</cp:revision>
  <dcterms:created xsi:type="dcterms:W3CDTF">2019-02-11T11:13:57Z</dcterms:created>
  <dcterms:modified xsi:type="dcterms:W3CDTF">2019-02-25T08:23:10Z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v-shicao@microsoft.com</vt:lpwstr>
  </property>
  <property fmtid="{D5CDD505-2E9C-101B-9397-08002B2CF9AE}" pid="5" name="MSIP_Label_f42aa342-8706-4288-bd11-ebb85995028c_SetDate">
    <vt:lpwstr>2019-02-15T07:25:07.7185673Z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89a916ec-a967-49b9-988c-afaf293a016b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