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0"/>
  </p:notesMasterIdLst>
  <p:sldIdLst>
    <p:sldId id="256" r:id="rId2"/>
    <p:sldId id="285" r:id="rId3"/>
    <p:sldId id="282" r:id="rId4"/>
    <p:sldId id="289" r:id="rId5"/>
    <p:sldId id="287" r:id="rId6"/>
    <p:sldId id="288" r:id="rId7"/>
    <p:sldId id="286" r:id="rId8"/>
    <p:sldId id="284" r:id="rId9"/>
  </p:sldIdLst>
  <p:sldSz cx="9144000" cy="5143500" type="screen16x9"/>
  <p:notesSz cx="6858000" cy="9144000"/>
  <p:embeddedFontLst>
    <p:embeddedFont>
      <p:font typeface="Frank Ruhl Libre" panose="00000500000000000000" pitchFamily="2" charset="-79"/>
      <p:regular r:id="rId11"/>
      <p:bold r:id="rId12"/>
    </p:embeddedFont>
    <p:embeddedFont>
      <p:font typeface="Montserrat" panose="00000500000000000000" pitchFamily="2" charset="0"/>
      <p:regular r:id="rId13"/>
      <p:bold r:id="rId14"/>
      <p:italic r:id="rId15"/>
      <p:boldItalic r:id="rId16"/>
    </p:embeddedFont>
    <p:embeddedFont>
      <p:font typeface="Montserrat SemiBold" panose="000007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03" d="100"/>
          <a:sy n="103" d="100"/>
        </p:scale>
        <p:origin x="63" y="59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wen Zhao" userId="ce623a02624fcf3f" providerId="LiveId" clId="{83D9FC93-5365-46C8-8198-18845571F48E}"/>
    <pc:docChg chg="modSld">
      <pc:chgData name="Bowen Zhao" userId="ce623a02624fcf3f" providerId="LiveId" clId="{83D9FC93-5365-46C8-8198-18845571F48E}" dt="2024-12-14T17:56:44.217" v="22" actId="20577"/>
      <pc:docMkLst>
        <pc:docMk/>
      </pc:docMkLst>
      <pc:sldChg chg="modSp mod">
        <pc:chgData name="Bowen Zhao" userId="ce623a02624fcf3f" providerId="LiveId" clId="{83D9FC93-5365-46C8-8198-18845571F48E}" dt="2024-12-14T17:56:44.217" v="22" actId="20577"/>
        <pc:sldMkLst>
          <pc:docMk/>
          <pc:sldMk cId="1415252133" sldId="285"/>
        </pc:sldMkLst>
        <pc:spChg chg="mod">
          <ac:chgData name="Bowen Zhao" userId="ce623a02624fcf3f" providerId="LiveId" clId="{83D9FC93-5365-46C8-8198-18845571F48E}" dt="2024-12-14T17:56:44.217" v="22" actId="20577"/>
          <ac:spMkLst>
            <pc:docMk/>
            <pc:sldMk cId="1415252133" sldId="285"/>
            <ac:spMk id="19" creationId="{40B9F5AC-7A66-B83E-E607-7DB27BCC78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do the part of using quaternion transformer to do the financial sentimental analysis.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This is our workflow.</a:t>
            </a:r>
          </a:p>
          <a:p>
            <a:pPr marL="158750" indent="0">
              <a:buNone/>
            </a:pPr>
            <a:r>
              <a:rPr lang="en-US" dirty="0"/>
              <a:t>We collected train/test dataset of sentimental text using spark and other big data tools; and divide them into three types: positive, negative, neutral.</a:t>
            </a:r>
          </a:p>
          <a:p>
            <a:pPr marL="158750" indent="0">
              <a:buNone/>
            </a:pPr>
            <a:r>
              <a:rPr lang="en-US" dirty="0"/>
              <a:t>And then we train the LLM model and Quaternion Transformer separately to do the prediction.</a:t>
            </a:r>
          </a:p>
          <a:p>
            <a:pPr marL="158750" indent="0">
              <a:buNone/>
            </a:pPr>
            <a:r>
              <a:rPr lang="en-US" dirty="0"/>
              <a:t>LLM Model is based on predict the label output and quaternion transformer model is classification.</a:t>
            </a:r>
          </a:p>
        </p:txBody>
      </p:sp>
    </p:spTree>
    <p:extLst>
      <p:ext uri="{BB962C8B-B14F-4D97-AF65-F5344CB8AC3E}">
        <p14:creationId xmlns:p14="http://schemas.microsoft.com/office/powerpoint/2010/main" val="153834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describes a machine learning model based on the Open </a:t>
            </a:r>
            <a:r>
              <a:rPr lang="en-US" dirty="0" err="1"/>
              <a:t>LLaMA</a:t>
            </a:r>
            <a:r>
              <a:rPr lang="en-US" dirty="0"/>
              <a:t> </a:t>
            </a:r>
            <a:r>
              <a:rPr lang="en-US" dirty="0" err="1"/>
              <a:t>3B</a:t>
            </a:r>
            <a:r>
              <a:rPr lang="en-US" dirty="0"/>
              <a:t> model developed by Meta AI. Here’s a breakdown of the key </a:t>
            </a:r>
            <a:r>
              <a:rPr lang="en-US" dirty="0" err="1"/>
              <a:t>points:Model</a:t>
            </a:r>
            <a:r>
              <a:rPr lang="en-US" dirty="0"/>
              <a:t>: The base model used is Open </a:t>
            </a:r>
            <a:r>
              <a:rPr lang="en-US" dirty="0" err="1"/>
              <a:t>LLaMA</a:t>
            </a:r>
            <a:r>
              <a:rPr lang="en-US" dirty="0"/>
              <a:t> </a:t>
            </a:r>
            <a:r>
              <a:rPr lang="en-US" dirty="0" err="1"/>
              <a:t>3B</a:t>
            </a:r>
            <a:r>
              <a:rPr lang="en-US" dirty="0"/>
              <a:t>, a 3.437 billion parameter transformer </a:t>
            </a:r>
            <a:r>
              <a:rPr lang="en-US" dirty="0" err="1"/>
              <a:t>model.Training</a:t>
            </a:r>
            <a:r>
              <a:rPr lang="en-US" dirty="0"/>
              <a:t> Time: The fine-tuning process took approximately 40 </a:t>
            </a:r>
            <a:r>
              <a:rPr lang="en-US" dirty="0" err="1"/>
              <a:t>minutes.Mechanism:The</a:t>
            </a:r>
            <a:r>
              <a:rPr lang="en-US" dirty="0"/>
              <a:t> model takes a single sentence as </a:t>
            </a:r>
            <a:r>
              <a:rPr lang="en-US" dirty="0" err="1"/>
              <a:t>input.It</a:t>
            </a:r>
            <a:r>
              <a:rPr lang="en-US" dirty="0"/>
              <a:t> predicts the sentiment label of the </a:t>
            </a:r>
            <a:r>
              <a:rPr lang="en-US" dirty="0" err="1"/>
              <a:t>sentence.The</a:t>
            </a:r>
            <a:r>
              <a:rPr lang="en-US" dirty="0"/>
              <a:t> classification output can be positive, negative, or </a:t>
            </a:r>
            <a:r>
              <a:rPr lang="en-US" dirty="0" err="1"/>
              <a:t>neutral.Example:Input</a:t>
            </a:r>
            <a:r>
              <a:rPr lang="en-US" dirty="0"/>
              <a:t>: "AAPL weekly still under the 50 moving average and creating a lower </a:t>
            </a:r>
            <a:r>
              <a:rPr lang="en-US" dirty="0" err="1"/>
              <a:t>high."Output</a:t>
            </a:r>
            <a:r>
              <a:rPr lang="en-US" dirty="0"/>
              <a:t>: Negative sentiment (since the statement implies a bearish outlook on Apple’s stock price).This suggests that the model is fine-tuned for sentiment analysis, likely in financial or stock market-related contexts.</a:t>
            </a:r>
            <a:endParaRPr dirty="0"/>
          </a:p>
        </p:txBody>
      </p:sp>
    </p:spTree>
    <p:extLst>
      <p:ext uri="{BB962C8B-B14F-4D97-AF65-F5344CB8AC3E}">
        <p14:creationId xmlns:p14="http://schemas.microsoft.com/office/powerpoint/2010/main" val="146439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Full Fine-</a:t>
            </a:r>
            <a:r>
              <a:rPr lang="en-US" dirty="0" err="1"/>
              <a:t>TuningMethod</a:t>
            </a:r>
            <a:r>
              <a:rPr lang="en-US" dirty="0"/>
              <a:t>: Train and update all model </a:t>
            </a:r>
            <a:r>
              <a:rPr lang="en-US" dirty="0" err="1"/>
              <a:t>parameters.Characteristics:Requires</a:t>
            </a:r>
            <a:r>
              <a:rPr lang="en-US" dirty="0"/>
              <a:t> significant computational resources and </a:t>
            </a:r>
            <a:r>
              <a:rPr lang="en-US" dirty="0" err="1"/>
              <a:t>storage.Suitable</a:t>
            </a:r>
            <a:r>
              <a:rPr lang="en-US" dirty="0"/>
              <a:t> for scenarios with large datasets and high task-specific requirements (e.g., training a dedicated AI assistant).May lead to catastrophic forgetting (overfitting to the new task while losing knowledge from pre-training).Use Case: When the target task differs significantly from the pre-training task and sufficient compute power is </a:t>
            </a:r>
            <a:r>
              <a:rPr lang="en-US" dirty="0" err="1"/>
              <a:t>available.2</a:t>
            </a:r>
            <a:r>
              <a:rPr lang="en-US" dirty="0"/>
              <a:t>. Feature </a:t>
            </a:r>
            <a:r>
              <a:rPr lang="en-US" dirty="0" err="1"/>
              <a:t>ExtractionMethod</a:t>
            </a:r>
            <a:r>
              <a:rPr lang="en-US" dirty="0"/>
              <a:t>: Freeze most layers of the transformer model and only train the last few </a:t>
            </a:r>
            <a:r>
              <a:rPr lang="en-US" dirty="0" err="1"/>
              <a:t>layers.Characteristics:Reduces</a:t>
            </a:r>
            <a:r>
              <a:rPr lang="en-US" dirty="0"/>
              <a:t> computational cost compared to full fine-</a:t>
            </a:r>
            <a:r>
              <a:rPr lang="en-US" dirty="0" err="1"/>
              <a:t>tuning.Preserves</a:t>
            </a:r>
            <a:r>
              <a:rPr lang="en-US" dirty="0"/>
              <a:t> general language knowledge from pre-</a:t>
            </a:r>
            <a:r>
              <a:rPr lang="en-US" dirty="0" err="1"/>
              <a:t>training.Can</a:t>
            </a:r>
            <a:r>
              <a:rPr lang="en-US" dirty="0"/>
              <a:t> be effective for tasks that require domain-specific adaptation while retaining pre-trained </a:t>
            </a:r>
            <a:r>
              <a:rPr lang="en-US" dirty="0" err="1"/>
              <a:t>features.Use</a:t>
            </a:r>
            <a:r>
              <a:rPr lang="en-US" dirty="0"/>
              <a:t> Case: When the pre-trained model already captures useful representations and only minor task-specific tuning is </a:t>
            </a:r>
            <a:r>
              <a:rPr lang="en-US" dirty="0" err="1"/>
              <a:t>needed.3</a:t>
            </a:r>
            <a:r>
              <a:rPr lang="en-US" dirty="0"/>
              <a:t>. Adapter Layers / </a:t>
            </a:r>
            <a:r>
              <a:rPr lang="en-US" dirty="0" err="1"/>
              <a:t>LoRA</a:t>
            </a:r>
            <a:r>
              <a:rPr lang="en-US" dirty="0"/>
              <a:t> (Low-Rank Adaptation)Method: Introduce small trainable modules (adapters or </a:t>
            </a:r>
            <a:r>
              <a:rPr lang="en-US" dirty="0" err="1"/>
              <a:t>LoRA</a:t>
            </a:r>
            <a:r>
              <a:rPr lang="en-US" dirty="0"/>
              <a:t> layers) within the frozen model layers while keeping most parameters </a:t>
            </a:r>
            <a:r>
              <a:rPr lang="en-US" dirty="0" err="1"/>
              <a:t>unchanged.Characteristics:Highly</a:t>
            </a:r>
            <a:r>
              <a:rPr lang="en-US" dirty="0"/>
              <a:t> efficient—only a fraction of the parameters are </a:t>
            </a:r>
            <a:r>
              <a:rPr lang="en-US" dirty="0" err="1"/>
              <a:t>updated.Helps</a:t>
            </a:r>
            <a:r>
              <a:rPr lang="en-US" dirty="0"/>
              <a:t> prevent overfitting and reduces memory </a:t>
            </a:r>
            <a:r>
              <a:rPr lang="en-US" dirty="0" err="1"/>
              <a:t>requirements.Often</a:t>
            </a:r>
            <a:r>
              <a:rPr lang="en-US" dirty="0"/>
              <a:t> used in multi-task learning and resource-constrained </a:t>
            </a:r>
            <a:r>
              <a:rPr lang="en-US" dirty="0" err="1"/>
              <a:t>environments.Use</a:t>
            </a:r>
            <a:r>
              <a:rPr lang="en-US" dirty="0"/>
              <a:t> Case: Ideal for training a model on multiple specialized tasks with minimal computational </a:t>
            </a:r>
            <a:r>
              <a:rPr lang="en-US" dirty="0" err="1"/>
              <a:t>overhead.4</a:t>
            </a:r>
            <a:r>
              <a:rPr lang="en-US" dirty="0"/>
              <a:t>. Prompt </a:t>
            </a:r>
            <a:r>
              <a:rPr lang="en-US" dirty="0" err="1"/>
              <a:t>TuningMethod</a:t>
            </a:r>
            <a:r>
              <a:rPr lang="en-US" dirty="0"/>
              <a:t>: Instead of modifying the model parameters, modify the input prompts to guide the model’s </a:t>
            </a:r>
            <a:r>
              <a:rPr lang="en-US" dirty="0" err="1"/>
              <a:t>behavior.Characteristics:Lightweight</a:t>
            </a:r>
            <a:r>
              <a:rPr lang="en-US" dirty="0"/>
              <a:t>—does not require updating model </a:t>
            </a:r>
            <a:r>
              <a:rPr lang="en-US" dirty="0" err="1"/>
              <a:t>weights.Uses</a:t>
            </a:r>
            <a:r>
              <a:rPr lang="en-US" dirty="0"/>
              <a:t> learnable prompts that are optimized for specific </a:t>
            </a:r>
            <a:r>
              <a:rPr lang="en-US" dirty="0" err="1"/>
              <a:t>tasks.Works</a:t>
            </a:r>
            <a:r>
              <a:rPr lang="en-US" dirty="0"/>
              <a:t> well for large-scale pre-trained models where traditional fine-tuning is </a:t>
            </a:r>
            <a:r>
              <a:rPr lang="en-US" dirty="0" err="1"/>
              <a:t>costly.Use</a:t>
            </a:r>
            <a:r>
              <a:rPr lang="en-US" dirty="0"/>
              <a:t> Case: When compute resources are limited, and the model needs to generalize across different tasks without direct parameter tuning.</a:t>
            </a:r>
            <a:endParaRPr dirty="0"/>
          </a:p>
        </p:txBody>
      </p:sp>
    </p:spTree>
    <p:extLst>
      <p:ext uri="{BB962C8B-B14F-4D97-AF65-F5344CB8AC3E}">
        <p14:creationId xmlns:p14="http://schemas.microsoft.com/office/powerpoint/2010/main" val="2042018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slide discusses a quaternion-based transformer model and compares partial vs. full transformer architectures. Here's a </a:t>
            </a:r>
            <a:r>
              <a:rPr lang="en-US" dirty="0" err="1"/>
              <a:t>breakdown:Partial</a:t>
            </a:r>
            <a:r>
              <a:rPr lang="en-US" dirty="0"/>
              <a:t> vs. Full </a:t>
            </a:r>
            <a:r>
              <a:rPr lang="en-US" dirty="0" err="1"/>
              <a:t>Transformer:In</a:t>
            </a:r>
            <a:r>
              <a:rPr lang="en-US" dirty="0"/>
              <a:t> a full transformer, the feed-forward (linear) layers are replaced with Quaternion Feed-Forward Networks (</a:t>
            </a:r>
            <a:r>
              <a:rPr lang="en-US" dirty="0" err="1"/>
              <a:t>QFFNs</a:t>
            </a:r>
            <a:r>
              <a:rPr lang="en-US" dirty="0"/>
              <a:t>) instead of traditional real-valued </a:t>
            </a:r>
            <a:r>
              <a:rPr lang="en-US" dirty="0" err="1"/>
              <a:t>layers.This</a:t>
            </a:r>
            <a:r>
              <a:rPr lang="en-US" dirty="0"/>
              <a:t> suggests the model uses quaternion algebra, which can reduce the number of parameters while maintaining </a:t>
            </a:r>
            <a:r>
              <a:rPr lang="en-US" dirty="0" err="1"/>
              <a:t>performance.Handling</a:t>
            </a:r>
            <a:r>
              <a:rPr lang="en-US" dirty="0"/>
              <a:t> Real </a:t>
            </a:r>
            <a:r>
              <a:rPr lang="en-US" dirty="0" err="1"/>
              <a:t>Inputs:The</a:t>
            </a:r>
            <a:r>
              <a:rPr lang="en-US" dirty="0"/>
              <a:t> model processes real-valued input sequences by grouping them into sets of four, treating them as the four components of a quaternion (a mathematical structure extending complex numbers).Handling </a:t>
            </a:r>
            <a:r>
              <a:rPr lang="en-US" dirty="0" err="1"/>
              <a:t>Outputs:After</a:t>
            </a:r>
            <a:r>
              <a:rPr lang="en-US" dirty="0"/>
              <a:t> processing, the model interprets the four quaternion components as a standard sequence of real values, making them compatible with traditional </a:t>
            </a:r>
            <a:r>
              <a:rPr lang="en-US" dirty="0" err="1"/>
              <a:t>architectures.Model</a:t>
            </a:r>
            <a:r>
              <a:rPr lang="en-US" dirty="0"/>
              <a:t> </a:t>
            </a:r>
            <a:r>
              <a:rPr lang="en-US" dirty="0" err="1"/>
              <a:t>Specifications:Parameter</a:t>
            </a:r>
            <a:r>
              <a:rPr lang="en-US" dirty="0"/>
              <a:t> Size: 8.5 million parameters (suggesting a lightweight model).Training Time: ~10 minutes (indicating efficiency).Accuracy: 66.84%, which suggests moderate performance, likely on a classification or prediction task.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00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067434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806743487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we show the confusion matrix of the benchmark model and quaternion model. We can notice that there are few differences between them. Each of them perform good on neutral, but bad on positive/negative cases. We can improve our model by using higher amount of parameters later.</a:t>
            </a:r>
            <a:endParaRPr dirty="0"/>
          </a:p>
        </p:txBody>
      </p:sp>
    </p:spTree>
    <p:extLst>
      <p:ext uri="{BB962C8B-B14F-4D97-AF65-F5344CB8AC3E}">
        <p14:creationId xmlns:p14="http://schemas.microsoft.com/office/powerpoint/2010/main" val="2195985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806743487f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806743487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77735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20337"/>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7490" b="7490"/>
          <a:stretch/>
        </p:blipFill>
        <p:spPr>
          <a:xfrm>
            <a:off x="0" y="0"/>
            <a:ext cx="9144003" cy="5143499"/>
          </a:xfrm>
          <a:prstGeom prst="rect">
            <a:avLst/>
          </a:prstGeom>
          <a:noFill/>
          <a:ln>
            <a:noFill/>
          </a:ln>
        </p:spPr>
      </p:pic>
      <p:sp>
        <p:nvSpPr>
          <p:cNvPr id="10" name="Google Shape;10;p2"/>
          <p:cNvSpPr txBox="1">
            <a:spLocks noGrp="1"/>
          </p:cNvSpPr>
          <p:nvPr>
            <p:ph type="title"/>
          </p:nvPr>
        </p:nvSpPr>
        <p:spPr>
          <a:xfrm>
            <a:off x="904850" y="1253682"/>
            <a:ext cx="7333800" cy="1595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None/>
              <a:defRPr sz="7200">
                <a:solidFill>
                  <a:srgbClr val="FFFFFF"/>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a:endParaRPr/>
          </a:p>
        </p:txBody>
      </p:sp>
      <p:sp>
        <p:nvSpPr>
          <p:cNvPr id="11" name="Google Shape;11;p2"/>
          <p:cNvSpPr txBox="1">
            <a:spLocks noGrp="1"/>
          </p:cNvSpPr>
          <p:nvPr>
            <p:ph type="subTitle" idx="1"/>
          </p:nvPr>
        </p:nvSpPr>
        <p:spPr>
          <a:xfrm>
            <a:off x="2496200" y="3103614"/>
            <a:ext cx="4151400" cy="700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solidFill>
                  <a:srgbClr val="FFFFFF"/>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12" name="Google Shape;12;p2"/>
          <p:cNvSpPr txBox="1">
            <a:spLocks noGrp="1"/>
          </p:cNvSpPr>
          <p:nvPr>
            <p:ph type="body" idx="2"/>
          </p:nvPr>
        </p:nvSpPr>
        <p:spPr>
          <a:xfrm>
            <a:off x="2496200" y="4155404"/>
            <a:ext cx="4151400" cy="304500"/>
          </a:xfrm>
          <a:prstGeom prst="rect">
            <a:avLst/>
          </a:prstGeom>
        </p:spPr>
        <p:txBody>
          <a:bodyPr spcFirstLastPara="1" wrap="square" lIns="91425" tIns="91425" rIns="91425" bIns="91425" anchor="t" anchorCtr="0">
            <a:noAutofit/>
          </a:bodyPr>
          <a:lstStyle>
            <a:lvl1pPr marL="457200" lvl="0"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marL="914400" lvl="1"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marL="1371600" lvl="2"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marL="1828800" lvl="3"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marL="2286000" lvl="4"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marL="2743200" lvl="5"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marL="3200400" lvl="6"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marL="3657600" lvl="7"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marL="4114800" lvl="8" indent="-29210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a:endParaRPr/>
          </a:p>
        </p:txBody>
      </p:sp>
      <p:pic>
        <p:nvPicPr>
          <p:cNvPr id="13" name="Google Shape;13;p2"/>
          <p:cNvPicPr preferRelativeResize="0"/>
          <p:nvPr/>
        </p:nvPicPr>
        <p:blipFill>
          <a:blip r:embed="rId3">
            <a:alphaModFix/>
          </a:blip>
          <a:stretch>
            <a:fillRect/>
          </a:stretch>
        </p:blipFill>
        <p:spPr>
          <a:xfrm>
            <a:off x="3340550" y="480150"/>
            <a:ext cx="2462890" cy="3561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19" name="Google Shape;19;p4"/>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lvl1pPr marL="457200" lvl="0" indent="-342900">
              <a:lnSpc>
                <a:spcPct val="125000"/>
              </a:lnSpc>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32">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587970"/>
            <a:ext cx="4945500" cy="1137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2467949"/>
            <a:ext cx="3999900" cy="1807800"/>
          </a:xfrm>
          <a:prstGeom prst="rect">
            <a:avLst/>
          </a:prstGeom>
        </p:spPr>
        <p:txBody>
          <a:bodyPr spcFirstLastPara="1" wrap="square" lIns="91425" tIns="91425" rIns="91425" bIns="91425" anchor="t" anchorCtr="0">
            <a:noAutofit/>
          </a:bodyPr>
          <a:lstStyle>
            <a:lvl1pPr marL="457200" lvl="0" indent="-304800">
              <a:lnSpc>
                <a:spcPct val="125000"/>
              </a:lnSpc>
              <a:spcBef>
                <a:spcPts val="0"/>
              </a:spcBef>
              <a:spcAft>
                <a:spcPts val="0"/>
              </a:spcAft>
              <a:buSzPts val="1200"/>
              <a:buChar char="●"/>
              <a:defRPr sz="1200"/>
            </a:lvl1pPr>
            <a:lvl2pPr marL="914400" lvl="1" indent="-304800">
              <a:lnSpc>
                <a:spcPct val="125000"/>
              </a:lnSpc>
              <a:spcBef>
                <a:spcPts val="800"/>
              </a:spcBef>
              <a:spcAft>
                <a:spcPts val="0"/>
              </a:spcAft>
              <a:buSzPts val="1200"/>
              <a:buChar char="○"/>
              <a:defRPr sz="1200"/>
            </a:lvl2pPr>
            <a:lvl3pPr marL="1371600" lvl="2" indent="-304800">
              <a:lnSpc>
                <a:spcPct val="125000"/>
              </a:lnSpc>
              <a:spcBef>
                <a:spcPts val="800"/>
              </a:spcBef>
              <a:spcAft>
                <a:spcPts val="0"/>
              </a:spcAft>
              <a:buSzPts val="1200"/>
              <a:buChar char="■"/>
              <a:defRPr sz="1200"/>
            </a:lvl3pPr>
            <a:lvl4pPr marL="1828800" lvl="3" indent="-304800">
              <a:lnSpc>
                <a:spcPct val="125000"/>
              </a:lnSpc>
              <a:spcBef>
                <a:spcPts val="800"/>
              </a:spcBef>
              <a:spcAft>
                <a:spcPts val="0"/>
              </a:spcAft>
              <a:buSzPts val="1200"/>
              <a:buChar char="●"/>
              <a:defRPr sz="1200"/>
            </a:lvl4pPr>
            <a:lvl5pPr marL="2286000" lvl="4" indent="-304800">
              <a:lnSpc>
                <a:spcPct val="125000"/>
              </a:lnSpc>
              <a:spcBef>
                <a:spcPts val="800"/>
              </a:spcBef>
              <a:spcAft>
                <a:spcPts val="0"/>
              </a:spcAft>
              <a:buSzPts val="1200"/>
              <a:buChar char="○"/>
              <a:defRPr sz="1200"/>
            </a:lvl5pPr>
            <a:lvl6pPr marL="2743200" lvl="5" indent="-304800">
              <a:lnSpc>
                <a:spcPct val="125000"/>
              </a:lnSpc>
              <a:spcBef>
                <a:spcPts val="800"/>
              </a:spcBef>
              <a:spcAft>
                <a:spcPts val="0"/>
              </a:spcAft>
              <a:buSzPts val="1200"/>
              <a:buChar char="■"/>
              <a:defRPr sz="1200"/>
            </a:lvl6pPr>
            <a:lvl7pPr marL="3200400" lvl="6" indent="-304800">
              <a:lnSpc>
                <a:spcPct val="125000"/>
              </a:lnSpc>
              <a:spcBef>
                <a:spcPts val="800"/>
              </a:spcBef>
              <a:spcAft>
                <a:spcPts val="0"/>
              </a:spcAft>
              <a:buSzPts val="1200"/>
              <a:buChar char="●"/>
              <a:defRPr sz="1200"/>
            </a:lvl7pPr>
            <a:lvl8pPr marL="3657600" lvl="7" indent="-304800">
              <a:lnSpc>
                <a:spcPct val="125000"/>
              </a:lnSpc>
              <a:spcBef>
                <a:spcPts val="800"/>
              </a:spcBef>
              <a:spcAft>
                <a:spcPts val="0"/>
              </a:spcAft>
              <a:buSzPts val="1200"/>
              <a:buChar char="○"/>
              <a:defRPr sz="1200"/>
            </a:lvl8pPr>
            <a:lvl9pPr marL="4114800" lvl="8" indent="-304800">
              <a:lnSpc>
                <a:spcPct val="125000"/>
              </a:lnSpc>
              <a:spcBef>
                <a:spcPts val="800"/>
              </a:spcBef>
              <a:spcAft>
                <a:spcPts val="800"/>
              </a:spcAft>
              <a:buSzPts val="1200"/>
              <a:buChar char="■"/>
              <a:defRPr sz="1200"/>
            </a:lvl9pPr>
          </a:lstStyle>
          <a:p>
            <a:endParaRPr/>
          </a:p>
        </p:txBody>
      </p:sp>
      <p:sp>
        <p:nvSpPr>
          <p:cNvPr id="25" name="Google Shape;25;p5"/>
          <p:cNvSpPr txBox="1">
            <a:spLocks noGrp="1"/>
          </p:cNvSpPr>
          <p:nvPr>
            <p:ph type="body" idx="2"/>
          </p:nvPr>
        </p:nvSpPr>
        <p:spPr>
          <a:xfrm>
            <a:off x="4619925" y="2467949"/>
            <a:ext cx="3999900" cy="1807800"/>
          </a:xfrm>
          <a:prstGeom prst="rect">
            <a:avLst/>
          </a:prstGeom>
        </p:spPr>
        <p:txBody>
          <a:bodyPr spcFirstLastPara="1" wrap="square" lIns="91425" tIns="91425" rIns="91425" bIns="91425" anchor="t" anchorCtr="0">
            <a:noAutofit/>
          </a:bodyPr>
          <a:lstStyle>
            <a:lvl1pPr marL="457200" lvl="0" indent="-304800">
              <a:lnSpc>
                <a:spcPct val="125000"/>
              </a:lnSpc>
              <a:spcBef>
                <a:spcPts val="0"/>
              </a:spcBef>
              <a:spcAft>
                <a:spcPts val="0"/>
              </a:spcAft>
              <a:buSzPts val="1200"/>
              <a:buChar char="●"/>
              <a:defRPr sz="1200"/>
            </a:lvl1pPr>
            <a:lvl2pPr marL="914400" lvl="1" indent="-304800">
              <a:lnSpc>
                <a:spcPct val="125000"/>
              </a:lnSpc>
              <a:spcBef>
                <a:spcPts val="800"/>
              </a:spcBef>
              <a:spcAft>
                <a:spcPts val="0"/>
              </a:spcAft>
              <a:buSzPts val="1200"/>
              <a:buChar char="○"/>
              <a:defRPr sz="1200"/>
            </a:lvl2pPr>
            <a:lvl3pPr marL="1371600" lvl="2" indent="-304800">
              <a:lnSpc>
                <a:spcPct val="125000"/>
              </a:lnSpc>
              <a:spcBef>
                <a:spcPts val="800"/>
              </a:spcBef>
              <a:spcAft>
                <a:spcPts val="0"/>
              </a:spcAft>
              <a:buSzPts val="1200"/>
              <a:buChar char="■"/>
              <a:defRPr sz="1200"/>
            </a:lvl3pPr>
            <a:lvl4pPr marL="1828800" lvl="3" indent="-304800">
              <a:lnSpc>
                <a:spcPct val="125000"/>
              </a:lnSpc>
              <a:spcBef>
                <a:spcPts val="800"/>
              </a:spcBef>
              <a:spcAft>
                <a:spcPts val="0"/>
              </a:spcAft>
              <a:buSzPts val="1200"/>
              <a:buChar char="●"/>
              <a:defRPr sz="1200"/>
            </a:lvl4pPr>
            <a:lvl5pPr marL="2286000" lvl="4" indent="-304800">
              <a:lnSpc>
                <a:spcPct val="125000"/>
              </a:lnSpc>
              <a:spcBef>
                <a:spcPts val="800"/>
              </a:spcBef>
              <a:spcAft>
                <a:spcPts val="0"/>
              </a:spcAft>
              <a:buSzPts val="1200"/>
              <a:buChar char="○"/>
              <a:defRPr sz="1200"/>
            </a:lvl5pPr>
            <a:lvl6pPr marL="2743200" lvl="5" indent="-304800">
              <a:lnSpc>
                <a:spcPct val="125000"/>
              </a:lnSpc>
              <a:spcBef>
                <a:spcPts val="800"/>
              </a:spcBef>
              <a:spcAft>
                <a:spcPts val="0"/>
              </a:spcAft>
              <a:buSzPts val="1200"/>
              <a:buChar char="■"/>
              <a:defRPr sz="1200"/>
            </a:lvl6pPr>
            <a:lvl7pPr marL="3200400" lvl="6" indent="-304800">
              <a:lnSpc>
                <a:spcPct val="125000"/>
              </a:lnSpc>
              <a:spcBef>
                <a:spcPts val="800"/>
              </a:spcBef>
              <a:spcAft>
                <a:spcPts val="0"/>
              </a:spcAft>
              <a:buSzPts val="1200"/>
              <a:buChar char="●"/>
              <a:defRPr sz="1200"/>
            </a:lvl7pPr>
            <a:lvl8pPr marL="3657600" lvl="7" indent="-304800">
              <a:lnSpc>
                <a:spcPct val="125000"/>
              </a:lnSpc>
              <a:spcBef>
                <a:spcPts val="800"/>
              </a:spcBef>
              <a:spcAft>
                <a:spcPts val="0"/>
              </a:spcAft>
              <a:buSzPts val="1200"/>
              <a:buChar char="○"/>
              <a:defRPr sz="1200"/>
            </a:lvl8pPr>
            <a:lvl9pPr marL="4114800" lvl="8" indent="-304800">
              <a:lnSpc>
                <a:spcPct val="125000"/>
              </a:lnSpc>
              <a:spcBef>
                <a:spcPts val="800"/>
              </a:spcBef>
              <a:spcAft>
                <a:spcPts val="800"/>
              </a:spcAft>
              <a:buSzPts val="1200"/>
              <a:buChar char="■"/>
              <a:defRPr sz="1200"/>
            </a:lvl9pPr>
          </a:lstStyle>
          <a:p>
            <a:endParaRPr/>
          </a:p>
        </p:txBody>
      </p:sp>
      <p:sp>
        <p:nvSpPr>
          <p:cNvPr id="26" name="Google Shape;26;p5"/>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sp>
        <p:nvSpPr>
          <p:cNvPr id="27" name="Google Shape;27;p5"/>
          <p:cNvSpPr txBox="1">
            <a:spLocks noGrp="1"/>
          </p:cNvSpPr>
          <p:nvPr>
            <p:ph type="subTitle" idx="3"/>
          </p:nvPr>
        </p:nvSpPr>
        <p:spPr>
          <a:xfrm>
            <a:off x="311700" y="2054620"/>
            <a:ext cx="3999900" cy="411600"/>
          </a:xfrm>
          <a:prstGeom prst="rect">
            <a:avLst/>
          </a:prstGeom>
        </p:spPr>
        <p:txBody>
          <a:bodyPr spcFirstLastPara="1" wrap="square" lIns="91425" tIns="91425" rIns="91425" bIns="91425" anchor="t" anchorCtr="0">
            <a:noAutofit/>
          </a:bodyPr>
          <a:lstStyle>
            <a:lvl1pPr lvl="0">
              <a:spcBef>
                <a:spcPts val="0"/>
              </a:spcBef>
              <a:spcAft>
                <a:spcPts val="0"/>
              </a:spcAft>
              <a:buNone/>
              <a:defRPr sz="1400" b="1">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28" name="Google Shape;28;p5"/>
          <p:cNvSpPr txBox="1">
            <a:spLocks noGrp="1"/>
          </p:cNvSpPr>
          <p:nvPr>
            <p:ph type="subTitle" idx="4"/>
          </p:nvPr>
        </p:nvSpPr>
        <p:spPr>
          <a:xfrm>
            <a:off x="4619925" y="2054620"/>
            <a:ext cx="3999900" cy="4116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pic>
        <p:nvPicPr>
          <p:cNvPr id="29" name="Google Shape;29;p5"/>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530680"/>
            <a:ext cx="84249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2" name="Google Shape;32;p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33" name="Google Shape;33;p6"/>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descr=" "/>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94375" y="1233175"/>
            <a:ext cx="4079100" cy="148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7" name="Google Shape;47;p9"/>
          <p:cNvSpPr txBox="1">
            <a:spLocks noGrp="1"/>
          </p:cNvSpPr>
          <p:nvPr>
            <p:ph type="subTitle" idx="1"/>
          </p:nvPr>
        </p:nvSpPr>
        <p:spPr>
          <a:xfrm>
            <a:off x="294375" y="2803075"/>
            <a:ext cx="36168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075"/>
            <a:ext cx="3837000" cy="35517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9" name="Google Shape;49;p9"/>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50" name="Google Shape;50;p9"/>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folio" type="blank">
  <p:cSld name="BLANK">
    <p:spTree>
      <p:nvGrpSpPr>
        <p:cNvPr id="1" name="Shape 87"/>
        <p:cNvGrpSpPr/>
        <p:nvPr/>
      </p:nvGrpSpPr>
      <p:grpSpPr>
        <a:xfrm>
          <a:off x="0" y="0"/>
          <a:ext cx="0" cy="0"/>
          <a:chOff x="0" y="0"/>
          <a:chExt cx="0" cy="0"/>
        </a:xfrm>
      </p:grpSpPr>
      <p:sp>
        <p:nvSpPr>
          <p:cNvPr id="88" name="Google Shape;88;p1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700" b="1">
                <a:solidFill>
                  <a:schemeClr val="accent2"/>
                </a:solidFill>
                <a:latin typeface="Montserrat"/>
                <a:ea typeface="Montserrat"/>
                <a:cs typeface="Montserrat"/>
                <a:sym typeface="Montserrat"/>
              </a:rPr>
              <a:t>‹#›</a:t>
            </a:fld>
            <a:endParaRPr sz="700" b="1">
              <a:solidFill>
                <a:schemeClr val="accent2"/>
              </a:solidFill>
              <a:latin typeface="Montserrat"/>
              <a:ea typeface="Montserrat"/>
              <a:cs typeface="Montserrat"/>
              <a:sym typeface="Montserrat"/>
            </a:endParaRPr>
          </a:p>
        </p:txBody>
      </p:sp>
      <p:pic>
        <p:nvPicPr>
          <p:cNvPr id="89" name="Google Shape;89;p16"/>
          <p:cNvPicPr preferRelativeResize="0"/>
          <p:nvPr/>
        </p:nvPicPr>
        <p:blipFill>
          <a:blip r:embed="rId2">
            <a:alphaModFix/>
          </a:blip>
          <a:stretch>
            <a:fillRect/>
          </a:stretch>
        </p:blipFill>
        <p:spPr>
          <a:xfrm>
            <a:off x="407175" y="4539125"/>
            <a:ext cx="1821726"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9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68825"/>
            <a:ext cx="8424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57068C"/>
              </a:buClr>
              <a:buSzPts val="3600"/>
              <a:buFont typeface="Frank Ruhl Libre"/>
              <a:buNone/>
              <a:defRPr sz="3600" b="1">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424900" cy="3123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marL="914400" lvl="1"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marL="1371600" lvl="2"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marL="1828800" lvl="3"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marL="2286000" lvl="4"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marL="2743200" lvl="5"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marL="3200400" lvl="6"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marL="3657600" lvl="7" indent="-3175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marL="4114800" lvl="8" indent="-3175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62"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T</a:t>
            </a:r>
            <a:r>
              <a:rPr lang="en-US" altLang="zh-CN" sz="3200" dirty="0"/>
              <a:t>itle</a:t>
            </a:r>
            <a:endParaRPr sz="3200" dirty="0"/>
          </a:p>
        </p:txBody>
      </p:sp>
      <p:sp>
        <p:nvSpPr>
          <p:cNvPr id="96" name="Google Shape;96;p18"/>
          <p:cNvSpPr txBox="1">
            <a:spLocks noGrp="1"/>
          </p:cNvSpPr>
          <p:nvPr>
            <p:ph type="subTitle" idx="1"/>
          </p:nvPr>
        </p:nvSpPr>
        <p:spPr>
          <a:xfrm>
            <a:off x="327765" y="3426201"/>
            <a:ext cx="8256398" cy="529978"/>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altLang="zh-CN" sz="1400" dirty="0"/>
              <a:t>Team # 3</a:t>
            </a:r>
          </a:p>
          <a:p>
            <a:pPr marL="0" lvl="0" indent="0" algn="ctr" rtl="0">
              <a:lnSpc>
                <a:spcPct val="100000"/>
              </a:lnSpc>
              <a:spcBef>
                <a:spcPts val="0"/>
              </a:spcBef>
              <a:spcAft>
                <a:spcPts val="1600"/>
              </a:spcAft>
              <a:buNone/>
            </a:pPr>
            <a:r>
              <a:rPr lang="en-US" altLang="zh-CN" sz="1400" dirty="0"/>
              <a:t>Team Member Name</a:t>
            </a:r>
            <a:endParaRPr lang="en" sz="1400" dirty="0"/>
          </a:p>
          <a:p>
            <a:pPr marL="0" lvl="0" indent="0" algn="ctr" rtl="0">
              <a:lnSpc>
                <a:spcPct val="100000"/>
              </a:lnSpc>
              <a:spcBef>
                <a:spcPts val="0"/>
              </a:spcBef>
              <a:spcAft>
                <a:spcPts val="1600"/>
              </a:spcAft>
              <a:buNone/>
            </a:pPr>
            <a:endParaRPr sz="1400" dirty="0"/>
          </a:p>
        </p:txBody>
      </p:sp>
      <p:sp>
        <p:nvSpPr>
          <p:cNvPr id="97" name="Google Shape;97;p18"/>
          <p:cNvSpPr txBox="1">
            <a:spLocks noGrp="1"/>
          </p:cNvSpPr>
          <p:nvPr>
            <p:ph type="body" idx="2"/>
          </p:nvPr>
        </p:nvSpPr>
        <p:spPr>
          <a:xfrm>
            <a:off x="2406626" y="4730170"/>
            <a:ext cx="4151400" cy="304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t>3/12/2025</a:t>
            </a:r>
            <a:endParaRPr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B0C57-DC8D-52B7-ACA2-DBC6004C1B10}"/>
              </a:ext>
            </a:extLst>
          </p:cNvPr>
          <p:cNvSpPr>
            <a:spLocks noGrp="1"/>
          </p:cNvSpPr>
          <p:nvPr>
            <p:ph type="title"/>
          </p:nvPr>
        </p:nvSpPr>
        <p:spPr>
          <a:xfrm>
            <a:off x="225098" y="178859"/>
            <a:ext cx="2165339" cy="436284"/>
          </a:xfrm>
        </p:spPr>
        <p:txBody>
          <a:bodyPr/>
          <a:lstStyle/>
          <a:p>
            <a:r>
              <a:rPr lang="en-US" altLang="zh-CN" sz="2800" dirty="0"/>
              <a:t>Summary</a:t>
            </a:r>
            <a:endParaRPr lang="zh-CN" altLang="en-US" sz="2800" dirty="0"/>
          </a:p>
        </p:txBody>
      </p:sp>
      <p:sp>
        <p:nvSpPr>
          <p:cNvPr id="4" name="流程图: 过程 3">
            <a:extLst>
              <a:ext uri="{FF2B5EF4-FFF2-40B4-BE49-F238E27FC236}">
                <a16:creationId xmlns:a16="http://schemas.microsoft.com/office/drawing/2014/main" id="{4449D07E-DFD0-36FD-8038-CF04FB59CDE4}"/>
              </a:ext>
            </a:extLst>
          </p:cNvPr>
          <p:cNvSpPr/>
          <p:nvPr/>
        </p:nvSpPr>
        <p:spPr>
          <a:xfrm>
            <a:off x="439930" y="2080206"/>
            <a:ext cx="1874288" cy="224669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Financial Sentimental Text</a:t>
            </a:r>
            <a:endParaRPr lang="zh-CN" altLang="en-US" dirty="0"/>
          </a:p>
        </p:txBody>
      </p:sp>
      <p:sp>
        <p:nvSpPr>
          <p:cNvPr id="5" name="流程图: 过程 4">
            <a:extLst>
              <a:ext uri="{FF2B5EF4-FFF2-40B4-BE49-F238E27FC236}">
                <a16:creationId xmlns:a16="http://schemas.microsoft.com/office/drawing/2014/main" id="{83D9AC5E-E0F2-90CF-984F-213EF505290E}"/>
              </a:ext>
            </a:extLst>
          </p:cNvPr>
          <p:cNvSpPr/>
          <p:nvPr/>
        </p:nvSpPr>
        <p:spPr>
          <a:xfrm>
            <a:off x="2775356" y="2080205"/>
            <a:ext cx="2541111" cy="1155651"/>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LLM Model (open llama </a:t>
            </a:r>
            <a:r>
              <a:rPr lang="en-US" altLang="zh-CN" dirty="0" err="1"/>
              <a:t>3b</a:t>
            </a:r>
            <a:r>
              <a:rPr lang="en-US" altLang="zh-CN" dirty="0"/>
              <a:t>)</a:t>
            </a:r>
            <a:endParaRPr lang="en-US" b="0" dirty="0">
              <a:solidFill>
                <a:srgbClr val="000000"/>
              </a:solidFill>
              <a:effectLst/>
              <a:latin typeface="Courier New" panose="02070309020205020404" pitchFamily="49" charset="0"/>
            </a:endParaRPr>
          </a:p>
          <a:p>
            <a:pPr algn="ctr"/>
            <a:endParaRPr lang="zh-CN" altLang="en-US" dirty="0"/>
          </a:p>
        </p:txBody>
      </p:sp>
      <p:sp>
        <p:nvSpPr>
          <p:cNvPr id="6" name="流程图: 过程 5">
            <a:extLst>
              <a:ext uri="{FF2B5EF4-FFF2-40B4-BE49-F238E27FC236}">
                <a16:creationId xmlns:a16="http://schemas.microsoft.com/office/drawing/2014/main" id="{3FB48B50-A99C-D16B-5EB1-4D094B7DF6EA}"/>
              </a:ext>
            </a:extLst>
          </p:cNvPr>
          <p:cNvSpPr/>
          <p:nvPr/>
        </p:nvSpPr>
        <p:spPr>
          <a:xfrm>
            <a:off x="2767074" y="3259872"/>
            <a:ext cx="2549393" cy="106703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p>
          <a:p>
            <a:pPr algn="ctr"/>
            <a:endParaRPr lang="en-US" altLang="zh-CN" dirty="0"/>
          </a:p>
          <a:p>
            <a:pPr algn="ctr"/>
            <a:endParaRPr lang="en-US" altLang="zh-CN" dirty="0"/>
          </a:p>
          <a:p>
            <a:pPr algn="ctr"/>
            <a:endParaRPr lang="en-US" altLang="zh-CN" dirty="0"/>
          </a:p>
          <a:p>
            <a:pPr algn="ctr"/>
            <a:r>
              <a:rPr lang="en-US" altLang="zh-CN" dirty="0"/>
              <a:t>Quaternion Transformer</a:t>
            </a:r>
          </a:p>
          <a:p>
            <a:pPr algn="ctr"/>
            <a:endParaRPr lang="en-US" altLang="zh-CN" dirty="0"/>
          </a:p>
          <a:p>
            <a:pPr algn="ctr"/>
            <a:endParaRPr lang="en-US" altLang="zh-CN" dirty="0"/>
          </a:p>
          <a:p>
            <a:pPr algn="ctr"/>
            <a:endParaRPr lang="en-US" altLang="zh-CN" dirty="0"/>
          </a:p>
          <a:p>
            <a:pPr algn="ctr"/>
            <a:endParaRPr lang="en-US" altLang="zh-CN" dirty="0"/>
          </a:p>
        </p:txBody>
      </p:sp>
      <p:sp>
        <p:nvSpPr>
          <p:cNvPr id="7" name="流程图: 过程 6">
            <a:extLst>
              <a:ext uri="{FF2B5EF4-FFF2-40B4-BE49-F238E27FC236}">
                <a16:creationId xmlns:a16="http://schemas.microsoft.com/office/drawing/2014/main" id="{16F95FF3-959B-0234-0FB4-F7F493B91394}"/>
              </a:ext>
            </a:extLst>
          </p:cNvPr>
          <p:cNvSpPr/>
          <p:nvPr/>
        </p:nvSpPr>
        <p:spPr>
          <a:xfrm>
            <a:off x="5343661" y="3203561"/>
            <a:ext cx="1006744" cy="112334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Classificaiton</a:t>
            </a:r>
            <a:endParaRPr lang="zh-CN" altLang="en-US" dirty="0"/>
          </a:p>
        </p:txBody>
      </p:sp>
      <p:sp>
        <p:nvSpPr>
          <p:cNvPr id="8" name="流程图: 过程 7">
            <a:extLst>
              <a:ext uri="{FF2B5EF4-FFF2-40B4-BE49-F238E27FC236}">
                <a16:creationId xmlns:a16="http://schemas.microsoft.com/office/drawing/2014/main" id="{F4E8A22F-99A0-4AA8-63D3-8200192D86F6}"/>
              </a:ext>
            </a:extLst>
          </p:cNvPr>
          <p:cNvSpPr/>
          <p:nvPr/>
        </p:nvSpPr>
        <p:spPr>
          <a:xfrm>
            <a:off x="6803261" y="2103877"/>
            <a:ext cx="1647787" cy="2246698"/>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Result Visualization</a:t>
            </a:r>
            <a:endParaRPr lang="zh-CN" altLang="en-US" dirty="0"/>
          </a:p>
        </p:txBody>
      </p:sp>
      <p:sp>
        <p:nvSpPr>
          <p:cNvPr id="9" name="流程图: 过程 8">
            <a:extLst>
              <a:ext uri="{FF2B5EF4-FFF2-40B4-BE49-F238E27FC236}">
                <a16:creationId xmlns:a16="http://schemas.microsoft.com/office/drawing/2014/main" id="{81D7EF6C-E54D-AA32-252C-8E2B8C504827}"/>
              </a:ext>
            </a:extLst>
          </p:cNvPr>
          <p:cNvSpPr/>
          <p:nvPr/>
        </p:nvSpPr>
        <p:spPr>
          <a:xfrm>
            <a:off x="5335379" y="2080212"/>
            <a:ext cx="1006744" cy="112334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Prediction</a:t>
            </a:r>
            <a:endParaRPr lang="zh-CN" altLang="en-US" dirty="0"/>
          </a:p>
        </p:txBody>
      </p:sp>
      <p:cxnSp>
        <p:nvCxnSpPr>
          <p:cNvPr id="11" name="直接箭头连接符 10">
            <a:extLst>
              <a:ext uri="{FF2B5EF4-FFF2-40B4-BE49-F238E27FC236}">
                <a16:creationId xmlns:a16="http://schemas.microsoft.com/office/drawing/2014/main" id="{8A25267A-DA5D-FD40-26A3-37D529DD5CED}"/>
              </a:ext>
            </a:extLst>
          </p:cNvPr>
          <p:cNvCxnSpPr/>
          <p:nvPr/>
        </p:nvCxnSpPr>
        <p:spPr>
          <a:xfrm>
            <a:off x="2305396" y="3203554"/>
            <a:ext cx="620684"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3" name="直接箭头连接符 12">
            <a:extLst>
              <a:ext uri="{FF2B5EF4-FFF2-40B4-BE49-F238E27FC236}">
                <a16:creationId xmlns:a16="http://schemas.microsoft.com/office/drawing/2014/main" id="{8EF74F3B-4285-ABB7-46BF-98CD338493A8}"/>
              </a:ext>
            </a:extLst>
          </p:cNvPr>
          <p:cNvCxnSpPr/>
          <p:nvPr/>
        </p:nvCxnSpPr>
        <p:spPr>
          <a:xfrm>
            <a:off x="3139570" y="1879098"/>
            <a:ext cx="0" cy="55418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9" name="流程图: 过程 18">
            <a:extLst>
              <a:ext uri="{FF2B5EF4-FFF2-40B4-BE49-F238E27FC236}">
                <a16:creationId xmlns:a16="http://schemas.microsoft.com/office/drawing/2014/main" id="{40B9F5AC-7A66-B83E-E607-7DB27BCC7834}"/>
              </a:ext>
            </a:extLst>
          </p:cNvPr>
          <p:cNvSpPr/>
          <p:nvPr/>
        </p:nvSpPr>
        <p:spPr>
          <a:xfrm>
            <a:off x="5040351" y="1294686"/>
            <a:ext cx="1372874" cy="55418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Query</a:t>
            </a:r>
            <a:endParaRPr lang="zh-CN" altLang="en-US" dirty="0"/>
          </a:p>
        </p:txBody>
      </p:sp>
      <p:cxnSp>
        <p:nvCxnSpPr>
          <p:cNvPr id="20" name="直接箭头连接符 19">
            <a:extLst>
              <a:ext uri="{FF2B5EF4-FFF2-40B4-BE49-F238E27FC236}">
                <a16:creationId xmlns:a16="http://schemas.microsoft.com/office/drawing/2014/main" id="{F5E48076-566B-36F6-EBE0-7EDA4A1F6E15}"/>
              </a:ext>
            </a:extLst>
          </p:cNvPr>
          <p:cNvCxnSpPr/>
          <p:nvPr/>
        </p:nvCxnSpPr>
        <p:spPr>
          <a:xfrm>
            <a:off x="6345375" y="3204147"/>
            <a:ext cx="620684"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1" name="左大括号 20">
            <a:extLst>
              <a:ext uri="{FF2B5EF4-FFF2-40B4-BE49-F238E27FC236}">
                <a16:creationId xmlns:a16="http://schemas.microsoft.com/office/drawing/2014/main" id="{0DBB4F7E-6190-275F-C452-3FF0B6BDAA99}"/>
              </a:ext>
            </a:extLst>
          </p:cNvPr>
          <p:cNvSpPr/>
          <p:nvPr/>
        </p:nvSpPr>
        <p:spPr>
          <a:xfrm rot="16200000">
            <a:off x="4405968" y="2720309"/>
            <a:ext cx="274190" cy="3535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B98E8712-6CE2-CDBF-7392-70E5E29B5F7D}"/>
              </a:ext>
            </a:extLst>
          </p:cNvPr>
          <p:cNvSpPr txBox="1"/>
          <p:nvPr/>
        </p:nvSpPr>
        <p:spPr>
          <a:xfrm>
            <a:off x="3834557" y="4625111"/>
            <a:ext cx="1417012" cy="307777"/>
          </a:xfrm>
          <a:prstGeom prst="rect">
            <a:avLst/>
          </a:prstGeom>
          <a:noFill/>
        </p:spPr>
        <p:txBody>
          <a:bodyPr wrap="square">
            <a:spAutoFit/>
          </a:bodyPr>
          <a:lstStyle/>
          <a:p>
            <a:pPr marL="114300" indent="0">
              <a:buNone/>
            </a:pPr>
            <a:r>
              <a:rPr lang="en-US" altLang="zh-CN" dirty="0"/>
              <a:t>Team Project</a:t>
            </a:r>
            <a:endParaRPr lang="zh-CN" altLang="en-US" sz="1400" dirty="0"/>
          </a:p>
        </p:txBody>
      </p:sp>
      <p:cxnSp>
        <p:nvCxnSpPr>
          <p:cNvPr id="26" name="直接连接符 25">
            <a:extLst>
              <a:ext uri="{FF2B5EF4-FFF2-40B4-BE49-F238E27FC236}">
                <a16:creationId xmlns:a16="http://schemas.microsoft.com/office/drawing/2014/main" id="{80AB4207-D25A-E39D-2B66-5FD3DAA10793}"/>
              </a:ext>
            </a:extLst>
          </p:cNvPr>
          <p:cNvCxnSpPr/>
          <p:nvPr/>
        </p:nvCxnSpPr>
        <p:spPr>
          <a:xfrm flipV="1">
            <a:off x="5842427" y="1854410"/>
            <a:ext cx="0" cy="607641"/>
          </a:xfrm>
          <a:prstGeom prst="line">
            <a:avLst/>
          </a:prstGeom>
        </p:spPr>
        <p:style>
          <a:lnRef idx="3">
            <a:schemeClr val="accent5"/>
          </a:lnRef>
          <a:fillRef idx="0">
            <a:schemeClr val="accent5"/>
          </a:fillRef>
          <a:effectRef idx="2">
            <a:schemeClr val="accent5"/>
          </a:effectRef>
          <a:fontRef idx="minor">
            <a:schemeClr val="tx1"/>
          </a:fontRef>
        </p:style>
      </p:cxnSp>
      <p:sp>
        <p:nvSpPr>
          <p:cNvPr id="28" name="文本框 27">
            <a:extLst>
              <a:ext uri="{FF2B5EF4-FFF2-40B4-BE49-F238E27FC236}">
                <a16:creationId xmlns:a16="http://schemas.microsoft.com/office/drawing/2014/main" id="{1B50CC87-0BAE-CF81-4BCC-8BAD22A13B29}"/>
              </a:ext>
            </a:extLst>
          </p:cNvPr>
          <p:cNvSpPr txBox="1"/>
          <p:nvPr/>
        </p:nvSpPr>
        <p:spPr>
          <a:xfrm>
            <a:off x="252412" y="686241"/>
            <a:ext cx="7402927" cy="584775"/>
          </a:xfrm>
          <a:prstGeom prst="rect">
            <a:avLst/>
          </a:prstGeom>
          <a:noFill/>
        </p:spPr>
        <p:txBody>
          <a:bodyPr wrap="square">
            <a:spAutoFit/>
          </a:bodyPr>
          <a:lstStyle/>
          <a:p>
            <a:r>
              <a:rPr lang="en-US" altLang="zh-CN" sz="1600" dirty="0"/>
              <a:t>Goal: Evaluate the performance of LLM &amp; </a:t>
            </a:r>
            <a:r>
              <a:rPr lang="en-US" altLang="zh-CN" sz="1600" dirty="0" err="1"/>
              <a:t>Quanternion</a:t>
            </a:r>
            <a:r>
              <a:rPr lang="en-US" altLang="zh-CN" sz="1600" dirty="0"/>
              <a:t> Model Based on Financial Sentimental Text Background</a:t>
            </a:r>
            <a:endParaRPr lang="zh-CN" altLang="en-US" sz="1600" dirty="0"/>
          </a:p>
        </p:txBody>
      </p:sp>
      <p:sp>
        <p:nvSpPr>
          <p:cNvPr id="29" name="流程图: 过程 28">
            <a:extLst>
              <a:ext uri="{FF2B5EF4-FFF2-40B4-BE49-F238E27FC236}">
                <a16:creationId xmlns:a16="http://schemas.microsoft.com/office/drawing/2014/main" id="{D14DF2A9-82CF-A13B-4D51-E6942248DCD5}"/>
              </a:ext>
            </a:extLst>
          </p:cNvPr>
          <p:cNvSpPr/>
          <p:nvPr/>
        </p:nvSpPr>
        <p:spPr>
          <a:xfrm>
            <a:off x="1563054" y="1419756"/>
            <a:ext cx="1950718" cy="45934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4300" indent="0">
              <a:buNone/>
            </a:pPr>
            <a:r>
              <a:rPr lang="en-US" altLang="zh-CN" sz="1200" dirty="0"/>
              <a:t>Train/Test Dataset</a:t>
            </a:r>
            <a:endParaRPr lang="zh-CN" altLang="en-US" sz="1200" dirty="0"/>
          </a:p>
        </p:txBody>
      </p:sp>
    </p:spTree>
    <p:extLst>
      <p:ext uri="{BB962C8B-B14F-4D97-AF65-F5344CB8AC3E}">
        <p14:creationId xmlns:p14="http://schemas.microsoft.com/office/powerpoint/2010/main" val="1415252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699" y="587975"/>
            <a:ext cx="8574775"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bg2">
                    <a:lumMod val="50000"/>
                  </a:schemeClr>
                </a:solidFill>
              </a:rPr>
              <a:t>Benchmark Model</a:t>
            </a:r>
            <a:endParaRPr sz="3600" dirty="0">
              <a:solidFill>
                <a:schemeClr val="bg2">
                  <a:lumMod val="50000"/>
                </a:schemeClr>
              </a:solidFill>
            </a:endParaRPr>
          </a:p>
        </p:txBody>
      </p:sp>
      <p:sp>
        <p:nvSpPr>
          <p:cNvPr id="2" name="TextBox 1">
            <a:extLst>
              <a:ext uri="{FF2B5EF4-FFF2-40B4-BE49-F238E27FC236}">
                <a16:creationId xmlns:a16="http://schemas.microsoft.com/office/drawing/2014/main" id="{98702769-1869-2BEE-B711-939891A7E8BF}"/>
              </a:ext>
            </a:extLst>
          </p:cNvPr>
          <p:cNvSpPr txBox="1"/>
          <p:nvPr/>
        </p:nvSpPr>
        <p:spPr>
          <a:xfrm>
            <a:off x="311699" y="1472368"/>
            <a:ext cx="4979465" cy="2893100"/>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Our Model is Open Llama </a:t>
            </a:r>
            <a:r>
              <a:rPr lang="en-US" dirty="0" err="1"/>
              <a:t>3b</a:t>
            </a:r>
            <a:r>
              <a:rPr lang="en-US" dirty="0"/>
              <a:t> Model (Meta AI)</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Parameter Size: 3.437 B; </a:t>
            </a:r>
            <a:r>
              <a:rPr lang="en-US" dirty="0" err="1"/>
              <a:t>Traning</a:t>
            </a:r>
            <a:r>
              <a:rPr lang="en-US" dirty="0"/>
              <a:t> Time: ~40 min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Mechanism: Predict the following label text by giving a single sentence, and then classify it into positive negative/neutral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Example: $AAPL weekly still under the 50 moving average and creating a lower high. (Negative)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Accuracy: 71.34%</a:t>
            </a:r>
          </a:p>
          <a:p>
            <a:endParaRPr lang="en-US" dirty="0"/>
          </a:p>
        </p:txBody>
      </p:sp>
      <p:pic>
        <p:nvPicPr>
          <p:cNvPr id="3074" name="Picture 2">
            <a:extLst>
              <a:ext uri="{FF2B5EF4-FFF2-40B4-BE49-F238E27FC236}">
                <a16:creationId xmlns:a16="http://schemas.microsoft.com/office/drawing/2014/main" id="{92F20817-DF81-3F0E-322F-A9C47E702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164" y="2380309"/>
            <a:ext cx="3322857" cy="19937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A852B9E-AB52-4891-2315-DC2645B5B9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4582" y="4561046"/>
            <a:ext cx="2810380" cy="5464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6031459-7EC4-3404-D7C0-EFB0E2220D72}"/>
              </a:ext>
            </a:extLst>
          </p:cNvPr>
          <p:cNvPicPr>
            <a:picLocks noChangeAspect="1"/>
          </p:cNvPicPr>
          <p:nvPr/>
        </p:nvPicPr>
        <p:blipFill>
          <a:blip r:embed="rId5"/>
          <a:srcRect r="66080"/>
          <a:stretch/>
        </p:blipFill>
        <p:spPr>
          <a:xfrm>
            <a:off x="5359502" y="709899"/>
            <a:ext cx="1007707" cy="1445997"/>
          </a:xfrm>
          <a:prstGeom prst="rect">
            <a:avLst/>
          </a:prstGeom>
        </p:spPr>
      </p:pic>
      <p:pic>
        <p:nvPicPr>
          <p:cNvPr id="5" name="Picture 4">
            <a:extLst>
              <a:ext uri="{FF2B5EF4-FFF2-40B4-BE49-F238E27FC236}">
                <a16:creationId xmlns:a16="http://schemas.microsoft.com/office/drawing/2014/main" id="{1EC973A1-59E6-B03C-50DD-DE644B087C4F}"/>
              </a:ext>
            </a:extLst>
          </p:cNvPr>
          <p:cNvPicPr>
            <a:picLocks noChangeAspect="1"/>
          </p:cNvPicPr>
          <p:nvPr/>
        </p:nvPicPr>
        <p:blipFill>
          <a:blip r:embed="rId5"/>
          <a:srcRect l="52785" r="4124"/>
          <a:stretch/>
        </p:blipFill>
        <p:spPr>
          <a:xfrm>
            <a:off x="6747898" y="679709"/>
            <a:ext cx="1280160" cy="1445997"/>
          </a:xfrm>
          <a:prstGeom prst="rect">
            <a:avLst/>
          </a:prstGeom>
        </p:spPr>
      </p:pic>
    </p:spTree>
    <p:extLst>
      <p:ext uri="{BB962C8B-B14F-4D97-AF65-F5344CB8AC3E}">
        <p14:creationId xmlns:p14="http://schemas.microsoft.com/office/powerpoint/2010/main" val="2332502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699" y="587975"/>
            <a:ext cx="8574775"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bg2">
                    <a:lumMod val="50000"/>
                  </a:schemeClr>
                </a:solidFill>
              </a:rPr>
              <a:t>Finetune in LLM Model</a:t>
            </a:r>
            <a:endParaRPr sz="3600" dirty="0">
              <a:solidFill>
                <a:schemeClr val="bg2">
                  <a:lumMod val="50000"/>
                </a:schemeClr>
              </a:solidFill>
            </a:endParaRPr>
          </a:p>
        </p:txBody>
      </p:sp>
      <p:sp>
        <p:nvSpPr>
          <p:cNvPr id="2" name="TextBox 1">
            <a:extLst>
              <a:ext uri="{FF2B5EF4-FFF2-40B4-BE49-F238E27FC236}">
                <a16:creationId xmlns:a16="http://schemas.microsoft.com/office/drawing/2014/main" id="{98702769-1869-2BEE-B711-939891A7E8BF}"/>
              </a:ext>
            </a:extLst>
          </p:cNvPr>
          <p:cNvSpPr txBox="1"/>
          <p:nvPr/>
        </p:nvSpPr>
        <p:spPr>
          <a:xfrm>
            <a:off x="311699" y="1472368"/>
            <a:ext cx="5596445" cy="2462213"/>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Full Fine-Tuning: Adjust all model weights (more resource-intensive).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 Extraction: Freeze some layers and update only the final layers.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Adapter Layers / </a:t>
            </a:r>
            <a:r>
              <a:rPr lang="en-US" dirty="0" err="1"/>
              <a:t>LoRA</a:t>
            </a:r>
            <a:r>
              <a:rPr lang="en-US" dirty="0"/>
              <a:t> (Low-Rank Adaptation): Train additional small modules while keeping most weights frozen.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Prompt Tuning: Modifying input prompts instead of model parameters.</a:t>
            </a:r>
          </a:p>
        </p:txBody>
      </p:sp>
      <p:pic>
        <p:nvPicPr>
          <p:cNvPr id="9" name="Picture 8">
            <a:extLst>
              <a:ext uri="{FF2B5EF4-FFF2-40B4-BE49-F238E27FC236}">
                <a16:creationId xmlns:a16="http://schemas.microsoft.com/office/drawing/2014/main" id="{0452F3BB-A4DE-14AD-8199-CBBDD11C6001}"/>
              </a:ext>
            </a:extLst>
          </p:cNvPr>
          <p:cNvPicPr>
            <a:picLocks noChangeAspect="1"/>
          </p:cNvPicPr>
          <p:nvPr/>
        </p:nvPicPr>
        <p:blipFill>
          <a:blip r:embed="rId3"/>
          <a:stretch>
            <a:fillRect/>
          </a:stretch>
        </p:blipFill>
        <p:spPr>
          <a:xfrm>
            <a:off x="5881785" y="1330543"/>
            <a:ext cx="2915350" cy="2915350"/>
          </a:xfrm>
          <a:prstGeom prst="rect">
            <a:avLst/>
          </a:prstGeom>
        </p:spPr>
      </p:pic>
    </p:spTree>
    <p:extLst>
      <p:ext uri="{BB962C8B-B14F-4D97-AF65-F5344CB8AC3E}">
        <p14:creationId xmlns:p14="http://schemas.microsoft.com/office/powerpoint/2010/main" val="386828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699" y="587975"/>
            <a:ext cx="8574775"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chemeClr val="bg2">
                    <a:lumMod val="50000"/>
                  </a:schemeClr>
                </a:solidFill>
              </a:rPr>
              <a:t>Q</a:t>
            </a:r>
            <a:r>
              <a:rPr lang="en-US" altLang="zh-CN" sz="3600" dirty="0" err="1">
                <a:solidFill>
                  <a:schemeClr val="bg2">
                    <a:lumMod val="50000"/>
                  </a:schemeClr>
                </a:solidFill>
              </a:rPr>
              <a:t>uaternion</a:t>
            </a:r>
            <a:r>
              <a:rPr lang="en-US" altLang="zh-CN" sz="3600" dirty="0">
                <a:solidFill>
                  <a:schemeClr val="bg2">
                    <a:lumMod val="50000"/>
                  </a:schemeClr>
                </a:solidFill>
              </a:rPr>
              <a:t> Transformer</a:t>
            </a:r>
            <a:r>
              <a:rPr lang="en" sz="3600" dirty="0">
                <a:solidFill>
                  <a:schemeClr val="bg2">
                    <a:lumMod val="50000"/>
                  </a:schemeClr>
                </a:solidFill>
              </a:rPr>
              <a:t> Model</a:t>
            </a:r>
            <a:endParaRPr sz="3600" dirty="0">
              <a:solidFill>
                <a:schemeClr val="bg2">
                  <a:lumMod val="50000"/>
                </a:schemeClr>
              </a:solidFill>
            </a:endParaRPr>
          </a:p>
        </p:txBody>
      </p:sp>
      <p:sp>
        <p:nvSpPr>
          <p:cNvPr id="2" name="TextBox 1">
            <a:extLst>
              <a:ext uri="{FF2B5EF4-FFF2-40B4-BE49-F238E27FC236}">
                <a16:creationId xmlns:a16="http://schemas.microsoft.com/office/drawing/2014/main" id="{98702769-1869-2BEE-B711-939891A7E8BF}"/>
              </a:ext>
            </a:extLst>
          </p:cNvPr>
          <p:cNvSpPr txBox="1"/>
          <p:nvPr/>
        </p:nvSpPr>
        <p:spPr>
          <a:xfrm>
            <a:off x="311699" y="1472368"/>
            <a:ext cx="6473579" cy="2677656"/>
          </a:xfrm>
          <a:prstGeom prst="rect">
            <a:avLst/>
          </a:prstGeom>
          <a:noFill/>
          <a:ln>
            <a:noFill/>
          </a:ln>
        </p:spPr>
        <p:txBody>
          <a:bodyPr wrap="square" rtlCol="0">
            <a:spAutoFit/>
          </a:bodyPr>
          <a:lstStyle/>
          <a:p>
            <a:pPr marL="285750" indent="-285750">
              <a:buFont typeface="Arial" panose="020B0604020202020204" pitchFamily="34" charset="0"/>
              <a:buChar char="•"/>
            </a:pPr>
            <a:r>
              <a:rPr lang="en-US" dirty="0"/>
              <a:t>Partial vs Full: The feed-forward (linear) layers are replaced with </a:t>
            </a:r>
            <a:r>
              <a:rPr lang="en-US" dirty="0" err="1"/>
              <a:t>QFFNs</a:t>
            </a:r>
            <a:r>
              <a:rPr lang="en-US" dirty="0"/>
              <a:t> in a “full” transformer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Dealing with real inputs: Simply treat sequences of 4 as the 4 components of a quaternion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Dealing with output: Simply treat the 4 components of a quaternion as a regular series of real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Parameter Size: 8.5 M; </a:t>
            </a:r>
            <a:r>
              <a:rPr lang="en-US" dirty="0" err="1"/>
              <a:t>Traning</a:t>
            </a:r>
            <a:r>
              <a:rPr lang="en-US" dirty="0"/>
              <a:t> Time: ~10 min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Accuracy: 66.84%</a:t>
            </a:r>
          </a:p>
        </p:txBody>
      </p:sp>
      <p:pic>
        <p:nvPicPr>
          <p:cNvPr id="3" name="Google Shape;138;p20">
            <a:extLst>
              <a:ext uri="{FF2B5EF4-FFF2-40B4-BE49-F238E27FC236}">
                <a16:creationId xmlns:a16="http://schemas.microsoft.com/office/drawing/2014/main" id="{B93AC82D-F475-23B2-E2BD-E61701D508AB}"/>
              </a:ext>
            </a:extLst>
          </p:cNvPr>
          <p:cNvPicPr preferRelativeResize="0"/>
          <p:nvPr/>
        </p:nvPicPr>
        <p:blipFill>
          <a:blip r:embed="rId3">
            <a:alphaModFix/>
          </a:blip>
          <a:stretch>
            <a:fillRect/>
          </a:stretch>
        </p:blipFill>
        <p:spPr>
          <a:xfrm>
            <a:off x="5935039" y="824826"/>
            <a:ext cx="3432895" cy="3968258"/>
          </a:xfrm>
          <a:prstGeom prst="rect">
            <a:avLst/>
          </a:prstGeom>
          <a:noFill/>
          <a:ln>
            <a:noFill/>
          </a:ln>
        </p:spPr>
      </p:pic>
    </p:spTree>
    <p:extLst>
      <p:ext uri="{BB962C8B-B14F-4D97-AF65-F5344CB8AC3E}">
        <p14:creationId xmlns:p14="http://schemas.microsoft.com/office/powerpoint/2010/main" val="406390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699" y="587975"/>
            <a:ext cx="8574775"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dirty="0">
                <a:solidFill>
                  <a:schemeClr val="bg2">
                    <a:lumMod val="50000"/>
                  </a:schemeClr>
                </a:solidFill>
              </a:rPr>
              <a:t>Result Comparison: </a:t>
            </a:r>
            <a:r>
              <a:rPr lang="en-US" sz="3600" dirty="0" err="1">
                <a:solidFill>
                  <a:schemeClr val="bg2">
                    <a:lumMod val="50000"/>
                  </a:schemeClr>
                </a:solidFill>
              </a:rPr>
              <a:t>3b</a:t>
            </a:r>
            <a:r>
              <a:rPr lang="en-US" sz="3600" dirty="0">
                <a:solidFill>
                  <a:schemeClr val="bg2">
                    <a:lumMod val="50000"/>
                  </a:schemeClr>
                </a:solidFill>
              </a:rPr>
              <a:t> vs Quaternion</a:t>
            </a:r>
            <a:endParaRPr sz="3600" dirty="0">
              <a:solidFill>
                <a:schemeClr val="bg2">
                  <a:lumMod val="50000"/>
                </a:schemeClr>
              </a:solidFill>
            </a:endParaRPr>
          </a:p>
        </p:txBody>
      </p:sp>
      <p:pic>
        <p:nvPicPr>
          <p:cNvPr id="1026" name="Picture 2">
            <a:extLst>
              <a:ext uri="{FF2B5EF4-FFF2-40B4-BE49-F238E27FC236}">
                <a16:creationId xmlns:a16="http://schemas.microsoft.com/office/drawing/2014/main" id="{777FC630-3681-89B0-475D-6F2ACDB64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879" y="1469951"/>
            <a:ext cx="3362523" cy="27320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03C90A5-7A9A-6C65-E03F-B26678D58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424" y="1562644"/>
            <a:ext cx="3316411" cy="2694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048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419D20-07B0-D5A0-BEA1-5605E0973674}"/>
              </a:ext>
            </a:extLst>
          </p:cNvPr>
          <p:cNvSpPr>
            <a:spLocks noGrp="1"/>
          </p:cNvSpPr>
          <p:nvPr>
            <p:ph type="title"/>
          </p:nvPr>
        </p:nvSpPr>
        <p:spPr/>
        <p:txBody>
          <a:bodyPr/>
          <a:lstStyle/>
          <a:p>
            <a:r>
              <a:rPr lang="en-US" altLang="zh-CN" dirty="0"/>
              <a:t>Conclusion</a:t>
            </a:r>
            <a:endParaRPr lang="zh-CN" altLang="en-US" dirty="0"/>
          </a:p>
        </p:txBody>
      </p:sp>
      <p:sp>
        <p:nvSpPr>
          <p:cNvPr id="4" name="文本框 3">
            <a:extLst>
              <a:ext uri="{FF2B5EF4-FFF2-40B4-BE49-F238E27FC236}">
                <a16:creationId xmlns:a16="http://schemas.microsoft.com/office/drawing/2014/main" id="{87974768-E363-EE5A-1024-90BB9DE647B3}"/>
              </a:ext>
            </a:extLst>
          </p:cNvPr>
          <p:cNvSpPr txBox="1"/>
          <p:nvPr/>
        </p:nvSpPr>
        <p:spPr>
          <a:xfrm>
            <a:off x="483227" y="1232701"/>
            <a:ext cx="7804359" cy="338554"/>
          </a:xfrm>
          <a:prstGeom prst="rect">
            <a:avLst/>
          </a:prstGeom>
          <a:noFill/>
        </p:spPr>
        <p:txBody>
          <a:bodyPr wrap="square">
            <a:spAutoFit/>
          </a:bodyPr>
          <a:lstStyle/>
          <a:p>
            <a:r>
              <a:rPr lang="en-US" altLang="zh-CN" sz="1600" dirty="0"/>
              <a:t>(Please fill the conclusion here)</a:t>
            </a:r>
            <a:endParaRPr lang="zh-CN" altLang="en-US" sz="1600" dirty="0"/>
          </a:p>
        </p:txBody>
      </p:sp>
    </p:spTree>
    <p:extLst>
      <p:ext uri="{BB962C8B-B14F-4D97-AF65-F5344CB8AC3E}">
        <p14:creationId xmlns:p14="http://schemas.microsoft.com/office/powerpoint/2010/main" val="142827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References</a:t>
            </a:r>
            <a:endParaRPr dirty="0"/>
          </a:p>
        </p:txBody>
      </p:sp>
      <p:sp>
        <p:nvSpPr>
          <p:cNvPr id="5" name="Google Shape;111;p20">
            <a:extLst>
              <a:ext uri="{FF2B5EF4-FFF2-40B4-BE49-F238E27FC236}">
                <a16:creationId xmlns:a16="http://schemas.microsoft.com/office/drawing/2014/main" id="{993258C6-8586-493D-8104-950363D610F6}"/>
              </a:ext>
            </a:extLst>
          </p:cNvPr>
          <p:cNvSpPr txBox="1">
            <a:spLocks/>
          </p:cNvSpPr>
          <p:nvPr/>
        </p:nvSpPr>
        <p:spPr>
          <a:xfrm>
            <a:off x="311699" y="1448400"/>
            <a:ext cx="7921633" cy="27541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1000"/>
              </a:spcAft>
            </a:pPr>
            <a:endParaRPr lang="en-US" dirty="0"/>
          </a:p>
        </p:txBody>
      </p:sp>
      <p:sp>
        <p:nvSpPr>
          <p:cNvPr id="2" name="TextBox 1">
            <a:extLst>
              <a:ext uri="{FF2B5EF4-FFF2-40B4-BE49-F238E27FC236}">
                <a16:creationId xmlns:a16="http://schemas.microsoft.com/office/drawing/2014/main" id="{609AC0D2-50A6-47C4-AD97-8818858CB998}"/>
              </a:ext>
            </a:extLst>
          </p:cNvPr>
          <p:cNvSpPr txBox="1"/>
          <p:nvPr/>
        </p:nvSpPr>
        <p:spPr>
          <a:xfrm>
            <a:off x="552371" y="1332700"/>
            <a:ext cx="7359988" cy="338554"/>
          </a:xfrm>
          <a:prstGeom prst="rect">
            <a:avLst/>
          </a:prstGeom>
          <a:noFill/>
        </p:spPr>
        <p:txBody>
          <a:bodyPr wrap="square" rtlCol="0">
            <a:spAutoFit/>
          </a:bodyPr>
          <a:lstStyle/>
          <a:p>
            <a:r>
              <a:rPr lang="en-US" altLang="zh-CN" sz="1600" dirty="0"/>
              <a:t>(Please fill </a:t>
            </a:r>
            <a:r>
              <a:rPr lang="en-US" altLang="zh-CN" sz="1600"/>
              <a:t>the references </a:t>
            </a:r>
            <a:r>
              <a:rPr lang="en-US" altLang="zh-CN" sz="1600" dirty="0"/>
              <a:t>here)</a:t>
            </a:r>
            <a:endParaRPr lang="zh-CN" altLang="en-US" sz="1600" dirty="0"/>
          </a:p>
        </p:txBody>
      </p:sp>
    </p:spTree>
    <p:extLst>
      <p:ext uri="{BB962C8B-B14F-4D97-AF65-F5344CB8AC3E}">
        <p14:creationId xmlns:p14="http://schemas.microsoft.com/office/powerpoint/2010/main" val="1127082809"/>
      </p:ext>
    </p:extLst>
  </p:cSld>
  <p:clrMapOvr>
    <a:masterClrMapping/>
  </p:clrMapOvr>
</p:sld>
</file>

<file path=ppt/theme/theme1.xml><?xml version="1.0" encoding="utf-8"?>
<a:theme xmlns:a="http://schemas.openxmlformats.org/drawingml/2006/main" name="NYU Elegant">
  <a:themeElements>
    <a:clrScheme name="Simple Light">
      <a:dk1>
        <a:srgbClr val="57068C"/>
      </a:dk1>
      <a:lt1>
        <a:srgbClr val="FFFFFF"/>
      </a:lt1>
      <a:dk2>
        <a:srgbClr val="333333"/>
      </a:dk2>
      <a:lt2>
        <a:srgbClr val="E3DFE9"/>
      </a:lt2>
      <a:accent1>
        <a:srgbClr val="9A6ABA"/>
      </a:accent1>
      <a:accent2>
        <a:srgbClr val="6D6D6D"/>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1607</TotalTime>
  <Words>1037</Words>
  <Application>Microsoft Office PowerPoint</Application>
  <PresentationFormat>On-screen Show (16:9)</PresentationFormat>
  <Paragraphs>63</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Courier New</vt:lpstr>
      <vt:lpstr>Arial</vt:lpstr>
      <vt:lpstr>Montserrat</vt:lpstr>
      <vt:lpstr>Montserrat SemiBold</vt:lpstr>
      <vt:lpstr>Frank Ruhl Libre</vt:lpstr>
      <vt:lpstr>NYU Elegant</vt:lpstr>
      <vt:lpstr>Title</vt:lpstr>
      <vt:lpstr>Summary</vt:lpstr>
      <vt:lpstr>Benchmark Model</vt:lpstr>
      <vt:lpstr>Finetune in LLM Model</vt:lpstr>
      <vt:lpstr>Quaternion Transformer Model</vt:lpstr>
      <vt:lpstr>Result Comparison: 3b vs Quaternion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Earning Announcement Effect</dc:title>
  <dc:creator>Bowen Zhao</dc:creator>
  <cp:lastModifiedBy>Wenda Zhai</cp:lastModifiedBy>
  <cp:revision>108</cp:revision>
  <dcterms:modified xsi:type="dcterms:W3CDTF">2025-03-12T16:34:32Z</dcterms:modified>
</cp:coreProperties>
</file>