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057400"/>
            <a:ext cx="82629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Machine Learning in Medical Imaging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of study that gives computers the ability to learn without being explicitly programmed. (Arthur Samuel, 1959)</a:t>
            </a:r>
          </a:p>
          <a:p>
            <a:r>
              <a:rPr lang="en-US" dirty="0" smtClean="0"/>
              <a:t>A computer program is said to learn from experience E with respect to some task T and some performance P, if its performance on T, as measured by P, improves with experience E. (Tom Mitchell,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 brief histo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8"/>
          <a:stretch/>
        </p:blipFill>
        <p:spPr bwMode="auto">
          <a:xfrm>
            <a:off x="1845733" y="275023"/>
            <a:ext cx="5291667" cy="140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1843383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1950  </a:t>
            </a:r>
            <a:r>
              <a:rPr lang="en-US" b="1" dirty="0" smtClean="0"/>
              <a:t>–––– </a:t>
            </a:r>
            <a:r>
              <a:rPr lang="en-US" dirty="0" smtClean="0"/>
              <a:t>Alan Turing proposed the </a:t>
            </a:r>
            <a:r>
              <a:rPr lang="en-US" b="1" dirty="0" smtClean="0"/>
              <a:t>Turing testing </a:t>
            </a:r>
            <a:r>
              <a:rPr lang="en-US" dirty="0" smtClean="0"/>
              <a:t>for the machine’s ability to think.</a:t>
            </a:r>
            <a:r>
              <a:rPr lang="en-US" baseline="30000" dirty="0" smtClean="0"/>
              <a:t>1</a:t>
            </a:r>
            <a:endParaRPr lang="en-US" b="1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1952  </a:t>
            </a:r>
            <a:r>
              <a:rPr lang="en-US" b="1" dirty="0"/>
              <a:t>–––– </a:t>
            </a:r>
            <a:r>
              <a:rPr lang="en-US" dirty="0" smtClean="0"/>
              <a:t>Arthur </a:t>
            </a:r>
            <a:r>
              <a:rPr lang="en-US" dirty="0"/>
              <a:t>Samuel created the </a:t>
            </a:r>
            <a:r>
              <a:rPr lang="en-US" b="1" dirty="0"/>
              <a:t>first machine learning programs</a:t>
            </a:r>
            <a:r>
              <a:rPr lang="en-US" dirty="0"/>
              <a:t> that play checkers. He later coined the term “machine learning” in </a:t>
            </a:r>
            <a:r>
              <a:rPr lang="en-US" dirty="0" smtClean="0"/>
              <a:t>1959.</a:t>
            </a:r>
            <a:r>
              <a:rPr lang="en-US" baseline="300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1957  </a:t>
            </a:r>
            <a:r>
              <a:rPr lang="en-US" b="1" dirty="0"/>
              <a:t>–––– </a:t>
            </a:r>
            <a:r>
              <a:rPr lang="en-US" dirty="0" smtClean="0"/>
              <a:t>Frank </a:t>
            </a:r>
            <a:r>
              <a:rPr lang="en-US" dirty="0"/>
              <a:t>Rosenblatt invented the </a:t>
            </a:r>
            <a:r>
              <a:rPr lang="en-US" b="1" dirty="0"/>
              <a:t>perceptron</a:t>
            </a:r>
            <a:r>
              <a:rPr lang="en-US" dirty="0"/>
              <a:t>, with resemblance to a simple biological neuron. It later became the building blocks of future neural </a:t>
            </a:r>
            <a:r>
              <a:rPr lang="en-US" dirty="0" smtClean="0"/>
              <a:t>networks.</a:t>
            </a:r>
            <a:r>
              <a:rPr lang="en-US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  </a:t>
            </a:r>
            <a:r>
              <a:rPr lang="en-US" b="1" dirty="0"/>
              <a:t>–––– </a:t>
            </a:r>
            <a:r>
              <a:rPr lang="en-US" dirty="0"/>
              <a:t>David Rumelhart, Geoff Hinton and Ronald J. Williams described </a:t>
            </a:r>
            <a:r>
              <a:rPr lang="en-US" b="1" dirty="0"/>
              <a:t>backpropagation</a:t>
            </a:r>
            <a:r>
              <a:rPr lang="en-US" dirty="0"/>
              <a:t>, a core method used in deep neural networks.</a:t>
            </a:r>
            <a:r>
              <a:rPr lang="en-US" baseline="30000" dirty="0"/>
              <a:t>4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1995  </a:t>
            </a:r>
            <a:r>
              <a:rPr lang="en-US" b="1" dirty="0" smtClean="0"/>
              <a:t>–––– </a:t>
            </a:r>
            <a:r>
              <a:rPr lang="en-US" dirty="0" smtClean="0"/>
              <a:t>Corinna </a:t>
            </a:r>
            <a:r>
              <a:rPr lang="en-US" dirty="0"/>
              <a:t>Cortes and Vladimir Vapnik </a:t>
            </a:r>
            <a:r>
              <a:rPr lang="en-US" dirty="0" smtClean="0"/>
              <a:t>developed </a:t>
            </a:r>
            <a:r>
              <a:rPr lang="en-US" b="1" dirty="0" smtClean="0"/>
              <a:t>support </a:t>
            </a:r>
            <a:r>
              <a:rPr lang="en-US" b="1" dirty="0"/>
              <a:t>vector </a:t>
            </a:r>
            <a:r>
              <a:rPr lang="en-US" b="1" dirty="0" smtClean="0"/>
              <a:t>machines</a:t>
            </a:r>
            <a:r>
              <a:rPr lang="en-US" dirty="0" smtClean="0"/>
              <a:t>.</a:t>
            </a:r>
            <a:r>
              <a:rPr lang="en-US" baseline="30000" dirty="0" smtClean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1997  </a:t>
            </a:r>
            <a:r>
              <a:rPr lang="en-US" b="1" dirty="0"/>
              <a:t>–––– </a:t>
            </a:r>
            <a:r>
              <a:rPr lang="en-US" dirty="0"/>
              <a:t>IBM's </a:t>
            </a:r>
            <a:r>
              <a:rPr lang="en-US" b="1" dirty="0"/>
              <a:t>Deep Blue</a:t>
            </a:r>
            <a:r>
              <a:rPr lang="en-US" dirty="0"/>
              <a:t> beats the world champion at chess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1998  </a:t>
            </a:r>
            <a:r>
              <a:rPr lang="en-US" b="1" dirty="0" smtClean="0"/>
              <a:t>–––– </a:t>
            </a:r>
            <a:r>
              <a:rPr lang="en-US" dirty="0" smtClean="0"/>
              <a:t>LeCun et al. developed </a:t>
            </a:r>
            <a:r>
              <a:rPr lang="en-US" b="1" dirty="0" smtClean="0"/>
              <a:t>LeNet-5</a:t>
            </a:r>
            <a:r>
              <a:rPr lang="en-US" dirty="0" smtClean="0"/>
              <a:t>, a pioneering convoluntional network.</a:t>
            </a:r>
            <a:r>
              <a:rPr lang="en-US" baseline="30000" dirty="0"/>
              <a:t>6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2009  </a:t>
            </a:r>
            <a:r>
              <a:rPr lang="en-US" b="1" dirty="0"/>
              <a:t>–––– </a:t>
            </a:r>
            <a:r>
              <a:rPr lang="en-US" b="1" dirty="0" smtClean="0"/>
              <a:t>ImageNet</a:t>
            </a:r>
            <a:r>
              <a:rPr lang="en-US" dirty="0" smtClean="0"/>
              <a:t>, a large image database that boomed AI research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was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2012 </a:t>
            </a:r>
            <a:r>
              <a:rPr lang="en-US" b="1" dirty="0"/>
              <a:t>–––– </a:t>
            </a:r>
            <a:r>
              <a:rPr lang="en-US" b="1" dirty="0" smtClean="0"/>
              <a:t>AlexNet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Krizhevsky et.al from </a:t>
            </a:r>
            <a:r>
              <a:rPr lang="en-US" b="1" dirty="0" smtClean="0"/>
              <a:t>Toronto</a:t>
            </a:r>
            <a:r>
              <a:rPr lang="en-US" dirty="0" smtClean="0"/>
              <a:t> became the first convolutional </a:t>
            </a:r>
            <a:r>
              <a:rPr lang="en-US" dirty="0"/>
              <a:t>n</a:t>
            </a:r>
            <a:r>
              <a:rPr lang="en-US" dirty="0" smtClean="0"/>
              <a:t>eural network (</a:t>
            </a:r>
            <a:r>
              <a:rPr lang="en-US" b="1" dirty="0" smtClean="0"/>
              <a:t>CNN</a:t>
            </a:r>
            <a:r>
              <a:rPr lang="en-US" dirty="0" smtClean="0"/>
              <a:t>) that won the ImageNet competition.</a:t>
            </a:r>
            <a:r>
              <a:rPr lang="en-US" baseline="30000" dirty="0"/>
              <a:t>7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2016 </a:t>
            </a:r>
            <a:r>
              <a:rPr lang="en-US" dirty="0"/>
              <a:t>–––– </a:t>
            </a:r>
            <a:r>
              <a:rPr lang="en-US" dirty="0" smtClean="0"/>
              <a:t>Google’s </a:t>
            </a:r>
            <a:r>
              <a:rPr lang="en-US" b="1" dirty="0" smtClean="0"/>
              <a:t>AlphaGo</a:t>
            </a:r>
            <a:r>
              <a:rPr lang="en-US" dirty="0" smtClean="0"/>
              <a:t> beat professional human players on GO.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9200" y="6346883"/>
            <a:ext cx="464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https://www.amazon.com/Brief-History-Time-Soundtrack/dp/B00TYDKGNU</a:t>
            </a:r>
          </a:p>
        </p:txBody>
      </p:sp>
    </p:spTree>
    <p:extLst>
      <p:ext uri="{BB962C8B-B14F-4D97-AF65-F5344CB8AC3E}">
        <p14:creationId xmlns:p14="http://schemas.microsoft.com/office/powerpoint/2010/main" val="65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Classification problem</a:t>
            </a:r>
          </a:p>
          <a:p>
            <a:pPr lvl="2"/>
            <a:r>
              <a:rPr lang="en-US" dirty="0"/>
              <a:t>Binary classification</a:t>
            </a:r>
          </a:p>
          <a:p>
            <a:pPr lvl="2"/>
            <a:r>
              <a:rPr lang="en-US" dirty="0"/>
              <a:t>Multi-class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Input and output (label) provided</a:t>
            </a:r>
          </a:p>
          <a:p>
            <a:pPr lvl="1"/>
            <a:r>
              <a:rPr lang="en-US" dirty="0" smtClean="0"/>
              <a:t>Machine learns the relationship between the input and the label from the training set and makes predictions on the test set based on that learned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5001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2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Nearest Neighbor</a:t>
            </a:r>
          </a:p>
          <a:p>
            <a:pPr lvl="2"/>
            <a:r>
              <a:rPr lang="en-US" dirty="0" smtClean="0"/>
              <a:t>Convolutional Neural Network (CNN)</a:t>
            </a:r>
          </a:p>
        </p:txBody>
      </p:sp>
      <p:pic>
        <p:nvPicPr>
          <p:cNvPr id="2050" name="Picture 2" descr="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8609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2568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Image source: https</a:t>
            </a:r>
            <a:r>
              <a:rPr lang="en-US" sz="900" dirty="0"/>
              <a:t>://en.wikipedia.org/wiki/Supervised_learning#/media/File:Kernel_Machine.svg</a:t>
            </a:r>
          </a:p>
        </p:txBody>
      </p:sp>
    </p:spTree>
    <p:extLst>
      <p:ext uri="{BB962C8B-B14F-4D97-AF65-F5344CB8AC3E}">
        <p14:creationId xmlns:p14="http://schemas.microsoft.com/office/powerpoint/2010/main" val="2533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 problem </a:t>
            </a:r>
          </a:p>
          <a:p>
            <a:pPr lvl="1"/>
            <a:r>
              <a:rPr lang="en-US" dirty="0" smtClean="0"/>
              <a:t>Only data provided with no labels</a:t>
            </a:r>
          </a:p>
          <a:p>
            <a:pPr lvl="1"/>
            <a:r>
              <a:rPr lang="en-US" dirty="0" smtClean="0"/>
              <a:t>Machine learns the underlying structure of data and can group them accordingly, even generate new samples from the same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1826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Example algorithms: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-means Clustering  </a:t>
            </a:r>
          </a:p>
          <a:p>
            <a:pPr lvl="2"/>
            <a:r>
              <a:rPr lang="en-US" dirty="0" smtClean="0"/>
              <a:t>Hierarchical Clustering </a:t>
            </a:r>
          </a:p>
          <a:p>
            <a:pPr lvl="2"/>
            <a:r>
              <a:rPr lang="en-US" dirty="0" smtClean="0"/>
              <a:t>Generative Adversarial Networks (GANs)</a:t>
            </a:r>
          </a:p>
        </p:txBody>
      </p:sp>
      <p:pic>
        <p:nvPicPr>
          <p:cNvPr id="4098" name="Picture 2" descr="https://camo.githubusercontent.com/69cbc0371777fba5d251a564e2f8a8f38d1bf43f/68747470733a2f2f6a756e79616e7a2e6769746875622e696f2f4379636c6547414e2f696d616765732f7465617365725f686967685f7265732e6a70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8017" r="18783"/>
          <a:stretch/>
        </p:blipFill>
        <p:spPr bwMode="auto">
          <a:xfrm>
            <a:off x="609600" y="4343400"/>
            <a:ext cx="805185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23146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source: https://github.com/junyanz/CycleGAN</a:t>
            </a:r>
          </a:p>
        </p:txBody>
      </p:sp>
    </p:spTree>
    <p:extLst>
      <p:ext uri="{BB962C8B-B14F-4D97-AF65-F5344CB8AC3E}">
        <p14:creationId xmlns:p14="http://schemas.microsoft.com/office/powerpoint/2010/main" val="33069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of deep, feed-forward neural network</a:t>
            </a:r>
          </a:p>
          <a:p>
            <a:r>
              <a:rPr lang="en-US" dirty="0" smtClean="0"/>
              <a:t>Consists of multiple layers of “neurons”</a:t>
            </a:r>
          </a:p>
          <a:p>
            <a:pPr lvl="1"/>
            <a:r>
              <a:rPr lang="en-US" dirty="0" smtClean="0"/>
              <a:t>Input layer</a:t>
            </a:r>
          </a:p>
          <a:p>
            <a:pPr lvl="1"/>
            <a:r>
              <a:rPr lang="en-US" dirty="0" smtClean="0"/>
              <a:t>Hidden layers</a:t>
            </a:r>
          </a:p>
          <a:p>
            <a:pPr lvl="2"/>
            <a:r>
              <a:rPr lang="en-US" dirty="0" smtClean="0"/>
              <a:t>Convolutional layer</a:t>
            </a:r>
          </a:p>
          <a:p>
            <a:pPr lvl="2"/>
            <a:r>
              <a:rPr lang="en-US" dirty="0" smtClean="0"/>
              <a:t>Activation layer</a:t>
            </a:r>
          </a:p>
          <a:p>
            <a:pPr lvl="2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Fully connected layer</a:t>
            </a:r>
          </a:p>
          <a:p>
            <a:pPr lvl="2"/>
            <a:r>
              <a:rPr lang="en-US" dirty="0" smtClean="0"/>
              <a:t>Loss layer</a:t>
            </a:r>
            <a:endParaRPr lang="en-US" dirty="0"/>
          </a:p>
          <a:p>
            <a:pPr lvl="1"/>
            <a:r>
              <a:rPr lang="en-US" dirty="0" smtClean="0"/>
              <a:t>Output layer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77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Turing AM. 1950. Computing </a:t>
            </a:r>
            <a:r>
              <a:rPr lang="en-US" sz="1200" dirty="0"/>
              <a:t>Machinery and </a:t>
            </a:r>
            <a:r>
              <a:rPr lang="en-US" sz="1200" dirty="0" smtClean="0"/>
              <a:t>Intelligence. Mind. 59(236): 446-447.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McCarthy J,  Feigenbaum E.  Arthur </a:t>
            </a:r>
            <a:r>
              <a:rPr lang="en-US" sz="1200" dirty="0"/>
              <a:t>Samuel: Pioneer in Machine </a:t>
            </a:r>
            <a:r>
              <a:rPr lang="en-US" sz="1200" dirty="0" smtClean="0"/>
              <a:t>Learning. </a:t>
            </a:r>
            <a:r>
              <a:rPr lang="en-US" sz="1200" dirty="0"/>
              <a:t>AI </a:t>
            </a:r>
            <a:r>
              <a:rPr lang="en-US" sz="1200" dirty="0" smtClean="0"/>
              <a:t>Magazine. 11(3): 10</a:t>
            </a:r>
            <a:r>
              <a:rPr lang="en-US" sz="1200" dirty="0"/>
              <a:t>. 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Rosenblatt F. 1958. The </a:t>
            </a:r>
            <a:r>
              <a:rPr lang="en-US" sz="1200" dirty="0"/>
              <a:t>perceptron: A probabilistic model for information storage and organization in the </a:t>
            </a:r>
            <a:r>
              <a:rPr lang="en-US" sz="1200" dirty="0" smtClean="0"/>
              <a:t>brain. Psychological </a:t>
            </a:r>
            <a:r>
              <a:rPr lang="en-US" sz="1200" dirty="0"/>
              <a:t>Review. 65 (6): 386–408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Rumelhart D, Hinton G, Williams R. 1986. Learning </a:t>
            </a:r>
            <a:r>
              <a:rPr lang="en-US" sz="1200" dirty="0"/>
              <a:t>representations by back-propagating </a:t>
            </a:r>
            <a:r>
              <a:rPr lang="en-US" sz="1200" dirty="0" smtClean="0"/>
              <a:t>errors. </a:t>
            </a:r>
            <a:r>
              <a:rPr lang="en-US" sz="1200" dirty="0"/>
              <a:t>Nature. 323: 533–536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Cortes</a:t>
            </a:r>
            <a:r>
              <a:rPr lang="en-US" sz="1200" dirty="0"/>
              <a:t>, </a:t>
            </a:r>
            <a:r>
              <a:rPr lang="en-US" sz="1200" dirty="0" smtClean="0"/>
              <a:t>C </a:t>
            </a:r>
            <a:r>
              <a:rPr lang="en-US" sz="1200" dirty="0"/>
              <a:t>Vapnik, </a:t>
            </a:r>
            <a:r>
              <a:rPr lang="en-US" sz="1200" dirty="0" smtClean="0"/>
              <a:t>V. 1995.</a:t>
            </a:r>
            <a:r>
              <a:rPr lang="en-US" sz="1200" dirty="0"/>
              <a:t> </a:t>
            </a:r>
            <a:r>
              <a:rPr lang="en-US" sz="1200" dirty="0" smtClean="0"/>
              <a:t>Support-vector networks. Machine </a:t>
            </a:r>
            <a:r>
              <a:rPr lang="en-US" sz="1200" dirty="0"/>
              <a:t>Learning. Kluwer Academic Publishers. 20 (3): 273–297</a:t>
            </a:r>
            <a:r>
              <a:rPr lang="en-US" sz="12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 LeCun, Yann; Léon Bottou; Yoshua Bengio; Patrick Haffner. 1998. Gradient-based learning applied to document recognition. Proceedings of the IEEE. 86 (11): 2278–2324.</a:t>
            </a:r>
          </a:p>
          <a:p>
            <a:pPr>
              <a:buFont typeface="+mj-lt"/>
              <a:buAutoNum type="arabicPeriod"/>
            </a:pPr>
            <a:r>
              <a:rPr lang="en-US" sz="1200" dirty="0" smtClean="0"/>
              <a:t>Krizhevsky A, Sutskever I, Hinton </a:t>
            </a:r>
            <a:r>
              <a:rPr lang="en-US" sz="1200" dirty="0"/>
              <a:t>G. </a:t>
            </a:r>
            <a:r>
              <a:rPr lang="en-US" sz="1200" dirty="0" smtClean="0"/>
              <a:t>2012. ImageNet classification </a:t>
            </a:r>
            <a:r>
              <a:rPr lang="en-US" sz="1200" dirty="0"/>
              <a:t>with </a:t>
            </a:r>
            <a:r>
              <a:rPr lang="en-US" sz="1200" dirty="0" smtClean="0"/>
              <a:t>deep </a:t>
            </a:r>
            <a:r>
              <a:rPr lang="en-US" sz="1200" dirty="0"/>
              <a:t>c</a:t>
            </a:r>
            <a:r>
              <a:rPr lang="en-US" sz="1200" dirty="0" smtClean="0"/>
              <a:t>onvolutional neural networks. </a:t>
            </a:r>
            <a:r>
              <a:rPr lang="en-US" sz="1200" dirty="0"/>
              <a:t>Proceedings of the </a:t>
            </a:r>
            <a:r>
              <a:rPr lang="en-US" sz="1200" dirty="0" smtClean="0"/>
              <a:t>NIPS. 1: 1097–1105.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2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531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What is Machine Learning?</vt:lpstr>
      <vt:lpstr>PowerPoint Presentation</vt:lpstr>
      <vt:lpstr>Types of machine learning</vt:lpstr>
      <vt:lpstr>Types of machine learning</vt:lpstr>
      <vt:lpstr>Types of machine learning</vt:lpstr>
      <vt:lpstr>Types of machine learning</vt:lpstr>
      <vt:lpstr>Convolutional Neural Network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MedImage7271</dc:creator>
  <cp:lastModifiedBy>GEW131 PAF</cp:lastModifiedBy>
  <cp:revision>17</cp:revision>
  <dcterms:created xsi:type="dcterms:W3CDTF">2006-08-16T00:00:00Z</dcterms:created>
  <dcterms:modified xsi:type="dcterms:W3CDTF">2018-06-16T16:38:29Z</dcterms:modified>
</cp:coreProperties>
</file>