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5" r:id="rId16"/>
    <p:sldId id="272" r:id="rId17"/>
    <p:sldId id="276" r:id="rId18"/>
    <p:sldId id="273" r:id="rId19"/>
    <p:sldId id="274" r:id="rId20"/>
    <p:sldId id="277" r:id="rId21"/>
    <p:sldId id="278" r:id="rId22"/>
    <p:sldId id="27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W130 PAF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057400"/>
            <a:ext cx="82629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Machine Learning in Medical Imaging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Convolutional layer</a:t>
            </a:r>
          </a:p>
          <a:p>
            <a:pPr lvl="1"/>
            <a:r>
              <a:rPr lang="en-US" sz="2000" dirty="0" smtClean="0"/>
              <a:t>Slide a filter (of smaller width and height but the same depth as the input) of weights across the input matrix to produce a feature map.</a:t>
            </a:r>
          </a:p>
          <a:p>
            <a:pPr lvl="1"/>
            <a:r>
              <a:rPr lang="en-US" sz="2000" dirty="0" smtClean="0"/>
              <a:t>Use different filters on the same input to obtain a set of feature maps (depth equals the number of filters used) to be the output.</a:t>
            </a:r>
          </a:p>
          <a:p>
            <a:pPr lvl="1"/>
            <a:r>
              <a:rPr lang="en-US" sz="2000" dirty="0" smtClean="0"/>
              <a:t>Convolution here is a mathematical operation that takes the dot product of the filter and a small chunk of the input of the same size.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https://cambridgespark.com/content/tutorials/convolutional-neural-networks-with-keras/index.html</a:t>
            </a:r>
          </a:p>
        </p:txBody>
      </p:sp>
      <p:pic>
        <p:nvPicPr>
          <p:cNvPr id="1026" name="Picture 2" descr="Image result for convolution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4" y="4038600"/>
            <a:ext cx="4492612" cy="21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Activation layer</a:t>
            </a:r>
          </a:p>
          <a:p>
            <a:pPr lvl="1"/>
            <a:r>
              <a:rPr lang="en-US" dirty="0" smtClean="0"/>
              <a:t>Introduce non-linearity to the output.</a:t>
            </a:r>
          </a:p>
          <a:p>
            <a:pPr lvl="1"/>
            <a:r>
              <a:rPr lang="en-US" dirty="0" smtClean="0"/>
              <a:t>Decides if a “neuron” should fire (“1”) or not (“0”)</a:t>
            </a:r>
          </a:p>
          <a:p>
            <a:pPr lvl="1"/>
            <a:r>
              <a:rPr lang="en-US" dirty="0" smtClean="0"/>
              <a:t>Different types of activation functions:</a:t>
            </a:r>
          </a:p>
          <a:p>
            <a:pPr lvl="2"/>
            <a:r>
              <a:rPr lang="en-US" dirty="0" smtClean="0"/>
              <a:t>ReLU — f(x) = max(0, x)</a:t>
            </a:r>
          </a:p>
          <a:p>
            <a:pPr lvl="2"/>
            <a:r>
              <a:rPr lang="en-US" dirty="0" smtClean="0"/>
              <a:t>Sigmoid — f(x) = 1/(1+e</a:t>
            </a:r>
            <a:r>
              <a:rPr lang="en-US" baseline="30000" dirty="0" smtClean="0"/>
              <a:t>-x</a:t>
            </a:r>
            <a:r>
              <a:rPr lang="en-US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485" y="64770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https://towardsdatascience.com/activation-functions-neural-networks-1cbd9f8d91d6</a:t>
            </a:r>
          </a:p>
        </p:txBody>
      </p:sp>
      <p:pic>
        <p:nvPicPr>
          <p:cNvPr id="2060" name="Picture 12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r="48302" b="86"/>
          <a:stretch/>
        </p:blipFill>
        <p:spPr bwMode="auto">
          <a:xfrm>
            <a:off x="5128930" y="4343400"/>
            <a:ext cx="256727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464"/>
          <a:stretch/>
        </p:blipFill>
        <p:spPr bwMode="auto">
          <a:xfrm>
            <a:off x="1828800" y="4343400"/>
            <a:ext cx="2438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Pooling layer</a:t>
            </a:r>
          </a:p>
          <a:p>
            <a:pPr lvl="1"/>
            <a:r>
              <a:rPr lang="en-US" sz="2400" dirty="0" smtClean="0"/>
              <a:t>Non-linear down-sampling as a way to combat overfitting</a:t>
            </a:r>
          </a:p>
          <a:p>
            <a:pPr lvl="1"/>
            <a:r>
              <a:rPr lang="en-US" sz="2400" dirty="0" smtClean="0"/>
              <a:t>Partition the image to non-overlapping regions and use one value to represent the entire region.</a:t>
            </a:r>
          </a:p>
          <a:p>
            <a:pPr lvl="1"/>
            <a:r>
              <a:rPr lang="en-US" sz="2400" dirty="0" smtClean="0"/>
              <a:t>Common methods</a:t>
            </a:r>
          </a:p>
          <a:p>
            <a:pPr lvl="2"/>
            <a:r>
              <a:rPr lang="en-US" sz="2000" dirty="0" smtClean="0"/>
              <a:t>Max pooling: use the maximum value of the region.</a:t>
            </a:r>
          </a:p>
          <a:p>
            <a:pPr lvl="2"/>
            <a:r>
              <a:rPr lang="en-US" sz="2000" dirty="0" smtClean="0"/>
              <a:t>Global average pooling: use the average value of the region.</a:t>
            </a:r>
          </a:p>
        </p:txBody>
      </p:sp>
      <p:pic>
        <p:nvPicPr>
          <p:cNvPr id="3074" name="Picture 2" descr="Image result for pooling in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4419600" cy="16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6477000"/>
            <a:ext cx="419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://computersciencewiki.org/index.php/Max-pooling_/_Pooling</a:t>
            </a:r>
          </a:p>
        </p:txBody>
      </p:sp>
    </p:spTree>
    <p:extLst>
      <p:ext uri="{BB962C8B-B14F-4D97-AF65-F5344CB8AC3E}">
        <p14:creationId xmlns:p14="http://schemas.microsoft.com/office/powerpoint/2010/main" val="1376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Fully connected layer</a:t>
            </a:r>
          </a:p>
          <a:p>
            <a:pPr lvl="1"/>
            <a:r>
              <a:rPr lang="en-US" dirty="0" smtClean="0"/>
              <a:t>“Neurons” in this layer have access to all activations in the previous layer. </a:t>
            </a:r>
          </a:p>
          <a:p>
            <a:pPr lvl="1"/>
            <a:r>
              <a:rPr lang="en-US" dirty="0" smtClean="0"/>
              <a:t>High level reasoning that gives a final output usually at the end of CNN for loss computation.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477000"/>
            <a:ext cx="556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://qph.fs.quoracdn.net/main-qimg-cc30aa65a662315c3c22e405722c4109.webp</a:t>
            </a:r>
          </a:p>
        </p:txBody>
      </p:sp>
      <p:pic>
        <p:nvPicPr>
          <p:cNvPr id="4098" name="Picture 2" descr="Image result for fully connected layer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3962400"/>
            <a:ext cx="43719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Loss layer</a:t>
            </a:r>
          </a:p>
          <a:p>
            <a:pPr lvl="1"/>
            <a:r>
              <a:rPr lang="en-US" sz="2400" dirty="0" smtClean="0"/>
              <a:t>Loss is described by a function that penalizes the deviation between predictions and true labels.</a:t>
            </a:r>
          </a:p>
          <a:p>
            <a:pPr lvl="2"/>
            <a:r>
              <a:rPr lang="en-US" sz="2000" dirty="0" smtClean="0"/>
              <a:t>Common loss functions:</a:t>
            </a:r>
          </a:p>
          <a:p>
            <a:pPr lvl="3"/>
            <a:r>
              <a:rPr lang="en-US" dirty="0" smtClean="0"/>
              <a:t>L2 loss: L</a:t>
            </a:r>
            <a:r>
              <a:rPr lang="en-US" baseline="-25000" dirty="0" smtClean="0"/>
              <a:t>i</a:t>
            </a:r>
            <a:r>
              <a:rPr lang="en-US" dirty="0" smtClean="0"/>
              <a:t> = 1/2(y</a:t>
            </a:r>
            <a:r>
              <a:rPr lang="en-US" baseline="-25000" dirty="0" smtClean="0"/>
              <a:t>i</a:t>
            </a:r>
            <a:r>
              <a:rPr lang="en-US" dirty="0" smtClean="0"/>
              <a:t> – y)</a:t>
            </a:r>
            <a:r>
              <a:rPr lang="en-US" baseline="30000" dirty="0" smtClean="0"/>
              <a:t>2</a:t>
            </a:r>
          </a:p>
          <a:p>
            <a:pPr lvl="3"/>
            <a:r>
              <a:rPr lang="en-US" dirty="0" smtClean="0"/>
              <a:t>Cross entropy loss: L</a:t>
            </a:r>
            <a:r>
              <a:rPr lang="en-US" baseline="-25000" dirty="0" smtClean="0"/>
              <a:t>i</a:t>
            </a:r>
            <a:r>
              <a:rPr lang="en-US" dirty="0" smtClean="0"/>
              <a:t> = -log(P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Uses the gradients of the loss to optimize the weights in each layer to obtain the lowest loss.</a:t>
            </a:r>
            <a:endParaRPr lang="en-US" sz="2400" dirty="0"/>
          </a:p>
          <a:p>
            <a:pPr lvl="2"/>
            <a:r>
              <a:rPr lang="en-US" sz="2000" dirty="0" smtClean="0"/>
              <a:t>Gradient is the partial derivative of the loss with respect to each individual weight. </a:t>
            </a:r>
          </a:p>
          <a:p>
            <a:pPr lvl="2"/>
            <a:r>
              <a:rPr lang="en-US" sz="2000" dirty="0" smtClean="0"/>
              <a:t>Update weights in the negative direction of the gradient.</a:t>
            </a:r>
            <a:r>
              <a:rPr lang="en-US" sz="2000" dirty="0"/>
              <a:t> </a:t>
            </a:r>
            <a:endParaRPr lang="en-US" sz="2000" dirty="0" smtClean="0"/>
          </a:p>
          <a:p>
            <a:pPr lvl="2"/>
            <a:r>
              <a:rPr lang="en-US" sz="2000" dirty="0" smtClean="0"/>
              <a:t>Gradients calculated through backpropagation using the chain rule.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60" y="5257800"/>
            <a:ext cx="379147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Why machine learning?</a:t>
            </a:r>
          </a:p>
          <a:p>
            <a:pPr lvl="1"/>
            <a:r>
              <a:rPr lang="en-US" dirty="0" smtClean="0"/>
              <a:t>Overwhelming number of images but </a:t>
            </a:r>
            <a:r>
              <a:rPr lang="en-US" dirty="0" smtClean="0"/>
              <a:t>very few trained radiologists to </a:t>
            </a:r>
            <a:r>
              <a:rPr lang="en-US" dirty="0" smtClean="0"/>
              <a:t>read them.</a:t>
            </a:r>
            <a:endParaRPr lang="en-US" dirty="0" smtClean="0"/>
          </a:p>
          <a:p>
            <a:pPr lvl="1"/>
            <a:r>
              <a:rPr lang="en-US" dirty="0" smtClean="0"/>
              <a:t>Radiology tasks are very suited for machine learning algorithms</a:t>
            </a:r>
          </a:p>
          <a:p>
            <a:pPr lvl="2"/>
            <a:r>
              <a:rPr lang="en-US" dirty="0" smtClean="0"/>
              <a:t>Input and labels are provided for supervised learning.</a:t>
            </a:r>
          </a:p>
          <a:p>
            <a:pPr lvl="2"/>
            <a:r>
              <a:rPr lang="en-US" dirty="0" smtClean="0"/>
              <a:t>A large amount of training images are potentially available for data hungry algorithms such as CNN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Increasing computing power allows for more complex analysis of medical images.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7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Various applications</a:t>
            </a:r>
            <a:r>
              <a:rPr lang="en-US" baseline="30000" dirty="0" smtClean="0"/>
              <a:t>10</a:t>
            </a:r>
            <a:endParaRPr lang="en-US" baseline="30000" dirty="0" smtClean="0"/>
          </a:p>
          <a:p>
            <a:pPr lvl="1"/>
            <a:r>
              <a:rPr lang="en-US" dirty="0" smtClean="0"/>
              <a:t>Improve diagnostics</a:t>
            </a:r>
          </a:p>
          <a:p>
            <a:pPr lvl="2"/>
            <a:r>
              <a:rPr lang="en-US" dirty="0" smtClean="0"/>
              <a:t>Obtain human-level accuracy with far more efficiency.</a:t>
            </a:r>
          </a:p>
          <a:p>
            <a:pPr lvl="1"/>
            <a:r>
              <a:rPr lang="en-US" dirty="0" smtClean="0"/>
              <a:t>Prioritize work lists</a:t>
            </a:r>
          </a:p>
          <a:p>
            <a:pPr lvl="2"/>
            <a:r>
              <a:rPr lang="en-US" dirty="0" smtClean="0"/>
              <a:t>More severe cases can be directed to the radiologist’s attention first. </a:t>
            </a:r>
          </a:p>
          <a:p>
            <a:pPr lvl="1"/>
            <a:r>
              <a:rPr lang="en-US" dirty="0" smtClean="0"/>
              <a:t>Counter observer fatigue</a:t>
            </a:r>
          </a:p>
          <a:p>
            <a:pPr lvl="1"/>
            <a:r>
              <a:rPr lang="en-US" dirty="0" smtClean="0"/>
              <a:t>Radiomics</a:t>
            </a:r>
          </a:p>
          <a:p>
            <a:pPr lvl="2"/>
            <a:r>
              <a:rPr lang="en-US" dirty="0" smtClean="0"/>
              <a:t>Extract information from the images not apparent to naked eyes that could be predictive for prognosis and therapeutic response.</a:t>
            </a:r>
          </a:p>
        </p:txBody>
      </p:sp>
    </p:spTree>
    <p:extLst>
      <p:ext uri="{BB962C8B-B14F-4D97-AF65-F5344CB8AC3E}">
        <p14:creationId xmlns:p14="http://schemas.microsoft.com/office/powerpoint/2010/main" val="18243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Endpoints</a:t>
            </a:r>
          </a:p>
          <a:p>
            <a:pPr lvl="1"/>
            <a:r>
              <a:rPr lang="en-US" dirty="0"/>
              <a:t>For patients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Increase in diagnostic accuracy</a:t>
            </a:r>
            <a:endParaRPr lang="en-US" dirty="0"/>
          </a:p>
          <a:p>
            <a:pPr lvl="2"/>
            <a:r>
              <a:rPr lang="en-US" dirty="0"/>
              <a:t>Discovery of new knowledge and extraction of more and better information from image examinations</a:t>
            </a:r>
          </a:p>
          <a:p>
            <a:pPr lvl="2"/>
            <a:r>
              <a:rPr lang="en-US" b="1" dirty="0"/>
              <a:t>Ultimately </a:t>
            </a:r>
            <a:r>
              <a:rPr lang="en-US" b="1" dirty="0" smtClean="0"/>
              <a:t>improvement of outcomes </a:t>
            </a:r>
            <a:r>
              <a:rPr lang="en-US" b="1" dirty="0"/>
              <a:t>for </a:t>
            </a:r>
            <a:r>
              <a:rPr lang="en-US" b="1" dirty="0" smtClean="0"/>
              <a:t>patients</a:t>
            </a:r>
          </a:p>
          <a:p>
            <a:pPr lvl="1"/>
            <a:r>
              <a:rPr lang="en-US" dirty="0" smtClean="0"/>
              <a:t>For radiologists and institutions</a:t>
            </a:r>
          </a:p>
          <a:p>
            <a:pPr lvl="2"/>
            <a:r>
              <a:rPr lang="en-US" dirty="0" smtClean="0"/>
              <a:t>Establishment of more efficient work processes</a:t>
            </a:r>
          </a:p>
          <a:p>
            <a:pPr lvl="2"/>
            <a:r>
              <a:rPr lang="en-US" dirty="0" smtClean="0"/>
              <a:t>Improvement of job satisfaction for radiologists </a:t>
            </a:r>
          </a:p>
        </p:txBody>
      </p:sp>
    </p:spTree>
    <p:extLst>
      <p:ext uri="{BB962C8B-B14F-4D97-AF65-F5344CB8AC3E}">
        <p14:creationId xmlns:p14="http://schemas.microsoft.com/office/powerpoint/2010/main" val="29581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Opportunities and needs</a:t>
            </a:r>
            <a:endParaRPr lang="en-US" dirty="0" smtClean="0"/>
          </a:p>
          <a:p>
            <a:pPr lvl="1"/>
            <a:r>
              <a:rPr lang="en-US" dirty="0" smtClean="0"/>
              <a:t>Image sharing networks</a:t>
            </a:r>
          </a:p>
          <a:p>
            <a:pPr lvl="2"/>
            <a:r>
              <a:rPr lang="en-US" dirty="0" smtClean="0"/>
              <a:t>A large network of sharing data needs to be established</a:t>
            </a:r>
          </a:p>
          <a:p>
            <a:pPr lvl="3"/>
            <a:r>
              <a:rPr lang="en-US" dirty="0" smtClean="0"/>
              <a:t>Ex</a:t>
            </a:r>
            <a:r>
              <a:rPr lang="en-US" dirty="0"/>
              <a:t>. The American College of Radiology Imaging Network </a:t>
            </a:r>
            <a:r>
              <a:rPr lang="en-US" dirty="0" smtClean="0"/>
              <a:t>(ACRIN)</a:t>
            </a:r>
            <a:r>
              <a:rPr lang="en-US" baseline="30000" dirty="0" smtClean="0"/>
              <a:t>11</a:t>
            </a:r>
            <a:r>
              <a:rPr lang="en-US" dirty="0" smtClean="0"/>
              <a:t>, The Cancer Imaging Archive (TCIA) </a:t>
            </a:r>
            <a:r>
              <a:rPr lang="en-US" baseline="30000" dirty="0" smtClean="0"/>
              <a:t>12</a:t>
            </a:r>
            <a:endParaRPr lang="en-US" baseline="30000" dirty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database for training </a:t>
            </a:r>
            <a:r>
              <a:rPr lang="en-US" dirty="0" smtClean="0"/>
              <a:t>and testing</a:t>
            </a:r>
          </a:p>
          <a:p>
            <a:pPr lvl="2"/>
            <a:r>
              <a:rPr lang="en-US" dirty="0" smtClean="0"/>
              <a:t>A public reference database </a:t>
            </a:r>
            <a:r>
              <a:rPr lang="en-US" dirty="0"/>
              <a:t>similar to the “ImageNet” </a:t>
            </a:r>
            <a:r>
              <a:rPr lang="en-US" dirty="0" smtClean="0"/>
              <a:t>of images would be valuable </a:t>
            </a:r>
            <a:r>
              <a:rPr lang="en-US" dirty="0"/>
              <a:t>for machine learning </a:t>
            </a:r>
            <a:r>
              <a:rPr lang="en-US" dirty="0" smtClean="0"/>
              <a:t>researches.</a:t>
            </a:r>
          </a:p>
          <a:p>
            <a:pPr lvl="1"/>
            <a:r>
              <a:rPr lang="en-US" dirty="0" smtClean="0"/>
              <a:t>Standardization of imaging protocol</a:t>
            </a:r>
          </a:p>
          <a:p>
            <a:pPr lvl="2"/>
            <a:r>
              <a:rPr lang="en-US" dirty="0" smtClean="0"/>
              <a:t>Medical image qualities are prone to the variable imaging protocols and the execution of such, which can be an impediment to machine learning research.</a:t>
            </a:r>
          </a:p>
        </p:txBody>
      </p:sp>
    </p:spTree>
    <p:extLst>
      <p:ext uri="{BB962C8B-B14F-4D97-AF65-F5344CB8AC3E}">
        <p14:creationId xmlns:p14="http://schemas.microsoft.com/office/powerpoint/2010/main" val="11553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Failure to assemble a dataset with sufficient amount of images</a:t>
            </a:r>
          </a:p>
          <a:p>
            <a:pPr lvl="1"/>
            <a:r>
              <a:rPr lang="en-US" dirty="0"/>
              <a:t>Intrinsic challenges:</a:t>
            </a:r>
          </a:p>
          <a:p>
            <a:pPr lvl="2"/>
            <a:r>
              <a:rPr lang="en-US" dirty="0"/>
              <a:t>How to establish the ground </a:t>
            </a:r>
            <a:r>
              <a:rPr lang="en-US" dirty="0" smtClean="0"/>
              <a:t>truth?</a:t>
            </a:r>
          </a:p>
          <a:p>
            <a:pPr lvl="3"/>
            <a:r>
              <a:rPr lang="en-US" dirty="0" smtClean="0"/>
              <a:t>Definition of “normal” vs “abnormal”	</a:t>
            </a:r>
            <a:endParaRPr lang="en-US" dirty="0"/>
          </a:p>
          <a:p>
            <a:pPr lvl="2"/>
            <a:r>
              <a:rPr lang="en-US" dirty="0"/>
              <a:t>Tolerance of algorithms towards different patient populations and different imaging protocols.</a:t>
            </a:r>
          </a:p>
          <a:p>
            <a:pPr lvl="3"/>
            <a:r>
              <a:rPr lang="en-US" dirty="0"/>
              <a:t>Adult vs Children</a:t>
            </a:r>
          </a:p>
          <a:p>
            <a:pPr lvl="3"/>
            <a:r>
              <a:rPr lang="en-US" dirty="0"/>
              <a:t>Different ethnicity groups</a:t>
            </a:r>
          </a:p>
          <a:p>
            <a:pPr lvl="1"/>
            <a:r>
              <a:rPr lang="en-US" dirty="0" smtClean="0"/>
              <a:t>Liability and legal issues</a:t>
            </a:r>
          </a:p>
          <a:p>
            <a:pPr lvl="2"/>
            <a:r>
              <a:rPr lang="en-US" dirty="0" smtClean="0"/>
              <a:t>Who will be responsible?</a:t>
            </a:r>
          </a:p>
          <a:p>
            <a:pPr lvl="2"/>
            <a:r>
              <a:rPr lang="en-US" dirty="0" smtClean="0"/>
              <a:t>How to validate AI programs?</a:t>
            </a:r>
          </a:p>
        </p:txBody>
      </p:sp>
    </p:spTree>
    <p:extLst>
      <p:ext uri="{BB962C8B-B14F-4D97-AF65-F5344CB8AC3E}">
        <p14:creationId xmlns:p14="http://schemas.microsoft.com/office/powerpoint/2010/main" val="3982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Field of study that gives computers the ability to learn without being explicitly programmed.</a:t>
            </a:r>
            <a:r>
              <a:rPr lang="en-US" baseline="30000" dirty="0" smtClean="0"/>
              <a:t>1</a:t>
            </a:r>
            <a:r>
              <a:rPr lang="en-US" dirty="0" smtClean="0"/>
              <a:t> (Arthur Samuel, 1959)</a:t>
            </a:r>
          </a:p>
          <a:p>
            <a:r>
              <a:rPr lang="en-US" dirty="0" smtClean="0"/>
              <a:t>A computer program is said to learn from experience E with respect to some task T and some performance P, if its performance on T, as measured by P, improves with experience E.</a:t>
            </a:r>
            <a:r>
              <a:rPr lang="en-US" baseline="30000" dirty="0"/>
              <a:t>2</a:t>
            </a:r>
            <a:r>
              <a:rPr lang="en-US" dirty="0" smtClean="0"/>
              <a:t> (Tom Mitchell,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Past and </a:t>
            </a:r>
            <a:r>
              <a:rPr lang="en-US" dirty="0"/>
              <a:t>c</a:t>
            </a:r>
            <a:r>
              <a:rPr lang="en-US" dirty="0" smtClean="0"/>
              <a:t>urrent attempts</a:t>
            </a:r>
          </a:p>
          <a:p>
            <a:pPr lvl="1"/>
            <a:r>
              <a:rPr lang="en-US" dirty="0"/>
              <a:t>Automatic segmentation</a:t>
            </a:r>
            <a:r>
              <a:rPr lang="en-US" baseline="30000" dirty="0"/>
              <a:t>14</a:t>
            </a:r>
          </a:p>
          <a:p>
            <a:pPr lvl="2"/>
            <a:r>
              <a:rPr lang="en-US" dirty="0"/>
              <a:t>To isolate and analyze organs or pathologic </a:t>
            </a:r>
            <a:r>
              <a:rPr lang="en-US" dirty="0" smtClean="0"/>
              <a:t>lesions</a:t>
            </a:r>
            <a:endParaRPr lang="en-US" dirty="0" smtClean="0"/>
          </a:p>
          <a:p>
            <a:pPr lvl="1"/>
            <a:r>
              <a:rPr lang="en-US" dirty="0"/>
              <a:t>Radiomics</a:t>
            </a:r>
            <a:r>
              <a:rPr lang="en-US" baseline="30000" dirty="0"/>
              <a:t>13</a:t>
            </a:r>
          </a:p>
          <a:p>
            <a:pPr lvl="2"/>
            <a:r>
              <a:rPr lang="en-US" dirty="0"/>
              <a:t>Correlation between imaging appearance and the genomics of the disease</a:t>
            </a:r>
          </a:p>
          <a:p>
            <a:pPr lvl="1"/>
            <a:r>
              <a:rPr lang="en-US" dirty="0" smtClean="0"/>
              <a:t>Computer aided diagnosis system (CAD)</a:t>
            </a:r>
            <a:r>
              <a:rPr lang="en-US" baseline="30000" dirty="0" smtClean="0"/>
              <a:t>14</a:t>
            </a:r>
          </a:p>
          <a:p>
            <a:pPr lvl="2"/>
            <a:r>
              <a:rPr lang="en-US" dirty="0" smtClean="0"/>
              <a:t>Combines feature-based data extraction and rule-based inference to give differential diagnosis</a:t>
            </a:r>
          </a:p>
          <a:p>
            <a:pPr lvl="2"/>
            <a:r>
              <a:rPr lang="en-US" dirty="0" smtClean="0"/>
              <a:t>However, generated many false positives.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4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Past and </a:t>
            </a:r>
            <a:r>
              <a:rPr lang="en-US" dirty="0"/>
              <a:t>c</a:t>
            </a:r>
            <a:r>
              <a:rPr lang="en-US" dirty="0" smtClean="0"/>
              <a:t>urrent attempts</a:t>
            </a:r>
          </a:p>
          <a:p>
            <a:pPr lvl="1"/>
            <a:r>
              <a:rPr lang="en-US" dirty="0" smtClean="0"/>
              <a:t>Data-driven patient similarity clinical decision support</a:t>
            </a:r>
            <a:r>
              <a:rPr lang="en-US" baseline="30000" dirty="0" smtClean="0"/>
              <a:t>15</a:t>
            </a:r>
            <a:endParaRPr lang="en-US" baseline="30000" dirty="0"/>
          </a:p>
          <a:p>
            <a:pPr lvl="2"/>
            <a:r>
              <a:rPr lang="en-US" dirty="0" smtClean="0"/>
              <a:t>Search the database for prediagnosed patients with clinical similarities and generate a statistically ranked list of diagnosis, outcomes, etc.</a:t>
            </a:r>
            <a:endParaRPr lang="en-US" dirty="0" smtClean="0"/>
          </a:p>
          <a:p>
            <a:pPr lvl="1"/>
            <a:r>
              <a:rPr lang="en-US" dirty="0" smtClean="0"/>
              <a:t>Cognitive assistants</a:t>
            </a:r>
            <a:r>
              <a:rPr lang="en-US" baseline="30000" dirty="0" smtClean="0"/>
              <a:t>16</a:t>
            </a:r>
          </a:p>
          <a:p>
            <a:pPr lvl="2"/>
            <a:r>
              <a:rPr lang="en-US" dirty="0" smtClean="0"/>
              <a:t>Ex. IBM’s “Eyes of Watson”</a:t>
            </a:r>
          </a:p>
          <a:p>
            <a:pPr lvl="2"/>
            <a:r>
              <a:rPr lang="en-US" dirty="0" smtClean="0"/>
              <a:t>Models a radiologist’s diagnosis process </a:t>
            </a:r>
          </a:p>
          <a:p>
            <a:pPr lvl="2"/>
            <a:r>
              <a:rPr lang="en-US" dirty="0" smtClean="0"/>
              <a:t>Combines modality/mode recognition, body position recognition, anatomy segmentation, anomaly detection and disease knowledge using numerous trained deep-learning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Future: will machine learning…… </a:t>
            </a:r>
          </a:p>
          <a:p>
            <a:pPr lvl="1"/>
            <a:r>
              <a:rPr lang="en-US" dirty="0" smtClean="0"/>
              <a:t>Replace?</a:t>
            </a:r>
          </a:p>
          <a:p>
            <a:pPr lvl="2"/>
            <a:r>
              <a:rPr lang="en-US" dirty="0" smtClean="0"/>
              <a:t>“Machine learning will </a:t>
            </a:r>
            <a:r>
              <a:rPr lang="en-US" dirty="0"/>
              <a:t>become a powerful force in the next 5-10 years </a:t>
            </a:r>
            <a:r>
              <a:rPr lang="en-US" dirty="0" smtClean="0"/>
              <a:t>and could </a:t>
            </a:r>
            <a:r>
              <a:rPr lang="en-US" dirty="0"/>
              <a:t>end radiology as a thriving specialty</a:t>
            </a:r>
            <a:r>
              <a:rPr lang="en-US" dirty="0" smtClean="0"/>
              <a:t>.” </a:t>
            </a:r>
            <a:r>
              <a:rPr lang="en-US" b="1" dirty="0"/>
              <a:t>–––– </a:t>
            </a:r>
            <a:r>
              <a:rPr lang="en-US" dirty="0" smtClean="0"/>
              <a:t>Chockley </a:t>
            </a:r>
            <a:r>
              <a:rPr lang="en-US" dirty="0"/>
              <a:t>and </a:t>
            </a:r>
            <a:r>
              <a:rPr lang="en-US" dirty="0" smtClean="0"/>
              <a:t>Emanuel, JACR</a:t>
            </a:r>
            <a:r>
              <a:rPr lang="en-US" baseline="30000" dirty="0" smtClean="0"/>
              <a:t>17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benefit?</a:t>
            </a:r>
          </a:p>
          <a:p>
            <a:pPr lvl="2"/>
            <a:r>
              <a:rPr lang="en-US" dirty="0" smtClean="0"/>
              <a:t>Medical images are highly heterogeneous and biology is very complex.</a:t>
            </a:r>
          </a:p>
          <a:p>
            <a:pPr lvl="2"/>
            <a:r>
              <a:rPr lang="en-US" dirty="0" smtClean="0"/>
              <a:t>Radiologists will likely benefit from AI assistance programs rather than being replaced.</a:t>
            </a:r>
          </a:p>
          <a:p>
            <a:pPr lvl="1"/>
            <a:r>
              <a:rPr lang="en-US" dirty="0" smtClean="0"/>
              <a:t>Regardless, the end goal is to improve patient outcome.</a:t>
            </a:r>
          </a:p>
        </p:txBody>
      </p:sp>
    </p:spTree>
    <p:extLst>
      <p:ext uri="{BB962C8B-B14F-4D97-AF65-F5344CB8AC3E}">
        <p14:creationId xmlns:p14="http://schemas.microsoft.com/office/powerpoint/2010/main" val="10257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15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sz="1200" dirty="0" smtClean="0"/>
              <a:t>Samuel AL. </a:t>
            </a:r>
            <a:r>
              <a:rPr lang="en-CA" sz="1200" dirty="0"/>
              <a:t>S</a:t>
            </a:r>
            <a:r>
              <a:rPr lang="en-CA" sz="1200" dirty="0" smtClean="0"/>
              <a:t>ome </a:t>
            </a:r>
            <a:r>
              <a:rPr lang="en-CA" sz="1200" dirty="0"/>
              <a:t>Studies in Machine Learning Using the Game of </a:t>
            </a:r>
            <a:r>
              <a:rPr lang="en-CA" sz="1200" dirty="0" smtClean="0"/>
              <a:t>Checkers</a:t>
            </a:r>
            <a:r>
              <a:rPr lang="en-CA" sz="1200" dirty="0"/>
              <a:t>.</a:t>
            </a:r>
            <a:r>
              <a:rPr lang="en-CA" sz="1200" dirty="0" smtClean="0"/>
              <a:t> </a:t>
            </a:r>
            <a:r>
              <a:rPr lang="en-CA" sz="1200" dirty="0"/>
              <a:t>IBM Journal of Research and </a:t>
            </a:r>
            <a:r>
              <a:rPr lang="en-CA" sz="1200" dirty="0" smtClean="0"/>
              <a:t>Development. </a:t>
            </a:r>
            <a:r>
              <a:rPr lang="en-CA" sz="1200" dirty="0" smtClean="0"/>
              <a:t>1959;3(3</a:t>
            </a:r>
            <a:r>
              <a:rPr lang="en-CA" sz="1200" dirty="0" smtClean="0"/>
              <a:t>): 210.</a:t>
            </a:r>
          </a:p>
          <a:p>
            <a:pPr>
              <a:buFont typeface="+mj-lt"/>
              <a:buAutoNum type="arabicPeriod"/>
            </a:pPr>
            <a:r>
              <a:rPr lang="en-CA" sz="1200" dirty="0" smtClean="0"/>
              <a:t>Mitchell T. </a:t>
            </a:r>
            <a:r>
              <a:rPr lang="en-CA" sz="1200" dirty="0" smtClean="0"/>
              <a:t>Machine </a:t>
            </a:r>
            <a:r>
              <a:rPr lang="en-CA" sz="1200" dirty="0" smtClean="0"/>
              <a:t>Learning. McGraw Hill. </a:t>
            </a:r>
            <a:r>
              <a:rPr lang="en-CA" sz="1200" dirty="0" smtClean="0"/>
              <a:t>1997; p</a:t>
            </a:r>
            <a:r>
              <a:rPr lang="en-CA" sz="1200" dirty="0" smtClean="0"/>
              <a:t>. 2.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Turing </a:t>
            </a:r>
            <a:r>
              <a:rPr lang="en-US" sz="1200" dirty="0" smtClean="0"/>
              <a:t>AM. Computing </a:t>
            </a:r>
            <a:r>
              <a:rPr lang="en-US" sz="1200" dirty="0"/>
              <a:t>Machinery and Intelligence. Mind. </a:t>
            </a:r>
            <a:r>
              <a:rPr lang="en-US" sz="1200" dirty="0" smtClean="0"/>
              <a:t>1950;59(236): 446-447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McCarthy J,  Feigenbaum E.  Arthur </a:t>
            </a:r>
            <a:r>
              <a:rPr lang="en-US" sz="1200" dirty="0"/>
              <a:t>Samuel: Pioneer in Machine </a:t>
            </a:r>
            <a:r>
              <a:rPr lang="en-US" sz="1200" dirty="0" smtClean="0"/>
              <a:t>Learning. </a:t>
            </a:r>
            <a:r>
              <a:rPr lang="en-US" sz="1200" dirty="0"/>
              <a:t>AI </a:t>
            </a:r>
            <a:r>
              <a:rPr lang="en-US" sz="1200" dirty="0" smtClean="0"/>
              <a:t>Magazine. </a:t>
            </a:r>
            <a:r>
              <a:rPr lang="en-US" sz="1200" dirty="0" smtClean="0"/>
              <a:t>1990;11(3</a:t>
            </a:r>
            <a:r>
              <a:rPr lang="en-US" sz="1200" dirty="0" smtClean="0"/>
              <a:t>): 10</a:t>
            </a:r>
            <a:r>
              <a:rPr lang="en-US" sz="1200" dirty="0"/>
              <a:t>.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Rosenblatt F. </a:t>
            </a:r>
            <a:r>
              <a:rPr lang="en-US" sz="1200" dirty="0" smtClean="0"/>
              <a:t>The </a:t>
            </a:r>
            <a:r>
              <a:rPr lang="en-US" sz="1200" dirty="0"/>
              <a:t>perceptron: A probabilistic model for information storage and organization in the </a:t>
            </a:r>
            <a:r>
              <a:rPr lang="en-US" sz="1200" dirty="0" smtClean="0"/>
              <a:t>brain. Psychological </a:t>
            </a:r>
            <a:r>
              <a:rPr lang="en-US" sz="1200" dirty="0"/>
              <a:t>Review. </a:t>
            </a:r>
            <a:r>
              <a:rPr lang="en-US" sz="1200" dirty="0" smtClean="0"/>
              <a:t>1958;65 </a:t>
            </a:r>
            <a:r>
              <a:rPr lang="en-US" sz="1200" dirty="0"/>
              <a:t>(6</a:t>
            </a:r>
            <a:r>
              <a:rPr lang="en-US" sz="1200" dirty="0" smtClean="0"/>
              <a:t>): 386–408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Rumelhart D, Hinton G, Williams </a:t>
            </a:r>
            <a:r>
              <a:rPr lang="en-US" sz="1200" dirty="0" smtClean="0"/>
              <a:t>R. Learning </a:t>
            </a:r>
            <a:r>
              <a:rPr lang="en-US" sz="1200" dirty="0"/>
              <a:t>representations by back-propagating </a:t>
            </a:r>
            <a:r>
              <a:rPr lang="en-US" sz="1200" dirty="0" smtClean="0"/>
              <a:t>errors. </a:t>
            </a:r>
            <a:r>
              <a:rPr lang="en-US" sz="1200" dirty="0"/>
              <a:t>Nature</a:t>
            </a:r>
            <a:r>
              <a:rPr lang="en-US" sz="1200" dirty="0" smtClean="0"/>
              <a:t>. 1986;323: 533–536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Cortes</a:t>
            </a:r>
            <a:r>
              <a:rPr lang="en-US" sz="1200" dirty="0"/>
              <a:t>, </a:t>
            </a:r>
            <a:r>
              <a:rPr lang="en-US" sz="1200" dirty="0" smtClean="0"/>
              <a:t>C </a:t>
            </a:r>
            <a:r>
              <a:rPr lang="en-US" sz="1200" dirty="0"/>
              <a:t>Vapnik, </a:t>
            </a:r>
            <a:r>
              <a:rPr lang="en-US" sz="1200" dirty="0" smtClean="0"/>
              <a:t>V</a:t>
            </a:r>
            <a:r>
              <a:rPr lang="en-US" sz="1200" dirty="0" smtClean="0"/>
              <a:t>.</a:t>
            </a:r>
            <a:r>
              <a:rPr lang="en-US" sz="1200" dirty="0"/>
              <a:t> </a:t>
            </a:r>
            <a:r>
              <a:rPr lang="en-US" sz="1200" dirty="0" smtClean="0"/>
              <a:t>Support-vector networks. Machine </a:t>
            </a:r>
            <a:r>
              <a:rPr lang="en-US" sz="1200" dirty="0"/>
              <a:t>Learning. Kluwer Academic Publishers. </a:t>
            </a:r>
            <a:r>
              <a:rPr lang="en-US" sz="1200" dirty="0" smtClean="0"/>
              <a:t>1995;20</a:t>
            </a:r>
            <a:r>
              <a:rPr lang="en-US" sz="1200" dirty="0"/>
              <a:t> (3</a:t>
            </a:r>
            <a:r>
              <a:rPr lang="en-US" sz="1200" dirty="0" smtClean="0"/>
              <a:t>): 273–297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LeCun</a:t>
            </a:r>
            <a:r>
              <a:rPr lang="en-US" sz="1200" dirty="0" smtClean="0"/>
              <a:t>, Yann; Léon Bottou; Yoshua Bengio; Patrick Haffner. </a:t>
            </a:r>
            <a:r>
              <a:rPr lang="en-US" sz="1200" dirty="0" smtClean="0"/>
              <a:t>Gradient-based </a:t>
            </a:r>
            <a:r>
              <a:rPr lang="en-US" sz="1200" dirty="0" smtClean="0"/>
              <a:t>learning applied to document recognition. Proceedings of the IEEE. </a:t>
            </a:r>
            <a:r>
              <a:rPr lang="en-US" sz="1200" dirty="0" smtClean="0"/>
              <a:t>1998;86 </a:t>
            </a:r>
            <a:r>
              <a:rPr lang="en-US" sz="1200" dirty="0" smtClean="0"/>
              <a:t>(11</a:t>
            </a:r>
            <a:r>
              <a:rPr lang="en-US" sz="1200" dirty="0" smtClean="0"/>
              <a:t>): 2278–2324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Krizhevsky A, Sutskever I, Hinton </a:t>
            </a:r>
            <a:r>
              <a:rPr lang="en-US" sz="1200" dirty="0"/>
              <a:t>G. </a:t>
            </a:r>
            <a:r>
              <a:rPr lang="en-US" sz="1200" dirty="0" smtClean="0"/>
              <a:t>ImageNet </a:t>
            </a:r>
            <a:r>
              <a:rPr lang="en-US" sz="1200" dirty="0" smtClean="0"/>
              <a:t>classification </a:t>
            </a:r>
            <a:r>
              <a:rPr lang="en-US" sz="1200" dirty="0"/>
              <a:t>with </a:t>
            </a:r>
            <a:r>
              <a:rPr lang="en-US" sz="1200" dirty="0" smtClean="0"/>
              <a:t>deep </a:t>
            </a:r>
            <a:r>
              <a:rPr lang="en-US" sz="1200" dirty="0"/>
              <a:t>c</a:t>
            </a:r>
            <a:r>
              <a:rPr lang="en-US" sz="1200" dirty="0" smtClean="0"/>
              <a:t>onvolutional neural networks. </a:t>
            </a:r>
            <a:r>
              <a:rPr lang="en-US" sz="1200" dirty="0"/>
              <a:t>Proceedings of the </a:t>
            </a:r>
            <a:r>
              <a:rPr lang="en-US" sz="1200" dirty="0" smtClean="0"/>
              <a:t>NIPS. </a:t>
            </a:r>
            <a:r>
              <a:rPr lang="en-US" sz="1200" dirty="0" smtClean="0"/>
              <a:t>2012;1</a:t>
            </a:r>
            <a:r>
              <a:rPr lang="en-US" sz="1200" dirty="0" smtClean="0"/>
              <a:t>: 1097–1105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Thrall JH et, et </a:t>
            </a:r>
            <a:r>
              <a:rPr lang="en-US" sz="1200" dirty="0" smtClean="0"/>
              <a:t>al. Artificial </a:t>
            </a:r>
            <a:r>
              <a:rPr lang="en-US" sz="1200" dirty="0" smtClean="0"/>
              <a:t>Intelligence and machine learning in radiology: opportunities, challenges, pitfalls, and criteria for success. </a:t>
            </a:r>
            <a:r>
              <a:rPr lang="en-US" sz="1200" dirty="0"/>
              <a:t>J Am Coll </a:t>
            </a:r>
            <a:r>
              <a:rPr lang="en-US" sz="1200" dirty="0" smtClean="0"/>
              <a:t>Radiol. 2017;15</a:t>
            </a:r>
            <a:r>
              <a:rPr lang="en-US" sz="1200" dirty="0" smtClean="0"/>
              <a:t>: 504-508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Hillman BJ. </a:t>
            </a:r>
            <a:r>
              <a:rPr lang="en-US" sz="1200" dirty="0" smtClean="0"/>
              <a:t>The </a:t>
            </a:r>
            <a:r>
              <a:rPr lang="en-US" sz="1200" dirty="0" smtClean="0"/>
              <a:t>American College of Radiology Imaging Network and the mission of radiologists. Radiology. </a:t>
            </a:r>
            <a:r>
              <a:rPr lang="en-US" sz="1200" dirty="0" smtClean="0"/>
              <a:t>2002;223(3</a:t>
            </a:r>
            <a:r>
              <a:rPr lang="en-US" sz="1200" dirty="0" smtClean="0"/>
              <a:t>): 602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Clark K, et al. </a:t>
            </a:r>
            <a:r>
              <a:rPr lang="en-US" sz="1200" dirty="0" smtClean="0"/>
              <a:t>The </a:t>
            </a:r>
            <a:r>
              <a:rPr lang="en-US" sz="1200" dirty="0" smtClean="0"/>
              <a:t>Cancer Imaging Archive (TCIA): maintaining and operating a public information repository . Journal of  Digital Imaging. </a:t>
            </a:r>
            <a:r>
              <a:rPr lang="en-US" sz="1200" dirty="0" smtClean="0"/>
              <a:t>2016;26</a:t>
            </a:r>
            <a:r>
              <a:rPr lang="en-US" sz="1200" dirty="0" smtClean="0"/>
              <a:t>: 1045-1057.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Gillies RJ, Kinahan PE, Hricak H. Radiomics: images are more </a:t>
            </a:r>
            <a:r>
              <a:rPr lang="en-US" sz="1200" dirty="0" smtClean="0"/>
              <a:t>than pictures</a:t>
            </a:r>
            <a:r>
              <a:rPr lang="en-US" sz="1200" dirty="0"/>
              <a:t>, they are data. </a:t>
            </a:r>
            <a:r>
              <a:rPr lang="en-US" sz="1200" dirty="0" smtClean="0"/>
              <a:t>Radiology. </a:t>
            </a:r>
            <a:r>
              <a:rPr lang="en-US" sz="1200" dirty="0"/>
              <a:t>2015;278</a:t>
            </a:r>
            <a:r>
              <a:rPr lang="en-US" sz="1200" dirty="0" smtClean="0"/>
              <a:t>: 563-77.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King BF. Artificial intelligence and radiology: what will the future hold</a:t>
            </a:r>
            <a:r>
              <a:rPr lang="en-US" sz="1200" dirty="0"/>
              <a:t>? J Am Coll </a:t>
            </a:r>
            <a:r>
              <a:rPr lang="en-US" sz="1200" dirty="0" smtClean="0"/>
              <a:t>Radiol. 2017;15(3): 501-503.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Castellino </a:t>
            </a:r>
            <a:r>
              <a:rPr lang="en-US" sz="1200" dirty="0"/>
              <a:t>RA. Computer aided detection (CAD): an overview. </a:t>
            </a:r>
            <a:r>
              <a:rPr lang="en-US" sz="1200" dirty="0" smtClean="0"/>
              <a:t>Cancer Imaging </a:t>
            </a:r>
            <a:r>
              <a:rPr lang="en-US" sz="1200" dirty="0"/>
              <a:t>2005;5:17-9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Syeda-Mahmood T. Role of big data and machine learning in diagnostic decision support in radiology. </a:t>
            </a:r>
            <a:r>
              <a:rPr lang="en-US" sz="1200" dirty="0"/>
              <a:t>J Am Coll </a:t>
            </a:r>
            <a:r>
              <a:rPr lang="en-US" sz="1200" dirty="0" smtClean="0"/>
              <a:t>Radiol. 2018;15: 569-576.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Chockley K, Emanuel E. The end of radiology? Three threats to </a:t>
            </a:r>
            <a:r>
              <a:rPr lang="en-US" sz="1200" dirty="0" smtClean="0"/>
              <a:t>the future </a:t>
            </a:r>
            <a:r>
              <a:rPr lang="en-US" sz="1200" dirty="0"/>
              <a:t>practice of radiology. J Am Coll Radiol 2016;13:1415-20.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 brief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8"/>
          <a:stretch/>
        </p:blipFill>
        <p:spPr bwMode="auto">
          <a:xfrm>
            <a:off x="1845733" y="275023"/>
            <a:ext cx="5291667" cy="1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843383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1950  </a:t>
            </a:r>
            <a:r>
              <a:rPr lang="en-US" b="1" dirty="0" smtClean="0"/>
              <a:t>–––– </a:t>
            </a:r>
            <a:r>
              <a:rPr lang="en-US" dirty="0" smtClean="0"/>
              <a:t>Alan Turing proposed the </a:t>
            </a:r>
            <a:r>
              <a:rPr lang="en-US" b="1" dirty="0" smtClean="0"/>
              <a:t>Turing testing </a:t>
            </a:r>
            <a:r>
              <a:rPr lang="en-US" dirty="0" smtClean="0"/>
              <a:t>for the machine’s ability to think.</a:t>
            </a:r>
            <a:r>
              <a:rPr lang="en-US" baseline="30000" dirty="0"/>
              <a:t>3</a:t>
            </a:r>
            <a:endParaRPr lang="en-US" b="1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1952  </a:t>
            </a:r>
            <a:r>
              <a:rPr lang="en-US" b="1" dirty="0"/>
              <a:t>–––– </a:t>
            </a:r>
            <a:r>
              <a:rPr lang="en-US" dirty="0" smtClean="0"/>
              <a:t>Arthur </a:t>
            </a:r>
            <a:r>
              <a:rPr lang="en-US" dirty="0"/>
              <a:t>Samuel created the </a:t>
            </a:r>
            <a:r>
              <a:rPr lang="en-US" b="1" dirty="0"/>
              <a:t>first machine learning programs</a:t>
            </a:r>
            <a:r>
              <a:rPr lang="en-US" dirty="0"/>
              <a:t> that play checkers. He later coined the term “machine learning” in </a:t>
            </a:r>
            <a:r>
              <a:rPr lang="en-US" dirty="0" smtClean="0"/>
              <a:t>1959.</a:t>
            </a:r>
            <a:r>
              <a:rPr lang="en-US" baseline="30000" dirty="0"/>
              <a:t>4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1957  </a:t>
            </a:r>
            <a:r>
              <a:rPr lang="en-US" b="1" dirty="0"/>
              <a:t>–––– </a:t>
            </a:r>
            <a:r>
              <a:rPr lang="en-US" dirty="0" smtClean="0"/>
              <a:t>Frank </a:t>
            </a:r>
            <a:r>
              <a:rPr lang="en-US" dirty="0"/>
              <a:t>Rosenblatt invented the </a:t>
            </a:r>
            <a:r>
              <a:rPr lang="en-US" b="1" dirty="0"/>
              <a:t>perceptron</a:t>
            </a:r>
            <a:r>
              <a:rPr lang="en-US" dirty="0"/>
              <a:t>, with resemblance to a simple biological neuron. It later became the building blocks of future neural </a:t>
            </a:r>
            <a:r>
              <a:rPr lang="en-US" dirty="0" smtClean="0"/>
              <a:t>networks.</a:t>
            </a:r>
            <a:r>
              <a:rPr lang="en-US" baseline="30000" dirty="0"/>
              <a:t>5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 </a:t>
            </a:r>
            <a:r>
              <a:rPr lang="en-US" b="1" dirty="0"/>
              <a:t>–––– </a:t>
            </a:r>
            <a:r>
              <a:rPr lang="en-US" dirty="0"/>
              <a:t>David Rumelhart, Geoff Hinton and Ronald J. Williams described </a:t>
            </a:r>
            <a:r>
              <a:rPr lang="en-US" b="1" dirty="0"/>
              <a:t>backpropagation</a:t>
            </a:r>
            <a:r>
              <a:rPr lang="en-US" dirty="0"/>
              <a:t>, a core method used in deep neural </a:t>
            </a:r>
            <a:r>
              <a:rPr lang="en-US" dirty="0" smtClean="0"/>
              <a:t>networks.</a:t>
            </a:r>
            <a:r>
              <a:rPr lang="en-US" baseline="30000" dirty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 </a:t>
            </a:r>
            <a:r>
              <a:rPr lang="en-US" b="1" dirty="0" smtClean="0"/>
              <a:t>–––– </a:t>
            </a:r>
            <a:r>
              <a:rPr lang="en-US" dirty="0" smtClean="0"/>
              <a:t>Corinna </a:t>
            </a:r>
            <a:r>
              <a:rPr lang="en-US" dirty="0"/>
              <a:t>Cortes and Vladimir Vapnik </a:t>
            </a:r>
            <a:r>
              <a:rPr lang="en-US" dirty="0" smtClean="0"/>
              <a:t>developed </a:t>
            </a:r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machines</a:t>
            </a:r>
            <a:r>
              <a:rPr lang="en-US" dirty="0" smtClean="0"/>
              <a:t>.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1997  </a:t>
            </a:r>
            <a:r>
              <a:rPr lang="en-US" b="1" dirty="0"/>
              <a:t>–––– </a:t>
            </a:r>
            <a:r>
              <a:rPr lang="en-US" dirty="0"/>
              <a:t>IBM's </a:t>
            </a:r>
            <a:r>
              <a:rPr lang="en-US" b="1" dirty="0"/>
              <a:t>Deep Blue</a:t>
            </a:r>
            <a:r>
              <a:rPr lang="en-US" dirty="0"/>
              <a:t> beats the world champion at chess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  </a:t>
            </a:r>
            <a:r>
              <a:rPr lang="en-US" b="1" dirty="0" smtClean="0"/>
              <a:t>–––– </a:t>
            </a:r>
            <a:r>
              <a:rPr lang="en-US" dirty="0" smtClean="0"/>
              <a:t>LeCun et al. developed </a:t>
            </a:r>
            <a:r>
              <a:rPr lang="en-US" b="1" dirty="0" smtClean="0"/>
              <a:t>LeNet-5</a:t>
            </a:r>
            <a:r>
              <a:rPr lang="en-US" dirty="0" smtClean="0"/>
              <a:t>, a pioneering convolutional network.</a:t>
            </a:r>
            <a:r>
              <a:rPr lang="en-US" baseline="30000" dirty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2009  </a:t>
            </a:r>
            <a:r>
              <a:rPr lang="en-US" b="1" dirty="0"/>
              <a:t>–––– </a:t>
            </a:r>
            <a:r>
              <a:rPr lang="en-US" b="1" dirty="0" smtClean="0"/>
              <a:t>ImageNet</a:t>
            </a:r>
            <a:r>
              <a:rPr lang="en-US" dirty="0" smtClean="0"/>
              <a:t>, a large image database that boomed AI research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was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 </a:t>
            </a:r>
            <a:r>
              <a:rPr lang="en-US" b="1" dirty="0"/>
              <a:t>–––– </a:t>
            </a:r>
            <a:r>
              <a:rPr lang="en-US" b="1" dirty="0" smtClean="0"/>
              <a:t>AlexNet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Krizhevsky et.al from </a:t>
            </a:r>
            <a:r>
              <a:rPr lang="en-US" b="1" dirty="0" smtClean="0"/>
              <a:t>Toronto</a:t>
            </a:r>
            <a:r>
              <a:rPr lang="en-US" dirty="0" smtClean="0"/>
              <a:t> became the first convolutional </a:t>
            </a:r>
            <a:r>
              <a:rPr lang="en-US" dirty="0"/>
              <a:t>n</a:t>
            </a:r>
            <a:r>
              <a:rPr lang="en-US" dirty="0" smtClean="0"/>
              <a:t>eural network (</a:t>
            </a:r>
            <a:r>
              <a:rPr lang="en-US" b="1" dirty="0" smtClean="0"/>
              <a:t>CNN</a:t>
            </a:r>
            <a:r>
              <a:rPr lang="en-US" dirty="0" smtClean="0"/>
              <a:t>) that won the ImageNet competition.</a:t>
            </a:r>
            <a:r>
              <a:rPr lang="en-US" baseline="30000" dirty="0"/>
              <a:t>9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 </a:t>
            </a:r>
            <a:r>
              <a:rPr lang="en-US" dirty="0"/>
              <a:t>–––– </a:t>
            </a:r>
            <a:r>
              <a:rPr lang="en-US" dirty="0" smtClean="0"/>
              <a:t>Google’s </a:t>
            </a:r>
            <a:r>
              <a:rPr lang="en-US" b="1" dirty="0" smtClean="0"/>
              <a:t>AlphaGo</a:t>
            </a:r>
            <a:r>
              <a:rPr lang="en-US" dirty="0" smtClean="0"/>
              <a:t> beat professional human players on GO.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9200" y="6346883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https://www.amazon.com/Brief-History-Time-Soundtrack/dp/B00TYDKGNU</a:t>
            </a:r>
          </a:p>
        </p:txBody>
      </p:sp>
    </p:spTree>
    <p:extLst>
      <p:ext uri="{BB962C8B-B14F-4D97-AF65-F5344CB8AC3E}">
        <p14:creationId xmlns:p14="http://schemas.microsoft.com/office/powerpoint/2010/main" val="65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2"/>
            <a:r>
              <a:rPr lang="en-US" dirty="0"/>
              <a:t>Binary classification</a:t>
            </a:r>
          </a:p>
          <a:p>
            <a:pPr lvl="2"/>
            <a:r>
              <a:rPr lang="en-US" dirty="0"/>
              <a:t>Multi-class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and output (label) provided</a:t>
            </a:r>
          </a:p>
          <a:p>
            <a:pPr lvl="1"/>
            <a:r>
              <a:rPr lang="en-US" dirty="0" smtClean="0"/>
              <a:t>Machine learns the relationship between the input and the label from the training set and makes predictions on the test set based on that learned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001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Nearest Neighbor</a:t>
            </a:r>
          </a:p>
          <a:p>
            <a:pPr lvl="2"/>
            <a:r>
              <a:rPr lang="en-US" dirty="0" smtClean="0"/>
              <a:t>Convolutional Neural Network (CNN)</a:t>
            </a:r>
          </a:p>
        </p:txBody>
      </p:sp>
      <p:pic>
        <p:nvPicPr>
          <p:cNvPr id="2050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8609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568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://en.wikipedia.org/wiki/Supervised_learning#/media/File:Kernel_Machine.svg</a:t>
            </a:r>
          </a:p>
        </p:txBody>
      </p:sp>
    </p:spTree>
    <p:extLst>
      <p:ext uri="{BB962C8B-B14F-4D97-AF65-F5344CB8AC3E}">
        <p14:creationId xmlns:p14="http://schemas.microsoft.com/office/powerpoint/2010/main" val="2533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problem </a:t>
            </a:r>
          </a:p>
          <a:p>
            <a:pPr lvl="1"/>
            <a:r>
              <a:rPr lang="en-US" dirty="0" smtClean="0"/>
              <a:t>Only data provided, with no labels</a:t>
            </a:r>
          </a:p>
          <a:p>
            <a:pPr lvl="1"/>
            <a:r>
              <a:rPr lang="en-US" dirty="0" smtClean="0"/>
              <a:t>Machine learns the underlying structure of data and can group them accordingly, even generate new samples from the same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82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-means Clustering  </a:t>
            </a:r>
          </a:p>
          <a:p>
            <a:pPr lvl="2"/>
            <a:r>
              <a:rPr lang="en-US" dirty="0" smtClean="0"/>
              <a:t>Hierarchical Clustering </a:t>
            </a:r>
          </a:p>
          <a:p>
            <a:pPr lvl="2"/>
            <a:r>
              <a:rPr lang="en-US" dirty="0" smtClean="0"/>
              <a:t>Generative Adversarial Networks (GANs)</a:t>
            </a:r>
          </a:p>
        </p:txBody>
      </p:sp>
      <p:pic>
        <p:nvPicPr>
          <p:cNvPr id="4098" name="Picture 2" descr="https://camo.githubusercontent.com/69cbc0371777fba5d251a564e2f8a8f38d1bf43f/68747470733a2f2f6a756e79616e7a2e6769746875622e696f2f4379636c6547414e2f696d616765732f7465617365725f686967685f726573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17" r="18783"/>
          <a:stretch/>
        </p:blipFill>
        <p:spPr bwMode="auto">
          <a:xfrm>
            <a:off x="609600" y="4343400"/>
            <a:ext cx="805185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23146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https://github.com/junyanz/CycleGAN</a:t>
            </a:r>
          </a:p>
        </p:txBody>
      </p:sp>
    </p:spTree>
    <p:extLst>
      <p:ext uri="{BB962C8B-B14F-4D97-AF65-F5344CB8AC3E}">
        <p14:creationId xmlns:p14="http://schemas.microsoft.com/office/powerpoint/2010/main" val="33069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of deep, feed-forward neural network</a:t>
            </a:r>
          </a:p>
          <a:p>
            <a:r>
              <a:rPr lang="en-US" dirty="0" smtClean="0"/>
              <a:t>Consists of multiple layers of “neurons”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Hidden layers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Activation layer</a:t>
            </a:r>
          </a:p>
          <a:p>
            <a:pPr lvl="2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Fully connected layer</a:t>
            </a:r>
          </a:p>
          <a:p>
            <a:pPr lvl="2"/>
            <a:r>
              <a:rPr lang="en-US" dirty="0" smtClean="0"/>
              <a:t>Loss layer</a:t>
            </a:r>
            <a:endParaRPr lang="en-US" dirty="0"/>
          </a:p>
          <a:p>
            <a:pPr lvl="1"/>
            <a:r>
              <a:rPr lang="en-US" dirty="0" smtClean="0"/>
              <a:t>Output layer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commonly used in analyzing images.</a:t>
            </a:r>
            <a:endParaRPr lang="en-US" dirty="0"/>
          </a:p>
          <a:p>
            <a:r>
              <a:rPr lang="en-US" dirty="0" smtClean="0"/>
              <a:t>An image can be seen as a D*H*N matrix of pixel values with D,H being the width and height of the image and N being the number of color channels (ex. three for RGB images and one for grayscale images).</a:t>
            </a:r>
          </a:p>
          <a:p>
            <a:r>
              <a:rPr lang="en-US" dirty="0" smtClean="0"/>
              <a:t>CNN is essentially recognizing the visual elements and features of the image.</a:t>
            </a:r>
          </a:p>
        </p:txBody>
      </p:sp>
    </p:spTree>
    <p:extLst>
      <p:ext uri="{BB962C8B-B14F-4D97-AF65-F5344CB8AC3E}">
        <p14:creationId xmlns:p14="http://schemas.microsoft.com/office/powerpoint/2010/main" val="915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1499</Words>
  <Application>Microsoft Office PowerPoint</Application>
  <PresentationFormat>On-screen Show (4:3)</PresentationFormat>
  <Paragraphs>184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What is Machine Learning?</vt:lpstr>
      <vt:lpstr>PowerPoint Presentation</vt:lpstr>
      <vt:lpstr>Types of machine learning</vt:lpstr>
      <vt:lpstr>Types of machine learning</vt:lpstr>
      <vt:lpstr>Types of machine learning</vt:lpstr>
      <vt:lpstr>Types of machine learning</vt:lpstr>
      <vt:lpstr>Convolutional Neural Network (CNN)</vt:lpstr>
      <vt:lpstr>Convolutional Neural Network (CNN)</vt:lpstr>
      <vt:lpstr>CNN Architecture </vt:lpstr>
      <vt:lpstr>CNN Architecture </vt:lpstr>
      <vt:lpstr>CNN Architecture </vt:lpstr>
      <vt:lpstr>CNN Architecture </vt:lpstr>
      <vt:lpstr>CNN Architecture 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MedImage7271</dc:creator>
  <cp:lastModifiedBy>MedImage7271</cp:lastModifiedBy>
  <cp:revision>49</cp:revision>
  <dcterms:created xsi:type="dcterms:W3CDTF">2006-08-16T00:00:00Z</dcterms:created>
  <dcterms:modified xsi:type="dcterms:W3CDTF">2018-06-18T19:03:49Z</dcterms:modified>
</cp:coreProperties>
</file>